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23"/>
  </p:notesMasterIdLst>
  <p:sldIdLst>
    <p:sldId id="281" r:id="rId2"/>
    <p:sldId id="279" r:id="rId3"/>
    <p:sldId id="278" r:id="rId4"/>
    <p:sldId id="306" r:id="rId5"/>
    <p:sldId id="307" r:id="rId6"/>
    <p:sldId id="308" r:id="rId7"/>
    <p:sldId id="309" r:id="rId8"/>
    <p:sldId id="285" r:id="rId9"/>
    <p:sldId id="311" r:id="rId10"/>
    <p:sldId id="312" r:id="rId11"/>
    <p:sldId id="313" r:id="rId12"/>
    <p:sldId id="296" r:id="rId13"/>
    <p:sldId id="299" r:id="rId14"/>
    <p:sldId id="314" r:id="rId15"/>
    <p:sldId id="315" r:id="rId16"/>
    <p:sldId id="316" r:id="rId17"/>
    <p:sldId id="317" r:id="rId18"/>
    <p:sldId id="318" r:id="rId19"/>
    <p:sldId id="297" r:id="rId20"/>
    <p:sldId id="319" r:id="rId21"/>
    <p:sldId id="32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29C636-1258-1300-6AF9-A1C07C859FB5}" name="Gagliardi, Monica" initials="GM" userId="S::monica.flores@fidelity.ca::403ed6f2-ccb6-4a32-97e9-f49bef3accc9" providerId="AD"/>
  <p188:author id="{DF88A69D-1FA6-9820-9E52-8F80F4157C52}" name="Young, Alexandra" initials="YA" userId="S::alexandra.young@fidelity.ca::352ee25d-62a0-42da-b6b2-af7e76994482" providerId="AD"/>
  <p188:author id="{C62313AA-70BB-5D03-5235-BD645A1D21AC}" name="Verreault, Lorianne" initials="VL" userId="S::Lorianne.Verreault@fidelity.ca::d92078dc-d85a-4005-a612-3182e84fbe83" providerId="AD"/>
  <p188:author id="{E972F8CF-B59F-7B46-CD8D-153C09311A4D}" name="Gill, Ravina" initials="GR" userId="S::ravina.gill@fidelity.ca::4ab046ad-39f6-4281-85c3-6be506179019" providerId="AD"/>
  <p188:author id="{0A16D4D1-4734-95FF-367D-C374CF13C49F}" name="Ponce, Vanessa" initials="PV" userId="S::vanessa.ponce@fidelity.ca::30c8e74a-fa94-4ed1-b031-97ff44e964e5" providerId="AD"/>
  <p188:author id="{E34789F2-C444-EAB7-7B99-F93D7A14117D}" name="Darien Desroches" initials="DD" userId="c7371e85daf18b3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AFF"/>
    <a:srgbClr val="EFF8EE"/>
    <a:srgbClr val="EBF4FA"/>
    <a:srgbClr val="F3F3F3"/>
    <a:srgbClr val="205885"/>
    <a:srgbClr val="333F48"/>
    <a:srgbClr val="6ABD4A"/>
    <a:srgbClr val="85AE23"/>
    <a:srgbClr val="B9E5F0"/>
    <a:srgbClr val="F2A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216" autoAdjust="0"/>
    <p:restoredTop sz="76107" autoAdjust="0"/>
  </p:normalViewPr>
  <p:slideViewPr>
    <p:cSldViewPr snapToGrid="0">
      <p:cViewPr varScale="1">
        <p:scale>
          <a:sx n="62" d="100"/>
          <a:sy n="62" d="100"/>
        </p:scale>
        <p:origin x="557" y="58"/>
      </p:cViewPr>
      <p:guideLst/>
    </p:cSldViewPr>
  </p:slideViewPr>
  <p:notesTextViewPr>
    <p:cViewPr>
      <p:scale>
        <a:sx n="1" d="1"/>
        <a:sy n="1" d="1"/>
      </p:scale>
      <p:origin x="0" y="0"/>
    </p:cViewPr>
  </p:notesTextViewPr>
  <p:notesViewPr>
    <p:cSldViewPr snapToGrid="0">
      <p:cViewPr varScale="1">
        <p:scale>
          <a:sx n="120" d="100"/>
          <a:sy n="120" d="100"/>
        </p:scale>
        <p:origin x="7602"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9444D-42D3-4CC0-927A-FF18E050527A}" type="datetimeFigureOut">
              <a:t>9/5/2024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6D0F3-C04C-4EB4-93F2-B3F04278AF65}" type="slidenum">
              <a:t>‹#›</a:t>
            </a:fld>
            <a:endParaRPr lang="en-US"/>
          </a:p>
        </p:txBody>
      </p:sp>
    </p:spTree>
    <p:extLst>
      <p:ext uri="{BB962C8B-B14F-4D97-AF65-F5344CB8AC3E}">
        <p14:creationId xmlns:p14="http://schemas.microsoft.com/office/powerpoint/2010/main" val="304859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E996D0F3-C04C-4EB4-93F2-B3F04278AF65}" type="slidenum">
              <a:rPr lang="fr-CA" smtClean="0"/>
              <a:t>1</a:t>
            </a:fld>
            <a:endParaRPr lang="fr-CA"/>
          </a:p>
        </p:txBody>
      </p:sp>
    </p:spTree>
    <p:extLst>
      <p:ext uri="{BB962C8B-B14F-4D97-AF65-F5344CB8AC3E}">
        <p14:creationId xmlns:p14="http://schemas.microsoft.com/office/powerpoint/2010/main" val="3439393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2127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11</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9813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12</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4483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E996D0F3-C04C-4EB4-93F2-B3F04278AF65}" type="slidenum">
              <a:rPr lang="fr-CA" smtClean="0"/>
              <a:t>13</a:t>
            </a:fld>
            <a:endParaRPr lang="fr-CA"/>
          </a:p>
        </p:txBody>
      </p:sp>
    </p:spTree>
    <p:extLst>
      <p:ext uri="{BB962C8B-B14F-4D97-AF65-F5344CB8AC3E}">
        <p14:creationId xmlns:p14="http://schemas.microsoft.com/office/powerpoint/2010/main" val="214370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14</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1122630"/>
            <a:ext cx="5486400" cy="73355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28673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15</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dirty="0"/>
              <a:t>Classement du risque</a:t>
            </a:r>
          </a:p>
          <a:p>
            <a:pPr marL="0" lvl="0" indent="0" algn="l" rtl="0">
              <a:spcBef>
                <a:spcPts val="0"/>
              </a:spcBef>
              <a:spcAft>
                <a:spcPts val="0"/>
              </a:spcAft>
              <a:buNone/>
            </a:pPr>
            <a:endParaRPr lang="fr-CA" dirty="0"/>
          </a:p>
          <a:p>
            <a:pPr marL="0" lvl="0" indent="0" algn="l" rtl="0">
              <a:spcBef>
                <a:spcPts val="0"/>
              </a:spcBef>
              <a:spcAft>
                <a:spcPts val="0"/>
              </a:spcAft>
              <a:buNone/>
            </a:pPr>
            <a:r>
              <a:rPr lang="fr-CA" dirty="0"/>
              <a:t>FAIBLE</a:t>
            </a:r>
          </a:p>
          <a:p>
            <a:pPr marL="0" lvl="0" indent="0" algn="l" rtl="0">
              <a:spcBef>
                <a:spcPts val="0"/>
              </a:spcBef>
              <a:spcAft>
                <a:spcPts val="0"/>
              </a:spcAft>
              <a:buNone/>
            </a:pPr>
            <a:r>
              <a:rPr lang="fr-CA" dirty="0"/>
              <a:t>FAIBLE À MODÉRÉ</a:t>
            </a:r>
          </a:p>
          <a:p>
            <a:pPr marL="0" lvl="0" indent="0" algn="l" rtl="0">
              <a:spcBef>
                <a:spcPts val="0"/>
              </a:spcBef>
              <a:spcAft>
                <a:spcPts val="0"/>
              </a:spcAft>
              <a:buNone/>
            </a:pPr>
            <a:r>
              <a:rPr lang="fr-CA" dirty="0"/>
              <a:t>MODÉRÉ</a:t>
            </a:r>
          </a:p>
          <a:p>
            <a:pPr marL="0" lvl="0" indent="0" algn="l" rtl="0">
              <a:spcBef>
                <a:spcPts val="0"/>
              </a:spcBef>
              <a:spcAft>
                <a:spcPts val="0"/>
              </a:spcAft>
              <a:buNone/>
            </a:pPr>
            <a:r>
              <a:rPr lang="fr-CA" dirty="0"/>
              <a:t>MODÉRÉ À ÉLEVÉ</a:t>
            </a:r>
          </a:p>
          <a:p>
            <a:pPr marL="0" lvl="0" indent="0" algn="l" rtl="0">
              <a:spcBef>
                <a:spcPts val="0"/>
              </a:spcBef>
              <a:spcAft>
                <a:spcPts val="0"/>
              </a:spcAft>
              <a:buNone/>
            </a:pPr>
            <a:r>
              <a:rPr lang="fr-CA" dirty="0"/>
              <a:t>ÉLEVÉ</a:t>
            </a:r>
            <a:endParaRPr dirty="0"/>
          </a:p>
        </p:txBody>
      </p:sp>
    </p:spTree>
    <p:extLst>
      <p:ext uri="{BB962C8B-B14F-4D97-AF65-F5344CB8AC3E}">
        <p14:creationId xmlns:p14="http://schemas.microsoft.com/office/powerpoint/2010/main" val="1773752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16</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17816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17</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37708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18</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4067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19</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8750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20</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1964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3722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4</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1115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5</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2285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6</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3355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7</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dirty="0"/>
              <a:t>Croissance de 100 $</a:t>
            </a:r>
          </a:p>
          <a:p>
            <a:pPr marL="0" lvl="0" indent="0" algn="l" rtl="0">
              <a:spcBef>
                <a:spcPts val="0"/>
              </a:spcBef>
              <a:spcAft>
                <a:spcPts val="0"/>
              </a:spcAft>
              <a:buNone/>
            </a:pPr>
            <a:r>
              <a:rPr lang="fr-CA" dirty="0"/>
              <a:t>140 $</a:t>
            </a:r>
          </a:p>
          <a:p>
            <a:pPr marL="0" lvl="0" indent="0" algn="l" rtl="0">
              <a:spcBef>
                <a:spcPts val="0"/>
              </a:spcBef>
              <a:spcAft>
                <a:spcPts val="0"/>
              </a:spcAft>
              <a:buNone/>
            </a:pPr>
            <a:r>
              <a:rPr lang="fr-CA" dirty="0"/>
              <a:t>120 $</a:t>
            </a:r>
          </a:p>
          <a:p>
            <a:pPr marL="0" lvl="0" indent="0" algn="l" rtl="0">
              <a:spcBef>
                <a:spcPts val="0"/>
              </a:spcBef>
              <a:spcAft>
                <a:spcPts val="0"/>
              </a:spcAft>
              <a:buNone/>
            </a:pPr>
            <a:r>
              <a:rPr lang="fr-CA" dirty="0"/>
              <a:t>100 $</a:t>
            </a:r>
          </a:p>
          <a:p>
            <a:pPr marL="0" lvl="0" indent="0" algn="l" rtl="0">
              <a:spcBef>
                <a:spcPts val="0"/>
              </a:spcBef>
              <a:spcAft>
                <a:spcPts val="0"/>
              </a:spcAft>
              <a:buNone/>
            </a:pPr>
            <a:r>
              <a:rPr lang="fr-CA" dirty="0"/>
              <a:t>80 $</a:t>
            </a:r>
          </a:p>
          <a:p>
            <a:pPr marL="0" lvl="0" indent="0" algn="l" rtl="0">
              <a:spcBef>
                <a:spcPts val="0"/>
              </a:spcBef>
              <a:spcAft>
                <a:spcPts val="0"/>
              </a:spcAft>
              <a:buNone/>
            </a:pPr>
            <a:r>
              <a:rPr lang="fr-CA" dirty="0"/>
              <a:t>60 $</a:t>
            </a:r>
          </a:p>
          <a:p>
            <a:pPr marL="0" lvl="0" indent="0" algn="l" rtl="0">
              <a:spcBef>
                <a:spcPts val="0"/>
              </a:spcBef>
              <a:spcAft>
                <a:spcPts val="0"/>
              </a:spcAft>
              <a:buNone/>
            </a:pPr>
            <a:endParaRPr lang="fr-CA" dirty="0"/>
          </a:p>
          <a:p>
            <a:pPr marL="0" lvl="0" indent="0" algn="l" rtl="0">
              <a:spcBef>
                <a:spcPts val="0"/>
              </a:spcBef>
              <a:spcAft>
                <a:spcPts val="0"/>
              </a:spcAft>
              <a:buNone/>
            </a:pPr>
            <a:r>
              <a:rPr lang="fr-CA" dirty="0"/>
              <a:t>DÉC.</a:t>
            </a:r>
          </a:p>
          <a:p>
            <a:pPr marL="0" lvl="0" indent="0" algn="l" rtl="0">
              <a:spcBef>
                <a:spcPts val="0"/>
              </a:spcBef>
              <a:spcAft>
                <a:spcPts val="0"/>
              </a:spcAft>
              <a:buNone/>
            </a:pPr>
            <a:r>
              <a:rPr lang="fr-CA" dirty="0"/>
              <a:t>JANV.</a:t>
            </a:r>
          </a:p>
          <a:p>
            <a:pPr marL="0" lvl="0" indent="0" algn="l" rtl="0">
              <a:spcBef>
                <a:spcPts val="0"/>
              </a:spcBef>
              <a:spcAft>
                <a:spcPts val="0"/>
              </a:spcAft>
              <a:buNone/>
            </a:pPr>
            <a:r>
              <a:rPr lang="fr-CA" dirty="0"/>
              <a:t>FÉV.</a:t>
            </a:r>
          </a:p>
          <a:p>
            <a:pPr marL="0" lvl="0" indent="0" algn="l" rtl="0">
              <a:spcBef>
                <a:spcPts val="0"/>
              </a:spcBef>
              <a:spcAft>
                <a:spcPts val="0"/>
              </a:spcAft>
              <a:buNone/>
            </a:pPr>
            <a:r>
              <a:rPr lang="fr-CA" dirty="0"/>
              <a:t>MARS</a:t>
            </a:r>
          </a:p>
          <a:p>
            <a:pPr marL="0" lvl="0" indent="0" algn="l" rtl="0">
              <a:spcBef>
                <a:spcPts val="0"/>
              </a:spcBef>
              <a:spcAft>
                <a:spcPts val="0"/>
              </a:spcAft>
              <a:buNone/>
            </a:pPr>
            <a:r>
              <a:rPr lang="fr-CA" dirty="0"/>
              <a:t>AVR.</a:t>
            </a:r>
          </a:p>
          <a:p>
            <a:pPr marL="0" lvl="0" indent="0" algn="l" rtl="0">
              <a:spcBef>
                <a:spcPts val="0"/>
              </a:spcBef>
              <a:spcAft>
                <a:spcPts val="0"/>
              </a:spcAft>
              <a:buNone/>
            </a:pPr>
            <a:r>
              <a:rPr lang="fr-CA" dirty="0"/>
              <a:t>MAI</a:t>
            </a:r>
          </a:p>
          <a:p>
            <a:pPr marL="0" lvl="0" indent="0" algn="l" rtl="0">
              <a:spcBef>
                <a:spcPts val="0"/>
              </a:spcBef>
              <a:spcAft>
                <a:spcPts val="0"/>
              </a:spcAft>
              <a:buNone/>
            </a:pPr>
            <a:r>
              <a:rPr lang="fr-CA" dirty="0"/>
              <a:t>JUIN</a:t>
            </a:r>
          </a:p>
          <a:p>
            <a:pPr marL="0" lvl="0" indent="0" algn="l" rtl="0">
              <a:spcBef>
                <a:spcPts val="0"/>
              </a:spcBef>
              <a:spcAft>
                <a:spcPts val="0"/>
              </a:spcAft>
              <a:buNone/>
            </a:pPr>
            <a:r>
              <a:rPr lang="fr-CA" dirty="0"/>
              <a:t>JUIL.</a:t>
            </a:r>
          </a:p>
          <a:p>
            <a:pPr marL="0" lvl="0" indent="0" algn="l" rtl="0">
              <a:spcBef>
                <a:spcPts val="0"/>
              </a:spcBef>
              <a:spcAft>
                <a:spcPts val="0"/>
              </a:spcAft>
              <a:buNone/>
            </a:pPr>
            <a:r>
              <a:rPr lang="fr-CA" dirty="0"/>
              <a:t>AOÛT</a:t>
            </a:r>
          </a:p>
          <a:p>
            <a:pPr marL="0" lvl="0" indent="0" algn="l" rtl="0">
              <a:spcBef>
                <a:spcPts val="0"/>
              </a:spcBef>
              <a:spcAft>
                <a:spcPts val="0"/>
              </a:spcAft>
              <a:buNone/>
            </a:pPr>
            <a:r>
              <a:rPr lang="fr-CA" dirty="0"/>
              <a:t>SEPT.</a:t>
            </a:r>
          </a:p>
          <a:p>
            <a:pPr marL="0" lvl="0" indent="0" algn="l" rtl="0">
              <a:spcBef>
                <a:spcPts val="0"/>
              </a:spcBef>
              <a:spcAft>
                <a:spcPts val="0"/>
              </a:spcAft>
              <a:buNone/>
            </a:pPr>
            <a:r>
              <a:rPr lang="fr-CA" dirty="0"/>
              <a:t>OCT.</a:t>
            </a:r>
          </a:p>
          <a:p>
            <a:pPr marL="0" lvl="0" indent="0" algn="l" rtl="0">
              <a:spcBef>
                <a:spcPts val="0"/>
              </a:spcBef>
              <a:spcAft>
                <a:spcPts val="0"/>
              </a:spcAft>
              <a:buNone/>
            </a:pPr>
            <a:r>
              <a:rPr lang="fr-CA" dirty="0"/>
              <a:t>NOV.</a:t>
            </a:r>
          </a:p>
          <a:p>
            <a:pPr marL="0" lvl="0" indent="0" algn="l" rtl="0">
              <a:spcBef>
                <a:spcPts val="0"/>
              </a:spcBef>
              <a:spcAft>
                <a:spcPts val="0"/>
              </a:spcAft>
              <a:buNone/>
            </a:pPr>
            <a:r>
              <a:rPr lang="fr-CA" dirty="0"/>
              <a:t>DÉC.</a:t>
            </a:r>
          </a:p>
          <a:p>
            <a:pPr marL="0" lvl="0" indent="0" algn="l" rtl="0">
              <a:spcBef>
                <a:spcPts val="0"/>
              </a:spcBef>
              <a:spcAft>
                <a:spcPts val="0"/>
              </a:spcAft>
              <a:buNone/>
            </a:pPr>
            <a:endParaRPr lang="fr-CA" dirty="0"/>
          </a:p>
          <a:p>
            <a:pPr marL="0" lvl="0" indent="0" algn="l" rtl="0">
              <a:spcBef>
                <a:spcPts val="0"/>
              </a:spcBef>
              <a:spcAft>
                <a:spcPts val="0"/>
              </a:spcAft>
              <a:buNone/>
            </a:pPr>
            <a:r>
              <a:rPr lang="fr-CA" dirty="0"/>
              <a:t> </a:t>
            </a:r>
            <a:endParaRPr dirty="0"/>
          </a:p>
        </p:txBody>
      </p:sp>
    </p:spTree>
    <p:extLst>
      <p:ext uri="{BB962C8B-B14F-4D97-AF65-F5344CB8AC3E}">
        <p14:creationId xmlns:p14="http://schemas.microsoft.com/office/powerpoint/2010/main" val="3305611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8578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9481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Video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
        <p:nvSpPr>
          <p:cNvPr id="7" name="Rectangle 6">
            <a:extLst>
              <a:ext uri="{FF2B5EF4-FFF2-40B4-BE49-F238E27FC236}">
                <a16:creationId xmlns:a16="http://schemas.microsoft.com/office/drawing/2014/main" id="{722FD5A5-A16C-00DE-E581-0AFD83A16CAB}"/>
              </a:ext>
            </a:extLst>
          </p:cNvPr>
          <p:cNvSpPr/>
          <p:nvPr userDrawn="1"/>
        </p:nvSpPr>
        <p:spPr>
          <a:xfrm>
            <a:off x="0" y="2057400"/>
            <a:ext cx="12192000" cy="3963988"/>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860826"/>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176990" y="995362"/>
            <a:ext cx="502700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a:prstGeom prst="rect">
            <a:avLst/>
          </a:prstGeo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82399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a:xfrm>
            <a:off x="6662168" y="969264"/>
            <a:ext cx="5021182" cy="48704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67977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76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ulle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517870" y="1991844"/>
            <a:ext cx="11158193" cy="4029786"/>
          </a:xfrm>
          <a:prstGeom prst="rect">
            <a:avLst/>
          </a:prstGeom>
        </p:spPr>
        <p:txBody>
          <a:bodyPr anchor="t" anchorCtr="0">
            <a:normAutofit/>
          </a:bodyPr>
          <a:lstStyle>
            <a:lvl1pPr marL="342900" indent="-342900" algn="l">
              <a:lnSpc>
                <a:spcPct val="100000"/>
              </a:lnSpc>
              <a:buClr>
                <a:srgbClr val="A2AAAD"/>
              </a:buClr>
              <a:buFont typeface="Arial" panose="020B0604020202020204" pitchFamily="34" charset="0"/>
              <a:buChar char="•"/>
              <a:defRPr sz="2500"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Tree>
    <p:extLst>
      <p:ext uri="{BB962C8B-B14F-4D97-AF65-F5344CB8AC3E}">
        <p14:creationId xmlns:p14="http://schemas.microsoft.com/office/powerpoint/2010/main" val="3544181888"/>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guide id="5" orient="horz" pos="125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a:xfrm>
            <a:off x="517869" y="1160463"/>
            <a:ext cx="11158193" cy="532370"/>
          </a:xfrm>
          <a:prstGeom prst="rect">
            <a:avLst/>
          </a:prstGeom>
        </p:spPr>
        <p:txBody>
          <a:bodyPr/>
          <a:lstStyle>
            <a:lvl1pPr>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9" name="TextBox 8">
            <a:extLst>
              <a:ext uri="{FF2B5EF4-FFF2-40B4-BE49-F238E27FC236}">
                <a16:creationId xmlns:a16="http://schemas.microsoft.com/office/drawing/2014/main" id="{184BBE33-EAC1-3B1E-8EFB-448124FA14AC}"/>
              </a:ext>
            </a:extLst>
          </p:cNvPr>
          <p:cNvSpPr txBox="1"/>
          <p:nvPr userDrawn="1"/>
        </p:nvSpPr>
        <p:spPr>
          <a:xfrm>
            <a:off x="552033" y="2009274"/>
            <a:ext cx="5247187" cy="4012113"/>
          </a:xfrm>
          <a:prstGeom prst="rect">
            <a:avLst/>
          </a:prstGeom>
          <a:noFill/>
        </p:spPr>
        <p:txBody>
          <a:bodyPr wrap="square" rtlCol="0">
            <a:spAutoFit/>
          </a:bodyPr>
          <a:lstStyle/>
          <a:p>
            <a:endParaRPr lang="en-US" dirty="0"/>
          </a:p>
        </p:txBody>
      </p:sp>
      <p:sp>
        <p:nvSpPr>
          <p:cNvPr id="13" name="Text Placeholder 12">
            <a:extLst>
              <a:ext uri="{FF2B5EF4-FFF2-40B4-BE49-F238E27FC236}">
                <a16:creationId xmlns:a16="http://schemas.microsoft.com/office/drawing/2014/main" id="{CAA535C0-5BE2-5A59-3D11-8ABCC9A62912}"/>
              </a:ext>
            </a:extLst>
          </p:cNvPr>
          <p:cNvSpPr>
            <a:spLocks noGrp="1"/>
          </p:cNvSpPr>
          <p:nvPr>
            <p:ph type="body" sz="quarter" idx="13"/>
          </p:nvPr>
        </p:nvSpPr>
        <p:spPr>
          <a:xfrm>
            <a:off x="517525" y="2128838"/>
            <a:ext cx="5184775" cy="38925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BB27B774-CAD3-DF42-BBF0-6DE55F243F01}"/>
              </a:ext>
            </a:extLst>
          </p:cNvPr>
          <p:cNvSpPr>
            <a:spLocks noGrp="1"/>
          </p:cNvSpPr>
          <p:nvPr>
            <p:ph type="body" sz="quarter" idx="14"/>
          </p:nvPr>
        </p:nvSpPr>
        <p:spPr>
          <a:xfrm>
            <a:off x="6497220" y="2128838"/>
            <a:ext cx="5184775" cy="3892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819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a:prstGeom prst="rect">
            <a:avLst/>
          </a:prstGeo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a:prstGeom prst="rect">
            <a:avLst/>
          </a:prstGeo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8946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44314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0644494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1242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54605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a:prstGeom prst="rect">
            <a:avLst/>
          </a:prstGeo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348907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131757" y="6451599"/>
            <a:ext cx="637909" cy="169141"/>
          </a:xfrm>
          <a:prstGeom prst="rect">
            <a:avLst/>
          </a:prstGeom>
        </p:spPr>
        <p:txBody>
          <a:bodyPr vert="horz" lIns="91440" tIns="45720" rIns="91440" bIns="45720" rtlCol="0" anchor="ctr"/>
          <a:lstStyle>
            <a:lvl1pPr algn="r">
              <a:defRPr sz="900">
                <a:solidFill>
                  <a:schemeClr val="tx1"/>
                </a:solidFill>
                <a:latin typeface="Century Gothic" panose="020B0502020202020204" pitchFamily="34" charset="0"/>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1" y="230284"/>
            <a:ext cx="1842447" cy="466685"/>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AAAD"/>
              </a:solidFill>
            </a:endParaRPr>
          </a:p>
        </p:txBody>
      </p:sp>
      <p:pic>
        <p:nvPicPr>
          <p:cNvPr id="10" name="Picture 9" descr="A blue and black logo&#10;&#10;Description automatically generated">
            <a:extLst>
              <a:ext uri="{FF2B5EF4-FFF2-40B4-BE49-F238E27FC236}">
                <a16:creationId xmlns:a16="http://schemas.microsoft.com/office/drawing/2014/main" id="{CD5AB2A9-403F-025D-C64F-BA17CAA50F3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7870" y="6277840"/>
            <a:ext cx="1600200" cy="342900"/>
          </a:xfrm>
          <a:prstGeom prst="rect">
            <a:avLst/>
          </a:prstGeom>
        </p:spPr>
      </p:pic>
      <p:sp>
        <p:nvSpPr>
          <p:cNvPr id="13" name="TextBox 12">
            <a:extLst>
              <a:ext uri="{FF2B5EF4-FFF2-40B4-BE49-F238E27FC236}">
                <a16:creationId xmlns:a16="http://schemas.microsoft.com/office/drawing/2014/main" id="{1EBC3D8A-1F30-A2D6-D920-8223E6E639FB}"/>
              </a:ext>
            </a:extLst>
          </p:cNvPr>
          <p:cNvSpPr txBox="1"/>
          <p:nvPr userDrawn="1"/>
        </p:nvSpPr>
        <p:spPr>
          <a:xfrm>
            <a:off x="409433" y="278960"/>
            <a:ext cx="1201003" cy="369332"/>
          </a:xfrm>
          <a:prstGeom prst="rect">
            <a:avLst/>
          </a:prstGeom>
          <a:noFill/>
        </p:spPr>
        <p:txBody>
          <a:bodyPr wrap="square" rtlCol="0">
            <a:spAutoFit/>
          </a:bodyPr>
          <a:lstStyle/>
          <a:p>
            <a:r>
              <a:rPr lang="en-US" b="1" dirty="0" err="1">
                <a:solidFill>
                  <a:srgbClr val="333F48"/>
                </a:solidFill>
                <a:latin typeface="Century Gothic" panose="020B0502020202020204" pitchFamily="34" charset="0"/>
              </a:rPr>
              <a:t>Leçon</a:t>
            </a:r>
            <a:r>
              <a:rPr lang="en-US" b="1" dirty="0">
                <a:solidFill>
                  <a:srgbClr val="333F48"/>
                </a:solidFill>
                <a:latin typeface="Century Gothic" panose="020B0502020202020204" pitchFamily="34" charset="0"/>
              </a:rPr>
              <a:t> 9</a:t>
            </a:r>
          </a:p>
        </p:txBody>
      </p:sp>
      <p:pic>
        <p:nvPicPr>
          <p:cNvPr id="2" name="Image 1" descr="Une image contenant texte, Police, Graphique, logo&#10;&#10;Description générée automatiquement">
            <a:extLst>
              <a:ext uri="{FF2B5EF4-FFF2-40B4-BE49-F238E27FC236}">
                <a16:creationId xmlns:a16="http://schemas.microsoft.com/office/drawing/2014/main" id="{969255EC-1F88-F28B-6E93-9F7876DB04E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632886" y="179278"/>
            <a:ext cx="2071597" cy="553583"/>
          </a:xfrm>
          <a:prstGeom prst="rect">
            <a:avLst/>
          </a:prstGeom>
        </p:spPr>
      </p:pic>
      <p:sp>
        <p:nvSpPr>
          <p:cNvPr id="3" name="TextBox 2">
            <a:extLst>
              <a:ext uri="{FF2B5EF4-FFF2-40B4-BE49-F238E27FC236}">
                <a16:creationId xmlns:a16="http://schemas.microsoft.com/office/drawing/2014/main" id="{D9B97337-61FF-912F-51BE-9C4607243AB5}"/>
              </a:ext>
            </a:extLst>
          </p:cNvPr>
          <p:cNvSpPr txBox="1"/>
          <p:nvPr userDrawn="1"/>
        </p:nvSpPr>
        <p:spPr>
          <a:xfrm>
            <a:off x="2470068" y="6451599"/>
            <a:ext cx="3962944" cy="230832"/>
          </a:xfrm>
          <a:prstGeom prst="rect">
            <a:avLst/>
          </a:prstGeom>
          <a:noFill/>
        </p:spPr>
        <p:txBody>
          <a:bodyPr wrap="none" rtlCol="0">
            <a:spAutoFit/>
          </a:bodyPr>
          <a:lstStyle/>
          <a:p>
            <a:r>
              <a:rPr lang="en-CA" sz="900" b="0" i="0" u="none" strike="noStrike" dirty="0">
                <a:solidFill>
                  <a:srgbClr val="222222"/>
                </a:solidFill>
                <a:effectLst/>
                <a:highlight>
                  <a:srgbClr val="FFFFFF"/>
                </a:highlight>
                <a:latin typeface="Century Gothic" panose="020B0502020202020204" pitchFamily="34" charset="0"/>
              </a:rPr>
              <a:t>© 2024 FIDELITY INVESTMENTS CANADA S.R.I.           </a:t>
            </a:r>
            <a:r>
              <a:rPr lang="en-CA" sz="900" b="0" i="0" u="none" strike="noStrike">
                <a:solidFill>
                  <a:srgbClr val="222222"/>
                </a:solidFill>
                <a:effectLst/>
                <a:highlight>
                  <a:srgbClr val="FFFFFF"/>
                </a:highlight>
                <a:latin typeface="Century Gothic" panose="020B0502020202020204" pitchFamily="34" charset="0"/>
              </a:rPr>
              <a:t>1810784-v2024411</a:t>
            </a:r>
            <a:endParaRPr lang="en-US" sz="900" dirty="0">
              <a:latin typeface="Century Gothic" panose="020B0502020202020204" pitchFamily="34" charset="0"/>
            </a:endParaRPr>
          </a:p>
        </p:txBody>
      </p:sp>
    </p:spTree>
    <p:extLst>
      <p:ext uri="{BB962C8B-B14F-4D97-AF65-F5344CB8AC3E}">
        <p14:creationId xmlns:p14="http://schemas.microsoft.com/office/powerpoint/2010/main" val="1281054387"/>
      </p:ext>
    </p:extLst>
  </p:cSld>
  <p:clrMap bg1="lt1" tx1="dk1" bg2="lt2" tx2="dk2" accent1="accent1" accent2="accent2" accent3="accent3" accent4="accent4" accent5="accent5" accent6="accent6" hlink="hlink" folHlink="folHlink"/>
  <p:sldLayoutIdLst>
    <p:sldLayoutId id="2147483713" r:id="rId1"/>
    <p:sldLayoutId id="2147483725"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userDrawn="1">
          <p15:clr>
            <a:srgbClr val="F26B43"/>
          </p15:clr>
        </p15:guide>
        <p15:guide id="2" pos="325" userDrawn="1">
          <p15:clr>
            <a:srgbClr val="F26B43"/>
          </p15:clr>
        </p15:guide>
        <p15:guide id="3" pos="7355" userDrawn="1">
          <p15:clr>
            <a:srgbClr val="F26B43"/>
          </p15:clr>
        </p15:guide>
        <p15:guide id="4"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https://www.youtube.com/embed/g5XU1m0pPMk?list=PLBzmUd_ESwotHoBQVE0l2LIfSrf-_dGFU"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fidelity.ca/en/products/investmentfinder/?assetCategoryCd=Al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fidelity.ca/en/products/investmentfinder/?assetCategoryCd=Al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ADED-E4F4-96B4-771C-22B444389C6E}"/>
              </a:ext>
            </a:extLst>
          </p:cNvPr>
          <p:cNvSpPr>
            <a:spLocks noGrp="1"/>
          </p:cNvSpPr>
          <p:nvPr>
            <p:ph type="ctrTitle"/>
          </p:nvPr>
        </p:nvSpPr>
        <p:spPr/>
        <p:txBody>
          <a:bodyPr>
            <a:noAutofit/>
          </a:bodyPr>
          <a:lstStyle/>
          <a:p>
            <a:r>
              <a:rPr lang="fr-CA"/>
              <a:t>Comprendre le rendement des investissements</a:t>
            </a:r>
          </a:p>
        </p:txBody>
      </p:sp>
      <p:sp>
        <p:nvSpPr>
          <p:cNvPr id="3" name="TextBox 2">
            <a:extLst>
              <a:ext uri="{FF2B5EF4-FFF2-40B4-BE49-F238E27FC236}">
                <a16:creationId xmlns:a16="http://schemas.microsoft.com/office/drawing/2014/main" id="{6A9EBC07-E89A-480E-0B63-1C54B7A5080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0AF1ADBB-F79D-BADA-AC9D-C2A8B61D783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62CE6CB1-45A9-C8FE-81D0-492E8B4ED968}"/>
              </a:ext>
            </a:extLst>
          </p:cNvPr>
          <p:cNvSpPr>
            <a:spLocks noGrp="1"/>
          </p:cNvSpPr>
          <p:nvPr>
            <p:ph type="sldNum" sz="quarter" idx="12"/>
          </p:nvPr>
        </p:nvSpPr>
        <p:spPr/>
        <p:txBody>
          <a:bodyPr/>
          <a:lstStyle/>
          <a:p>
            <a:fld id="{DFDF98CC-160E-494C-8C3C-8CDC5FA257DE}" type="slidenum">
              <a:rPr lang="en-US" smtClean="0"/>
              <a:t>1</a:t>
            </a:fld>
            <a:endParaRPr lang="en-US"/>
          </a:p>
        </p:txBody>
      </p:sp>
      <p:pic>
        <p:nvPicPr>
          <p:cNvPr id="5" name="Online Media 4" descr="Comprendre le rendement de tes placements">
            <a:hlinkClick r:id="" action="ppaction://media"/>
            <a:extLst>
              <a:ext uri="{FF2B5EF4-FFF2-40B4-BE49-F238E27FC236}">
                <a16:creationId xmlns:a16="http://schemas.microsoft.com/office/drawing/2014/main" id="{9E1AADAD-5A0C-377F-666C-59F5419C6335}"/>
              </a:ext>
            </a:extLst>
          </p:cNvPr>
          <p:cNvPicPr>
            <a:picLocks noRot="1" noChangeAspect="1"/>
          </p:cNvPicPr>
          <p:nvPr>
            <a:videoFile r:link="rId1"/>
          </p:nvPr>
        </p:nvPicPr>
        <p:blipFill>
          <a:blip r:embed="rId4"/>
          <a:stretch>
            <a:fillRect/>
          </a:stretch>
        </p:blipFill>
        <p:spPr>
          <a:xfrm>
            <a:off x="3231310" y="2406650"/>
            <a:ext cx="5729379" cy="3237099"/>
          </a:xfrm>
          <a:prstGeom prst="rect">
            <a:avLst/>
          </a:prstGeom>
        </p:spPr>
      </p:pic>
    </p:spTree>
    <p:extLst>
      <p:ext uri="{BB962C8B-B14F-4D97-AF65-F5344CB8AC3E}">
        <p14:creationId xmlns:p14="http://schemas.microsoft.com/office/powerpoint/2010/main" val="150875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9"/>
        <p:cNvGrpSpPr/>
        <p:nvPr/>
      </p:nvGrpSpPr>
      <p:grpSpPr>
        <a:xfrm>
          <a:off x="0" y="0"/>
          <a:ext cx="0" cy="0"/>
          <a:chOff x="0" y="0"/>
          <a:chExt cx="0" cy="0"/>
        </a:xfrm>
      </p:grpSpPr>
      <p:sp>
        <p:nvSpPr>
          <p:cNvPr id="240" name="Google Shape;240;p23"/>
          <p:cNvSpPr txBox="1">
            <a:spLocks noGrp="1"/>
          </p:cNvSpPr>
          <p:nvPr>
            <p:ph type="ctrTitle"/>
          </p:nvPr>
        </p:nvSpPr>
        <p:spPr>
          <a:prstGeom prst="rect">
            <a:avLst/>
          </a:prstGeom>
        </p:spPr>
        <p:txBody>
          <a:bodyPr spcFirstLastPara="1" vert="horz" lIns="91440" tIns="45720" rIns="91440" bIns="45720" rtlCol="0" anchor="t" anchorCtr="0">
            <a:normAutofit/>
          </a:bodyPr>
          <a:lstStyle/>
          <a:p>
            <a:pPr>
              <a:buClr>
                <a:schemeClr val="dk2"/>
              </a:buClr>
              <a:buSzPts val="4400"/>
            </a:pPr>
            <a:r>
              <a:rPr lang="fr-CA" sz="3200" b="1">
                <a:ea typeface="Calibri"/>
                <a:cs typeface="Calibri"/>
              </a:rPr>
              <a:t>Comparaison des rendements</a:t>
            </a:r>
          </a:p>
        </p:txBody>
      </p:sp>
      <p:sp>
        <p:nvSpPr>
          <p:cNvPr id="2" name="Slide Number Placeholder 1">
            <a:extLst>
              <a:ext uri="{FF2B5EF4-FFF2-40B4-BE49-F238E27FC236}">
                <a16:creationId xmlns:a16="http://schemas.microsoft.com/office/drawing/2014/main" id="{FBEB92C3-AA25-5EBA-E9EF-FC8565BFDF17}"/>
              </a:ext>
            </a:extLst>
          </p:cNvPr>
          <p:cNvSpPr>
            <a:spLocks noGrp="1"/>
          </p:cNvSpPr>
          <p:nvPr>
            <p:ph type="sldNum" sz="quarter" idx="12"/>
          </p:nvPr>
        </p:nvSpPr>
        <p:spPr/>
        <p:txBody>
          <a:bodyPr/>
          <a:lstStyle/>
          <a:p>
            <a:fld id="{DFDF98CC-160E-494C-8C3C-8CDC5FA257DE}" type="slidenum">
              <a:rPr lang="en-US" smtClean="0"/>
              <a:t>10</a:t>
            </a:fld>
            <a:endParaRPr lang="en-US"/>
          </a:p>
        </p:txBody>
      </p:sp>
      <p:sp>
        <p:nvSpPr>
          <p:cNvPr id="5" name="TextBox 4">
            <a:extLst>
              <a:ext uri="{FF2B5EF4-FFF2-40B4-BE49-F238E27FC236}">
                <a16:creationId xmlns:a16="http://schemas.microsoft.com/office/drawing/2014/main" id="{F7BD4FB9-70BA-4365-A6EF-66407E1DF81D}"/>
              </a:ext>
            </a:extLst>
          </p:cNvPr>
          <p:cNvSpPr txBox="1"/>
          <p:nvPr/>
        </p:nvSpPr>
        <p:spPr>
          <a:xfrm>
            <a:off x="517870" y="2883846"/>
            <a:ext cx="6536073" cy="2400657"/>
          </a:xfrm>
          <a:prstGeom prst="rect">
            <a:avLst/>
          </a:prstGeom>
          <a:noFill/>
        </p:spPr>
        <p:txBody>
          <a:bodyPr wrap="square">
            <a:spAutoFit/>
          </a:bodyPr>
          <a:lstStyle/>
          <a:p>
            <a:r>
              <a:rPr lang="fr-CA" sz="1500" b="1" i="0" u="none" strike="noStrike" baseline="0" dirty="0">
                <a:solidFill>
                  <a:srgbClr val="333F48"/>
                </a:solidFill>
                <a:latin typeface="Century Gothic" panose="020B0502020202020204" pitchFamily="34" charset="0"/>
              </a:rPr>
              <a:t>Rendement cumulatif </a:t>
            </a:r>
          </a:p>
          <a:p>
            <a:pPr marL="0" indent="0">
              <a:buNone/>
            </a:pPr>
            <a:r>
              <a:rPr lang="fr-CA" sz="1500" b="0" i="0" u="none" strike="noStrike" baseline="0" dirty="0">
                <a:solidFill>
                  <a:srgbClr val="000000"/>
                </a:solidFill>
                <a:latin typeface="Century Gothic" panose="020B0502020202020204" pitchFamily="34" charset="0"/>
              </a:rPr>
              <a:t>Le rendement cumulatif reflète la variation totale de la valeur </a:t>
            </a:r>
            <a:r>
              <a:rPr lang="fr-CA" sz="1500" b="0" i="0" u="none" strike="noStrike" baseline="0">
                <a:solidFill>
                  <a:srgbClr val="000000"/>
                </a:solidFill>
                <a:latin typeface="Century Gothic" panose="020B0502020202020204" pitchFamily="34" charset="0"/>
              </a:rPr>
              <a:t>d’un investissement </a:t>
            </a:r>
            <a:r>
              <a:rPr lang="fr-CA" sz="1500" b="0" i="0" u="none" strike="noStrike" baseline="0" dirty="0">
                <a:solidFill>
                  <a:srgbClr val="000000"/>
                </a:solidFill>
                <a:latin typeface="Century Gothic" panose="020B0502020202020204" pitchFamily="34" charset="0"/>
              </a:rPr>
              <a:t>sur une période donnée. Sur de longues périodes, le rendement cumulatif </a:t>
            </a:r>
            <a:r>
              <a:rPr lang="fr-CA" sz="1500" b="0" i="0" u="none" strike="noStrike" baseline="0">
                <a:solidFill>
                  <a:srgbClr val="000000"/>
                </a:solidFill>
                <a:latin typeface="Century Gothic" panose="020B0502020202020204" pitchFamily="34" charset="0"/>
              </a:rPr>
              <a:t>d’un investissement </a:t>
            </a:r>
            <a:r>
              <a:rPr lang="fr-CA" sz="1500" b="0" i="0" u="none" strike="noStrike" baseline="0" dirty="0">
                <a:solidFill>
                  <a:srgbClr val="000000"/>
                </a:solidFill>
                <a:latin typeface="Century Gothic" panose="020B0502020202020204" pitchFamily="34" charset="0"/>
              </a:rPr>
              <a:t>peut être très élevé. </a:t>
            </a:r>
          </a:p>
          <a:p>
            <a:pPr marL="0" indent="0">
              <a:buNone/>
            </a:pPr>
            <a:endParaRPr lang="en-US" sz="1500" b="0" i="0" u="none" strike="noStrike" baseline="0" dirty="0">
              <a:solidFill>
                <a:srgbClr val="000000"/>
              </a:solidFill>
              <a:latin typeface="Century Gothic" panose="020B0502020202020204" pitchFamily="34" charset="0"/>
            </a:endParaRPr>
          </a:p>
          <a:p>
            <a:r>
              <a:rPr lang="fr-CA" sz="1500" b="1" i="0" u="none" strike="noStrike" baseline="0" dirty="0">
                <a:solidFill>
                  <a:srgbClr val="333F48"/>
                </a:solidFill>
                <a:latin typeface="Century Gothic" panose="020B0502020202020204" pitchFamily="34" charset="0"/>
              </a:rPr>
              <a:t>Rendement annualisé </a:t>
            </a:r>
          </a:p>
          <a:p>
            <a:pPr marL="0" indent="0">
              <a:buNone/>
            </a:pPr>
            <a:r>
              <a:rPr lang="fr-CA" sz="1500" b="0" i="0" u="none" strike="noStrike" baseline="0" dirty="0">
                <a:solidFill>
                  <a:srgbClr val="000000"/>
                </a:solidFill>
                <a:latin typeface="Century Gothic" panose="020B0502020202020204" pitchFamily="34" charset="0"/>
              </a:rPr>
              <a:t>Le rendement annualisé mesure la croissance </a:t>
            </a:r>
            <a:r>
              <a:rPr lang="fr-CA" sz="1500" b="0" i="0" u="none" strike="noStrike" baseline="0">
                <a:solidFill>
                  <a:srgbClr val="000000"/>
                </a:solidFill>
                <a:latin typeface="Century Gothic" panose="020B0502020202020204" pitchFamily="34" charset="0"/>
              </a:rPr>
              <a:t>d’un investissement </a:t>
            </a:r>
            <a:r>
              <a:rPr lang="fr-CA" sz="1500" b="0" i="0" u="none" strike="noStrike" baseline="0" dirty="0">
                <a:solidFill>
                  <a:srgbClr val="000000"/>
                </a:solidFill>
                <a:latin typeface="Century Gothic" panose="020B0502020202020204" pitchFamily="34" charset="0"/>
              </a:rPr>
              <a:t>sur une base annualisée (sur un an). Le rendement annualisé est couramment utilisé dans le </a:t>
            </a:r>
            <a:r>
              <a:rPr lang="fr-CA" sz="1500" b="0" i="0" u="none" strike="noStrike" baseline="0">
                <a:solidFill>
                  <a:srgbClr val="000000"/>
                </a:solidFill>
                <a:latin typeface="Century Gothic" panose="020B0502020202020204" pitchFamily="34" charset="0"/>
              </a:rPr>
              <a:t>secteur de l’investissement, </a:t>
            </a:r>
            <a:r>
              <a:rPr lang="fr-CA" sz="1500" b="0" i="0" u="none" strike="noStrike" baseline="0" dirty="0">
                <a:solidFill>
                  <a:srgbClr val="000000"/>
                </a:solidFill>
                <a:latin typeface="Century Gothic" panose="020B0502020202020204" pitchFamily="34" charset="0"/>
              </a:rPr>
              <a:t>car il facilite la comparaison des rendements de </a:t>
            </a:r>
            <a:r>
              <a:rPr lang="fr-CA" sz="1500" b="0" i="0" u="none" strike="noStrike" baseline="0">
                <a:solidFill>
                  <a:srgbClr val="000000"/>
                </a:solidFill>
                <a:latin typeface="Century Gothic" panose="020B0502020202020204" pitchFamily="34" charset="0"/>
              </a:rPr>
              <a:t>différents investissements. </a:t>
            </a:r>
            <a:endParaRPr lang="fr-CA" sz="1500" b="0" i="0" u="none" strike="noStrike" baseline="0" dirty="0">
              <a:solidFill>
                <a:srgbClr val="000000"/>
              </a:solidFill>
              <a:latin typeface="Century Gothic" panose="020B0502020202020204" pitchFamily="34" charset="0"/>
            </a:endParaRPr>
          </a:p>
        </p:txBody>
      </p:sp>
      <p:sp>
        <p:nvSpPr>
          <p:cNvPr id="6" name="Oval 5">
            <a:extLst>
              <a:ext uri="{FF2B5EF4-FFF2-40B4-BE49-F238E27FC236}">
                <a16:creationId xmlns:a16="http://schemas.microsoft.com/office/drawing/2014/main" id="{71B308FA-6EC7-9D37-7E5A-6C0079272711}"/>
              </a:ext>
            </a:extLst>
          </p:cNvPr>
          <p:cNvSpPr/>
          <p:nvPr/>
        </p:nvSpPr>
        <p:spPr>
          <a:xfrm>
            <a:off x="7880103" y="2478501"/>
            <a:ext cx="3122779" cy="3122779"/>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pic>
        <p:nvPicPr>
          <p:cNvPr id="3" name="Picture 2">
            <a:extLst>
              <a:ext uri="{FF2B5EF4-FFF2-40B4-BE49-F238E27FC236}">
                <a16:creationId xmlns:a16="http://schemas.microsoft.com/office/drawing/2014/main" id="{D3EC02A4-7DFF-9982-574E-728DA5EAF79B}"/>
              </a:ext>
            </a:extLst>
          </p:cNvPr>
          <p:cNvPicPr>
            <a:picLocks noChangeAspect="1"/>
          </p:cNvPicPr>
          <p:nvPr/>
        </p:nvPicPr>
        <p:blipFill>
          <a:blip r:embed="rId3"/>
          <a:stretch>
            <a:fillRect/>
          </a:stretch>
        </p:blipFill>
        <p:spPr>
          <a:xfrm>
            <a:off x="8657720" y="3427566"/>
            <a:ext cx="1545771" cy="1159328"/>
          </a:xfrm>
          <a:prstGeom prst="rect">
            <a:avLst/>
          </a:prstGeom>
        </p:spPr>
      </p:pic>
    </p:spTree>
    <p:extLst>
      <p:ext uri="{BB962C8B-B14F-4D97-AF65-F5344CB8AC3E}">
        <p14:creationId xmlns:p14="http://schemas.microsoft.com/office/powerpoint/2010/main" val="3941372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p:txBody>
          <a:bodyPr/>
          <a:lstStyle/>
          <a:p>
            <a:r>
              <a:rPr lang="fr-CA" b="1">
                <a:ea typeface="Calibri"/>
                <a:cs typeface="Calibri"/>
              </a:rPr>
              <a:t>Conclusion</a:t>
            </a:r>
          </a:p>
        </p:txBody>
      </p:sp>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nvPr>
        </p:nvSpPr>
        <p:spPr>
          <a:xfrm>
            <a:off x="515938" y="2116140"/>
            <a:ext cx="11158193" cy="3581397"/>
          </a:xfrm>
          <a:prstGeom prst="rect">
            <a:avLst/>
          </a:prstGeom>
        </p:spPr>
        <p:txBody>
          <a:bodyPr>
            <a:noAutofit/>
          </a:bodyPr>
          <a:lstStyle/>
          <a:p>
            <a:pPr marL="342900" indent="-342900">
              <a:buClr>
                <a:srgbClr val="A2AAAD"/>
              </a:buClr>
              <a:buFont typeface="Arial" panose="020B0604020202020204" pitchFamily="34" charset="0"/>
              <a:buChar char="•"/>
            </a:pPr>
            <a:r>
              <a:rPr lang="fr-CA" sz="2500" dirty="0">
                <a:solidFill>
                  <a:srgbClr val="374151"/>
                </a:solidFill>
                <a:latin typeface="Century Gothic" panose="020B0502020202020204" pitchFamily="34" charset="0"/>
                <a:ea typeface="+mn-lt"/>
                <a:cs typeface="+mn-lt"/>
              </a:rPr>
              <a:t>Le </a:t>
            </a:r>
            <a:r>
              <a:rPr lang="fr-CA" sz="2500">
                <a:solidFill>
                  <a:srgbClr val="374151"/>
                </a:solidFill>
                <a:latin typeface="Century Gothic" panose="020B0502020202020204" pitchFamily="34" charset="0"/>
                <a:ea typeface="+mn-lt"/>
                <a:cs typeface="+mn-lt"/>
              </a:rPr>
              <a:t>rendement d’un investissement est </a:t>
            </a:r>
            <a:r>
              <a:rPr lang="fr-CA" sz="2500" dirty="0">
                <a:solidFill>
                  <a:srgbClr val="374151"/>
                </a:solidFill>
                <a:latin typeface="Century Gothic" panose="020B0502020202020204" pitchFamily="34" charset="0"/>
                <a:ea typeface="+mn-lt"/>
                <a:cs typeface="+mn-lt"/>
              </a:rPr>
              <a:t>une notion importante à comprendre lorsqu’on investit.</a:t>
            </a:r>
          </a:p>
          <a:p>
            <a:pPr marL="342900" indent="-342900">
              <a:buClr>
                <a:srgbClr val="A2AAAD"/>
              </a:buClr>
              <a:buFont typeface="Arial" panose="020B0604020202020204" pitchFamily="34" charset="0"/>
              <a:buChar char="•"/>
            </a:pPr>
            <a:r>
              <a:rPr lang="fr-CA" sz="2500" dirty="0">
                <a:solidFill>
                  <a:srgbClr val="374151"/>
                </a:solidFill>
                <a:latin typeface="Century Gothic" panose="020B0502020202020204" pitchFamily="34" charset="0"/>
                <a:ea typeface="+mn-lt"/>
                <a:cs typeface="+mn-lt"/>
              </a:rPr>
              <a:t>Le rendement pondéré en fonction du temps est utile pour comparer </a:t>
            </a:r>
            <a:r>
              <a:rPr lang="fr-CA" sz="2500">
                <a:solidFill>
                  <a:srgbClr val="374151"/>
                </a:solidFill>
                <a:latin typeface="Century Gothic" panose="020B0502020202020204" pitchFamily="34" charset="0"/>
                <a:ea typeface="+mn-lt"/>
                <a:cs typeface="+mn-lt"/>
              </a:rPr>
              <a:t>différents investissements.</a:t>
            </a:r>
            <a:endParaRPr lang="fr-CA" sz="2500" dirty="0">
              <a:solidFill>
                <a:srgbClr val="374151"/>
              </a:solidFill>
              <a:latin typeface="Century Gothic" panose="020B0502020202020204" pitchFamily="34" charset="0"/>
              <a:ea typeface="+mn-lt"/>
              <a:cs typeface="+mn-lt"/>
            </a:endParaRPr>
          </a:p>
          <a:p>
            <a:pPr marL="342900" indent="-342900">
              <a:buClr>
                <a:srgbClr val="A2AAAD"/>
              </a:buClr>
              <a:buFont typeface="Arial" panose="020B0604020202020204" pitchFamily="34" charset="0"/>
              <a:buChar char="•"/>
            </a:pPr>
            <a:r>
              <a:rPr lang="fr-CA" sz="2500" dirty="0">
                <a:solidFill>
                  <a:srgbClr val="374151"/>
                </a:solidFill>
                <a:latin typeface="Century Gothic" panose="020B0502020202020204" pitchFamily="34" charset="0"/>
                <a:ea typeface="+mn-lt"/>
                <a:cs typeface="+mn-lt"/>
              </a:rPr>
              <a:t>Le rendement pondéré en fonction de la valeur en dollars est plus personnalisé et tient compte des opérations, de leur taille et du moment où elles sont effectuées.</a:t>
            </a: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11</a:t>
            </a:fld>
            <a:endParaRPr lang="en-US"/>
          </a:p>
        </p:txBody>
      </p:sp>
    </p:spTree>
    <p:extLst>
      <p:ext uri="{BB962C8B-B14F-4D97-AF65-F5344CB8AC3E}">
        <p14:creationId xmlns:p14="http://schemas.microsoft.com/office/powerpoint/2010/main" val="821017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p:txBody>
          <a:bodyPr/>
          <a:lstStyle/>
          <a:p>
            <a:r>
              <a:rPr lang="fr-CA" sz="3200">
                <a:ea typeface="Calibri Light"/>
                <a:cs typeface="Calibri Light"/>
              </a:rPr>
              <a:t>Activité</a:t>
            </a: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12</a:t>
            </a:fld>
            <a:endParaRPr lang="en-US"/>
          </a:p>
        </p:txBody>
      </p:sp>
      <p:sp>
        <p:nvSpPr>
          <p:cNvPr id="5" name="Text Placeholder 1">
            <a:extLst>
              <a:ext uri="{FF2B5EF4-FFF2-40B4-BE49-F238E27FC236}">
                <a16:creationId xmlns:a16="http://schemas.microsoft.com/office/drawing/2014/main" id="{3D3FC68A-2AB8-5336-99E1-7B20CDD7CD2A}"/>
              </a:ext>
            </a:extLst>
          </p:cNvPr>
          <p:cNvSpPr txBox="1">
            <a:spLocks/>
          </p:cNvSpPr>
          <p:nvPr/>
        </p:nvSpPr>
        <p:spPr>
          <a:xfrm>
            <a:off x="517864" y="1917692"/>
            <a:ext cx="11158193" cy="4365870"/>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1500" dirty="0">
                <a:solidFill>
                  <a:srgbClr val="000000"/>
                </a:solidFill>
                <a:latin typeface="Century Gothic" panose="020B0502020202020204" pitchFamily="34" charset="0"/>
                <a:ea typeface="Calibri Light"/>
                <a:cs typeface="Calibri Light"/>
              </a:rPr>
              <a:t>Supposons qu’il y a cinq ans, tu as investi 500 $ par mois dans un titre et que tu as conservé </a:t>
            </a:r>
            <a:r>
              <a:rPr lang="fr-CA" sz="1500">
                <a:solidFill>
                  <a:srgbClr val="000000"/>
                </a:solidFill>
                <a:latin typeface="Century Gothic" panose="020B0502020202020204" pitchFamily="34" charset="0"/>
                <a:ea typeface="Calibri Light"/>
                <a:cs typeface="Calibri Light"/>
              </a:rPr>
              <a:t>ton investissement </a:t>
            </a:r>
            <a:r>
              <a:rPr lang="fr-CA" sz="1500" dirty="0">
                <a:solidFill>
                  <a:srgbClr val="000000"/>
                </a:solidFill>
                <a:latin typeface="Century Gothic" panose="020B0502020202020204" pitchFamily="34" charset="0"/>
                <a:ea typeface="Calibri Light"/>
                <a:cs typeface="Calibri Light"/>
              </a:rPr>
              <a:t>pendant cinq ans (donc, en cinq ans, tu as investi 500 $ x 12 x 5 = 30 000 $).</a:t>
            </a:r>
          </a:p>
          <a:p>
            <a:pPr marL="0" indent="0">
              <a:buNone/>
            </a:pPr>
            <a:r>
              <a:rPr lang="fr-CA" sz="1500" dirty="0">
                <a:solidFill>
                  <a:srgbClr val="205885"/>
                </a:solidFill>
                <a:latin typeface="Century Gothic" panose="020B0502020202020204" pitchFamily="34" charset="0"/>
                <a:ea typeface="Calibri"/>
                <a:cs typeface="Calibri"/>
              </a:rPr>
              <a:t>À l’aide du </a:t>
            </a:r>
            <a:r>
              <a:rPr lang="fr-CA" sz="1500" dirty="0">
                <a:solidFill>
                  <a:srgbClr val="205885"/>
                </a:solidFill>
                <a:latin typeface="Century Gothic" panose="020B0502020202020204" pitchFamily="34" charset="0"/>
                <a:ea typeface="Calibri"/>
                <a:cs typeface="Calibri"/>
                <a:hlinkClick r:id="rId3">
                  <a:extLst>
                    <a:ext uri="{A12FA001-AC4F-418D-AE19-62706E023703}">
                      <ahyp:hlinkClr xmlns:ahyp="http://schemas.microsoft.com/office/drawing/2018/hyperlinkcolor" val="tx"/>
                    </a:ext>
                  </a:extLst>
                </a:hlinkClick>
              </a:rPr>
              <a:t>Sélecteur de placements de </a:t>
            </a:r>
            <a:r>
              <a:rPr lang="fr-CA" sz="1500" dirty="0" err="1">
                <a:solidFill>
                  <a:srgbClr val="205885"/>
                </a:solidFill>
                <a:latin typeface="Century Gothic" panose="020B0502020202020204" pitchFamily="34" charset="0"/>
                <a:ea typeface="Calibri"/>
                <a:cs typeface="Calibri"/>
                <a:hlinkClick r:id="rId3">
                  <a:extLst>
                    <a:ext uri="{A12FA001-AC4F-418D-AE19-62706E023703}">
                      <ahyp:hlinkClr xmlns:ahyp="http://schemas.microsoft.com/office/drawing/2018/hyperlinkcolor" val="tx"/>
                    </a:ext>
                  </a:extLst>
                </a:hlinkClick>
              </a:rPr>
              <a:t>Fidelity</a:t>
            </a:r>
            <a:r>
              <a:rPr lang="fr-CA" sz="1500" dirty="0">
                <a:solidFill>
                  <a:srgbClr val="205885"/>
                </a:solidFill>
                <a:latin typeface="Century Gothic" panose="020B0502020202020204" pitchFamily="34" charset="0"/>
                <a:ea typeface="Calibri"/>
                <a:cs typeface="Calibri"/>
              </a:rPr>
              <a:t>, choisis un titre qui existe depuis plus de cinq ans et crée une présentation PowerPoint qui répond aux questions suivantes : </a:t>
            </a:r>
          </a:p>
          <a:p>
            <a:pPr marL="314325" indent="-314325">
              <a:buAutoNum type="arabicPeriod"/>
            </a:pPr>
            <a:r>
              <a:rPr lang="fr-CA" sz="1500" dirty="0">
                <a:latin typeface="Century Gothic" panose="020B0502020202020204" pitchFamily="34" charset="0"/>
                <a:ea typeface="Calibri"/>
                <a:cs typeface="Calibri"/>
              </a:rPr>
              <a:t>Dans quoi ce fonds investit-il? </a:t>
            </a:r>
          </a:p>
          <a:p>
            <a:pPr marL="314325" indent="-314325">
              <a:buAutoNum type="arabicPeriod"/>
            </a:pPr>
            <a:r>
              <a:rPr lang="fr-CA" sz="1500" dirty="0">
                <a:latin typeface="Century Gothic" panose="020B0502020202020204" pitchFamily="34" charset="0"/>
                <a:ea typeface="Calibri"/>
                <a:cs typeface="Calibri"/>
              </a:rPr>
              <a:t>Pourquoi as-tu choisi ce fonds?</a:t>
            </a:r>
          </a:p>
          <a:p>
            <a:pPr marL="314325" indent="-314325">
              <a:buAutoNum type="arabicPeriod"/>
            </a:pPr>
            <a:r>
              <a:rPr lang="fr-CA" sz="1500" dirty="0">
                <a:latin typeface="Century Gothic" panose="020B0502020202020204" pitchFamily="34" charset="0"/>
                <a:ea typeface="Calibri"/>
                <a:cs typeface="Calibri"/>
              </a:rPr>
              <a:t>Combien valait </a:t>
            </a:r>
            <a:r>
              <a:rPr lang="fr-CA" sz="1500">
                <a:latin typeface="Century Gothic" panose="020B0502020202020204" pitchFamily="34" charset="0"/>
                <a:ea typeface="Calibri"/>
                <a:cs typeface="Calibri"/>
              </a:rPr>
              <a:t>ton investissement </a:t>
            </a:r>
            <a:r>
              <a:rPr lang="fr-CA" sz="1500" dirty="0">
                <a:latin typeface="Century Gothic" panose="020B0502020202020204" pitchFamily="34" charset="0"/>
                <a:ea typeface="Calibri"/>
                <a:cs typeface="Calibri"/>
              </a:rPr>
              <a:t>à la fin de la période de cinq ans?</a:t>
            </a:r>
          </a:p>
          <a:p>
            <a:pPr marL="314325" indent="-314325">
              <a:buAutoNum type="arabicPeriod"/>
            </a:pPr>
            <a:r>
              <a:rPr lang="fr-CA" sz="1500" dirty="0">
                <a:latin typeface="Century Gothic" panose="020B0502020202020204" pitchFamily="34" charset="0"/>
                <a:ea typeface="Calibri"/>
                <a:cs typeface="Calibri"/>
              </a:rPr>
              <a:t>Quel a été ton rendement total en dollars?</a:t>
            </a:r>
          </a:p>
          <a:p>
            <a:pPr marL="314325" indent="-314325">
              <a:buAutoNum type="arabicPeriod"/>
            </a:pPr>
            <a:r>
              <a:rPr lang="fr-CA" sz="1500" dirty="0">
                <a:latin typeface="Century Gothic" panose="020B0502020202020204" pitchFamily="34" charset="0"/>
                <a:ea typeface="Calibri"/>
                <a:cs typeface="Calibri"/>
              </a:rPr>
              <a:t>Quel a été ton rendement pondéré en fonction du temps après cinq ans? </a:t>
            </a:r>
          </a:p>
          <a:p>
            <a:pPr marL="314325" indent="-314325">
              <a:buAutoNum type="arabicPeriod"/>
            </a:pPr>
            <a:r>
              <a:rPr lang="fr-CA" sz="1500" dirty="0">
                <a:latin typeface="Century Gothic" panose="020B0502020202020204" pitchFamily="34" charset="0"/>
                <a:ea typeface="+mn-lt"/>
                <a:cs typeface="+mn-lt"/>
              </a:rPr>
              <a:t>Penses-tu que tu aurais pu gagner davantage si tu avais placé ton argent dans un compte d’épargne ou un CPG qui </a:t>
            </a:r>
            <a:r>
              <a:rPr lang="fr-CA" sz="1500">
                <a:latin typeface="Century Gothic" panose="020B0502020202020204" pitchFamily="34" charset="0"/>
                <a:ea typeface="+mn-lt"/>
                <a:cs typeface="+mn-lt"/>
              </a:rPr>
              <a:t>rapporte des intérêts? Explique </a:t>
            </a:r>
            <a:r>
              <a:rPr lang="fr-CA" sz="1500" dirty="0">
                <a:latin typeface="Century Gothic" panose="020B0502020202020204" pitchFamily="34" charset="0"/>
                <a:ea typeface="+mn-lt"/>
                <a:cs typeface="+mn-lt"/>
              </a:rPr>
              <a:t>ta réponse.</a:t>
            </a:r>
          </a:p>
        </p:txBody>
      </p:sp>
    </p:spTree>
    <p:extLst>
      <p:ext uri="{BB962C8B-B14F-4D97-AF65-F5344CB8AC3E}">
        <p14:creationId xmlns:p14="http://schemas.microsoft.com/office/powerpoint/2010/main" val="1346368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AF423E-DB4B-61B2-8B6E-9656E1247C43}"/>
              </a:ext>
            </a:extLst>
          </p:cNvPr>
          <p:cNvSpPr>
            <a:spLocks noGrp="1"/>
          </p:cNvSpPr>
          <p:nvPr>
            <p:ph type="sldNum" sz="quarter" idx="12"/>
          </p:nvPr>
        </p:nvSpPr>
        <p:spPr/>
        <p:txBody>
          <a:bodyPr/>
          <a:lstStyle/>
          <a:p>
            <a:fld id="{DFDF98CC-160E-494C-8C3C-8CDC5FA257DE}" type="slidenum">
              <a:rPr lang="en-US" smtClean="0"/>
              <a:t>13</a:t>
            </a:fld>
            <a:endParaRPr lang="en-US"/>
          </a:p>
        </p:txBody>
      </p:sp>
      <p:sp>
        <p:nvSpPr>
          <p:cNvPr id="7" name="Rectangle 6">
            <a:extLst>
              <a:ext uri="{FF2B5EF4-FFF2-40B4-BE49-F238E27FC236}">
                <a16:creationId xmlns:a16="http://schemas.microsoft.com/office/drawing/2014/main" id="{3C4F85DE-EC85-0E5B-B5B2-DDBCA913A8B1}"/>
              </a:ext>
            </a:extLst>
          </p:cNvPr>
          <p:cNvSpPr/>
          <p:nvPr/>
        </p:nvSpPr>
        <p:spPr>
          <a:xfrm>
            <a:off x="0" y="1447006"/>
            <a:ext cx="12192000" cy="3963988"/>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095BCA8-3DC5-B35F-87C7-16E68E0BDB3F}"/>
              </a:ext>
            </a:extLst>
          </p:cNvPr>
          <p:cNvSpPr txBox="1"/>
          <p:nvPr/>
        </p:nvSpPr>
        <p:spPr>
          <a:xfrm>
            <a:off x="446313" y="2999518"/>
            <a:ext cx="10874829" cy="647464"/>
          </a:xfrm>
          <a:prstGeom prst="rect">
            <a:avLst/>
          </a:prstGeom>
          <a:noFill/>
        </p:spPr>
        <p:txBody>
          <a:bodyPr wrap="square">
            <a:spAutoFit/>
          </a:bodyPr>
          <a:lstStyle/>
          <a:p>
            <a:r>
              <a:rPr lang="fr-CA" sz="5000" b="1" dirty="0">
                <a:solidFill>
                  <a:srgbClr val="205885"/>
                </a:solidFill>
                <a:latin typeface="Century Gothic" panose="020B0502020202020204" pitchFamily="34" charset="0"/>
                <a:ea typeface="+mj-lt"/>
                <a:cs typeface="+mj-lt"/>
              </a:rPr>
              <a:t>Exemples</a:t>
            </a:r>
          </a:p>
        </p:txBody>
      </p:sp>
    </p:spTree>
    <p:extLst>
      <p:ext uri="{BB962C8B-B14F-4D97-AF65-F5344CB8AC3E}">
        <p14:creationId xmlns:p14="http://schemas.microsoft.com/office/powerpoint/2010/main" val="661540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p:txBody>
          <a:bodyPr/>
          <a:lstStyle/>
          <a:p>
            <a:pPr marL="314325" indent="-314325"/>
            <a:r>
              <a:rPr lang="fr-CA" sz="2500" dirty="0">
                <a:ea typeface="Calibri"/>
                <a:cs typeface="Calibri"/>
              </a:rPr>
              <a:t>1. À l’aide du </a:t>
            </a:r>
            <a:r>
              <a:rPr lang="fr-CA" sz="2500" dirty="0">
                <a:ea typeface="Calibri"/>
                <a:cs typeface="Calibri"/>
                <a:hlinkClick r:id="rId3">
                  <a:extLst>
                    <a:ext uri="{A12FA001-AC4F-418D-AE19-62706E023703}">
                      <ahyp:hlinkClr xmlns:ahyp="http://schemas.microsoft.com/office/drawing/2018/hyperlinkcolor" val="tx"/>
                    </a:ext>
                  </a:extLst>
                </a:hlinkClick>
              </a:rPr>
              <a:t>Sélecteur de placements de </a:t>
            </a:r>
            <a:r>
              <a:rPr lang="fr-CA" sz="2500" dirty="0" err="1">
                <a:ea typeface="Calibri"/>
                <a:cs typeface="Calibri"/>
                <a:hlinkClick r:id="rId3">
                  <a:extLst>
                    <a:ext uri="{A12FA001-AC4F-418D-AE19-62706E023703}">
                      <ahyp:hlinkClr xmlns:ahyp="http://schemas.microsoft.com/office/drawing/2018/hyperlinkcolor" val="tx"/>
                    </a:ext>
                  </a:extLst>
                </a:hlinkClick>
              </a:rPr>
              <a:t>Fidelity</a:t>
            </a:r>
            <a:r>
              <a:rPr lang="fr-CA" sz="2500" dirty="0">
                <a:ea typeface="Calibri"/>
                <a:cs typeface="Calibri"/>
              </a:rPr>
              <a:t>, choisis un titre qui existe depuis plus de cinq ans. Dans quoi ce fonds investit-il?</a:t>
            </a: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14</a:t>
            </a:fld>
            <a:endParaRPr lang="en-US"/>
          </a:p>
        </p:txBody>
      </p:sp>
      <p:sp>
        <p:nvSpPr>
          <p:cNvPr id="5" name="Text Placeholder 1">
            <a:extLst>
              <a:ext uri="{FF2B5EF4-FFF2-40B4-BE49-F238E27FC236}">
                <a16:creationId xmlns:a16="http://schemas.microsoft.com/office/drawing/2014/main" id="{3D3FC68A-2AB8-5336-99E1-7B20CDD7CD2A}"/>
              </a:ext>
            </a:extLst>
          </p:cNvPr>
          <p:cNvSpPr txBox="1">
            <a:spLocks/>
          </p:cNvSpPr>
          <p:nvPr/>
        </p:nvSpPr>
        <p:spPr>
          <a:xfrm>
            <a:off x="517864" y="2351314"/>
            <a:ext cx="4821199" cy="3932248"/>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b="1" dirty="0">
                <a:solidFill>
                  <a:srgbClr val="333F48"/>
                </a:solidFill>
                <a:latin typeface="Century Gothic" panose="020B0502020202020204" pitchFamily="34" charset="0"/>
              </a:rPr>
              <a:t>Fonds </a:t>
            </a:r>
            <a:r>
              <a:rPr lang="fr-CA" b="1" dirty="0" err="1">
                <a:solidFill>
                  <a:srgbClr val="333F48"/>
                </a:solidFill>
                <a:latin typeface="Century Gothic" panose="020B0502020202020204" pitchFamily="34" charset="0"/>
              </a:rPr>
              <a:t>Fidelity</a:t>
            </a:r>
            <a:r>
              <a:rPr lang="fr-CA" b="1" dirty="0">
                <a:solidFill>
                  <a:srgbClr val="333F48"/>
                </a:solidFill>
                <a:latin typeface="Century Gothic" panose="020B0502020202020204" pitchFamily="34" charset="0"/>
              </a:rPr>
              <a:t> Équilibre Canada</a:t>
            </a:r>
          </a:p>
          <a:p>
            <a:pPr marL="342900" indent="-342900">
              <a:buClr>
                <a:srgbClr val="A2AAAD"/>
              </a:buClr>
              <a:buFont typeface="Arial" panose="020B0604020202020204" pitchFamily="34" charset="0"/>
              <a:buChar char="•"/>
            </a:pPr>
            <a:r>
              <a:rPr lang="fr-CA">
                <a:solidFill>
                  <a:srgbClr val="212529"/>
                </a:solidFill>
                <a:latin typeface="Century Gothic" panose="020B0502020202020204" pitchFamily="34" charset="0"/>
                <a:ea typeface="+mn-lt"/>
                <a:cs typeface="+mn-lt"/>
              </a:rPr>
              <a:t>Investissement </a:t>
            </a:r>
            <a:r>
              <a:rPr lang="fr-CA" dirty="0">
                <a:solidFill>
                  <a:srgbClr val="212529"/>
                </a:solidFill>
                <a:latin typeface="Century Gothic" panose="020B0502020202020204" pitchFamily="34" charset="0"/>
                <a:ea typeface="+mn-lt"/>
                <a:cs typeface="+mn-lt"/>
              </a:rPr>
              <a:t>de base avec une répartition neutre de 50 % d’actions, 40 </a:t>
            </a:r>
            <a:r>
              <a:rPr lang="fr-CA">
                <a:solidFill>
                  <a:srgbClr val="212529"/>
                </a:solidFill>
                <a:latin typeface="Century Gothic" panose="020B0502020202020204" pitchFamily="34" charset="0"/>
                <a:ea typeface="+mn-lt"/>
                <a:cs typeface="+mn-lt"/>
              </a:rPr>
              <a:t>% d’obligations de qualité </a:t>
            </a:r>
            <a:r>
              <a:rPr lang="fr-CA" dirty="0">
                <a:solidFill>
                  <a:srgbClr val="212529"/>
                </a:solidFill>
                <a:latin typeface="Century Gothic" panose="020B0502020202020204" pitchFamily="34" charset="0"/>
                <a:ea typeface="+mn-lt"/>
                <a:cs typeface="+mn-lt"/>
              </a:rPr>
              <a:t>et 10 % d’obligations à rendement élevé.</a:t>
            </a:r>
          </a:p>
          <a:p>
            <a:pPr marL="342900" indent="-342900">
              <a:buClr>
                <a:srgbClr val="A2AAAD"/>
              </a:buClr>
              <a:buFont typeface="Arial" panose="020B0604020202020204" pitchFamily="34" charset="0"/>
              <a:buChar char="•"/>
            </a:pPr>
            <a:r>
              <a:rPr lang="fr-CA" dirty="0">
                <a:solidFill>
                  <a:srgbClr val="212529"/>
                </a:solidFill>
                <a:latin typeface="Century Gothic" panose="020B0502020202020204" pitchFamily="34" charset="0"/>
                <a:ea typeface="+mn-lt"/>
                <a:cs typeface="+mn-lt"/>
              </a:rPr>
              <a:t>Privilégie les titres canadiens, mais peut investir jusqu’à 30 % de l’actif sur les marchés étrangers.</a:t>
            </a:r>
          </a:p>
        </p:txBody>
      </p:sp>
      <p:cxnSp>
        <p:nvCxnSpPr>
          <p:cNvPr id="4" name="Straight Connector 3">
            <a:extLst>
              <a:ext uri="{FF2B5EF4-FFF2-40B4-BE49-F238E27FC236}">
                <a16:creationId xmlns:a16="http://schemas.microsoft.com/office/drawing/2014/main" id="{04397DCE-0405-40A9-2F6F-ABCF347B660A}"/>
              </a:ext>
            </a:extLst>
          </p:cNvPr>
          <p:cNvCxnSpPr>
            <a:cxnSpLocks/>
          </p:cNvCxnSpPr>
          <p:nvPr/>
        </p:nvCxnSpPr>
        <p:spPr>
          <a:xfrm>
            <a:off x="5758538" y="2293470"/>
            <a:ext cx="0" cy="3913892"/>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46A0838D-5805-365B-A127-737C29CF595D}"/>
              </a:ext>
            </a:extLst>
          </p:cNvPr>
          <p:cNvPicPr>
            <a:picLocks noChangeAspect="1"/>
          </p:cNvPicPr>
          <p:nvPr/>
        </p:nvPicPr>
        <p:blipFill>
          <a:blip r:embed="rId4"/>
          <a:stretch>
            <a:fillRect/>
          </a:stretch>
        </p:blipFill>
        <p:spPr>
          <a:xfrm>
            <a:off x="6107419" y="2296160"/>
            <a:ext cx="5534329" cy="4155263"/>
          </a:xfrm>
          <a:prstGeom prst="rect">
            <a:avLst/>
          </a:prstGeom>
        </p:spPr>
      </p:pic>
    </p:spTree>
    <p:extLst>
      <p:ext uri="{BB962C8B-B14F-4D97-AF65-F5344CB8AC3E}">
        <p14:creationId xmlns:p14="http://schemas.microsoft.com/office/powerpoint/2010/main" val="1296997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p:txBody>
          <a:bodyPr/>
          <a:lstStyle/>
          <a:p>
            <a:r>
              <a:rPr lang="fr-CA" sz="2500">
                <a:cs typeface="Calibri"/>
              </a:rPr>
              <a:t>2. Pourquoi as-tu choisi ce fonds?</a:t>
            </a: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15</a:t>
            </a:fld>
            <a:endParaRPr lang="en-US"/>
          </a:p>
        </p:txBody>
      </p:sp>
      <p:sp>
        <p:nvSpPr>
          <p:cNvPr id="5" name="Text Placeholder 1">
            <a:extLst>
              <a:ext uri="{FF2B5EF4-FFF2-40B4-BE49-F238E27FC236}">
                <a16:creationId xmlns:a16="http://schemas.microsoft.com/office/drawing/2014/main" id="{3D3FC68A-2AB8-5336-99E1-7B20CDD7CD2A}"/>
              </a:ext>
            </a:extLst>
          </p:cNvPr>
          <p:cNvSpPr txBox="1">
            <a:spLocks/>
          </p:cNvSpPr>
          <p:nvPr/>
        </p:nvSpPr>
        <p:spPr>
          <a:xfrm>
            <a:off x="517869" y="1692833"/>
            <a:ext cx="7755273" cy="4122643"/>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ts val="2600"/>
              </a:lnSpc>
              <a:spcBef>
                <a:spcPts val="1100"/>
              </a:spcBef>
              <a:buClr>
                <a:srgbClr val="A2AAAD"/>
              </a:buClr>
            </a:pPr>
            <a:r>
              <a:rPr lang="fr-CA" sz="2000" dirty="0">
                <a:solidFill>
                  <a:srgbClr val="374151"/>
                </a:solidFill>
                <a:latin typeface="Century Gothic" panose="020B0502020202020204" pitchFamily="34" charset="0"/>
                <a:ea typeface="+mn-lt"/>
                <a:cs typeface="+mn-lt"/>
              </a:rPr>
              <a:t>Le Fonds </a:t>
            </a:r>
            <a:r>
              <a:rPr lang="fr-CA" sz="2000" dirty="0" err="1">
                <a:solidFill>
                  <a:srgbClr val="374151"/>
                </a:solidFill>
                <a:latin typeface="Century Gothic" panose="020B0502020202020204" pitchFamily="34" charset="0"/>
                <a:ea typeface="+mn-lt"/>
                <a:cs typeface="+mn-lt"/>
              </a:rPr>
              <a:t>Fidelity</a:t>
            </a:r>
            <a:r>
              <a:rPr lang="fr-CA" sz="2000" dirty="0">
                <a:solidFill>
                  <a:srgbClr val="374151"/>
                </a:solidFill>
                <a:latin typeface="Century Gothic" panose="020B0502020202020204" pitchFamily="34" charset="0"/>
                <a:ea typeface="+mn-lt"/>
                <a:cs typeface="+mn-lt"/>
              </a:rPr>
              <a:t> Équilibre Canada présente habituellement un risque faible à modéré, ce qui me convient compte tenu de mon degré de tolérance au risque et de mon horizon de placement (moyen terme).</a:t>
            </a:r>
          </a:p>
          <a:p>
            <a:pPr lvl="1">
              <a:lnSpc>
                <a:spcPts val="2600"/>
              </a:lnSpc>
              <a:spcBef>
                <a:spcPts val="1100"/>
              </a:spcBef>
              <a:buClr>
                <a:srgbClr val="A2AAAD"/>
              </a:buClr>
            </a:pPr>
            <a:r>
              <a:rPr lang="fr-CA" sz="2000" dirty="0">
                <a:solidFill>
                  <a:srgbClr val="374151"/>
                </a:solidFill>
                <a:latin typeface="Century Gothic" panose="020B0502020202020204" pitchFamily="34" charset="0"/>
                <a:ea typeface="+mn-lt"/>
                <a:cs typeface="+mn-lt"/>
              </a:rPr>
              <a:t>Il est composé de titres de participation (actions) et de titres à revenu fixe (obligations). Cette approche équilibrée me procure une exposition aux deux catégories d’actifs et offre des avantages potentiels sur le plan de la diversification.</a:t>
            </a:r>
          </a:p>
          <a:p>
            <a:pPr lvl="1">
              <a:lnSpc>
                <a:spcPts val="2600"/>
              </a:lnSpc>
              <a:spcBef>
                <a:spcPts val="1100"/>
              </a:spcBef>
              <a:buClr>
                <a:srgbClr val="A2AAAD"/>
              </a:buClr>
            </a:pPr>
            <a:r>
              <a:rPr lang="fr-CA" sz="2000" dirty="0">
                <a:solidFill>
                  <a:srgbClr val="374151"/>
                </a:solidFill>
                <a:latin typeface="Century Gothic" panose="020B0502020202020204" pitchFamily="34" charset="0"/>
                <a:ea typeface="+mn-lt"/>
                <a:cs typeface="+mn-lt"/>
              </a:rPr>
              <a:t>En investissant dans un fonds équilibré canadien, je peux obtenir une exposition au marché canadien et j’appuie des entreprises d’ici, ce qui est important </a:t>
            </a:r>
            <a:r>
              <a:rPr lang="fr-CA" sz="2000">
                <a:solidFill>
                  <a:srgbClr val="374151"/>
                </a:solidFill>
                <a:latin typeface="Century Gothic" panose="020B0502020202020204" pitchFamily="34" charset="0"/>
                <a:ea typeface="+mn-lt"/>
                <a:cs typeface="+mn-lt"/>
              </a:rPr>
              <a:t>pour moi. </a:t>
            </a:r>
            <a:endParaRPr lang="fr-CA" sz="2000" dirty="0">
              <a:solidFill>
                <a:srgbClr val="374151"/>
              </a:solidFill>
              <a:latin typeface="Century Gothic" panose="020B0502020202020204" pitchFamily="34" charset="0"/>
              <a:ea typeface="+mn-lt"/>
              <a:cs typeface="+mn-lt"/>
            </a:endParaRPr>
          </a:p>
        </p:txBody>
      </p:sp>
      <p:pic>
        <p:nvPicPr>
          <p:cNvPr id="4" name="Image 3">
            <a:extLst>
              <a:ext uri="{FF2B5EF4-FFF2-40B4-BE49-F238E27FC236}">
                <a16:creationId xmlns:a16="http://schemas.microsoft.com/office/drawing/2014/main" id="{22D852EE-4B4D-3036-9451-1F64766C9767}"/>
              </a:ext>
            </a:extLst>
          </p:cNvPr>
          <p:cNvPicPr>
            <a:picLocks noChangeAspect="1"/>
          </p:cNvPicPr>
          <p:nvPr/>
        </p:nvPicPr>
        <p:blipFill>
          <a:blip r:embed="rId3"/>
          <a:stretch>
            <a:fillRect/>
          </a:stretch>
        </p:blipFill>
        <p:spPr>
          <a:xfrm>
            <a:off x="8402595" y="1482811"/>
            <a:ext cx="3517557" cy="1037303"/>
          </a:xfrm>
          <a:prstGeom prst="rect">
            <a:avLst/>
          </a:prstGeom>
        </p:spPr>
      </p:pic>
    </p:spTree>
    <p:extLst>
      <p:ext uri="{BB962C8B-B14F-4D97-AF65-F5344CB8AC3E}">
        <p14:creationId xmlns:p14="http://schemas.microsoft.com/office/powerpoint/2010/main" val="1775373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a:xfrm>
            <a:off x="517869" y="1160463"/>
            <a:ext cx="11508816" cy="864280"/>
          </a:xfrm>
        </p:spPr>
        <p:txBody>
          <a:bodyPr/>
          <a:lstStyle/>
          <a:p>
            <a:pPr marL="9525"/>
            <a:r>
              <a:rPr lang="fr-CA" sz="2300" dirty="0">
                <a:ea typeface="Calibri"/>
                <a:cs typeface="Calibri"/>
              </a:rPr>
              <a:t>3. Combien valait ton investissement à la fin de la période de cinq ans? </a:t>
            </a:r>
            <a:r>
              <a:rPr lang="fr-CA" sz="2300" b="0" dirty="0">
                <a:ea typeface="Calibri"/>
                <a:cs typeface="Calibri"/>
              </a:rPr>
              <a:t>33 401 $</a:t>
            </a:r>
            <a:br>
              <a:rPr lang="fr-CA" sz="2300" dirty="0">
                <a:ea typeface="Calibri"/>
                <a:cs typeface="Calibri"/>
              </a:rPr>
            </a:br>
            <a:r>
              <a:rPr lang="fr-CA" sz="2300" dirty="0">
                <a:ea typeface="Calibri"/>
                <a:cs typeface="Calibri"/>
              </a:rPr>
              <a:t>4. Quel était ton rendement en dollars? </a:t>
            </a:r>
            <a:r>
              <a:rPr lang="fr-CA" sz="2300" b="0" dirty="0">
                <a:ea typeface="Calibri"/>
                <a:cs typeface="Calibri"/>
              </a:rPr>
              <a:t>2 901 $</a:t>
            </a: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16</a:t>
            </a:fld>
            <a:endParaRPr lang="en-US"/>
          </a:p>
        </p:txBody>
      </p:sp>
      <p:pic>
        <p:nvPicPr>
          <p:cNvPr id="5" name="Image 4">
            <a:extLst>
              <a:ext uri="{FF2B5EF4-FFF2-40B4-BE49-F238E27FC236}">
                <a16:creationId xmlns:a16="http://schemas.microsoft.com/office/drawing/2014/main" id="{3A655F8C-249F-817B-5725-D3118C211146}"/>
              </a:ext>
            </a:extLst>
          </p:cNvPr>
          <p:cNvPicPr>
            <a:picLocks noChangeAspect="1"/>
          </p:cNvPicPr>
          <p:nvPr/>
        </p:nvPicPr>
        <p:blipFill>
          <a:blip r:embed="rId3"/>
          <a:stretch>
            <a:fillRect/>
          </a:stretch>
        </p:blipFill>
        <p:spPr>
          <a:xfrm>
            <a:off x="3168732" y="2024743"/>
            <a:ext cx="5854535" cy="4197335"/>
          </a:xfrm>
          <a:prstGeom prst="rect">
            <a:avLst/>
          </a:prstGeom>
        </p:spPr>
      </p:pic>
    </p:spTree>
    <p:extLst>
      <p:ext uri="{BB962C8B-B14F-4D97-AF65-F5344CB8AC3E}">
        <p14:creationId xmlns:p14="http://schemas.microsoft.com/office/powerpoint/2010/main" val="3529967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p:txBody>
          <a:bodyPr/>
          <a:lstStyle/>
          <a:p>
            <a:r>
              <a:rPr lang="fr-CA" sz="2400" dirty="0">
                <a:ea typeface="Calibri"/>
                <a:cs typeface="Calibri"/>
              </a:rPr>
              <a:t>5. Quel était ton rendement pondéré en fonction du temps après cinq ans? </a:t>
            </a:r>
            <a:r>
              <a:rPr lang="fr-CA" sz="2400" b="0" dirty="0">
                <a:ea typeface="Calibri"/>
                <a:cs typeface="Calibri"/>
              </a:rPr>
              <a:t>29,82 %</a:t>
            </a: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17</a:t>
            </a:fld>
            <a:endParaRPr lang="en-US"/>
          </a:p>
        </p:txBody>
      </p:sp>
      <p:pic>
        <p:nvPicPr>
          <p:cNvPr id="5" name="Image 4">
            <a:extLst>
              <a:ext uri="{FF2B5EF4-FFF2-40B4-BE49-F238E27FC236}">
                <a16:creationId xmlns:a16="http://schemas.microsoft.com/office/drawing/2014/main" id="{7FACD021-4707-78B7-E8C7-51BF63EE2944}"/>
              </a:ext>
            </a:extLst>
          </p:cNvPr>
          <p:cNvPicPr>
            <a:picLocks noChangeAspect="1"/>
          </p:cNvPicPr>
          <p:nvPr/>
        </p:nvPicPr>
        <p:blipFill>
          <a:blip r:embed="rId3"/>
          <a:stretch>
            <a:fillRect/>
          </a:stretch>
        </p:blipFill>
        <p:spPr>
          <a:xfrm>
            <a:off x="3179234" y="2061274"/>
            <a:ext cx="5833531" cy="4059868"/>
          </a:xfrm>
          <a:prstGeom prst="rect">
            <a:avLst/>
          </a:prstGeom>
        </p:spPr>
      </p:pic>
    </p:spTree>
    <p:extLst>
      <p:ext uri="{BB962C8B-B14F-4D97-AF65-F5344CB8AC3E}">
        <p14:creationId xmlns:p14="http://schemas.microsoft.com/office/powerpoint/2010/main" val="3570879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p:txBody>
          <a:bodyPr/>
          <a:lstStyle/>
          <a:p>
            <a:pPr marL="400050" indent="-400050"/>
            <a:r>
              <a:rPr lang="fr-CA" sz="2400">
                <a:ea typeface="Calibri"/>
                <a:cs typeface="Calibri"/>
              </a:rPr>
              <a:t>6. Penses-tu que tu aurais pu gagner davantage si tu avais placé ton argent dans un compte d’épargne ou un CPG qui rapporte des intérêts? Explique ta réponse.</a:t>
            </a: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18</a:t>
            </a:fld>
            <a:endParaRPr lang="en-US"/>
          </a:p>
        </p:txBody>
      </p:sp>
      <p:sp>
        <p:nvSpPr>
          <p:cNvPr id="5" name="Text Placeholder 1">
            <a:extLst>
              <a:ext uri="{FF2B5EF4-FFF2-40B4-BE49-F238E27FC236}">
                <a16:creationId xmlns:a16="http://schemas.microsoft.com/office/drawing/2014/main" id="{3D3FC68A-2AB8-5336-99E1-7B20CDD7CD2A}"/>
              </a:ext>
            </a:extLst>
          </p:cNvPr>
          <p:cNvSpPr txBox="1">
            <a:spLocks/>
          </p:cNvSpPr>
          <p:nvPr/>
        </p:nvSpPr>
        <p:spPr>
          <a:xfrm>
            <a:off x="517870" y="2440203"/>
            <a:ext cx="4117504" cy="3257334"/>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Clr>
                <a:srgbClr val="A2AAAD"/>
              </a:buClr>
              <a:buNone/>
            </a:pPr>
            <a:r>
              <a:rPr lang="fr-CA" sz="2000" dirty="0">
                <a:latin typeface="Century Gothic" panose="020B0502020202020204" pitchFamily="34" charset="0"/>
                <a:cs typeface="Calibri"/>
              </a:rPr>
              <a:t>Non, parce qu’un rendement annuel moyen de 5,3 %, c’est plus que ce que j’aurais gagné dans </a:t>
            </a:r>
            <a:r>
              <a:rPr lang="fr-CA" sz="2000">
                <a:latin typeface="Century Gothic" panose="020B0502020202020204" pitchFamily="34" charset="0"/>
                <a:cs typeface="Calibri"/>
              </a:rPr>
              <a:t>un compte d’épargne, puisque </a:t>
            </a:r>
            <a:r>
              <a:rPr lang="fr-CA" sz="2000" dirty="0">
                <a:latin typeface="Century Gothic" panose="020B0502020202020204" pitchFamily="34" charset="0"/>
                <a:cs typeface="Calibri"/>
              </a:rPr>
              <a:t>les taux d’intérêt n’ont pas dépassé 5 % au cours des cinq dernières années.</a:t>
            </a:r>
          </a:p>
        </p:txBody>
      </p:sp>
      <p:pic>
        <p:nvPicPr>
          <p:cNvPr id="2" name="Content Placeholder 3">
            <a:extLst>
              <a:ext uri="{FF2B5EF4-FFF2-40B4-BE49-F238E27FC236}">
                <a16:creationId xmlns:a16="http://schemas.microsoft.com/office/drawing/2014/main" id="{762C7625-5880-BECC-CB91-0D325B0DDBF7}"/>
              </a:ext>
            </a:extLst>
          </p:cNvPr>
          <p:cNvPicPr>
            <a:picLocks noChangeAspect="1"/>
          </p:cNvPicPr>
          <p:nvPr/>
        </p:nvPicPr>
        <p:blipFill rotWithShape="1">
          <a:blip r:embed="rId3"/>
          <a:srcRect t="5797" r="121"/>
          <a:stretch/>
        </p:blipFill>
        <p:spPr>
          <a:xfrm>
            <a:off x="4535545" y="2443548"/>
            <a:ext cx="7204662" cy="3393699"/>
          </a:xfrm>
          <a:prstGeom prst="rect">
            <a:avLst/>
          </a:prstGeom>
        </p:spPr>
      </p:pic>
    </p:spTree>
    <p:extLst>
      <p:ext uri="{BB962C8B-B14F-4D97-AF65-F5344CB8AC3E}">
        <p14:creationId xmlns:p14="http://schemas.microsoft.com/office/powerpoint/2010/main" val="2124105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p:txBody>
          <a:bodyPr/>
          <a:lstStyle/>
          <a:p>
            <a:r>
              <a:rPr lang="fr-CA"/>
              <a:t>Récapitulation</a:t>
            </a: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19</a:t>
            </a:fld>
            <a:endParaRPr lang="en-US"/>
          </a:p>
        </p:txBody>
      </p:sp>
      <p:sp>
        <p:nvSpPr>
          <p:cNvPr id="5" name="Text Placeholder 1">
            <a:extLst>
              <a:ext uri="{FF2B5EF4-FFF2-40B4-BE49-F238E27FC236}">
                <a16:creationId xmlns:a16="http://schemas.microsoft.com/office/drawing/2014/main" id="{3D3FC68A-2AB8-5336-99E1-7B20CDD7CD2A}"/>
              </a:ext>
            </a:extLst>
          </p:cNvPr>
          <p:cNvSpPr txBox="1">
            <a:spLocks/>
          </p:cNvSpPr>
          <p:nvPr/>
        </p:nvSpPr>
        <p:spPr>
          <a:xfrm>
            <a:off x="517864" y="1917692"/>
            <a:ext cx="10613893" cy="4365870"/>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fr-CA" sz="2500">
                <a:latin typeface="Century Gothic" panose="020B0502020202020204" pitchFamily="34" charset="0"/>
                <a:cs typeface="Calibri" panose="020F0502020204030204"/>
              </a:rPr>
              <a:t>Formez des groupes de quatre ou cinq.</a:t>
            </a:r>
          </a:p>
          <a:p>
            <a:pPr marL="514350" indent="-514350">
              <a:buAutoNum type="arabicPeriod"/>
            </a:pPr>
            <a:r>
              <a:rPr lang="fr-CA" sz="2500">
                <a:latin typeface="Century Gothic" panose="020B0502020202020204" pitchFamily="34" charset="0"/>
                <a:cs typeface="Calibri" panose="020F0502020204030204"/>
              </a:rPr>
              <a:t>Échangez sur vos choix d’investissement et déterminez qui a obtenu le meilleur et le pire rendement dans chaque groupe. </a:t>
            </a:r>
          </a:p>
          <a:p>
            <a:pPr marL="514350" indent="-514350">
              <a:buAutoNum type="arabicPeriod"/>
            </a:pPr>
            <a:r>
              <a:rPr lang="fr-CA" sz="2500">
                <a:latin typeface="Century Gothic" panose="020B0502020202020204" pitchFamily="34" charset="0"/>
                <a:cs typeface="Calibri" panose="020F0502020204030204"/>
              </a:rPr>
              <a:t>Une personne de chaque groupe partagera ensuite les résultats avec le reste de la classe. </a:t>
            </a:r>
          </a:p>
          <a:p>
            <a:pPr marL="514350" indent="-514350">
              <a:buAutoNum type="arabicPeriod"/>
            </a:pPr>
            <a:r>
              <a:rPr lang="fr-CA" sz="2500">
                <a:latin typeface="Century Gothic" panose="020B0502020202020204" pitchFamily="34" charset="0"/>
                <a:cs typeface="Calibri" panose="020F0502020204030204"/>
              </a:rPr>
              <a:t>Quelles tendances avez-vous notées pour les investissements les plus performants et les moins performants?</a:t>
            </a:r>
          </a:p>
        </p:txBody>
      </p:sp>
    </p:spTree>
    <p:extLst>
      <p:ext uri="{BB962C8B-B14F-4D97-AF65-F5344CB8AC3E}">
        <p14:creationId xmlns:p14="http://schemas.microsoft.com/office/powerpoint/2010/main" val="1983603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9"/>
        <p:cNvGrpSpPr/>
        <p:nvPr/>
      </p:nvGrpSpPr>
      <p:grpSpPr>
        <a:xfrm>
          <a:off x="0" y="0"/>
          <a:ext cx="0" cy="0"/>
          <a:chOff x="0" y="0"/>
          <a:chExt cx="0" cy="0"/>
        </a:xfrm>
      </p:grpSpPr>
      <p:sp>
        <p:nvSpPr>
          <p:cNvPr id="240" name="Google Shape;240;p23"/>
          <p:cNvSpPr txBox="1">
            <a:spLocks noGrp="1"/>
          </p:cNvSpPr>
          <p:nvPr>
            <p:ph type="ctrTitle"/>
          </p:nvPr>
        </p:nvSpPr>
        <p:spPr>
          <a:xfrm>
            <a:off x="517870" y="1160463"/>
            <a:ext cx="11565273" cy="668337"/>
          </a:xfrm>
          <a:prstGeom prst="rect">
            <a:avLst/>
          </a:prstGeom>
        </p:spPr>
        <p:txBody>
          <a:bodyPr spcFirstLastPara="1" vert="horz" lIns="91440" tIns="45720" rIns="91440" bIns="45720" rtlCol="0" anchor="t" anchorCtr="0">
            <a:normAutofit fontScale="90000"/>
          </a:bodyPr>
          <a:lstStyle/>
          <a:p>
            <a:pPr>
              <a:buClr>
                <a:schemeClr val="dk2"/>
              </a:buClr>
              <a:buSzPts val="4400"/>
            </a:pPr>
            <a:r>
              <a:rPr lang="fr-CA" sz="3200" dirty="0">
                <a:ea typeface="Calibri"/>
                <a:cs typeface="Calibri"/>
              </a:rPr>
              <a:t>Qu’est-ce qu’un PAPE (premier appel public à l’épargne)?</a:t>
            </a:r>
          </a:p>
        </p:txBody>
      </p:sp>
      <p:sp>
        <p:nvSpPr>
          <p:cNvPr id="2" name="Slide Number Placeholder 1">
            <a:extLst>
              <a:ext uri="{FF2B5EF4-FFF2-40B4-BE49-F238E27FC236}">
                <a16:creationId xmlns:a16="http://schemas.microsoft.com/office/drawing/2014/main" id="{FBEB92C3-AA25-5EBA-E9EF-FC8565BFDF17}"/>
              </a:ext>
            </a:extLst>
          </p:cNvPr>
          <p:cNvSpPr>
            <a:spLocks noGrp="1"/>
          </p:cNvSpPr>
          <p:nvPr>
            <p:ph type="sldNum" sz="quarter" idx="12"/>
          </p:nvPr>
        </p:nvSpPr>
        <p:spPr/>
        <p:txBody>
          <a:bodyPr/>
          <a:lstStyle/>
          <a:p>
            <a:fld id="{DFDF98CC-160E-494C-8C3C-8CDC5FA257DE}" type="slidenum">
              <a:rPr lang="en-US" smtClean="0"/>
              <a:t>2</a:t>
            </a:fld>
            <a:endParaRPr lang="en-US"/>
          </a:p>
        </p:txBody>
      </p:sp>
      <p:sp>
        <p:nvSpPr>
          <p:cNvPr id="5" name="TextBox 4">
            <a:extLst>
              <a:ext uri="{FF2B5EF4-FFF2-40B4-BE49-F238E27FC236}">
                <a16:creationId xmlns:a16="http://schemas.microsoft.com/office/drawing/2014/main" id="{F7BD4FB9-70BA-4365-A6EF-66407E1DF81D}"/>
              </a:ext>
            </a:extLst>
          </p:cNvPr>
          <p:cNvSpPr txBox="1"/>
          <p:nvPr/>
        </p:nvSpPr>
        <p:spPr>
          <a:xfrm>
            <a:off x="517870" y="2568886"/>
            <a:ext cx="6536073" cy="3108543"/>
          </a:xfrm>
          <a:prstGeom prst="rect">
            <a:avLst/>
          </a:prstGeom>
          <a:noFill/>
        </p:spPr>
        <p:txBody>
          <a:bodyPr wrap="square">
            <a:spAutoFit/>
          </a:bodyPr>
          <a:lstStyle/>
          <a:p>
            <a:pPr marL="457200" indent="-457200">
              <a:buFont typeface="Arial" panose="020B0604020202020204" pitchFamily="34" charset="0"/>
              <a:buChar char="•"/>
            </a:pPr>
            <a:r>
              <a:rPr lang="fr-CA" sz="2800" dirty="0">
                <a:latin typeface="Century Gothic" panose="020B0502020202020204" pitchFamily="34" charset="0"/>
                <a:cs typeface="Calibri"/>
              </a:rPr>
              <a:t>Un </a:t>
            </a:r>
            <a:r>
              <a:rPr lang="fr-CA" sz="2800" b="1" dirty="0">
                <a:latin typeface="Century Gothic" panose="020B0502020202020204" pitchFamily="34" charset="0"/>
                <a:cs typeface="Calibri"/>
              </a:rPr>
              <a:t>PAPE</a:t>
            </a:r>
            <a:r>
              <a:rPr lang="fr-CA" sz="2800" dirty="0">
                <a:latin typeface="Century Gothic" panose="020B0502020202020204" pitchFamily="34" charset="0"/>
                <a:cs typeface="Calibri"/>
              </a:rPr>
              <a:t> est la première fois que les actions d’une entreprise sont vendues dans le public.</a:t>
            </a:r>
          </a:p>
          <a:p>
            <a:pPr marL="457200" indent="-457200">
              <a:buFont typeface="Arial" panose="020B0604020202020204" pitchFamily="34" charset="0"/>
              <a:buChar char="•"/>
            </a:pPr>
            <a:r>
              <a:rPr lang="fr-CA" sz="2800" dirty="0">
                <a:latin typeface="Century Gothic" panose="020B0502020202020204" pitchFamily="34" charset="0"/>
                <a:cs typeface="Calibri"/>
              </a:rPr>
              <a:t>Par la suite, les opérations se poursuivent sur le marché boursier où les </a:t>
            </a:r>
            <a:r>
              <a:rPr lang="fr-CA" sz="2800">
                <a:latin typeface="Century Gothic" panose="020B0502020202020204" pitchFamily="34" charset="0"/>
                <a:cs typeface="Calibri"/>
              </a:rPr>
              <a:t>négociateurs achètent et vendent </a:t>
            </a:r>
            <a:r>
              <a:rPr lang="fr-CA" sz="2800" dirty="0">
                <a:latin typeface="Century Gothic" panose="020B0502020202020204" pitchFamily="34" charset="0"/>
                <a:cs typeface="Calibri"/>
              </a:rPr>
              <a:t>les actions entre eux.</a:t>
            </a:r>
          </a:p>
        </p:txBody>
      </p:sp>
      <p:sp>
        <p:nvSpPr>
          <p:cNvPr id="6" name="Oval 5">
            <a:extLst>
              <a:ext uri="{FF2B5EF4-FFF2-40B4-BE49-F238E27FC236}">
                <a16:creationId xmlns:a16="http://schemas.microsoft.com/office/drawing/2014/main" id="{71B308FA-6EC7-9D37-7E5A-6C0079272711}"/>
              </a:ext>
            </a:extLst>
          </p:cNvPr>
          <p:cNvSpPr/>
          <p:nvPr/>
        </p:nvSpPr>
        <p:spPr>
          <a:xfrm>
            <a:off x="7880103" y="2478501"/>
            <a:ext cx="3122779" cy="3122779"/>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pic>
        <p:nvPicPr>
          <p:cNvPr id="3" name="Picture 2">
            <a:extLst>
              <a:ext uri="{FF2B5EF4-FFF2-40B4-BE49-F238E27FC236}">
                <a16:creationId xmlns:a16="http://schemas.microsoft.com/office/drawing/2014/main" id="{E2B117AC-8BE2-548B-B6FD-DFE3B303BD36}"/>
              </a:ext>
            </a:extLst>
          </p:cNvPr>
          <p:cNvPicPr>
            <a:picLocks noChangeAspect="1"/>
          </p:cNvPicPr>
          <p:nvPr/>
        </p:nvPicPr>
        <p:blipFill>
          <a:blip r:embed="rId3"/>
          <a:stretch>
            <a:fillRect/>
          </a:stretch>
        </p:blipFill>
        <p:spPr>
          <a:xfrm>
            <a:off x="8686801" y="3243943"/>
            <a:ext cx="1360714" cy="1360714"/>
          </a:xfrm>
          <a:prstGeom prst="rect">
            <a:avLst/>
          </a:prstGeom>
        </p:spPr>
      </p:pic>
    </p:spTree>
    <p:extLst>
      <p:ext uri="{BB962C8B-B14F-4D97-AF65-F5344CB8AC3E}">
        <p14:creationId xmlns:p14="http://schemas.microsoft.com/office/powerpoint/2010/main" val="1593136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p:txBody>
          <a:bodyPr/>
          <a:lstStyle/>
          <a:p>
            <a:r>
              <a:rPr lang="fr-CA" dirty="0"/>
              <a:t>Travail</a:t>
            </a: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20</a:t>
            </a:fld>
            <a:endParaRPr lang="en-US"/>
          </a:p>
        </p:txBody>
      </p:sp>
      <p:sp>
        <p:nvSpPr>
          <p:cNvPr id="5" name="Text Placeholder 1">
            <a:extLst>
              <a:ext uri="{FF2B5EF4-FFF2-40B4-BE49-F238E27FC236}">
                <a16:creationId xmlns:a16="http://schemas.microsoft.com/office/drawing/2014/main" id="{3D3FC68A-2AB8-5336-99E1-7B20CDD7CD2A}"/>
              </a:ext>
            </a:extLst>
          </p:cNvPr>
          <p:cNvSpPr txBox="1">
            <a:spLocks/>
          </p:cNvSpPr>
          <p:nvPr/>
        </p:nvSpPr>
        <p:spPr>
          <a:xfrm>
            <a:off x="517864" y="1917692"/>
            <a:ext cx="10826128" cy="4365870"/>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500" dirty="0">
                <a:latin typeface="Century Gothic" panose="020B0502020202020204" pitchFamily="34" charset="0"/>
                <a:cs typeface="Calibri"/>
              </a:rPr>
              <a:t>Effectue une recherche afin de déterminer les facteurs qui ont le plus fait fluctuer ton fonds durant la période de cinq ans</a:t>
            </a:r>
            <a:r>
              <a:rPr lang="fr-CA" sz="2500">
                <a:latin typeface="Century Gothic" panose="020B0502020202020204" pitchFamily="34" charset="0"/>
                <a:cs typeface="Calibri"/>
              </a:rPr>
              <a:t>. Rédige </a:t>
            </a:r>
            <a:r>
              <a:rPr lang="fr-CA" sz="2500" dirty="0">
                <a:latin typeface="Century Gothic" panose="020B0502020202020204" pitchFamily="34" charset="0"/>
                <a:cs typeface="Calibri"/>
              </a:rPr>
              <a:t>un rapport de 500 mots décrivant les principales causes de la croissance et du déclin du fonds durant cette période. Tiens compte des facteurs politiques, environnementaux et économiques, comme la pandémie de COVID-19, les guerres et les </a:t>
            </a:r>
            <a:r>
              <a:rPr lang="fr-CA" sz="2500">
                <a:latin typeface="Century Gothic" panose="020B0502020202020204" pitchFamily="34" charset="0"/>
                <a:cs typeface="Calibri"/>
              </a:rPr>
              <a:t>taux d’intérêt.</a:t>
            </a:r>
            <a:endParaRPr lang="fr-CA" sz="2500" dirty="0">
              <a:latin typeface="Century Gothic" panose="020B0502020202020204" pitchFamily="34" charset="0"/>
              <a:cs typeface="Calibri"/>
            </a:endParaRPr>
          </a:p>
          <a:p>
            <a:pPr marL="0" indent="0">
              <a:buNone/>
            </a:pPr>
            <a:r>
              <a:rPr lang="fr-CA" sz="2500" dirty="0">
                <a:latin typeface="Century Gothic" panose="020B0502020202020204" pitchFamily="34" charset="0"/>
                <a:ea typeface="Calibri" panose="020F0502020204030204"/>
                <a:cs typeface="Calibri"/>
              </a:rPr>
              <a:t>Ex : Le titre d’Amazon a progressé durant la COVID en raison de l’augmentation du magasinage en ligne, alors que les titres des sociétés aériennes ont chuté parce que...</a:t>
            </a:r>
          </a:p>
        </p:txBody>
      </p:sp>
    </p:spTree>
    <p:extLst>
      <p:ext uri="{BB962C8B-B14F-4D97-AF65-F5344CB8AC3E}">
        <p14:creationId xmlns:p14="http://schemas.microsoft.com/office/powerpoint/2010/main" val="1522842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9"/>
        <p:cNvGrpSpPr/>
        <p:nvPr/>
      </p:nvGrpSpPr>
      <p:grpSpPr>
        <a:xfrm>
          <a:off x="0" y="0"/>
          <a:ext cx="0" cy="0"/>
          <a:chOff x="0" y="0"/>
          <a:chExt cx="0" cy="0"/>
        </a:xfrm>
      </p:grpSpPr>
      <p:sp>
        <p:nvSpPr>
          <p:cNvPr id="240" name="Google Shape;240;p23"/>
          <p:cNvSpPr txBox="1">
            <a:spLocks noGrp="1"/>
          </p:cNvSpPr>
          <p:nvPr>
            <p:ph type="ctrTitle"/>
          </p:nvPr>
        </p:nvSpPr>
        <p:spPr>
          <a:xfrm>
            <a:off x="517870" y="802110"/>
            <a:ext cx="11158193" cy="668337"/>
          </a:xfrm>
          <a:prstGeom prst="rect">
            <a:avLst/>
          </a:prstGeom>
        </p:spPr>
        <p:txBody>
          <a:bodyPr spcFirstLastPara="1" vert="horz" lIns="91440" tIns="45720" rIns="91440" bIns="45720" rtlCol="0" anchor="t" anchorCtr="0">
            <a:normAutofit/>
          </a:bodyPr>
          <a:lstStyle/>
          <a:p>
            <a:pPr>
              <a:buClr>
                <a:schemeClr val="dk2"/>
              </a:buClr>
              <a:buSzPts val="4400"/>
            </a:pPr>
            <a:r>
              <a:rPr lang="fr-CA"/>
              <a:t>Grille d’évaluation critériée</a:t>
            </a:r>
          </a:p>
        </p:txBody>
      </p:sp>
      <p:sp>
        <p:nvSpPr>
          <p:cNvPr id="2" name="Slide Number Placeholder 1">
            <a:extLst>
              <a:ext uri="{FF2B5EF4-FFF2-40B4-BE49-F238E27FC236}">
                <a16:creationId xmlns:a16="http://schemas.microsoft.com/office/drawing/2014/main" id="{FBEB92C3-AA25-5EBA-E9EF-FC8565BFDF17}"/>
              </a:ext>
            </a:extLst>
          </p:cNvPr>
          <p:cNvSpPr>
            <a:spLocks noGrp="1"/>
          </p:cNvSpPr>
          <p:nvPr>
            <p:ph type="sldNum" sz="quarter" idx="12"/>
          </p:nvPr>
        </p:nvSpPr>
        <p:spPr/>
        <p:txBody>
          <a:bodyPr/>
          <a:lstStyle/>
          <a:p>
            <a:fld id="{DFDF98CC-160E-494C-8C3C-8CDC5FA257DE}" type="slidenum">
              <a:rPr lang="en-US" smtClean="0"/>
              <a:t>21</a:t>
            </a:fld>
            <a:endParaRPr lang="en-US"/>
          </a:p>
        </p:txBody>
      </p:sp>
      <p:graphicFrame>
        <p:nvGraphicFramePr>
          <p:cNvPr id="5" name="Table 4">
            <a:extLst>
              <a:ext uri="{FF2B5EF4-FFF2-40B4-BE49-F238E27FC236}">
                <a16:creationId xmlns:a16="http://schemas.microsoft.com/office/drawing/2014/main" id="{44D5D614-B692-C75F-8EBB-C0CA69DBFB96}"/>
              </a:ext>
            </a:extLst>
          </p:cNvPr>
          <p:cNvGraphicFramePr>
            <a:graphicFrameLocks noGrp="1"/>
          </p:cNvGraphicFramePr>
          <p:nvPr>
            <p:extLst>
              <p:ext uri="{D42A27DB-BD31-4B8C-83A1-F6EECF244321}">
                <p14:modId xmlns:p14="http://schemas.microsoft.com/office/powerpoint/2010/main" val="3685312598"/>
              </p:ext>
            </p:extLst>
          </p:nvPr>
        </p:nvGraphicFramePr>
        <p:xfrm>
          <a:off x="543900" y="1368847"/>
          <a:ext cx="11022920" cy="4800600"/>
        </p:xfrm>
        <a:graphic>
          <a:graphicData uri="http://schemas.openxmlformats.org/drawingml/2006/table">
            <a:tbl>
              <a:tblPr firstRow="1" bandRow="1">
                <a:tableStyleId>{5C22544A-7EE6-4342-B048-85BDC9FD1C3A}</a:tableStyleId>
              </a:tblPr>
              <a:tblGrid>
                <a:gridCol w="1222489">
                  <a:extLst>
                    <a:ext uri="{9D8B030D-6E8A-4147-A177-3AD203B41FA5}">
                      <a16:colId xmlns:a16="http://schemas.microsoft.com/office/drawing/2014/main" val="2324842690"/>
                    </a:ext>
                  </a:extLst>
                </a:gridCol>
                <a:gridCol w="3086247">
                  <a:extLst>
                    <a:ext uri="{9D8B030D-6E8A-4147-A177-3AD203B41FA5}">
                      <a16:colId xmlns:a16="http://schemas.microsoft.com/office/drawing/2014/main" val="148973809"/>
                    </a:ext>
                  </a:extLst>
                </a:gridCol>
                <a:gridCol w="2258638">
                  <a:extLst>
                    <a:ext uri="{9D8B030D-6E8A-4147-A177-3AD203B41FA5}">
                      <a16:colId xmlns:a16="http://schemas.microsoft.com/office/drawing/2014/main" val="795722063"/>
                    </a:ext>
                  </a:extLst>
                </a:gridCol>
                <a:gridCol w="2329543">
                  <a:extLst>
                    <a:ext uri="{9D8B030D-6E8A-4147-A177-3AD203B41FA5}">
                      <a16:colId xmlns:a16="http://schemas.microsoft.com/office/drawing/2014/main" val="2336605656"/>
                    </a:ext>
                  </a:extLst>
                </a:gridCol>
                <a:gridCol w="2126003">
                  <a:extLst>
                    <a:ext uri="{9D8B030D-6E8A-4147-A177-3AD203B41FA5}">
                      <a16:colId xmlns:a16="http://schemas.microsoft.com/office/drawing/2014/main" val="1194248098"/>
                    </a:ext>
                  </a:extLst>
                </a:gridCol>
              </a:tblGrid>
              <a:tr h="250370">
                <a:tc>
                  <a:txBody>
                    <a:bodyPr/>
                    <a:lstStyle/>
                    <a:p>
                      <a:endParaRPr lang="en-US" sz="1500" dirty="0">
                        <a:solidFill>
                          <a:schemeClr val="tx1"/>
                        </a:solidFill>
                        <a:latin typeface="Century Gothic" panose="020B0502020202020204" pitchFamily="34" charset="0"/>
                      </a:endParaRPr>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a:txBody>
                    <a:bodyPr/>
                    <a:lstStyle/>
                    <a:p>
                      <a:r>
                        <a:rPr lang="fr-CA" sz="1500">
                          <a:solidFill>
                            <a:schemeClr val="tx1"/>
                          </a:solidFill>
                          <a:latin typeface="Century Gothic" panose="020B0502020202020204" pitchFamily="34" charset="0"/>
                        </a:rPr>
                        <a:t>Niveau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a:txBody>
                    <a:bodyPr/>
                    <a:lstStyle/>
                    <a:p>
                      <a:r>
                        <a:rPr lang="fr-CA" sz="1500">
                          <a:solidFill>
                            <a:schemeClr val="tx1"/>
                          </a:solidFill>
                          <a:latin typeface="Century Gothic" panose="020B0502020202020204" pitchFamily="34" charset="0"/>
                        </a:rPr>
                        <a:t>Niveau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a:txBody>
                    <a:bodyPr/>
                    <a:lstStyle/>
                    <a:p>
                      <a:r>
                        <a:rPr lang="fr-CA" sz="1500">
                          <a:solidFill>
                            <a:schemeClr val="tx1"/>
                          </a:solidFill>
                          <a:latin typeface="Century Gothic" panose="020B0502020202020204" pitchFamily="34" charset="0"/>
                        </a:rPr>
                        <a:t>Niveau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a:txBody>
                    <a:bodyPr/>
                    <a:lstStyle/>
                    <a:p>
                      <a:r>
                        <a:rPr lang="fr-CA" sz="1500">
                          <a:solidFill>
                            <a:schemeClr val="tx1"/>
                          </a:solidFill>
                          <a:latin typeface="Century Gothic" panose="020B0502020202020204" pitchFamily="34" charset="0"/>
                        </a:rPr>
                        <a:t>Niveau 1</a:t>
                      </a:r>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solidFill>
                      <a:srgbClr val="6ABD4A"/>
                    </a:solidFill>
                  </a:tcPr>
                </a:tc>
                <a:extLst>
                  <a:ext uri="{0D108BD9-81ED-4DB2-BD59-A6C34878D82A}">
                    <a16:rowId xmlns:a16="http://schemas.microsoft.com/office/drawing/2014/main" val="4181479939"/>
                  </a:ext>
                </a:extLst>
              </a:tr>
              <a:tr h="604135">
                <a:tc>
                  <a:txBody>
                    <a:bodyPr/>
                    <a:lstStyle/>
                    <a:p>
                      <a:r>
                        <a:rPr lang="fr-CA" sz="1000" b="1">
                          <a:latin typeface="Century Gothic" panose="020B0502020202020204" pitchFamily="34" charset="0"/>
                        </a:rPr>
                        <a:t>Connaissance</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r>
                        <a:rPr lang="fr-CA" sz="1000" b="0" i="0" u="none" strike="noStrike" noProof="0" dirty="0">
                          <a:solidFill>
                            <a:schemeClr val="tx1"/>
                          </a:solidFill>
                          <a:latin typeface="Century Gothic" panose="020B0502020202020204" pitchFamily="34" charset="0"/>
                        </a:rPr>
                        <a:t>Démontre une profonde compréhension des différents facteurs qui ont fait fluctuer le fonds de placement, qui témoigne d’une connaissance étendue des éléments politiques, environnementaux et économiques qui ont ponctué la période de cinq 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r>
                        <a:rPr lang="fr-CA" sz="1000" b="0" i="0" u="none" strike="noStrike" noProof="0" dirty="0">
                          <a:solidFill>
                            <a:schemeClr val="tx1"/>
                          </a:solidFill>
                          <a:latin typeface="Century Gothic" panose="020B0502020202020204" pitchFamily="34" charset="0"/>
                        </a:rPr>
                        <a:t>Démontre une solide connaissance des causes des fluctuations du fonds en ayant considéré une bonne variété de facteurs, même si certains détails échappent à l’analyse.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r>
                        <a:rPr lang="fr-CA" sz="1000" b="0" i="0" u="none" strike="noStrike" noProof="0">
                          <a:solidFill>
                            <a:schemeClr val="tx1"/>
                          </a:solidFill>
                          <a:latin typeface="Century Gothic" panose="020B0502020202020204" pitchFamily="34" charset="0"/>
                        </a:rPr>
                        <a:t>Démontre une compréhension de base des facteurs qui ont eu une incidence sur le rendement du fonds, mais ne va pas en profondeur et se concentre sur quelques éléments seulement.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r>
                        <a:rPr lang="fr-CA" sz="1000" b="0" i="0" u="none" strike="noStrike" noProof="0">
                          <a:solidFill>
                            <a:schemeClr val="tx1"/>
                          </a:solidFill>
                          <a:latin typeface="Century Gothic" panose="020B0502020202020204" pitchFamily="34" charset="0"/>
                        </a:rPr>
                        <a:t>A une connaissance minimale des causes, l’analyse manque de profondeur et l’information fournie est superficielle.</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9711258"/>
                  </a:ext>
                </a:extLst>
              </a:tr>
              <a:tr h="350520">
                <a:tc>
                  <a:txBody>
                    <a:bodyPr/>
                    <a:lstStyle/>
                    <a:p>
                      <a:r>
                        <a:rPr lang="fr-CA" sz="1000" b="1">
                          <a:latin typeface="Century Gothic" panose="020B0502020202020204" pitchFamily="34" charset="0"/>
                        </a:rPr>
                        <a:t>Réflexion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r>
                        <a:rPr lang="fr-CA" sz="1000" b="0" i="0" u="none" strike="noStrike" noProof="0" dirty="0">
                          <a:solidFill>
                            <a:schemeClr val="tx1"/>
                          </a:solidFill>
                          <a:latin typeface="Century Gothic" panose="020B0502020202020204" pitchFamily="34" charset="0"/>
                        </a:rPr>
                        <a:t>Analyse des facteurs politiques, environnementaux et économiques extrêmement pertinents et a une compréhension nuancée de leur impact sur le fonds de placement, ce qui témoigne d’aptitudes avancées pour la pensée critique.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r>
                        <a:rPr lang="fr-CA" sz="1000" b="0" i="0" u="none" strike="noStrike" noProof="0">
                          <a:solidFill>
                            <a:schemeClr val="tx1"/>
                          </a:solidFill>
                          <a:latin typeface="Century Gothic" panose="020B0502020202020204" pitchFamily="34" charset="0"/>
                        </a:rPr>
                        <a:t>Reconnaît et discute des facteurs clés qui ont une incidence sur le fonds et fait preuve d’une bonne compréhension, malgré un certain manque de pertinence parfois ou une analyse non suffisamment élaborée.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r>
                        <a:rPr lang="fr-CA" sz="1000" b="0" i="0" u="none" strike="noStrike" noProof="0">
                          <a:solidFill>
                            <a:schemeClr val="tx1"/>
                          </a:solidFill>
                          <a:latin typeface="Century Gothic" panose="020B0502020202020204" pitchFamily="34" charset="0"/>
                        </a:rPr>
                        <a:t>Cerne quelques facteurs pertinents, mais la compréhension de leur impact est limitée ou manque de profondeur.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r>
                        <a:rPr lang="fr-CA" sz="1000" b="0" i="0" u="none" strike="noStrike" noProof="0">
                          <a:solidFill>
                            <a:schemeClr val="tx1"/>
                          </a:solidFill>
                          <a:latin typeface="Century Gothic" panose="020B0502020202020204" pitchFamily="34" charset="0"/>
                        </a:rPr>
                        <a:t>Échoue à cerner ou à discuter des facteurs clés qui ont une incidence sur les fluctuations du fonds de placement.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6200475"/>
                  </a:ext>
                </a:extLst>
              </a:tr>
              <a:tr h="350520">
                <a:tc>
                  <a:txBody>
                    <a:bodyPr/>
                    <a:lstStyle/>
                    <a:p>
                      <a:r>
                        <a:rPr lang="fr-CA" sz="1000" b="1">
                          <a:latin typeface="Century Gothic" panose="020B0502020202020204" pitchFamily="34" charset="0"/>
                        </a:rPr>
                        <a:t>Application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r>
                        <a:rPr lang="fr-CA" sz="1000" b="0" i="0" u="none" strike="noStrike" noProof="0">
                          <a:solidFill>
                            <a:schemeClr val="tx1"/>
                          </a:solidFill>
                          <a:latin typeface="Century Gothic" panose="020B0502020202020204" pitchFamily="34" charset="0"/>
                        </a:rPr>
                        <a:t>Intègre efficacement une ligne du temps sur cinq ans dans l’analyse, qui témoigne d’une compréhension de la façon dont les facteurs ont évolué dans le temps et de leurs répercussions précises à différentes périodes.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r>
                        <a:rPr lang="fr-CA" sz="1000" b="0" i="0" u="none" strike="noStrike" noProof="0">
                          <a:solidFill>
                            <a:schemeClr val="tx1"/>
                          </a:solidFill>
                          <a:latin typeface="Century Gothic" panose="020B0502020202020204" pitchFamily="34" charset="0"/>
                        </a:rPr>
                        <a:t>Intègre une ligne du temps dans l’analyse, mais les liens entre certains événements et les fluctuations ne sont pas toujours bien précisés.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r>
                        <a:rPr lang="fr-CA" sz="1000" b="0" i="0" u="none" strike="noStrike" noProof="0">
                          <a:solidFill>
                            <a:schemeClr val="tx1"/>
                          </a:solidFill>
                          <a:latin typeface="Century Gothic" panose="020B0502020202020204" pitchFamily="34" charset="0"/>
                        </a:rPr>
                        <a:t>Mentionne brièvement une ligne du temps sans parvenir à démontrer un lien solide avec les causes des fluctuations.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r>
                        <a:rPr lang="fr-CA" sz="1000" b="0" i="0" u="none" strike="noStrike" noProof="0">
                          <a:solidFill>
                            <a:schemeClr val="tx1"/>
                          </a:solidFill>
                          <a:latin typeface="Century Gothic" panose="020B0502020202020204" pitchFamily="34" charset="0"/>
                        </a:rPr>
                        <a:t>Échoue à intégrer une ligne du temps sur cinq ans ou manque de cohérence dans les liens établis entre les événements et le rendement du fonds.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5136353"/>
                  </a:ext>
                </a:extLst>
              </a:tr>
              <a:tr h="350520">
                <a:tc>
                  <a:txBody>
                    <a:bodyPr/>
                    <a:lstStyle/>
                    <a:p>
                      <a:r>
                        <a:rPr lang="fr-CA" sz="1000" b="1">
                          <a:latin typeface="Century Gothic" panose="020B0502020202020204" pitchFamily="34" charset="0"/>
                        </a:rPr>
                        <a:t>Communication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defTabSz="1258888">
                        <a:buNone/>
                      </a:pPr>
                      <a:r>
                        <a:rPr lang="fr-CA" sz="1000" b="0" i="0" u="none" strike="noStrike" noProof="0" dirty="0">
                          <a:solidFill>
                            <a:schemeClr val="tx1"/>
                          </a:solidFill>
                          <a:latin typeface="Century Gothic" panose="020B0502020202020204" pitchFamily="34" charset="0"/>
                        </a:rPr>
                        <a:t>Présente un exposé concis et cohérent des principales causes des fluctuations du fonds en communiquant efficacement des idées complexes avec clarté et </a:t>
                      </a:r>
                      <a:r>
                        <a:rPr lang="fr-CA" sz="1000" b="0" i="0" u="none" strike="noStrike" noProof="0">
                          <a:solidFill>
                            <a:schemeClr val="tx1"/>
                          </a:solidFill>
                          <a:latin typeface="Century Gothic" panose="020B0502020202020204" pitchFamily="34" charset="0"/>
                        </a:rPr>
                        <a:t>précision. Démontre </a:t>
                      </a:r>
                      <a:r>
                        <a:rPr lang="fr-CA" sz="1000" b="0" i="0" u="none" strike="noStrike" noProof="0" dirty="0">
                          <a:solidFill>
                            <a:schemeClr val="tx1"/>
                          </a:solidFill>
                          <a:latin typeface="Century Gothic" panose="020B0502020202020204" pitchFamily="34" charset="0"/>
                        </a:rPr>
                        <a:t>une qualité d’écriture exceptionnelle dépourvue d’erreurs de grammaire et cite de manière appropriée ses sources pour appuyer ses affirmations et ses résultats.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r>
                        <a:rPr lang="fr-CA" sz="1000" b="0" i="0" u="none" strike="noStrike" noProof="0" dirty="0">
                          <a:solidFill>
                            <a:schemeClr val="tx1"/>
                          </a:solidFill>
                          <a:latin typeface="Century Gothic" panose="020B0502020202020204" pitchFamily="34" charset="0"/>
                        </a:rPr>
                        <a:t>Offre une présentation claire, qui comporte quelques erreurs de précision et de cohérence mineures. Présente un contenu bien rédigé comportant des erreurs de grammaire mineures et des citations appropriées.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r>
                        <a:rPr lang="fr-CA" sz="1000" b="0" i="0" u="none" strike="noStrike" noProof="0">
                          <a:solidFill>
                            <a:schemeClr val="tx1"/>
                          </a:solidFill>
                          <a:latin typeface="Century Gothic" panose="020B0502020202020204" pitchFamily="34" charset="0"/>
                        </a:rPr>
                        <a:t>Offre un exposé relativement clair, mais qui peut manquer de cohérence dans la façon d’articuler les idées.  La qualité d’écriture est acceptable, mais peut contenir des erreurs de grammaire importantes et les citations peuvent être incohérentes ou inexistantes.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r>
                        <a:rPr lang="fr-CA" sz="1000" b="0" i="0" u="none" strike="noStrike" noProof="0" dirty="0">
                          <a:solidFill>
                            <a:schemeClr val="tx1"/>
                          </a:solidFill>
                          <a:latin typeface="Century Gothic" panose="020B0502020202020204" pitchFamily="34" charset="0"/>
                        </a:rPr>
                        <a:t>La présentation est confuse, décousue et n’articule pas de façon cohérente les principales causes. La présentation contient de nombreuses erreurs de grammaire et est dépourvue de citations appropriées.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8321"/>
                  </a:ext>
                </a:extLst>
              </a:tr>
            </a:tbl>
          </a:graphicData>
        </a:graphic>
      </p:graphicFrame>
    </p:spTree>
    <p:extLst>
      <p:ext uri="{BB962C8B-B14F-4D97-AF65-F5344CB8AC3E}">
        <p14:creationId xmlns:p14="http://schemas.microsoft.com/office/powerpoint/2010/main" val="3348262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p:txBody>
          <a:bodyPr/>
          <a:lstStyle/>
          <a:p>
            <a:r>
              <a:rPr lang="fr-CA"/>
              <a:t>Qu’est-ce qu’un fractionnement d’actions?</a:t>
            </a:r>
          </a:p>
        </p:txBody>
      </p:sp>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nvPr>
        </p:nvSpPr>
        <p:spPr>
          <a:xfrm>
            <a:off x="515939" y="2116140"/>
            <a:ext cx="6592432" cy="3581397"/>
          </a:xfrm>
          <a:prstGeom prst="rect">
            <a:avLst/>
          </a:prstGeom>
        </p:spPr>
        <p:txBody>
          <a:bodyPr>
            <a:noAutofit/>
          </a:bodyPr>
          <a:lstStyle/>
          <a:p>
            <a:pPr marL="285750" indent="-285750">
              <a:buClr>
                <a:srgbClr val="A2AAAD"/>
              </a:buClr>
              <a:buFont typeface="Arial" panose="020B0604020202020204" pitchFamily="34" charset="0"/>
              <a:buChar char="•"/>
            </a:pPr>
            <a:r>
              <a:rPr lang="fr-CA" sz="1800" dirty="0">
                <a:latin typeface="Century Gothic" panose="020B0502020202020204" pitchFamily="34" charset="0"/>
                <a:ea typeface="+mn-lt"/>
                <a:cs typeface="+mn-lt"/>
              </a:rPr>
              <a:t>Un fractionnement d’actions partage chaque action en plusieurs (habituellement dans le but de réduire le prix par action).</a:t>
            </a:r>
          </a:p>
          <a:p>
            <a:pPr marL="285750" indent="-285750">
              <a:buClr>
                <a:srgbClr val="A2AAAD"/>
              </a:buClr>
              <a:buFont typeface="Arial" panose="020B0604020202020204" pitchFamily="34" charset="0"/>
              <a:buChar char="•"/>
            </a:pPr>
            <a:r>
              <a:rPr lang="fr-CA" sz="1800" dirty="0">
                <a:latin typeface="Century Gothic" panose="020B0502020202020204" pitchFamily="34" charset="0"/>
                <a:ea typeface="+mn-lt"/>
                <a:cs typeface="+mn-lt"/>
              </a:rPr>
              <a:t>Par exemple, dans le cas d’un fractionnement 2-1     (c.-à-d., 2 pour 1), chaque actionnaire reçoit deux actions pour chaque action détenue. </a:t>
            </a:r>
          </a:p>
          <a:p>
            <a:pPr marL="285750" indent="-285750">
              <a:buClr>
                <a:srgbClr val="A2AAAD"/>
              </a:buClr>
              <a:buFont typeface="Arial" panose="020B0604020202020204" pitchFamily="34" charset="0"/>
              <a:buChar char="•"/>
            </a:pPr>
            <a:r>
              <a:rPr lang="fr-CA" sz="1800" dirty="0">
                <a:latin typeface="Century Gothic" panose="020B0502020202020204" pitchFamily="34" charset="0"/>
                <a:ea typeface="+mn-lt"/>
                <a:cs typeface="+mn-lt"/>
              </a:rPr>
              <a:t>Cela augmente le nombre total d’actions en circulation de l’entreprise, mais sans changer la part de propriété de l’actionnaire. </a:t>
            </a:r>
          </a:p>
          <a:p>
            <a:pPr marL="285750" indent="-285750">
              <a:buClr>
                <a:srgbClr val="A2AAAD"/>
              </a:buClr>
              <a:buFont typeface="Arial" panose="020B0604020202020204" pitchFamily="34" charset="0"/>
              <a:buChar char="•"/>
            </a:pPr>
            <a:r>
              <a:rPr lang="fr-CA" sz="1800" dirty="0">
                <a:latin typeface="Century Gothic" panose="020B0502020202020204" pitchFamily="34" charset="0"/>
                <a:ea typeface="Calibri" panose="020F0502020204030204"/>
                <a:cs typeface="Calibri" panose="020F0502020204030204"/>
              </a:rPr>
              <a:t>C’est une stratégie couramment utilisée par les entreprises pour rendre leurs actions plus abordables.</a:t>
            </a: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3</a:t>
            </a:fld>
            <a:endParaRPr lang="en-US"/>
          </a:p>
        </p:txBody>
      </p:sp>
      <p:pic>
        <p:nvPicPr>
          <p:cNvPr id="4" name="Content Placeholder 3" descr="Bills being split into smaller amounts">
            <a:extLst>
              <a:ext uri="{FF2B5EF4-FFF2-40B4-BE49-F238E27FC236}">
                <a16:creationId xmlns:a16="http://schemas.microsoft.com/office/drawing/2014/main" id="{A8B50613-67BD-EA1D-E974-D28AA8D64C09}"/>
              </a:ext>
            </a:extLst>
          </p:cNvPr>
          <p:cNvPicPr>
            <a:picLocks noChangeAspect="1"/>
          </p:cNvPicPr>
          <p:nvPr/>
        </p:nvPicPr>
        <p:blipFill>
          <a:blip r:embed="rId3"/>
          <a:stretch>
            <a:fillRect/>
          </a:stretch>
        </p:blipFill>
        <p:spPr>
          <a:xfrm>
            <a:off x="7509426" y="2068830"/>
            <a:ext cx="4166636" cy="2187484"/>
          </a:xfrm>
          <a:prstGeom prst="rect">
            <a:avLst/>
          </a:prstGeom>
        </p:spPr>
      </p:pic>
    </p:spTree>
    <p:extLst>
      <p:ext uri="{BB962C8B-B14F-4D97-AF65-F5344CB8AC3E}">
        <p14:creationId xmlns:p14="http://schemas.microsoft.com/office/powerpoint/2010/main" val="1274760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p:txBody>
          <a:bodyPr/>
          <a:lstStyle/>
          <a:p>
            <a:r>
              <a:rPr lang="fr-CA"/>
              <a:t>RÉFLEXION : Supposons que vous aviez investi le jour 1.</a:t>
            </a:r>
          </a:p>
        </p:txBody>
      </p:sp>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nvPr>
        </p:nvSpPr>
        <p:spPr>
          <a:xfrm>
            <a:off x="515938" y="2116140"/>
            <a:ext cx="11158193" cy="3581397"/>
          </a:xfrm>
          <a:prstGeom prst="rect">
            <a:avLst/>
          </a:prstGeom>
        </p:spPr>
        <p:txBody>
          <a:bodyPr>
            <a:noAutofit/>
          </a:bodyPr>
          <a:lstStyle/>
          <a:p>
            <a:pPr defTabSz="502920">
              <a:lnSpc>
                <a:spcPct val="90000"/>
              </a:lnSpc>
              <a:spcAft>
                <a:spcPts val="600"/>
              </a:spcAft>
            </a:pPr>
            <a:r>
              <a:rPr lang="fr-CA" sz="2500" dirty="0">
                <a:solidFill>
                  <a:srgbClr val="343434"/>
                </a:solidFill>
                <a:latin typeface="Century Gothic" panose="020B0502020202020204" pitchFamily="34" charset="0"/>
                <a:ea typeface="+mn-lt"/>
                <a:cs typeface="+mn-lt"/>
              </a:rPr>
              <a:t>Nike a effectué un premier appel public à l’épargne en 1980 au prix de 23 $ l’action, et elle a procédé à sept fractionnements d’actions depuis. Le prix du PAPE rajusté pour les fractionnements était de 0,18 $ l’action.</a:t>
            </a:r>
          </a:p>
          <a:p>
            <a:pPr marL="251460" indent="-251460" defTabSz="502920">
              <a:lnSpc>
                <a:spcPct val="90000"/>
              </a:lnSpc>
              <a:spcAft>
                <a:spcPts val="600"/>
              </a:spcAft>
              <a:buAutoNum type="arabicPeriod"/>
            </a:pPr>
            <a:r>
              <a:rPr lang="fr-CA" sz="2500" dirty="0">
                <a:latin typeface="Century Gothic" panose="020B0502020202020204" pitchFamily="34" charset="0"/>
                <a:cs typeface="Calibri"/>
              </a:rPr>
              <a:t> Devinez quel est le prix de l’action aujourd’hui.</a:t>
            </a:r>
          </a:p>
          <a:p>
            <a:pPr marL="251460" indent="-251460" defTabSz="502920">
              <a:lnSpc>
                <a:spcPct val="90000"/>
              </a:lnSpc>
              <a:spcAft>
                <a:spcPts val="600"/>
              </a:spcAft>
              <a:buAutoNum type="arabicPeriod"/>
            </a:pPr>
            <a:r>
              <a:rPr lang="fr-CA" sz="2500" dirty="0">
                <a:latin typeface="Century Gothic" panose="020B0502020202020204" pitchFamily="34" charset="0"/>
                <a:cs typeface="Calibri"/>
              </a:rPr>
              <a:t> Si vous aviez acheté 10 actions du PAPE, combien vaudraient-elles aujourd’hui?</a:t>
            </a:r>
          </a:p>
          <a:p>
            <a:pPr marL="251460" indent="-251460" defTabSz="502920">
              <a:lnSpc>
                <a:spcPct val="90000"/>
              </a:lnSpc>
              <a:spcAft>
                <a:spcPts val="600"/>
              </a:spcAft>
              <a:buAutoNum type="arabicPeriod"/>
            </a:pPr>
            <a:r>
              <a:rPr lang="fr-CA" sz="2500" dirty="0">
                <a:latin typeface="Century Gothic" panose="020B0502020202020204" pitchFamily="34" charset="0"/>
                <a:cs typeface="Calibri"/>
              </a:rPr>
              <a:t> Si vous en aviez acheté 100?</a:t>
            </a: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4</a:t>
            </a:fld>
            <a:endParaRPr lang="en-US"/>
          </a:p>
        </p:txBody>
      </p:sp>
    </p:spTree>
    <p:extLst>
      <p:ext uri="{BB962C8B-B14F-4D97-AF65-F5344CB8AC3E}">
        <p14:creationId xmlns:p14="http://schemas.microsoft.com/office/powerpoint/2010/main" val="2400053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p:txBody>
          <a:bodyPr/>
          <a:lstStyle/>
          <a:p>
            <a:r>
              <a:rPr lang="fr-CA" dirty="0"/>
              <a:t>RÉFLEXION : Supposons que vous aviez investi le jour 1.</a:t>
            </a:r>
          </a:p>
        </p:txBody>
      </p:sp>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nvPr>
        </p:nvSpPr>
        <p:spPr>
          <a:xfrm>
            <a:off x="515938" y="2116140"/>
            <a:ext cx="11158193" cy="3581397"/>
          </a:xfrm>
          <a:prstGeom prst="rect">
            <a:avLst/>
          </a:prstGeom>
        </p:spPr>
        <p:txBody>
          <a:bodyPr>
            <a:noAutofit/>
          </a:bodyPr>
          <a:lstStyle/>
          <a:p>
            <a:pPr defTabSz="502920">
              <a:lnSpc>
                <a:spcPct val="90000"/>
              </a:lnSpc>
              <a:spcAft>
                <a:spcPts val="600"/>
              </a:spcAft>
            </a:pPr>
            <a:r>
              <a:rPr lang="fr-CA" sz="2400" dirty="0">
                <a:latin typeface="Century Gothic" panose="020B0502020202020204" pitchFamily="34" charset="0"/>
                <a:cs typeface="Calibri"/>
              </a:rPr>
              <a:t>Le PAPE d’Amazon a eu lieu le 15 mai 1997 et le prix était de 18 $, ou </a:t>
            </a:r>
            <a:r>
              <a:rPr lang="fr-CA" sz="2400" b="1" dirty="0">
                <a:latin typeface="Century Gothic" panose="020B0502020202020204" pitchFamily="34" charset="0"/>
                <a:cs typeface="Calibri"/>
              </a:rPr>
              <a:t>0,075 $</a:t>
            </a:r>
            <a:r>
              <a:rPr lang="fr-CA" sz="2400" dirty="0">
                <a:latin typeface="Century Gothic" panose="020B0502020202020204" pitchFamily="34" charset="0"/>
                <a:cs typeface="Calibri"/>
              </a:rPr>
              <a:t> après rajustement pour les fractionnements qui ont eu lieu le 2 juin 1998 (2 pour 1), le 5 janvier 1999 (3 pour 1), le 1</a:t>
            </a:r>
            <a:r>
              <a:rPr lang="fr-CA" sz="2400" baseline="30000" dirty="0">
                <a:latin typeface="Century Gothic" panose="020B0502020202020204" pitchFamily="34" charset="0"/>
                <a:cs typeface="Calibri"/>
              </a:rPr>
              <a:t>er</a:t>
            </a:r>
            <a:r>
              <a:rPr lang="fr-CA" sz="2400" dirty="0">
                <a:latin typeface="Century Gothic" panose="020B0502020202020204" pitchFamily="34" charset="0"/>
                <a:cs typeface="Calibri"/>
              </a:rPr>
              <a:t> septembre 1999     (2 pour 1) et le 3 juin 2022 (20 pour 1).</a:t>
            </a:r>
          </a:p>
          <a:p>
            <a:pPr marL="251460" indent="-251460" defTabSz="502920">
              <a:lnSpc>
                <a:spcPct val="90000"/>
              </a:lnSpc>
              <a:spcAft>
                <a:spcPts val="600"/>
              </a:spcAft>
              <a:buAutoNum type="arabicPeriod"/>
            </a:pPr>
            <a:r>
              <a:rPr lang="fr-CA" sz="2400" dirty="0">
                <a:latin typeface="Century Gothic" panose="020B0502020202020204" pitchFamily="34" charset="0"/>
                <a:cs typeface="Calibri"/>
              </a:rPr>
              <a:t> Devinez quel est le prix de l’action aujourd’hui.</a:t>
            </a:r>
          </a:p>
          <a:p>
            <a:pPr marL="251460" indent="-251460" defTabSz="502920">
              <a:lnSpc>
                <a:spcPct val="90000"/>
              </a:lnSpc>
              <a:spcAft>
                <a:spcPts val="600"/>
              </a:spcAft>
              <a:buAutoNum type="arabicPeriod"/>
            </a:pPr>
            <a:r>
              <a:rPr lang="fr-CA" sz="2400" dirty="0">
                <a:latin typeface="Century Gothic" panose="020B0502020202020204" pitchFamily="34" charset="0"/>
                <a:cs typeface="Calibri"/>
              </a:rPr>
              <a:t> Si vous aviez acheté 10 actions du PAPE, combien vaudraient-elles aujourd’hui?</a:t>
            </a:r>
          </a:p>
          <a:p>
            <a:pPr marL="251460" indent="-251460" defTabSz="502920">
              <a:lnSpc>
                <a:spcPct val="90000"/>
              </a:lnSpc>
              <a:spcAft>
                <a:spcPts val="600"/>
              </a:spcAft>
              <a:buAutoNum type="arabicPeriod"/>
            </a:pPr>
            <a:r>
              <a:rPr lang="fr-CA" sz="2400" dirty="0">
                <a:latin typeface="Century Gothic" panose="020B0502020202020204" pitchFamily="34" charset="0"/>
                <a:cs typeface="Calibri"/>
              </a:rPr>
              <a:t> Si vous en aviez acheté 100?</a:t>
            </a: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5</a:t>
            </a:fld>
            <a:endParaRPr lang="en-US"/>
          </a:p>
        </p:txBody>
      </p:sp>
    </p:spTree>
    <p:extLst>
      <p:ext uri="{BB962C8B-B14F-4D97-AF65-F5344CB8AC3E}">
        <p14:creationId xmlns:p14="http://schemas.microsoft.com/office/powerpoint/2010/main" val="393018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p:txBody>
          <a:bodyPr/>
          <a:lstStyle/>
          <a:p>
            <a:r>
              <a:rPr lang="fr-CA" sz="3200" b="1">
                <a:ea typeface="Calibri"/>
                <a:cs typeface="Calibri"/>
              </a:rPr>
              <a:t>Qu’est-ce que le rendement d’un investissement?</a:t>
            </a:r>
          </a:p>
        </p:txBody>
      </p:sp>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nvPr>
        </p:nvSpPr>
        <p:spPr>
          <a:xfrm>
            <a:off x="515939" y="2116140"/>
            <a:ext cx="4197576" cy="3581397"/>
          </a:xfrm>
          <a:prstGeom prst="rect">
            <a:avLst/>
          </a:prstGeom>
        </p:spPr>
        <p:txBody>
          <a:bodyPr>
            <a:noAutofit/>
          </a:bodyPr>
          <a:lstStyle/>
          <a:p>
            <a:pPr marL="0" lvl="1" indent="0">
              <a:buNone/>
            </a:pPr>
            <a:r>
              <a:rPr lang="fr-CA" sz="2400">
                <a:solidFill>
                  <a:srgbClr val="374151"/>
                </a:solidFill>
                <a:latin typeface="Century Gothic" panose="020B0502020202020204" pitchFamily="34" charset="0"/>
                <a:ea typeface="+mn-lt"/>
                <a:cs typeface="+mn-lt"/>
              </a:rPr>
              <a:t>C’est la valeur qu’un titre ou un portefeuille gagne ou perd sur une certaine période, et il est souvent représenté sous forme de variation en pourcentage.</a:t>
            </a: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6</a:t>
            </a:fld>
            <a:endParaRPr lang="en-US"/>
          </a:p>
        </p:txBody>
      </p:sp>
      <p:sp>
        <p:nvSpPr>
          <p:cNvPr id="5" name="TextBox 4">
            <a:extLst>
              <a:ext uri="{FF2B5EF4-FFF2-40B4-BE49-F238E27FC236}">
                <a16:creationId xmlns:a16="http://schemas.microsoft.com/office/drawing/2014/main" id="{F954BE53-E9CA-A1D0-3D28-F0C2F21ACDBE}"/>
              </a:ext>
            </a:extLst>
          </p:cNvPr>
          <p:cNvSpPr txBox="1"/>
          <p:nvPr/>
        </p:nvSpPr>
        <p:spPr>
          <a:xfrm>
            <a:off x="4963886" y="2116140"/>
            <a:ext cx="6805781" cy="4252446"/>
          </a:xfrm>
          <a:prstGeom prst="rect">
            <a:avLst/>
          </a:prstGeom>
          <a:noFill/>
        </p:spPr>
        <p:txBody>
          <a:bodyPr wrap="square">
            <a:spAutoFit/>
          </a:bodyPr>
          <a:lstStyle/>
          <a:p>
            <a:pPr marL="0" indent="0">
              <a:spcAft>
                <a:spcPts val="1000"/>
              </a:spcAft>
              <a:buNone/>
            </a:pPr>
            <a:r>
              <a:rPr lang="fr-CA" b="1" dirty="0">
                <a:solidFill>
                  <a:srgbClr val="333F48"/>
                </a:solidFill>
                <a:latin typeface="Century Gothic" panose="020B0502020202020204" pitchFamily="34" charset="0"/>
                <a:ea typeface="+mn-lt"/>
                <a:cs typeface="+mn-lt"/>
              </a:rPr>
              <a:t>Quelles sont les deux composantes du rendement </a:t>
            </a:r>
            <a:r>
              <a:rPr lang="fr-CA" b="1">
                <a:solidFill>
                  <a:srgbClr val="333F48"/>
                </a:solidFill>
                <a:latin typeface="Century Gothic" panose="020B0502020202020204" pitchFamily="34" charset="0"/>
                <a:ea typeface="+mn-lt"/>
                <a:cs typeface="+mn-lt"/>
              </a:rPr>
              <a:t>d’un investissement?</a:t>
            </a:r>
            <a:endParaRPr lang="fr-CA" b="1" dirty="0">
              <a:solidFill>
                <a:srgbClr val="333F48"/>
              </a:solidFill>
              <a:latin typeface="Century Gothic" panose="020B0502020202020204" pitchFamily="34" charset="0"/>
              <a:ea typeface="+mn-lt"/>
              <a:cs typeface="+mn-lt"/>
            </a:endParaRPr>
          </a:p>
          <a:p>
            <a:pPr marL="269875" indent="-269875">
              <a:buAutoNum type="arabicPeriod"/>
            </a:pPr>
            <a:r>
              <a:rPr lang="fr-CA" b="1" dirty="0">
                <a:latin typeface="Century Gothic" panose="020B0502020202020204" pitchFamily="34" charset="0"/>
                <a:ea typeface="+mn-lt"/>
                <a:cs typeface="+mn-lt"/>
              </a:rPr>
              <a:t>Variation du prix :</a:t>
            </a:r>
          </a:p>
          <a:p>
            <a:pPr marL="269875" lvl="1"/>
            <a:r>
              <a:rPr lang="fr-CA" dirty="0">
                <a:solidFill>
                  <a:srgbClr val="374151"/>
                </a:solidFill>
                <a:latin typeface="Century Gothic" panose="020B0502020202020204" pitchFamily="34" charset="0"/>
                <a:ea typeface="+mn-lt"/>
                <a:cs typeface="+mn-lt"/>
              </a:rPr>
              <a:t>Perte en capital non réalisée : diminution de la valeur.</a:t>
            </a:r>
          </a:p>
          <a:p>
            <a:pPr marL="269875" lvl="1"/>
            <a:r>
              <a:rPr lang="fr-CA" dirty="0">
                <a:solidFill>
                  <a:srgbClr val="374151"/>
                </a:solidFill>
                <a:latin typeface="Century Gothic" panose="020B0502020202020204" pitchFamily="34" charset="0"/>
                <a:ea typeface="+mn-lt"/>
                <a:cs typeface="+mn-lt"/>
              </a:rPr>
              <a:t>Gain en capital non réalisé : augmentation de la valeur.</a:t>
            </a:r>
          </a:p>
          <a:p>
            <a:pPr marL="269875" lvl="1"/>
            <a:r>
              <a:rPr lang="fr-CA" dirty="0">
                <a:solidFill>
                  <a:srgbClr val="374151"/>
                </a:solidFill>
                <a:latin typeface="Century Gothic" panose="020B0502020202020204" pitchFamily="34" charset="0"/>
                <a:ea typeface="+mn-lt"/>
                <a:cs typeface="+mn-lt"/>
              </a:rPr>
              <a:t>Perte/gain réalisé : survient au moment de la vente du titre.</a:t>
            </a:r>
          </a:p>
          <a:p>
            <a:pPr indent="269875">
              <a:spcBef>
                <a:spcPts val="1200"/>
              </a:spcBef>
              <a:buAutoNum type="arabicPeriod"/>
            </a:pPr>
            <a:r>
              <a:rPr lang="fr-CA" b="1" dirty="0">
                <a:latin typeface="Century Gothic" panose="020B0502020202020204" pitchFamily="34" charset="0"/>
                <a:ea typeface="+mn-lt"/>
                <a:cs typeface="+mn-lt"/>
              </a:rPr>
              <a:t>Revenu gagné :</a:t>
            </a:r>
          </a:p>
          <a:p>
            <a:pPr marL="269875" lvl="1"/>
            <a:r>
              <a:rPr lang="fr-CA" dirty="0">
                <a:solidFill>
                  <a:srgbClr val="374151"/>
                </a:solidFill>
                <a:latin typeface="Century Gothic" panose="020B0502020202020204" pitchFamily="34" charset="0"/>
                <a:ea typeface="+mn-lt"/>
                <a:cs typeface="+mn-lt"/>
              </a:rPr>
              <a:t>Récompense pour détenir un titre.</a:t>
            </a:r>
          </a:p>
          <a:p>
            <a:pPr marL="269875" lvl="1"/>
            <a:r>
              <a:rPr lang="fr-CA" dirty="0">
                <a:solidFill>
                  <a:srgbClr val="374151"/>
                </a:solidFill>
                <a:latin typeface="Century Gothic" panose="020B0502020202020204" pitchFamily="34" charset="0"/>
                <a:ea typeface="+mn-lt"/>
                <a:cs typeface="+mn-lt"/>
              </a:rPr>
              <a:t>Dividendes : distributions à même les profits de l’entreprise (versés habituellement chaque trimestre, soit quatre fois par année).</a:t>
            </a:r>
          </a:p>
          <a:p>
            <a:pPr marL="269875" lvl="1"/>
            <a:r>
              <a:rPr lang="fr-CA">
                <a:solidFill>
                  <a:srgbClr val="374151"/>
                </a:solidFill>
                <a:latin typeface="Century Gothic" panose="020B0502020202020204" pitchFamily="34" charset="0"/>
                <a:ea typeface="+mn-lt"/>
                <a:cs typeface="+mn-lt"/>
              </a:rPr>
              <a:t>Intérêts </a:t>
            </a:r>
            <a:r>
              <a:rPr lang="fr-CA" dirty="0">
                <a:solidFill>
                  <a:srgbClr val="374151"/>
                </a:solidFill>
                <a:latin typeface="Century Gothic" panose="020B0502020202020204" pitchFamily="34" charset="0"/>
                <a:ea typeface="+mn-lt"/>
                <a:cs typeface="+mn-lt"/>
              </a:rPr>
              <a:t>: gagné sur des obligations ou des comptes d’épargne.</a:t>
            </a:r>
          </a:p>
        </p:txBody>
      </p:sp>
      <p:cxnSp>
        <p:nvCxnSpPr>
          <p:cNvPr id="6" name="Straight Connector 5">
            <a:extLst>
              <a:ext uri="{FF2B5EF4-FFF2-40B4-BE49-F238E27FC236}">
                <a16:creationId xmlns:a16="http://schemas.microsoft.com/office/drawing/2014/main" id="{A7FC9D2F-0B0D-5D5B-1917-62A9FE89FD12}"/>
              </a:ext>
            </a:extLst>
          </p:cNvPr>
          <p:cNvCxnSpPr>
            <a:cxnSpLocks/>
          </p:cNvCxnSpPr>
          <p:nvPr/>
        </p:nvCxnSpPr>
        <p:spPr>
          <a:xfrm>
            <a:off x="4713515" y="2116140"/>
            <a:ext cx="0" cy="3144451"/>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245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p:txBody>
          <a:bodyPr/>
          <a:lstStyle/>
          <a:p>
            <a:r>
              <a:rPr lang="fr-CA" sz="3200" b="1" dirty="0">
                <a:ea typeface="+mj-lt"/>
                <a:cs typeface="+mj-lt"/>
              </a:rPr>
              <a:t>Rendement pondéré en fonction du temps vs rendement pondéré en fonction de la valeur en dollars</a:t>
            </a:r>
          </a:p>
        </p:txBody>
      </p:sp>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nvPr>
        </p:nvSpPr>
        <p:spPr>
          <a:xfrm>
            <a:off x="515938" y="2116140"/>
            <a:ext cx="4587907" cy="3794803"/>
          </a:xfrm>
          <a:prstGeom prst="rect">
            <a:avLst/>
          </a:prstGeom>
        </p:spPr>
        <p:txBody>
          <a:bodyPr>
            <a:noAutofit/>
          </a:bodyPr>
          <a:lstStyle/>
          <a:p>
            <a:pPr marL="171450" indent="-171450">
              <a:spcBef>
                <a:spcPct val="0"/>
              </a:spcBef>
              <a:buClr>
                <a:srgbClr val="A2AAAD"/>
              </a:buClr>
              <a:buFont typeface="Arial" panose="020B0604020202020204" pitchFamily="34" charset="0"/>
              <a:buChar char="•"/>
            </a:pPr>
            <a:r>
              <a:rPr lang="fr-CA" sz="1500">
                <a:latin typeface="Century Gothic" panose="020B0502020202020204" pitchFamily="34" charset="0"/>
                <a:ea typeface="Calibri Light"/>
                <a:cs typeface="Calibri Light"/>
              </a:rPr>
              <a:t>Thomas, Julie </a:t>
            </a:r>
            <a:r>
              <a:rPr lang="fr-CA" sz="1500" dirty="0">
                <a:latin typeface="Century Gothic" panose="020B0502020202020204" pitchFamily="34" charset="0"/>
                <a:ea typeface="Calibri Light"/>
                <a:cs typeface="Calibri Light"/>
              </a:rPr>
              <a:t>et Adam ont tous acheté des parts d’un fonds commun de placement (Fonds A).</a:t>
            </a:r>
          </a:p>
          <a:p>
            <a:pPr marL="171450" indent="-171450">
              <a:spcBef>
                <a:spcPct val="0"/>
              </a:spcBef>
              <a:buClr>
                <a:srgbClr val="A2AAAD"/>
              </a:buClr>
              <a:buFont typeface="Arial" panose="020B0604020202020204" pitchFamily="34" charset="0"/>
              <a:buChar char="•"/>
            </a:pPr>
            <a:r>
              <a:rPr lang="fr-CA" sz="1500" dirty="0">
                <a:latin typeface="Century Gothic" panose="020B0502020202020204" pitchFamily="34" charset="0"/>
                <a:ea typeface="Calibri Light"/>
                <a:cs typeface="Calibri Light"/>
              </a:rPr>
              <a:t>Le Fonds A se négociait à 10 $ par part au début de l’année. Les parts ont ensuite fluctué à la baisse et à la hausse avant de clôturer l’année à 11 $ par part. Le rendement </a:t>
            </a:r>
            <a:r>
              <a:rPr lang="fr-CA" sz="1500">
                <a:latin typeface="Century Gothic" panose="020B0502020202020204" pitchFamily="34" charset="0"/>
                <a:ea typeface="Calibri Light"/>
                <a:cs typeface="Calibri Light"/>
              </a:rPr>
              <a:t>de l’investissement dans le </a:t>
            </a:r>
            <a:r>
              <a:rPr lang="fr-CA" sz="1500" dirty="0">
                <a:latin typeface="Century Gothic" panose="020B0502020202020204" pitchFamily="34" charset="0"/>
                <a:ea typeface="Calibri Light"/>
                <a:cs typeface="Calibri Light"/>
              </a:rPr>
              <a:t>Fonds pour l’année est de 10 %.</a:t>
            </a:r>
          </a:p>
          <a:p>
            <a:pPr marL="171450" indent="-171450">
              <a:spcBef>
                <a:spcPct val="0"/>
              </a:spcBef>
              <a:buClr>
                <a:srgbClr val="A2AAAD"/>
              </a:buClr>
              <a:buFont typeface="Arial" panose="020B0604020202020204" pitchFamily="34" charset="0"/>
              <a:buChar char="•"/>
            </a:pPr>
            <a:r>
              <a:rPr lang="fr-CA" sz="1500" dirty="0">
                <a:latin typeface="Century Gothic" panose="020B0502020202020204" pitchFamily="34" charset="0"/>
                <a:ea typeface="+mn-lt"/>
                <a:cs typeface="+mn-lt"/>
              </a:rPr>
              <a:t>Le rendement pondéré en fonction du temps est le même pour les trois investisseurs s’ils ont conservé leurs parts sans les vendre (10 %).</a:t>
            </a:r>
          </a:p>
          <a:p>
            <a:pPr marL="171450" indent="-171450">
              <a:spcBef>
                <a:spcPct val="0"/>
              </a:spcBef>
              <a:buClr>
                <a:srgbClr val="A2AAAD"/>
              </a:buClr>
              <a:buFont typeface="Arial" panose="020B0604020202020204" pitchFamily="34" charset="0"/>
              <a:buChar char="•"/>
            </a:pPr>
            <a:r>
              <a:rPr lang="fr-CA" sz="1500" dirty="0">
                <a:latin typeface="Century Gothic" panose="020B0502020202020204" pitchFamily="34" charset="0"/>
                <a:ea typeface="+mn-lt"/>
                <a:cs typeface="+mn-lt"/>
              </a:rPr>
              <a:t>Le rendement pondéré en fonction de la valeur en dollars varie pour chaque investisseur, selon la taille et le moment de leurs contributions et de leurs retraits.</a:t>
            </a: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7</a:t>
            </a:fld>
            <a:endParaRPr lang="en-US"/>
          </a:p>
        </p:txBody>
      </p:sp>
      <p:pic>
        <p:nvPicPr>
          <p:cNvPr id="4" name="Content Placeholder 3" descr="A hypothetical timeline showing when each investor in the scenario started investing in Fund A and how the price of the fund fluctuated through the year.">
            <a:extLst>
              <a:ext uri="{FF2B5EF4-FFF2-40B4-BE49-F238E27FC236}">
                <a16:creationId xmlns:a16="http://schemas.microsoft.com/office/drawing/2014/main" id="{6844A920-6D76-4B84-C450-1CFABC51E961}"/>
              </a:ext>
            </a:extLst>
          </p:cNvPr>
          <p:cNvPicPr>
            <a:picLocks noChangeAspect="1"/>
          </p:cNvPicPr>
          <p:nvPr/>
        </p:nvPicPr>
        <p:blipFill>
          <a:blip r:embed="rId3"/>
          <a:stretch>
            <a:fillRect/>
          </a:stretch>
        </p:blipFill>
        <p:spPr>
          <a:xfrm>
            <a:off x="5103845" y="2329500"/>
            <a:ext cx="6572217" cy="2347003"/>
          </a:xfrm>
          <a:prstGeom prst="rect">
            <a:avLst/>
          </a:prstGeom>
        </p:spPr>
      </p:pic>
      <p:sp>
        <p:nvSpPr>
          <p:cNvPr id="5" name="ZoneTexte 4">
            <a:extLst>
              <a:ext uri="{FF2B5EF4-FFF2-40B4-BE49-F238E27FC236}">
                <a16:creationId xmlns:a16="http://schemas.microsoft.com/office/drawing/2014/main" id="{1066D68D-ECB9-34F9-7E9A-E6951431E0A7}"/>
              </a:ext>
            </a:extLst>
          </p:cNvPr>
          <p:cNvSpPr txBox="1"/>
          <p:nvPr/>
        </p:nvSpPr>
        <p:spPr>
          <a:xfrm>
            <a:off x="5161280" y="2438400"/>
            <a:ext cx="2255520" cy="261610"/>
          </a:xfrm>
          <a:prstGeom prst="rect">
            <a:avLst/>
          </a:prstGeom>
          <a:solidFill>
            <a:schemeClr val="bg1"/>
          </a:solidFill>
        </p:spPr>
        <p:txBody>
          <a:bodyPr wrap="square" rtlCol="0">
            <a:spAutoFit/>
          </a:bodyPr>
          <a:lstStyle/>
          <a:p>
            <a:r>
              <a:rPr lang="en-US" sz="1100" b="1">
                <a:solidFill>
                  <a:srgbClr val="205885"/>
                </a:solidFill>
                <a:latin typeface="Century Gothic" panose="020B0502020202020204" pitchFamily="34" charset="0"/>
              </a:rPr>
              <a:t>Croissance de 100 $</a:t>
            </a:r>
            <a:endParaRPr lang="fr-CA" sz="1100" b="1">
              <a:solidFill>
                <a:srgbClr val="205885"/>
              </a:solidFill>
              <a:latin typeface="Century Gothic" panose="020B0502020202020204" pitchFamily="34" charset="0"/>
            </a:endParaRPr>
          </a:p>
        </p:txBody>
      </p:sp>
      <p:sp>
        <p:nvSpPr>
          <p:cNvPr id="6" name="ZoneTexte 5">
            <a:extLst>
              <a:ext uri="{FF2B5EF4-FFF2-40B4-BE49-F238E27FC236}">
                <a16:creationId xmlns:a16="http://schemas.microsoft.com/office/drawing/2014/main" id="{3A34E2E3-3629-ED0E-408A-4A588EF3E7FA}"/>
              </a:ext>
            </a:extLst>
          </p:cNvPr>
          <p:cNvSpPr txBox="1"/>
          <p:nvPr/>
        </p:nvSpPr>
        <p:spPr>
          <a:xfrm>
            <a:off x="4917440" y="2743200"/>
            <a:ext cx="609600" cy="1617494"/>
          </a:xfrm>
          <a:prstGeom prst="rect">
            <a:avLst/>
          </a:prstGeom>
          <a:solidFill>
            <a:schemeClr val="bg1"/>
          </a:solidFill>
        </p:spPr>
        <p:txBody>
          <a:bodyPr wrap="square" rtlCol="0">
            <a:spAutoFit/>
          </a:bodyPr>
          <a:lstStyle/>
          <a:p>
            <a:pPr algn="r">
              <a:lnSpc>
                <a:spcPct val="170000"/>
              </a:lnSpc>
            </a:pPr>
            <a:r>
              <a:rPr lang="en-US" sz="1200" b="1">
                <a:solidFill>
                  <a:schemeClr val="tx1">
                    <a:lumMod val="65000"/>
                    <a:lumOff val="35000"/>
                  </a:schemeClr>
                </a:solidFill>
                <a:latin typeface="Arial Narrow" panose="020B0606020202030204" pitchFamily="34" charset="0"/>
              </a:rPr>
              <a:t>140 $ </a:t>
            </a:r>
            <a:br>
              <a:rPr lang="en-US" sz="1200" b="1">
                <a:solidFill>
                  <a:schemeClr val="tx1">
                    <a:lumMod val="65000"/>
                    <a:lumOff val="35000"/>
                  </a:schemeClr>
                </a:solidFill>
                <a:latin typeface="Arial Narrow" panose="020B0606020202030204" pitchFamily="34" charset="0"/>
              </a:rPr>
            </a:br>
            <a:r>
              <a:rPr lang="en-US" sz="1200" b="1">
                <a:solidFill>
                  <a:schemeClr val="tx1">
                    <a:lumMod val="65000"/>
                    <a:lumOff val="35000"/>
                  </a:schemeClr>
                </a:solidFill>
                <a:latin typeface="Arial Narrow" panose="020B0606020202030204" pitchFamily="34" charset="0"/>
              </a:rPr>
              <a:t>120 $ </a:t>
            </a:r>
            <a:br>
              <a:rPr lang="en-US" sz="1200" b="1">
                <a:solidFill>
                  <a:schemeClr val="tx1">
                    <a:lumMod val="65000"/>
                    <a:lumOff val="35000"/>
                  </a:schemeClr>
                </a:solidFill>
                <a:latin typeface="Arial Narrow" panose="020B0606020202030204" pitchFamily="34" charset="0"/>
              </a:rPr>
            </a:br>
            <a:r>
              <a:rPr lang="en-US" sz="1200" b="1">
                <a:solidFill>
                  <a:schemeClr val="tx1">
                    <a:lumMod val="65000"/>
                    <a:lumOff val="35000"/>
                  </a:schemeClr>
                </a:solidFill>
                <a:latin typeface="Arial Narrow" panose="020B0606020202030204" pitchFamily="34" charset="0"/>
              </a:rPr>
              <a:t>100 $ </a:t>
            </a:r>
            <a:br>
              <a:rPr lang="en-US" sz="1200" b="1">
                <a:solidFill>
                  <a:schemeClr val="tx1">
                    <a:lumMod val="65000"/>
                    <a:lumOff val="35000"/>
                  </a:schemeClr>
                </a:solidFill>
                <a:latin typeface="Arial Narrow" panose="020B0606020202030204" pitchFamily="34" charset="0"/>
              </a:rPr>
            </a:br>
            <a:r>
              <a:rPr lang="en-US" sz="1200" b="1">
                <a:solidFill>
                  <a:schemeClr val="tx1">
                    <a:lumMod val="65000"/>
                    <a:lumOff val="35000"/>
                  </a:schemeClr>
                </a:solidFill>
                <a:latin typeface="Arial Narrow" panose="020B0606020202030204" pitchFamily="34" charset="0"/>
              </a:rPr>
              <a:t>80 $ </a:t>
            </a:r>
            <a:br>
              <a:rPr lang="en-US" sz="1200" b="1">
                <a:solidFill>
                  <a:schemeClr val="tx1">
                    <a:lumMod val="65000"/>
                    <a:lumOff val="35000"/>
                  </a:schemeClr>
                </a:solidFill>
                <a:latin typeface="Arial Narrow" panose="020B0606020202030204" pitchFamily="34" charset="0"/>
              </a:rPr>
            </a:br>
            <a:r>
              <a:rPr lang="en-US" sz="1200" b="1">
                <a:solidFill>
                  <a:schemeClr val="tx1">
                    <a:lumMod val="65000"/>
                    <a:lumOff val="35000"/>
                  </a:schemeClr>
                </a:solidFill>
                <a:latin typeface="Arial Narrow" panose="020B0606020202030204" pitchFamily="34" charset="0"/>
              </a:rPr>
              <a:t>60 $</a:t>
            </a:r>
            <a:endParaRPr lang="fr-CA" sz="1200" b="1">
              <a:solidFill>
                <a:schemeClr val="tx1">
                  <a:lumMod val="65000"/>
                  <a:lumOff val="35000"/>
                </a:schemeClr>
              </a:solidFill>
              <a:latin typeface="Arial Narrow" panose="020B0606020202030204" pitchFamily="34" charset="0"/>
            </a:endParaRPr>
          </a:p>
        </p:txBody>
      </p:sp>
      <p:sp>
        <p:nvSpPr>
          <p:cNvPr id="8" name="ZoneTexte 7">
            <a:extLst>
              <a:ext uri="{FF2B5EF4-FFF2-40B4-BE49-F238E27FC236}">
                <a16:creationId xmlns:a16="http://schemas.microsoft.com/office/drawing/2014/main" id="{A8E1B8F3-B866-8EAA-90BE-D9A8FAA0D0A2}"/>
              </a:ext>
            </a:extLst>
          </p:cNvPr>
          <p:cNvSpPr txBox="1"/>
          <p:nvPr/>
        </p:nvSpPr>
        <p:spPr>
          <a:xfrm>
            <a:off x="5506720" y="4277360"/>
            <a:ext cx="6380480" cy="361766"/>
          </a:xfrm>
          <a:prstGeom prst="rect">
            <a:avLst/>
          </a:prstGeom>
          <a:solidFill>
            <a:schemeClr val="bg1"/>
          </a:solidFill>
        </p:spPr>
        <p:txBody>
          <a:bodyPr wrap="square" rtlCol="0">
            <a:spAutoFit/>
          </a:bodyPr>
          <a:lstStyle/>
          <a:p>
            <a:pPr>
              <a:lnSpc>
                <a:spcPct val="170000"/>
              </a:lnSpc>
            </a:pPr>
            <a:r>
              <a:rPr lang="en-US" sz="1200" b="1">
                <a:solidFill>
                  <a:schemeClr val="tx1">
                    <a:lumMod val="65000"/>
                    <a:lumOff val="35000"/>
                  </a:schemeClr>
                </a:solidFill>
                <a:latin typeface="Arial Narrow" panose="020B0606020202030204" pitchFamily="34" charset="0"/>
              </a:rPr>
              <a:t>DÉC. JANV.   FÉVR.  MARS    AVR.     MAI      JUIN   JUILL.   AOÛT    SEPT.   OCT.     NOV.     DÉC.</a:t>
            </a:r>
            <a:endParaRPr lang="fr-CA" sz="1200" b="1">
              <a:solidFill>
                <a:schemeClr val="tx1">
                  <a:lumMod val="65000"/>
                  <a:lumOff val="35000"/>
                </a:schemeClr>
              </a:solidFill>
              <a:latin typeface="Arial Narrow" panose="020B0606020202030204" pitchFamily="34" charset="0"/>
            </a:endParaRPr>
          </a:p>
        </p:txBody>
      </p:sp>
    </p:spTree>
    <p:extLst>
      <p:ext uri="{BB962C8B-B14F-4D97-AF65-F5344CB8AC3E}">
        <p14:creationId xmlns:p14="http://schemas.microsoft.com/office/powerpoint/2010/main" val="3978517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9"/>
        <p:cNvGrpSpPr/>
        <p:nvPr/>
      </p:nvGrpSpPr>
      <p:grpSpPr>
        <a:xfrm>
          <a:off x="0" y="0"/>
          <a:ext cx="0" cy="0"/>
          <a:chOff x="0" y="0"/>
          <a:chExt cx="0" cy="0"/>
        </a:xfrm>
      </p:grpSpPr>
      <p:sp>
        <p:nvSpPr>
          <p:cNvPr id="240" name="Google Shape;240;p23"/>
          <p:cNvSpPr txBox="1">
            <a:spLocks noGrp="1"/>
          </p:cNvSpPr>
          <p:nvPr>
            <p:ph type="ctrTitle"/>
          </p:nvPr>
        </p:nvSpPr>
        <p:spPr>
          <a:xfrm>
            <a:off x="517870" y="957263"/>
            <a:ext cx="11158193" cy="668337"/>
          </a:xfrm>
          <a:prstGeom prst="rect">
            <a:avLst/>
          </a:prstGeom>
        </p:spPr>
        <p:txBody>
          <a:bodyPr spcFirstLastPara="1" vert="horz" lIns="91440" tIns="45720" rIns="91440" bIns="45720" rtlCol="0" anchor="t" anchorCtr="0">
            <a:normAutofit fontScale="90000"/>
          </a:bodyPr>
          <a:lstStyle/>
          <a:p>
            <a:pPr>
              <a:buClr>
                <a:schemeClr val="dk2"/>
              </a:buClr>
              <a:buSzPts val="4400"/>
            </a:pPr>
            <a:r>
              <a:rPr lang="fr-CA" sz="3200" dirty="0">
                <a:ea typeface="+mj-lt"/>
                <a:cs typeface="+mj-lt"/>
              </a:rPr>
              <a:t>Quelles sont les deux façons de calculer un taux </a:t>
            </a:r>
            <a:br>
              <a:rPr lang="fr-CA" sz="3200" dirty="0">
                <a:ea typeface="+mj-lt"/>
                <a:cs typeface="+mj-lt"/>
              </a:rPr>
            </a:br>
            <a:r>
              <a:rPr lang="fr-CA" sz="3200" dirty="0">
                <a:ea typeface="+mj-lt"/>
                <a:cs typeface="+mj-lt"/>
              </a:rPr>
              <a:t>de rendement?</a:t>
            </a:r>
          </a:p>
        </p:txBody>
      </p:sp>
      <p:sp>
        <p:nvSpPr>
          <p:cNvPr id="2" name="Slide Number Placeholder 1">
            <a:extLst>
              <a:ext uri="{FF2B5EF4-FFF2-40B4-BE49-F238E27FC236}">
                <a16:creationId xmlns:a16="http://schemas.microsoft.com/office/drawing/2014/main" id="{FBEB92C3-AA25-5EBA-E9EF-FC8565BFDF17}"/>
              </a:ext>
            </a:extLst>
          </p:cNvPr>
          <p:cNvSpPr>
            <a:spLocks noGrp="1"/>
          </p:cNvSpPr>
          <p:nvPr>
            <p:ph type="sldNum" sz="quarter" idx="12"/>
          </p:nvPr>
        </p:nvSpPr>
        <p:spPr/>
        <p:txBody>
          <a:bodyPr/>
          <a:lstStyle/>
          <a:p>
            <a:fld id="{DFDF98CC-160E-494C-8C3C-8CDC5FA257DE}" type="slidenum">
              <a:rPr lang="en-US" smtClean="0"/>
              <a:t>8</a:t>
            </a:fld>
            <a:endParaRPr lang="en-US"/>
          </a:p>
        </p:txBody>
      </p:sp>
      <p:graphicFrame>
        <p:nvGraphicFramePr>
          <p:cNvPr id="5" name="Table 4">
            <a:extLst>
              <a:ext uri="{FF2B5EF4-FFF2-40B4-BE49-F238E27FC236}">
                <a16:creationId xmlns:a16="http://schemas.microsoft.com/office/drawing/2014/main" id="{44D5D614-B692-C75F-8EBB-C0CA69DBFB96}"/>
              </a:ext>
            </a:extLst>
          </p:cNvPr>
          <p:cNvGraphicFramePr>
            <a:graphicFrameLocks noGrp="1"/>
          </p:cNvGraphicFramePr>
          <p:nvPr>
            <p:extLst>
              <p:ext uri="{D42A27DB-BD31-4B8C-83A1-F6EECF244321}">
                <p14:modId xmlns:p14="http://schemas.microsoft.com/office/powerpoint/2010/main" val="2970515658"/>
              </p:ext>
            </p:extLst>
          </p:nvPr>
        </p:nvGraphicFramePr>
        <p:xfrm>
          <a:off x="584540" y="1941406"/>
          <a:ext cx="11022920" cy="4160520"/>
        </p:xfrm>
        <a:graphic>
          <a:graphicData uri="http://schemas.openxmlformats.org/drawingml/2006/table">
            <a:tbl>
              <a:tblPr firstRow="1" bandRow="1">
                <a:tableStyleId>{5C22544A-7EE6-4342-B048-85BDC9FD1C3A}</a:tableStyleId>
              </a:tblPr>
              <a:tblGrid>
                <a:gridCol w="2531193">
                  <a:extLst>
                    <a:ext uri="{9D8B030D-6E8A-4147-A177-3AD203B41FA5}">
                      <a16:colId xmlns:a16="http://schemas.microsoft.com/office/drawing/2014/main" val="2324842690"/>
                    </a:ext>
                  </a:extLst>
                </a:gridCol>
                <a:gridCol w="3074950">
                  <a:extLst>
                    <a:ext uri="{9D8B030D-6E8A-4147-A177-3AD203B41FA5}">
                      <a16:colId xmlns:a16="http://schemas.microsoft.com/office/drawing/2014/main" val="148973809"/>
                    </a:ext>
                  </a:extLst>
                </a:gridCol>
                <a:gridCol w="2808514">
                  <a:extLst>
                    <a:ext uri="{9D8B030D-6E8A-4147-A177-3AD203B41FA5}">
                      <a16:colId xmlns:a16="http://schemas.microsoft.com/office/drawing/2014/main" val="795722063"/>
                    </a:ext>
                  </a:extLst>
                </a:gridCol>
                <a:gridCol w="2608263">
                  <a:extLst>
                    <a:ext uri="{9D8B030D-6E8A-4147-A177-3AD203B41FA5}">
                      <a16:colId xmlns:a16="http://schemas.microsoft.com/office/drawing/2014/main" val="2336605656"/>
                    </a:ext>
                  </a:extLst>
                </a:gridCol>
              </a:tblGrid>
              <a:tr h="250370">
                <a:tc>
                  <a:txBody>
                    <a:bodyPr/>
                    <a:lstStyle/>
                    <a:p>
                      <a:r>
                        <a:rPr lang="fr-CA" sz="1500" dirty="0">
                          <a:solidFill>
                            <a:schemeClr val="tx1"/>
                          </a:solidFill>
                          <a:latin typeface="Century Gothic" panose="020B0502020202020204" pitchFamily="34" charset="0"/>
                        </a:rPr>
                        <a:t>Type de rendement</a:t>
                      </a:r>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a:txBody>
                    <a:bodyPr/>
                    <a:lstStyle/>
                    <a:p>
                      <a:r>
                        <a:rPr lang="fr-CA" sz="1500">
                          <a:solidFill>
                            <a:schemeClr val="tx1"/>
                          </a:solidFill>
                          <a:latin typeface="Century Gothic" panose="020B0502020202020204" pitchFamily="34" charset="0"/>
                        </a:rPr>
                        <a:t>Ce qu’il mesure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a:txBody>
                    <a:bodyPr/>
                    <a:lstStyle/>
                    <a:p>
                      <a:r>
                        <a:rPr lang="fr-CA" sz="1500">
                          <a:solidFill>
                            <a:schemeClr val="tx1"/>
                          </a:solidFill>
                          <a:latin typeface="Century Gothic" panose="020B0502020202020204" pitchFamily="34" charset="0"/>
                        </a:rPr>
                        <a:t>Meilleure utilisation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a:txBody>
                    <a:bodyPr/>
                    <a:lstStyle/>
                    <a:p>
                      <a:r>
                        <a:rPr lang="fr-CA" sz="1500">
                          <a:solidFill>
                            <a:schemeClr val="tx1"/>
                          </a:solidFill>
                          <a:latin typeface="Century Gothic" panose="020B0502020202020204" pitchFamily="34" charset="0"/>
                        </a:rPr>
                        <a:t>Répond aux questions suivantes</a:t>
                      </a:r>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solidFill>
                      <a:srgbClr val="6ABD4A"/>
                    </a:solidFill>
                  </a:tcPr>
                </a:tc>
                <a:extLst>
                  <a:ext uri="{0D108BD9-81ED-4DB2-BD59-A6C34878D82A}">
                    <a16:rowId xmlns:a16="http://schemas.microsoft.com/office/drawing/2014/main" val="4181479939"/>
                  </a:ext>
                </a:extLst>
              </a:tr>
              <a:tr h="604135">
                <a:tc>
                  <a:txBody>
                    <a:bodyPr/>
                    <a:lstStyle/>
                    <a:p>
                      <a:r>
                        <a:rPr lang="fr-CA" sz="1500" b="1">
                          <a:latin typeface="Century Gothic" panose="020B0502020202020204" pitchFamily="34" charset="0"/>
                        </a:rPr>
                        <a:t>Rendement pondéré en fonction du temps </a:t>
                      </a:r>
                      <a:br>
                        <a:rPr lang="fr-CA" sz="1500" b="1">
                          <a:latin typeface="Century Gothic" panose="020B0502020202020204" pitchFamily="34" charset="0"/>
                        </a:rPr>
                      </a:br>
                      <a:r>
                        <a:rPr lang="fr-CA" sz="1500" b="1">
                          <a:latin typeface="Century Gothic" panose="020B0502020202020204" pitchFamily="34" charset="0"/>
                        </a:rPr>
                        <a:t>(rendement d’un investissement)</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500">
                          <a:latin typeface="Century Gothic" panose="020B0502020202020204" pitchFamily="34" charset="0"/>
                        </a:rPr>
                        <a:t>Rendement d’un investissement sur une certaine période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500">
                          <a:latin typeface="Century Gothic" panose="020B0502020202020204" pitchFamily="34" charset="0"/>
                        </a:rPr>
                        <a:t>Rendement d’un </a:t>
                      </a:r>
                      <a:r>
                        <a:rPr lang="fr-CA" sz="1500" b="1">
                          <a:latin typeface="Century Gothic" panose="020B0502020202020204" pitchFamily="34" charset="0"/>
                        </a:rPr>
                        <a:t>investissement ou d’un gestionnaire de portefeuille en particulier</a:t>
                      </a:r>
                      <a:r>
                        <a:rPr lang="fr-CA" sz="1500">
                          <a:latin typeface="Century Gothic" panose="020B0502020202020204" pitchFamily="34" charset="0"/>
                        </a:rPr>
                        <a:t>.</a:t>
                      </a:r>
                    </a:p>
                    <a:p>
                      <a:endParaRPr lang="en-US" sz="1500" dirty="0">
                        <a:latin typeface="Century Gothic" panose="020B0502020202020204" pitchFamily="34" charset="0"/>
                      </a:endParaRPr>
                    </a:p>
                    <a:p>
                      <a:r>
                        <a:rPr lang="fr-CA" sz="1500">
                          <a:latin typeface="Century Gothic" panose="020B0502020202020204" pitchFamily="34" charset="0"/>
                        </a:rPr>
                        <a:t>Comparaison de deux titres différents.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500" dirty="0">
                          <a:latin typeface="Century Gothic" panose="020B0502020202020204" pitchFamily="34" charset="0"/>
                        </a:rPr>
                        <a:t>Quel rendement l’investissement a-t-il produit au cours d’une période donnée?</a:t>
                      </a:r>
                    </a:p>
                    <a:p>
                      <a:endParaRPr lang="en-US" sz="1500" dirty="0">
                        <a:latin typeface="Century Gothic" panose="020B0502020202020204" pitchFamily="34" charset="0"/>
                      </a:endParaRPr>
                    </a:p>
                    <a:p>
                      <a:r>
                        <a:rPr lang="fr-CA" sz="1500" dirty="0">
                          <a:latin typeface="Century Gothic" panose="020B0502020202020204" pitchFamily="34" charset="0"/>
                        </a:rPr>
                        <a:t>Quel a été le rendement du gestionnaire de portefeuille?</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9711258"/>
                  </a:ext>
                </a:extLst>
              </a:tr>
              <a:tr h="350520">
                <a:tc>
                  <a:txBody>
                    <a:bodyPr/>
                    <a:lstStyle/>
                    <a:p>
                      <a:r>
                        <a:rPr lang="fr-CA" sz="1500" b="1" dirty="0">
                          <a:latin typeface="Century Gothic" panose="020B0502020202020204" pitchFamily="34" charset="0"/>
                        </a:rPr>
                        <a:t>Rendement pondéré en fonction de la valeur </a:t>
                      </a:r>
                      <a:r>
                        <a:rPr lang="fr-CA" sz="1500" b="1">
                          <a:latin typeface="Century Gothic" panose="020B0502020202020204" pitchFamily="34" charset="0"/>
                        </a:rPr>
                        <a:t>en dollars (</a:t>
                      </a:r>
                      <a:r>
                        <a:rPr lang="fr-CA" sz="1500" b="1" dirty="0">
                          <a:latin typeface="Century Gothic" panose="020B0502020202020204" pitchFamily="34" charset="0"/>
                        </a:rPr>
                        <a:t>taux de rendement personnel)</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500" dirty="0">
                          <a:latin typeface="Century Gothic" panose="020B0502020202020204" pitchFamily="34" charset="0"/>
                        </a:rPr>
                        <a:t>Rendement d’un compte, </a:t>
                      </a:r>
                      <a:br>
                        <a:rPr lang="fr-CA" sz="1500" dirty="0">
                          <a:latin typeface="Century Gothic" panose="020B0502020202020204" pitchFamily="34" charset="0"/>
                        </a:rPr>
                      </a:br>
                      <a:r>
                        <a:rPr lang="fr-CA" sz="1500" dirty="0">
                          <a:latin typeface="Century Gothic" panose="020B0502020202020204" pitchFamily="34" charset="0"/>
                        </a:rPr>
                        <a:t>y compris</a:t>
                      </a:r>
                    </a:p>
                    <a:p>
                      <a:pPr marL="342900" indent="-342900">
                        <a:buAutoNum type="arabicPeriod"/>
                      </a:pPr>
                      <a:r>
                        <a:rPr lang="fr-CA" sz="1500" dirty="0">
                          <a:latin typeface="Century Gothic" panose="020B0502020202020204" pitchFamily="34" charset="0"/>
                        </a:rPr>
                        <a:t>les changements dans la valeur du compte; </a:t>
                      </a:r>
                    </a:p>
                    <a:p>
                      <a:pPr marL="342900" indent="-342900">
                        <a:buAutoNum type="arabicPeriod"/>
                      </a:pPr>
                      <a:r>
                        <a:rPr lang="fr-CA" sz="1500" dirty="0">
                          <a:latin typeface="Century Gothic" panose="020B0502020202020204" pitchFamily="34" charset="0"/>
                        </a:rPr>
                        <a:t>l’impact de la taille et du moment des contributions et des retraits.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500">
                          <a:latin typeface="Century Gothic" panose="020B0502020202020204" pitchFamily="34" charset="0"/>
                        </a:rPr>
                        <a:t>Rendement personnel en tenant compte de l’impact des contributions et des retraits.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500" dirty="0">
                          <a:latin typeface="Century Gothic" panose="020B0502020202020204" pitchFamily="34" charset="0"/>
                        </a:rPr>
                        <a:t>Quel a été </a:t>
                      </a:r>
                      <a:r>
                        <a:rPr lang="fr-CA" sz="1500" b="1" dirty="0">
                          <a:latin typeface="Century Gothic" panose="020B0502020202020204" pitchFamily="34" charset="0"/>
                        </a:rPr>
                        <a:t>mon rendement personnel</a:t>
                      </a:r>
                      <a:r>
                        <a:rPr lang="fr-CA" sz="1500" dirty="0">
                          <a:latin typeface="Century Gothic" panose="020B0502020202020204" pitchFamily="34" charset="0"/>
                        </a:rPr>
                        <a:t>, en tenant compte des contributions/retraits que j’ai effectués au cours d’une période donnée?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6200475"/>
                  </a:ext>
                </a:extLst>
              </a:tr>
            </a:tbl>
          </a:graphicData>
        </a:graphic>
      </p:graphicFrame>
    </p:spTree>
    <p:extLst>
      <p:ext uri="{BB962C8B-B14F-4D97-AF65-F5344CB8AC3E}">
        <p14:creationId xmlns:p14="http://schemas.microsoft.com/office/powerpoint/2010/main" val="1698257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9"/>
        <p:cNvGrpSpPr/>
        <p:nvPr/>
      </p:nvGrpSpPr>
      <p:grpSpPr>
        <a:xfrm>
          <a:off x="0" y="0"/>
          <a:ext cx="0" cy="0"/>
          <a:chOff x="0" y="0"/>
          <a:chExt cx="0" cy="0"/>
        </a:xfrm>
      </p:grpSpPr>
      <p:sp>
        <p:nvSpPr>
          <p:cNvPr id="240" name="Google Shape;240;p23"/>
          <p:cNvSpPr txBox="1">
            <a:spLocks noGrp="1"/>
          </p:cNvSpPr>
          <p:nvPr>
            <p:ph type="ctrTitle"/>
          </p:nvPr>
        </p:nvSpPr>
        <p:spPr>
          <a:xfrm>
            <a:off x="517870" y="1160463"/>
            <a:ext cx="11207407" cy="668337"/>
          </a:xfrm>
          <a:prstGeom prst="rect">
            <a:avLst/>
          </a:prstGeom>
        </p:spPr>
        <p:txBody>
          <a:bodyPr spcFirstLastPara="1" vert="horz" lIns="91440" tIns="45720" rIns="91440" bIns="45720" rtlCol="0" anchor="t" anchorCtr="0">
            <a:normAutofit fontScale="90000"/>
          </a:bodyPr>
          <a:lstStyle/>
          <a:p>
            <a:pPr>
              <a:buClr>
                <a:schemeClr val="dk2"/>
              </a:buClr>
              <a:buSzPts val="4400"/>
            </a:pPr>
            <a:r>
              <a:rPr lang="fr-CA" sz="3200" dirty="0">
                <a:ea typeface="+mj-lt"/>
                <a:cs typeface="+mj-lt"/>
              </a:rPr>
              <a:t>Quelles sont les deux façons de calculer un taux </a:t>
            </a:r>
            <a:br>
              <a:rPr lang="fr-CA" sz="3200" dirty="0">
                <a:ea typeface="+mj-lt"/>
                <a:cs typeface="+mj-lt"/>
              </a:rPr>
            </a:br>
            <a:r>
              <a:rPr lang="fr-CA" sz="3200" dirty="0">
                <a:ea typeface="+mj-lt"/>
                <a:cs typeface="+mj-lt"/>
              </a:rPr>
              <a:t>de rendement?</a:t>
            </a:r>
          </a:p>
        </p:txBody>
      </p:sp>
      <p:sp>
        <p:nvSpPr>
          <p:cNvPr id="2" name="Slide Number Placeholder 1">
            <a:extLst>
              <a:ext uri="{FF2B5EF4-FFF2-40B4-BE49-F238E27FC236}">
                <a16:creationId xmlns:a16="http://schemas.microsoft.com/office/drawing/2014/main" id="{FBEB92C3-AA25-5EBA-E9EF-FC8565BFDF17}"/>
              </a:ext>
            </a:extLst>
          </p:cNvPr>
          <p:cNvSpPr>
            <a:spLocks noGrp="1"/>
          </p:cNvSpPr>
          <p:nvPr>
            <p:ph type="sldNum" sz="quarter" idx="12"/>
          </p:nvPr>
        </p:nvSpPr>
        <p:spPr/>
        <p:txBody>
          <a:bodyPr/>
          <a:lstStyle/>
          <a:p>
            <a:fld id="{DFDF98CC-160E-494C-8C3C-8CDC5FA257DE}" type="slidenum">
              <a:rPr lang="en-US" smtClean="0"/>
              <a:t>9</a:t>
            </a:fld>
            <a:endParaRPr lang="en-US"/>
          </a:p>
        </p:txBody>
      </p:sp>
      <p:sp>
        <p:nvSpPr>
          <p:cNvPr id="6" name="TextBox 5">
            <a:extLst>
              <a:ext uri="{FF2B5EF4-FFF2-40B4-BE49-F238E27FC236}">
                <a16:creationId xmlns:a16="http://schemas.microsoft.com/office/drawing/2014/main" id="{D9433DB0-2ECD-ADA0-AD06-8A483C8C28AB}"/>
              </a:ext>
            </a:extLst>
          </p:cNvPr>
          <p:cNvSpPr txBox="1"/>
          <p:nvPr/>
        </p:nvSpPr>
        <p:spPr>
          <a:xfrm>
            <a:off x="517869" y="2245506"/>
            <a:ext cx="5865895" cy="3821559"/>
          </a:xfrm>
          <a:prstGeom prst="rect">
            <a:avLst/>
          </a:prstGeom>
          <a:noFill/>
        </p:spPr>
        <p:txBody>
          <a:bodyPr wrap="square">
            <a:spAutoFit/>
          </a:bodyPr>
          <a:lstStyle/>
          <a:p>
            <a:r>
              <a:rPr lang="fr-CA" b="1" dirty="0">
                <a:solidFill>
                  <a:srgbClr val="374151"/>
                </a:solidFill>
                <a:latin typeface="Century Gothic" panose="020B0502020202020204" pitchFamily="34" charset="0"/>
              </a:rPr>
              <a:t>Rendement pondéré en fonction du temps :</a:t>
            </a:r>
          </a:p>
          <a:p>
            <a:pPr marL="228600" lvl="1" indent="-228600">
              <a:buClr>
                <a:srgbClr val="A2AAAD"/>
              </a:buClr>
              <a:buChar char="•"/>
            </a:pPr>
            <a:r>
              <a:rPr lang="fr-CA" dirty="0">
                <a:solidFill>
                  <a:srgbClr val="374151"/>
                </a:solidFill>
                <a:latin typeface="Century Gothic" panose="020B0502020202020204" pitchFamily="34" charset="0"/>
              </a:rPr>
              <a:t>Mesure le rendement sur une période donnée, sans tenir compte des investissements supplémentaires.</a:t>
            </a:r>
          </a:p>
          <a:p>
            <a:pPr marL="228600" lvl="1" indent="-228600">
              <a:buClr>
                <a:srgbClr val="A2AAAD"/>
              </a:buClr>
              <a:buChar char="•"/>
            </a:pPr>
            <a:r>
              <a:rPr lang="fr-CA" dirty="0">
                <a:solidFill>
                  <a:srgbClr val="374151"/>
                </a:solidFill>
                <a:latin typeface="Century Gothic" panose="020B0502020202020204" pitchFamily="34" charset="0"/>
              </a:rPr>
              <a:t>Utile pour comparer des options d’investissement différentes.</a:t>
            </a:r>
          </a:p>
          <a:p>
            <a:pPr>
              <a:spcBef>
                <a:spcPts val="1000"/>
              </a:spcBef>
            </a:pPr>
            <a:r>
              <a:rPr lang="fr-CA" b="1" dirty="0">
                <a:solidFill>
                  <a:srgbClr val="374151"/>
                </a:solidFill>
                <a:latin typeface="Century Gothic" panose="020B0502020202020204" pitchFamily="34" charset="0"/>
              </a:rPr>
              <a:t>Rendement pondéré en fonction de la valeur en dollars :</a:t>
            </a:r>
          </a:p>
          <a:p>
            <a:pPr marL="228600" lvl="1" indent="-228600">
              <a:buClr>
                <a:srgbClr val="A2AAAD"/>
              </a:buClr>
              <a:buChar char="•"/>
            </a:pPr>
            <a:r>
              <a:rPr lang="fr-CA" dirty="0">
                <a:solidFill>
                  <a:srgbClr val="374151"/>
                </a:solidFill>
                <a:latin typeface="Century Gothic" panose="020B0502020202020204" pitchFamily="34" charset="0"/>
              </a:rPr>
              <a:t>Évalue le taux de rendement personnel, en tenant compte des contributions supplémentaires ou des retraits.</a:t>
            </a:r>
          </a:p>
          <a:p>
            <a:pPr marL="228600" lvl="1" indent="-228600">
              <a:buClr>
                <a:srgbClr val="A2AAAD"/>
              </a:buClr>
              <a:buChar char="•"/>
            </a:pPr>
            <a:r>
              <a:rPr lang="fr-CA" dirty="0">
                <a:solidFill>
                  <a:srgbClr val="374151"/>
                </a:solidFill>
                <a:latin typeface="Century Gothic" panose="020B0502020202020204" pitchFamily="34" charset="0"/>
              </a:rPr>
              <a:t>Varie en fonction des opérations courantes, de leur taille et du moment où elles sont effectuées.</a:t>
            </a:r>
          </a:p>
        </p:txBody>
      </p:sp>
      <p:cxnSp>
        <p:nvCxnSpPr>
          <p:cNvPr id="7" name="Straight Connector 6">
            <a:extLst>
              <a:ext uri="{FF2B5EF4-FFF2-40B4-BE49-F238E27FC236}">
                <a16:creationId xmlns:a16="http://schemas.microsoft.com/office/drawing/2014/main" id="{9E91BE7B-FC89-6F87-592F-21F87668C191}"/>
              </a:ext>
            </a:extLst>
          </p:cNvPr>
          <p:cNvCxnSpPr>
            <a:cxnSpLocks/>
          </p:cNvCxnSpPr>
          <p:nvPr/>
        </p:nvCxnSpPr>
        <p:spPr>
          <a:xfrm>
            <a:off x="6461266" y="1902971"/>
            <a:ext cx="0" cy="4292810"/>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graphicFrame>
        <p:nvGraphicFramePr>
          <p:cNvPr id="4" name="Tableau 4">
            <a:extLst>
              <a:ext uri="{FF2B5EF4-FFF2-40B4-BE49-F238E27FC236}">
                <a16:creationId xmlns:a16="http://schemas.microsoft.com/office/drawing/2014/main" id="{A38B048E-2450-3818-938B-5BA89BFE9501}"/>
              </a:ext>
            </a:extLst>
          </p:cNvPr>
          <p:cNvGraphicFramePr>
            <a:graphicFrameLocks noGrp="1"/>
          </p:cNvGraphicFramePr>
          <p:nvPr>
            <p:extLst>
              <p:ext uri="{D42A27DB-BD31-4B8C-83A1-F6EECF244321}">
                <p14:modId xmlns:p14="http://schemas.microsoft.com/office/powerpoint/2010/main" val="2061220020"/>
              </p:ext>
            </p:extLst>
          </p:nvPr>
        </p:nvGraphicFramePr>
        <p:xfrm>
          <a:off x="6685280" y="1849966"/>
          <a:ext cx="5040000" cy="4345815"/>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1326922958"/>
                    </a:ext>
                  </a:extLst>
                </a:gridCol>
                <a:gridCol w="1080000">
                  <a:extLst>
                    <a:ext uri="{9D8B030D-6E8A-4147-A177-3AD203B41FA5}">
                      <a16:colId xmlns:a16="http://schemas.microsoft.com/office/drawing/2014/main" val="2185958420"/>
                    </a:ext>
                  </a:extLst>
                </a:gridCol>
                <a:gridCol w="1080000">
                  <a:extLst>
                    <a:ext uri="{9D8B030D-6E8A-4147-A177-3AD203B41FA5}">
                      <a16:colId xmlns:a16="http://schemas.microsoft.com/office/drawing/2014/main" val="2372703488"/>
                    </a:ext>
                  </a:extLst>
                </a:gridCol>
                <a:gridCol w="1080000">
                  <a:extLst>
                    <a:ext uri="{9D8B030D-6E8A-4147-A177-3AD203B41FA5}">
                      <a16:colId xmlns:a16="http://schemas.microsoft.com/office/drawing/2014/main" val="2956980987"/>
                    </a:ext>
                  </a:extLst>
                </a:gridCol>
              </a:tblGrid>
              <a:tr h="290365">
                <a:tc>
                  <a:txBody>
                    <a:bodyPr/>
                    <a:lstStyle/>
                    <a:p>
                      <a:endParaRPr lang="fr-CA" sz="1200">
                        <a:latin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fr-CA" sz="1200" dirty="0">
                          <a:solidFill>
                            <a:schemeClr val="tx1"/>
                          </a:solidFill>
                          <a:latin typeface="Calibri" panose="020F0502020204030204" pitchFamily="34" charset="0"/>
                          <a:cs typeface="Calibri" panose="020F0502020204030204" pitchFamily="34" charset="0"/>
                        </a:rPr>
                        <a:t>Thomas</a:t>
                      </a:r>
                    </a:p>
                  </a:txBody>
                  <a:tcPr>
                    <a:lnB w="12700" cap="flat" cmpd="sng" algn="ctr">
                      <a:solidFill>
                        <a:schemeClr val="tx1"/>
                      </a:solidFill>
                      <a:prstDash val="solid"/>
                      <a:round/>
                      <a:headEnd type="none" w="med" len="med"/>
                      <a:tailEnd type="none" w="med" len="med"/>
                    </a:lnB>
                    <a:solidFill>
                      <a:srgbClr val="F3F3F3"/>
                    </a:solidFill>
                  </a:tcPr>
                </a:tc>
                <a:tc>
                  <a:txBody>
                    <a:bodyPr/>
                    <a:lstStyle/>
                    <a:p>
                      <a:r>
                        <a:rPr lang="fr-CA" sz="1200" dirty="0">
                          <a:solidFill>
                            <a:schemeClr val="tx1"/>
                          </a:solidFill>
                          <a:latin typeface="Calibri" panose="020F0502020204030204" pitchFamily="34" charset="0"/>
                          <a:cs typeface="Calibri" panose="020F0502020204030204" pitchFamily="34" charset="0"/>
                        </a:rPr>
                        <a:t>Julie</a:t>
                      </a:r>
                    </a:p>
                  </a:txBody>
                  <a:tcPr>
                    <a:lnB w="12700" cap="flat" cmpd="sng" algn="ctr">
                      <a:solidFill>
                        <a:schemeClr val="tx1"/>
                      </a:solidFill>
                      <a:prstDash val="solid"/>
                      <a:round/>
                      <a:headEnd type="none" w="med" len="med"/>
                      <a:tailEnd type="none" w="med" len="med"/>
                    </a:lnB>
                    <a:solidFill>
                      <a:srgbClr val="F3F3F3"/>
                    </a:solidFill>
                  </a:tcPr>
                </a:tc>
                <a:tc>
                  <a:txBody>
                    <a:bodyPr/>
                    <a:lstStyle/>
                    <a:p>
                      <a:r>
                        <a:rPr lang="fr-CA" sz="1200" dirty="0">
                          <a:solidFill>
                            <a:schemeClr val="tx1"/>
                          </a:solidFill>
                          <a:latin typeface="Calibri" panose="020F0502020204030204" pitchFamily="34" charset="0"/>
                          <a:cs typeface="Calibri" panose="020F0502020204030204" pitchFamily="34" charset="0"/>
                        </a:rPr>
                        <a:t>Adam</a:t>
                      </a:r>
                    </a:p>
                  </a:txBody>
                  <a:tcPr>
                    <a:lnB w="12700" cap="flat" cmpd="sng" algn="ctr">
                      <a:solidFill>
                        <a:schemeClr val="tx1"/>
                      </a:solidFill>
                      <a:prstDash val="solid"/>
                      <a:round/>
                      <a:headEnd type="none" w="med" len="med"/>
                      <a:tailEnd type="none" w="med" len="med"/>
                    </a:lnB>
                    <a:solidFill>
                      <a:srgbClr val="F3F3F3"/>
                    </a:solidFill>
                  </a:tcPr>
                </a:tc>
                <a:extLst>
                  <a:ext uri="{0D108BD9-81ED-4DB2-BD59-A6C34878D82A}">
                    <a16:rowId xmlns:a16="http://schemas.microsoft.com/office/drawing/2014/main" val="1722106382"/>
                  </a:ext>
                </a:extLst>
              </a:tr>
              <a:tr h="290365">
                <a:tc>
                  <a:txBody>
                    <a:bodyPr/>
                    <a:lstStyle/>
                    <a:p>
                      <a:r>
                        <a:rPr lang="fr-CA" sz="1200" b="1" dirty="0">
                          <a:latin typeface="Calibri" panose="020F0502020204030204" pitchFamily="34" charset="0"/>
                          <a:cs typeface="Calibri" panose="020F0502020204030204" pitchFamily="34" charset="0"/>
                        </a:rPr>
                        <a:t>Investissement de départ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CA" sz="1200" dirty="0">
                          <a:latin typeface="Calibri" panose="020F0502020204030204" pitchFamily="34" charset="0"/>
                          <a:cs typeface="Calibri" panose="020F0502020204030204" pitchFamily="34" charset="0"/>
                        </a:rPr>
                        <a:t>100 $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r>
                        <a:rPr lang="fr-CA" sz="1200" dirty="0">
                          <a:latin typeface="Calibri" panose="020F0502020204030204" pitchFamily="34" charset="0"/>
                          <a:cs typeface="Calibri" panose="020F0502020204030204" pitchFamily="34" charset="0"/>
                        </a:rPr>
                        <a:t>50 $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r>
                        <a:rPr lang="fr-CA" sz="1200" dirty="0">
                          <a:latin typeface="Calibri" panose="020F0502020204030204" pitchFamily="34" charset="0"/>
                          <a:cs typeface="Calibri" panose="020F0502020204030204" pitchFamily="34" charset="0"/>
                        </a:rPr>
                        <a:t>20 $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extLst>
                  <a:ext uri="{0D108BD9-81ED-4DB2-BD59-A6C34878D82A}">
                    <a16:rowId xmlns:a16="http://schemas.microsoft.com/office/drawing/2014/main" val="1664926013"/>
                  </a:ext>
                </a:extLst>
              </a:tr>
              <a:tr h="357984">
                <a:tc>
                  <a:txBody>
                    <a:bodyPr/>
                    <a:lstStyle/>
                    <a:p>
                      <a:pPr marL="0" lvl="0" indent="0" algn="l" rtl="0">
                        <a:spcBef>
                          <a:spcPts val="0"/>
                        </a:spcBef>
                        <a:spcAft>
                          <a:spcPts val="0"/>
                        </a:spcAft>
                        <a:buNone/>
                      </a:pPr>
                      <a:r>
                        <a:rPr lang="fr-CA" sz="1200" b="1" dirty="0">
                          <a:latin typeface="Calibri" panose="020F0502020204030204" pitchFamily="34" charset="0"/>
                          <a:cs typeface="Calibri" panose="020F0502020204030204" pitchFamily="34" charset="0"/>
                        </a:rPr>
                        <a:t>Autres achats durant l’année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CA" sz="1200" dirty="0">
                          <a:latin typeface="Calibri" panose="020F0502020204030204" pitchFamily="34" charset="0"/>
                          <a:cs typeface="Calibri" panose="020F0502020204030204" pitchFamily="34" charset="0"/>
                        </a:rPr>
                        <a:t>0 $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r>
                        <a:rPr lang="fr-CA" sz="1200" dirty="0">
                          <a:latin typeface="Calibri" panose="020F0502020204030204" pitchFamily="34" charset="0"/>
                          <a:cs typeface="Calibri" panose="020F0502020204030204" pitchFamily="34" charset="0"/>
                        </a:rPr>
                        <a:t>50 $ </a:t>
                      </a:r>
                      <a:br>
                        <a:rPr lang="fr-CA" sz="1200" dirty="0">
                          <a:latin typeface="Calibri" panose="020F0502020204030204" pitchFamily="34" charset="0"/>
                          <a:cs typeface="Calibri" panose="020F0502020204030204" pitchFamily="34" charset="0"/>
                        </a:rPr>
                      </a:br>
                      <a:r>
                        <a:rPr lang="fr-CA" sz="1200" dirty="0">
                          <a:latin typeface="Calibri" panose="020F0502020204030204" pitchFamily="34" charset="0"/>
                          <a:cs typeface="Calibri" panose="020F0502020204030204" pitchFamily="34" charset="0"/>
                        </a:rPr>
                        <a:t>(31 mars)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r>
                        <a:rPr lang="fr-CA" sz="1200" dirty="0">
                          <a:latin typeface="Calibri" panose="020F0502020204030204" pitchFamily="34" charset="0"/>
                          <a:cs typeface="Calibri" panose="020F0502020204030204" pitchFamily="34" charset="0"/>
                        </a:rPr>
                        <a:t>80 $ </a:t>
                      </a:r>
                      <a:br>
                        <a:rPr lang="fr-CA" sz="1200" dirty="0">
                          <a:latin typeface="Calibri" panose="020F0502020204030204" pitchFamily="34" charset="0"/>
                          <a:cs typeface="Calibri" panose="020F0502020204030204" pitchFamily="34" charset="0"/>
                        </a:rPr>
                      </a:br>
                      <a:r>
                        <a:rPr lang="fr-CA" sz="1200" dirty="0">
                          <a:latin typeface="Calibri" panose="020F0502020204030204" pitchFamily="34" charset="0"/>
                          <a:cs typeface="Calibri" panose="020F0502020204030204" pitchFamily="34" charset="0"/>
                        </a:rPr>
                        <a:t>(31 mai)</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extLst>
                  <a:ext uri="{0D108BD9-81ED-4DB2-BD59-A6C34878D82A}">
                    <a16:rowId xmlns:a16="http://schemas.microsoft.com/office/drawing/2014/main" val="1505749479"/>
                  </a:ext>
                </a:extLst>
              </a:tr>
              <a:tr h="290365">
                <a:tc>
                  <a:txBody>
                    <a:bodyPr/>
                    <a:lstStyle/>
                    <a:p>
                      <a:r>
                        <a:rPr lang="fr-CA" sz="1200" b="1">
                          <a:latin typeface="Calibri" panose="020F0502020204030204" pitchFamily="34" charset="0"/>
                          <a:cs typeface="Calibri" panose="020F0502020204030204" pitchFamily="34" charset="0"/>
                        </a:rPr>
                        <a:t>Montant total investi</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CA" sz="1200">
                          <a:latin typeface="Calibri" panose="020F0502020204030204" pitchFamily="34" charset="0"/>
                          <a:cs typeface="Calibri" panose="020F0502020204030204" pitchFamily="34" charset="0"/>
                        </a:rPr>
                        <a:t>100 $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r>
                        <a:rPr lang="fr-CA" sz="1200" dirty="0">
                          <a:latin typeface="Calibri" panose="020F0502020204030204" pitchFamily="34" charset="0"/>
                          <a:cs typeface="Calibri" panose="020F0502020204030204" pitchFamily="34" charset="0"/>
                        </a:rPr>
                        <a:t>100 $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r>
                        <a:rPr lang="fr-CA" sz="1200" dirty="0">
                          <a:latin typeface="Calibri" panose="020F0502020204030204" pitchFamily="34" charset="0"/>
                          <a:cs typeface="Calibri" panose="020F0502020204030204" pitchFamily="34" charset="0"/>
                        </a:rPr>
                        <a:t>100 $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extLst>
                  <a:ext uri="{0D108BD9-81ED-4DB2-BD59-A6C34878D82A}">
                    <a16:rowId xmlns:a16="http://schemas.microsoft.com/office/drawing/2014/main" val="3969467821"/>
                  </a:ext>
                </a:extLst>
              </a:tr>
              <a:tr h="6443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Rendement pondéré en fonction du temps (rendement de l’investissement)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4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4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4FA"/>
                    </a:solidFill>
                  </a:tcPr>
                </a:tc>
                <a:extLst>
                  <a:ext uri="{0D108BD9-81ED-4DB2-BD59-A6C34878D82A}">
                    <a16:rowId xmlns:a16="http://schemas.microsoft.com/office/drawing/2014/main" val="187866926"/>
                  </a:ext>
                </a:extLst>
              </a:tr>
              <a:tr h="787565">
                <a:tc>
                  <a:txBody>
                    <a:bodyPr/>
                    <a:lstStyle/>
                    <a:p>
                      <a:pPr marL="0" lvl="0" indent="0" algn="l" rtl="0">
                        <a:spcBef>
                          <a:spcPts val="0"/>
                        </a:spcBef>
                        <a:spcAft>
                          <a:spcPts val="0"/>
                        </a:spcAft>
                        <a:buNone/>
                      </a:pPr>
                      <a:r>
                        <a:rPr lang="fr-CA" sz="1200" b="1">
                          <a:latin typeface="Calibri" panose="020F0502020204030204" pitchFamily="34" charset="0"/>
                          <a:cs typeface="Calibri" panose="020F0502020204030204" pitchFamily="34" charset="0"/>
                        </a:rPr>
                        <a:t>Rendement pondéré en fonction</a:t>
                      </a:r>
                    </a:p>
                    <a:p>
                      <a:pPr marL="0" lvl="0" indent="0" algn="l" rtl="0">
                        <a:spcBef>
                          <a:spcPts val="0"/>
                        </a:spcBef>
                        <a:spcAft>
                          <a:spcPts val="0"/>
                        </a:spcAft>
                        <a:buNone/>
                      </a:pPr>
                      <a:r>
                        <a:rPr lang="fr-CA" sz="1200" b="1">
                          <a:latin typeface="Calibri" panose="020F0502020204030204" pitchFamily="34" charset="0"/>
                          <a:cs typeface="Calibri" panose="020F0502020204030204" pitchFamily="34" charset="0"/>
                        </a:rPr>
                        <a:t>de la valeur en dollars (taux de rendement personnel)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CA" sz="1200" dirty="0">
                          <a:latin typeface="Calibri" panose="020F0502020204030204" pitchFamily="34" charset="0"/>
                          <a:cs typeface="Calibri" panose="020F0502020204030204" pitchFamily="34" charset="0"/>
                        </a:rPr>
                        <a:t>10 %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8EE"/>
                    </a:solidFill>
                  </a:tcPr>
                </a:tc>
                <a:tc>
                  <a:txBody>
                    <a:bodyPr/>
                    <a:lstStyle/>
                    <a:p>
                      <a:r>
                        <a:rPr lang="fr-CA" sz="1200" dirty="0">
                          <a:latin typeface="Calibri" panose="020F0502020204030204" pitchFamily="34" charset="0"/>
                          <a:cs typeface="Calibri" panose="020F0502020204030204" pitchFamily="34" charset="0"/>
                        </a:rPr>
                        <a:t>19 %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8EE"/>
                    </a:solidFill>
                  </a:tcPr>
                </a:tc>
                <a:tc>
                  <a:txBody>
                    <a:bodyPr/>
                    <a:lstStyle/>
                    <a:p>
                      <a:r>
                        <a:rPr lang="fr-CA" sz="1200" dirty="0">
                          <a:latin typeface="Calibri" panose="020F0502020204030204" pitchFamily="34" charset="0"/>
                          <a:cs typeface="Calibri" panose="020F0502020204030204" pitchFamily="34" charset="0"/>
                        </a:rPr>
                        <a:t>-15 %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8EE"/>
                    </a:solidFill>
                  </a:tcPr>
                </a:tc>
                <a:extLst>
                  <a:ext uri="{0D108BD9-81ED-4DB2-BD59-A6C34878D82A}">
                    <a16:rowId xmlns:a16="http://schemas.microsoft.com/office/drawing/2014/main" val="1402846795"/>
                  </a:ext>
                </a:extLst>
              </a:tr>
              <a:tr h="644371">
                <a:tc>
                  <a:txBody>
                    <a:bodyPr/>
                    <a:lstStyle/>
                    <a:p>
                      <a:pPr marL="0" lvl="0" indent="0" algn="l" rtl="0">
                        <a:spcBef>
                          <a:spcPts val="0"/>
                        </a:spcBef>
                        <a:spcAft>
                          <a:spcPts val="0"/>
                        </a:spcAft>
                        <a:buNone/>
                      </a:pPr>
                      <a:r>
                        <a:rPr lang="fr-CA" sz="1200" b="1" dirty="0">
                          <a:latin typeface="Calibri" panose="020F0502020204030204" pitchFamily="34" charset="0"/>
                          <a:cs typeface="Calibri" panose="020F0502020204030204" pitchFamily="34" charset="0"/>
                        </a:rPr>
                        <a:t>Valeur du compte à la fin</a:t>
                      </a:r>
                    </a:p>
                    <a:p>
                      <a:pPr marL="0" lvl="0" indent="0" algn="l" rtl="0">
                        <a:spcBef>
                          <a:spcPts val="0"/>
                        </a:spcBef>
                        <a:spcAft>
                          <a:spcPts val="0"/>
                        </a:spcAft>
                        <a:buNone/>
                      </a:pPr>
                      <a:r>
                        <a:rPr lang="fr-CA" sz="1200" b="1" dirty="0">
                          <a:latin typeface="Calibri" panose="020F0502020204030204" pitchFamily="34" charset="0"/>
                          <a:cs typeface="Calibri" panose="020F0502020204030204" pitchFamily="34" charset="0"/>
                        </a:rPr>
                        <a:t>(rendement de l’investissement </a:t>
                      </a:r>
                    </a:p>
                    <a:p>
                      <a:pPr marL="0" lvl="0" indent="0" algn="l" rtl="0">
                        <a:spcBef>
                          <a:spcPts val="0"/>
                        </a:spcBef>
                        <a:spcAft>
                          <a:spcPts val="0"/>
                        </a:spcAft>
                        <a:buNone/>
                      </a:pPr>
                      <a:r>
                        <a:rPr lang="fr-CA" sz="1200" b="1" dirty="0">
                          <a:latin typeface="Calibri" panose="020F0502020204030204" pitchFamily="34" charset="0"/>
                          <a:cs typeface="Calibri" panose="020F0502020204030204" pitchFamily="34" charset="0"/>
                        </a:rPr>
                        <a:t>+/- flux de trésorerie)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CA" sz="1200" dirty="0">
                          <a:latin typeface="Calibri" panose="020F0502020204030204" pitchFamily="34" charset="0"/>
                          <a:cs typeface="Calibri" panose="020F0502020204030204" pitchFamily="34" charset="0"/>
                        </a:rPr>
                        <a:t>110 $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AFF"/>
                    </a:solidFill>
                  </a:tcPr>
                </a:tc>
                <a:tc>
                  <a:txBody>
                    <a:bodyPr/>
                    <a:lstStyle/>
                    <a:p>
                      <a:r>
                        <a:rPr lang="fr-CA" sz="1200" dirty="0">
                          <a:latin typeface="Calibri" panose="020F0502020204030204" pitchFamily="34" charset="0"/>
                          <a:cs typeface="Calibri" panose="020F0502020204030204" pitchFamily="34" charset="0"/>
                        </a:rPr>
                        <a:t>116 $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AFF"/>
                    </a:solidFill>
                  </a:tcPr>
                </a:tc>
                <a:tc>
                  <a:txBody>
                    <a:bodyPr/>
                    <a:lstStyle/>
                    <a:p>
                      <a:r>
                        <a:rPr lang="fr-CA" sz="1200" dirty="0">
                          <a:latin typeface="Calibri" panose="020F0502020204030204" pitchFamily="34" charset="0"/>
                          <a:cs typeface="Calibri" panose="020F0502020204030204" pitchFamily="34" charset="0"/>
                        </a:rPr>
                        <a:t>90 $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AFF"/>
                    </a:solidFill>
                  </a:tcPr>
                </a:tc>
                <a:extLst>
                  <a:ext uri="{0D108BD9-81ED-4DB2-BD59-A6C34878D82A}">
                    <a16:rowId xmlns:a16="http://schemas.microsoft.com/office/drawing/2014/main" val="339355926"/>
                  </a:ext>
                </a:extLst>
              </a:tr>
            </a:tbl>
          </a:graphicData>
        </a:graphic>
      </p:graphicFrame>
    </p:spTree>
    <p:extLst>
      <p:ext uri="{BB962C8B-B14F-4D97-AF65-F5344CB8AC3E}">
        <p14:creationId xmlns:p14="http://schemas.microsoft.com/office/powerpoint/2010/main" val="3382428145"/>
      </p:ext>
    </p:extLst>
  </p:cSld>
  <p:clrMapOvr>
    <a:masterClrMapping/>
  </p:clrMapOvr>
</p:sld>
</file>

<file path=ppt/theme/theme1.xml><?xml version="1.0" encoding="utf-8"?>
<a:theme xmlns:a="http://schemas.openxmlformats.org/drawingml/2006/main" name="GestaltVTI">
  <a:themeElements>
    <a:clrScheme name="AnalogousFromDarkSeedLeftStep">
      <a:dk1>
        <a:srgbClr val="000000"/>
      </a:dk1>
      <a:lt1>
        <a:srgbClr val="FFFFFF"/>
      </a:lt1>
      <a:dk2>
        <a:srgbClr val="1E301B"/>
      </a:dk2>
      <a:lt2>
        <a:srgbClr val="F1F0F3"/>
      </a:lt2>
      <a:accent1>
        <a:srgbClr val="85AE23"/>
      </a:accent1>
      <a:accent2>
        <a:srgbClr val="B4A118"/>
      </a:accent2>
      <a:accent3>
        <a:srgbClr val="E2802D"/>
      </a:accent3>
      <a:accent4>
        <a:srgbClr val="D1231C"/>
      </a:accent4>
      <a:accent5>
        <a:srgbClr val="E22D71"/>
      </a:accent5>
      <a:accent6>
        <a:srgbClr val="D11CAB"/>
      </a:accent6>
      <a:hlink>
        <a:srgbClr val="C34D66"/>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2338</Words>
  <Application>Microsoft Office PowerPoint</Application>
  <PresentationFormat>Widescreen</PresentationFormat>
  <Paragraphs>225</Paragraphs>
  <Slides>21</Slides>
  <Notes>21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Narrow</vt:lpstr>
      <vt:lpstr>Bierstadt</vt:lpstr>
      <vt:lpstr>Calibri</vt:lpstr>
      <vt:lpstr>Century Gothic</vt:lpstr>
      <vt:lpstr>GestaltVTI</vt:lpstr>
      <vt:lpstr>Comprendre le rendement des investissements</vt:lpstr>
      <vt:lpstr>Qu’est-ce qu’un PAPE (premier appel public à l’épargne)?</vt:lpstr>
      <vt:lpstr>Qu’est-ce qu’un fractionnement d’actions?</vt:lpstr>
      <vt:lpstr>RÉFLEXION : Supposons que vous aviez investi le jour 1.</vt:lpstr>
      <vt:lpstr>RÉFLEXION : Supposons que vous aviez investi le jour 1.</vt:lpstr>
      <vt:lpstr>Qu’est-ce que le rendement d’un investissement?</vt:lpstr>
      <vt:lpstr>Rendement pondéré en fonction du temps vs rendement pondéré en fonction de la valeur en dollars</vt:lpstr>
      <vt:lpstr>Quelles sont les deux façons de calculer un taux  de rendement?</vt:lpstr>
      <vt:lpstr>Quelles sont les deux façons de calculer un taux  de rendement?</vt:lpstr>
      <vt:lpstr>Comparaison des rendements</vt:lpstr>
      <vt:lpstr>Conclusion</vt:lpstr>
      <vt:lpstr>Activité</vt:lpstr>
      <vt:lpstr>PowerPoint Presentation</vt:lpstr>
      <vt:lpstr>1. À l’aide du Sélecteur de placements de Fidelity, choisis un titre qui existe depuis plus de cinq ans. Dans quoi ce fonds investit-il?</vt:lpstr>
      <vt:lpstr>2. Pourquoi as-tu choisi ce fonds?</vt:lpstr>
      <vt:lpstr>3. Combien valait ton investissement à la fin de la période de cinq ans? 33 401 $ 4. Quel était ton rendement en dollars? 2 901 $</vt:lpstr>
      <vt:lpstr>5. Quel était ton rendement pondéré en fonction du temps après cinq ans? 29,82 %</vt:lpstr>
      <vt:lpstr>6. Penses-tu que tu aurais pu gagner davantage si tu avais placé ton argent dans un compte d’épargne ou un CPG qui rapporte des intérêts? Explique ta réponse.</vt:lpstr>
      <vt:lpstr>Récapitulation</vt:lpstr>
      <vt:lpstr>Travail</vt:lpstr>
      <vt:lpstr>Grille d’évaluation critériée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Gagliardi, Monica</dc:creator>
  <cp:lastModifiedBy>Molinaro, Laura</cp:lastModifiedBy>
  <cp:revision>120</cp:revision>
  <dcterms:created xsi:type="dcterms:W3CDTF">2023-10-22T21:01:04Z</dcterms:created>
  <dcterms:modified xsi:type="dcterms:W3CDTF">2024-09-05T15:21:45Z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873328-34e0-4f6c-84cb-dd757c63c1a0_Enabled">
    <vt:lpwstr>true</vt:lpwstr>
  </property>
  <property fmtid="{D5CDD505-2E9C-101B-9397-08002B2CF9AE}" pid="3" name="MSIP_Label_be873328-34e0-4f6c-84cb-dd757c63c1a0_SetDate">
    <vt:lpwstr>2023-11-01T18:04:36Z</vt:lpwstr>
  </property>
  <property fmtid="{D5CDD505-2E9C-101B-9397-08002B2CF9AE}" pid="4" name="MSIP_Label_be873328-34e0-4f6c-84cb-dd757c63c1a0_Method">
    <vt:lpwstr>Privileged</vt:lpwstr>
  </property>
  <property fmtid="{D5CDD505-2E9C-101B-9397-08002B2CF9AE}" pid="5" name="MSIP_Label_be873328-34e0-4f6c-84cb-dd757c63c1a0_Name">
    <vt:lpwstr>FIL-Internal</vt:lpwstr>
  </property>
  <property fmtid="{D5CDD505-2E9C-101B-9397-08002B2CF9AE}" pid="6" name="MSIP_Label_be873328-34e0-4f6c-84cb-dd757c63c1a0_SiteId">
    <vt:lpwstr>6b94db52-3791-432c-b97e-871411cd202e</vt:lpwstr>
  </property>
  <property fmtid="{D5CDD505-2E9C-101B-9397-08002B2CF9AE}" pid="7" name="MSIP_Label_be873328-34e0-4f6c-84cb-dd757c63c1a0_ActionId">
    <vt:lpwstr>ee0202de-5cf6-46c2-8a21-1c0b412b413b</vt:lpwstr>
  </property>
  <property fmtid="{D5CDD505-2E9C-101B-9397-08002B2CF9AE}" pid="8" name="MSIP_Label_be873328-34e0-4f6c-84cb-dd757c63c1a0_ContentBits">
    <vt:lpwstr>0</vt:lpwstr>
  </property>
</Properties>
</file>