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5"/>
  </p:notesMasterIdLst>
  <p:sldIdLst>
    <p:sldId id="281" r:id="rId2"/>
    <p:sldId id="292" r:id="rId3"/>
    <p:sldId id="278" r:id="rId4"/>
    <p:sldId id="285" r:id="rId5"/>
    <p:sldId id="310" r:id="rId6"/>
    <p:sldId id="296" r:id="rId7"/>
    <p:sldId id="306" r:id="rId8"/>
    <p:sldId id="307" r:id="rId9"/>
    <p:sldId id="311" r:id="rId10"/>
    <p:sldId id="295" r:id="rId11"/>
    <p:sldId id="309" r:id="rId12"/>
    <p:sldId id="308"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333F48"/>
    <a:srgbClr val="6ABD4A"/>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66250-7522-4ACC-B29A-130923783ABF}" v="1" dt="2024-07-16T13:04:26.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660"/>
  </p:normalViewPr>
  <p:slideViewPr>
    <p:cSldViewPr snapToGrid="0">
      <p:cViewPr varScale="1">
        <p:scale>
          <a:sx n="82" d="100"/>
          <a:sy n="82" d="100"/>
        </p:scale>
        <p:origin x="114" y="174"/>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no, Sally" userId="6a92a364-d3bc-4bd8-bbde-8990c7cf6201" providerId="ADAL" clId="{CDD66250-7522-4ACC-B29A-130923783ABF}"/>
    <pc:docChg chg="modMainMaster">
      <pc:chgData name="Soriano, Sally" userId="6a92a364-d3bc-4bd8-bbde-8990c7cf6201" providerId="ADAL" clId="{CDD66250-7522-4ACC-B29A-130923783ABF}" dt="2024-07-16T13:04:26.645" v="0"/>
      <pc:docMkLst>
        <pc:docMk/>
      </pc:docMkLst>
      <pc:sldMasterChg chg="modSp">
        <pc:chgData name="Soriano, Sally" userId="6a92a364-d3bc-4bd8-bbde-8990c7cf6201" providerId="ADAL" clId="{CDD66250-7522-4ACC-B29A-130923783ABF}" dt="2024-07-16T13:04:26.645" v="0"/>
        <pc:sldMasterMkLst>
          <pc:docMk/>
          <pc:sldMasterMk cId="1281054387" sldId="2147483724"/>
        </pc:sldMasterMkLst>
        <pc:spChg chg="mod">
          <ac:chgData name="Soriano, Sally" userId="6a92a364-d3bc-4bd8-bbde-8990c7cf6201" providerId="ADAL" clId="{CDD66250-7522-4ACC-B29A-130923783ABF}" dt="2024-07-16T13:04:26.645" v="0"/>
          <ac:spMkLst>
            <pc:docMk/>
            <pc:sldMasterMk cId="1281054387" sldId="2147483724"/>
            <ac:spMk id="3" creationId="{1CCA3F15-EA6D-7EBF-A3F3-B1C1C440F8DF}"/>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1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dirty="0"/>
              <a:t>Intérêt simple		             Intérêt composé   6 % composé mensuellement</a:t>
            </a:r>
          </a:p>
          <a:p>
            <a:pPr marL="0" lvl="0" indent="0" algn="l" rtl="0">
              <a:spcBef>
                <a:spcPts val="0"/>
              </a:spcBef>
              <a:spcAft>
                <a:spcPts val="0"/>
              </a:spcAft>
              <a:buNone/>
            </a:pPr>
            <a:r>
              <a:rPr lang="fr-CA" dirty="0"/>
              <a:t>Capital	            1 000,00 $        Capital		1 000,00 $</a:t>
            </a:r>
          </a:p>
          <a:p>
            <a:pPr marL="0" lvl="0" indent="0" algn="l" rtl="0">
              <a:spcBef>
                <a:spcPts val="0"/>
              </a:spcBef>
              <a:spcAft>
                <a:spcPts val="0"/>
              </a:spcAft>
              <a:buNone/>
            </a:pPr>
            <a:r>
              <a:rPr lang="fr-CA" dirty="0"/>
              <a:t>Taux d’intérêt annuel         0,07           Taux d’intérêt annuel          0,06</a:t>
            </a:r>
          </a:p>
          <a:p>
            <a:pPr marL="0" lvl="0" indent="0" algn="l" rtl="0">
              <a:spcBef>
                <a:spcPts val="0"/>
              </a:spcBef>
              <a:spcAft>
                <a:spcPts val="0"/>
              </a:spcAft>
              <a:buNone/>
            </a:pPr>
            <a:r>
              <a:rPr lang="fr-CA" dirty="0"/>
              <a:t>Année		6          Périodes de capitalisation par année      12</a:t>
            </a:r>
          </a:p>
          <a:p>
            <a:pPr marL="0" lvl="0" indent="0" algn="l" rtl="0">
              <a:spcBef>
                <a:spcPts val="0"/>
              </a:spcBef>
              <a:spcAft>
                <a:spcPts val="0"/>
              </a:spcAft>
              <a:buNone/>
            </a:pPr>
            <a:r>
              <a:rPr lang="fr-CA" dirty="0"/>
              <a:t>Montant gagné            1 420,00 $       Année		            30</a:t>
            </a:r>
          </a:p>
          <a:p>
            <a:pPr marL="0" lvl="0" indent="0" algn="l" rtl="0">
              <a:spcBef>
                <a:spcPts val="0"/>
              </a:spcBef>
              <a:spcAft>
                <a:spcPts val="0"/>
              </a:spcAft>
              <a:buNone/>
            </a:pPr>
            <a:r>
              <a:rPr lang="fr-CA" dirty="0"/>
              <a:t>		            Montant gagné              6 022,58 $</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highlight>
                  <a:srgbClr val="FFFF00"/>
                </a:highlight>
              </a:rPr>
              <a:t>**** Erreur dans l’anglais; on devrait lire « </a:t>
            </a:r>
            <a:r>
              <a:rPr lang="fr-CA" dirty="0" err="1">
                <a:highlight>
                  <a:srgbClr val="FFFF00"/>
                </a:highlight>
              </a:rPr>
              <a:t>compounded</a:t>
            </a:r>
            <a:r>
              <a:rPr lang="fr-CA" dirty="0">
                <a:highlight>
                  <a:srgbClr val="FFFF00"/>
                </a:highlight>
              </a:rPr>
              <a:t> </a:t>
            </a:r>
            <a:r>
              <a:rPr lang="fr-CA" dirty="0" err="1">
                <a:highlight>
                  <a:srgbClr val="FFFF00"/>
                </a:highlight>
              </a:rPr>
              <a:t>monthly</a:t>
            </a:r>
            <a:r>
              <a:rPr lang="fr-CA" dirty="0">
                <a:highlight>
                  <a:srgbClr val="FFFF00"/>
                </a:highlight>
              </a:rPr>
              <a:t> », puisqu’on indique plus bas qu’il y a 12 périodes de capitalisation par année.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872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9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3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5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8</a:t>
            </a:r>
          </a:p>
        </p:txBody>
      </p:sp>
      <p:pic>
        <p:nvPicPr>
          <p:cNvPr id="2" name="Image 1" descr="Une image contenant texte, Police, Graphique, logo&#10;&#10;Description générée automatiquement">
            <a:extLst>
              <a:ext uri="{FF2B5EF4-FFF2-40B4-BE49-F238E27FC236}">
                <a16:creationId xmlns:a16="http://schemas.microsoft.com/office/drawing/2014/main" id="{3DC84540-231B-6ACC-F4FD-EC90C0CB537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1CCA3F15-EA6D-7EBF-A3F3-B1C1C440F8DF}"/>
              </a:ext>
            </a:extLst>
          </p:cNvPr>
          <p:cNvSpPr txBox="1"/>
          <p:nvPr userDrawn="1"/>
        </p:nvSpPr>
        <p:spPr>
          <a:xfrm>
            <a:off x="2470068" y="6451599"/>
            <a:ext cx="39950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1809162-v2024412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video" Target="https://www.youtube.com/embed/SKzKz-AqoXw?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9" Type="http://schemas.openxmlformats.org/officeDocument/2006/relationships/image" Target="../media/image8.emf"/><Relationship Id="rId3" Type="http://schemas.openxmlformats.org/officeDocument/2006/relationships/tags" Target="../tags/tag36.xml"/><Relationship Id="rId21" Type="http://schemas.openxmlformats.org/officeDocument/2006/relationships/tags" Target="../tags/tag54.xml"/><Relationship Id="rId34" Type="http://schemas.openxmlformats.org/officeDocument/2006/relationships/tags" Target="../tags/tag67.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33" Type="http://schemas.openxmlformats.org/officeDocument/2006/relationships/tags" Target="../tags/tag66.xml"/><Relationship Id="rId38" Type="http://schemas.openxmlformats.org/officeDocument/2006/relationships/image" Target="../media/image7.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tags" Target="../tags/tag62.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tags" Target="../tags/tag65.xml"/><Relationship Id="rId37" Type="http://schemas.openxmlformats.org/officeDocument/2006/relationships/notesSlide" Target="../notesSlides/notesSlide8.xml"/><Relationship Id="rId40" Type="http://schemas.openxmlformats.org/officeDocument/2006/relationships/image" Target="../media/image9.emf"/><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slideLayout" Target="../slideLayouts/slideLayout3.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tags" Target="../tags/tag64.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tags" Target="../tags/tag63.xml"/><Relationship Id="rId35" Type="http://schemas.openxmlformats.org/officeDocument/2006/relationships/tags" Target="../tags/tag68.xml"/></Relationships>
</file>

<file path=ppt/slides/_rels/slide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s://www.fidelity.com/learning-center/trading-investing/dollar-cost-averaging" TargetMode="External"/><Relationship Id="rId5" Type="http://schemas.openxmlformats.org/officeDocument/2006/relationships/hyperlink" Target="https://www.fidelity.com/learning-center/smart-money/bear-market" TargetMode="Externa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s://www.fidelity.com/learning-center/investment-products/mutual-funds/single-fund-strategies" TargetMode="External"/><Relationship Id="rId5" Type="http://schemas.openxmlformats.org/officeDocument/2006/relationships/hyperlink" Target="https://www.fidelity.com/viewpoints/investing-ideas/guide-to-diversification" TargetMode="Externa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3" Type="http://schemas.openxmlformats.org/officeDocument/2006/relationships/tags" Target="../tags/tag77.xml"/><Relationship Id="rId21" Type="http://schemas.openxmlformats.org/officeDocument/2006/relationships/tags" Target="../tags/tag95.xml"/><Relationship Id="rId34" Type="http://schemas.openxmlformats.org/officeDocument/2006/relationships/notesSlide" Target="../notesSlides/notesSlide9.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tags" Target="../tags/tag99.xml"/><Relationship Id="rId33" Type="http://schemas.openxmlformats.org/officeDocument/2006/relationships/slideLayout" Target="../slideLayouts/slideLayout3.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tags" Target="../tags/tag94.xml"/><Relationship Id="rId29" Type="http://schemas.openxmlformats.org/officeDocument/2006/relationships/tags" Target="../tags/tag103.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32" Type="http://schemas.openxmlformats.org/officeDocument/2006/relationships/tags" Target="../tags/tag106.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tags" Target="../tags/tag84.xml"/><Relationship Id="rId19" Type="http://schemas.openxmlformats.org/officeDocument/2006/relationships/tags" Target="../tags/tag93.xml"/><Relationship Id="rId31" Type="http://schemas.openxmlformats.org/officeDocument/2006/relationships/tags" Target="../tags/tag105.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notesSlide" Target="../notesSlides/notesSlide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3.xml"/><Relationship Id="rId5" Type="http://schemas.openxmlformats.org/officeDocument/2006/relationships/tags" Target="../tags/tag14.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Le pouvoir de la capitalisation</a:t>
            </a:r>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7" name="Online Media 6" descr="Le pouvoir de la capitalisation">
            <a:hlinkClick r:id="" action="ppaction://media"/>
            <a:extLst>
              <a:ext uri="{FF2B5EF4-FFF2-40B4-BE49-F238E27FC236}">
                <a16:creationId xmlns:a16="http://schemas.microsoft.com/office/drawing/2014/main" id="{0458CF21-7C34-66E3-EF95-C3734AE349CE}"/>
              </a:ext>
            </a:extLst>
          </p:cNvPr>
          <p:cNvPicPr>
            <a:picLocks noRot="1" noChangeAspect="1"/>
          </p:cNvPicPr>
          <p:nvPr>
            <a:videoFile r:link="rId5"/>
          </p:nvPr>
        </p:nvPicPr>
        <p:blipFill>
          <a:blip r:embed="rId7"/>
          <a:stretch>
            <a:fillRect/>
          </a:stretch>
        </p:blipFill>
        <p:spPr>
          <a:xfrm>
            <a:off x="3232773" y="2462091"/>
            <a:ext cx="5726453" cy="3235446"/>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3200">
                <a:cs typeface="Calibri Light"/>
              </a:rPr>
              <a:t>Conseils </a:t>
            </a:r>
            <a:r>
              <a:rPr lang="fr-CA" sz="3200">
                <a:latin typeface="Arial" panose="020B0604020202020204" pitchFamily="34" charset="0"/>
                <a:ea typeface="+mn-lt"/>
                <a:cs typeface="Arial" panose="020B0604020202020204" pitchFamily="34" charset="0"/>
              </a:rPr>
              <a:t>‒ </a:t>
            </a:r>
            <a:r>
              <a:rPr lang="fr-CA" sz="3200">
                <a:cs typeface="Calibri Light"/>
              </a:rPr>
              <a:t>Investis tôt</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10</a:t>
            </a:fld>
            <a:endParaRPr lang="en-US"/>
          </a:p>
        </p:txBody>
      </p:sp>
      <p:cxnSp>
        <p:nvCxnSpPr>
          <p:cNvPr id="2" name="Straight Connector 1">
            <a:extLst>
              <a:ext uri="{FF2B5EF4-FFF2-40B4-BE49-F238E27FC236}">
                <a16:creationId xmlns:a16="http://schemas.microsoft.com/office/drawing/2014/main" id="{E81E2D8E-B893-9AC0-915A-71D3BD8D55F2}"/>
              </a:ext>
            </a:extLst>
          </p:cNvPr>
          <p:cNvCxnSpPr>
            <a:cxnSpLocks/>
          </p:cNvCxnSpPr>
          <p:nvPr>
            <p:custDataLst>
              <p:tags r:id="rId3"/>
            </p:custDataLst>
          </p:nvPr>
        </p:nvCxnSpPr>
        <p:spPr>
          <a:xfrm>
            <a:off x="7509721" y="1794725"/>
            <a:ext cx="0" cy="396897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3A7388B4-B3D7-F1C6-EFDA-EB4712C364EA}"/>
              </a:ext>
            </a:extLst>
          </p:cNvPr>
          <p:cNvSpPr txBox="1">
            <a:spLocks/>
          </p:cNvSpPr>
          <p:nvPr>
            <p:custDataLst>
              <p:tags r:id="rId4"/>
            </p:custDataLst>
          </p:nvPr>
        </p:nvSpPr>
        <p:spPr>
          <a:xfrm>
            <a:off x="7690909" y="1692834"/>
            <a:ext cx="3985152" cy="4318992"/>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Commence à investir tôt et régulièrement afin de profiter pleinement du pouvoir de la capitalisation et de la valeur temporelle de l’argent. </a:t>
            </a:r>
          </a:p>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Tu peux capitaliser n’importe quel type de rendement de placement en réinvestissant ce rendement.</a:t>
            </a:r>
          </a:p>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Exemple : </a:t>
            </a:r>
          </a:p>
          <a:p>
            <a:pPr marL="357188" lvl="1" indent="-173038">
              <a:buClr>
                <a:srgbClr val="A2AAAD"/>
              </a:buClr>
              <a:buSzPct val="116000"/>
            </a:pPr>
            <a:r>
              <a:rPr lang="fr-CA" sz="1200" dirty="0">
                <a:latin typeface="Century Gothic" panose="020B0502020202020204" pitchFamily="34" charset="0"/>
                <a:ea typeface="+mn-lt"/>
                <a:cs typeface="+mn-lt"/>
              </a:rPr>
              <a:t>Jeanne a commencé à investir il y a 20 ans; elle a effectué 10 cotisations annuelles de 5 000 $ et obtenu un rendement annuel de 8 %.  Elle a cessé d’investir il y a 10 ans et </a:t>
            </a:r>
            <a:r>
              <a:rPr lang="fr-CA" sz="1200">
                <a:latin typeface="Century Gothic" panose="020B0502020202020204" pitchFamily="34" charset="0"/>
                <a:ea typeface="+mn-lt"/>
                <a:cs typeface="+mn-lt"/>
              </a:rPr>
              <a:t>conservé son placement </a:t>
            </a:r>
            <a:r>
              <a:rPr lang="fr-CA" sz="1200" dirty="0">
                <a:latin typeface="Century Gothic" panose="020B0502020202020204" pitchFamily="34" charset="0"/>
                <a:ea typeface="+mn-lt"/>
                <a:cs typeface="+mn-lt"/>
              </a:rPr>
              <a:t>pendant 10 autres années, toujours à un taux de rendement annuel de 8 %.</a:t>
            </a:r>
          </a:p>
          <a:p>
            <a:pPr marL="357188" lvl="1" indent="-173038">
              <a:buClr>
                <a:srgbClr val="A2AAAD"/>
              </a:buClr>
              <a:buSzPct val="116000"/>
            </a:pPr>
            <a:r>
              <a:rPr lang="fr-CA" sz="1200" dirty="0">
                <a:latin typeface="Century Gothic" panose="020B0502020202020204" pitchFamily="34" charset="0"/>
                <a:ea typeface="+mn-lt"/>
                <a:cs typeface="+mn-lt"/>
              </a:rPr>
              <a:t>Jean, de son côté, a commencé à investir il y a 10 ans en versant 10 cotisations annuelles de 10 000 $ à un taux de rendement annuel de 8 %; même s’il a investi deux fois plus d’argent que Jeanne, il a accumulé une somme moins importante parce qu’il a commencé plus tard.</a:t>
            </a:r>
          </a:p>
        </p:txBody>
      </p:sp>
      <p:pic>
        <p:nvPicPr>
          <p:cNvPr id="8" name="Picture 7" descr="A graph with green lines and numbers&#10;&#10;Description automatically generated">
            <a:extLst>
              <a:ext uri="{FF2B5EF4-FFF2-40B4-BE49-F238E27FC236}">
                <a16:creationId xmlns:a16="http://schemas.microsoft.com/office/drawing/2014/main" id="{2FB1FCCD-F4F8-4D5E-B12A-C578ACAF7718}"/>
              </a:ext>
            </a:extLst>
          </p:cNvPr>
          <p:cNvPicPr>
            <a:picLocks noChangeAspect="1"/>
          </p:cNvPicPr>
          <p:nvPr>
            <p:custDataLst>
              <p:tags r:id="rId5"/>
            </p:custDataLst>
          </p:nvPr>
        </p:nvPicPr>
        <p:blipFill rotWithShape="1">
          <a:blip r:embed="rId38"/>
          <a:srcRect t="857" r="2" b="2"/>
          <a:stretch/>
        </p:blipFill>
        <p:spPr>
          <a:xfrm>
            <a:off x="902398" y="2567488"/>
            <a:ext cx="5726996" cy="3520306"/>
          </a:xfrm>
          <a:prstGeom prst="rect">
            <a:avLst/>
          </a:prstGeom>
        </p:spPr>
      </p:pic>
      <p:sp>
        <p:nvSpPr>
          <p:cNvPr id="10" name="TextBox 9">
            <a:extLst>
              <a:ext uri="{FF2B5EF4-FFF2-40B4-BE49-F238E27FC236}">
                <a16:creationId xmlns:a16="http://schemas.microsoft.com/office/drawing/2014/main" id="{BB8A0CD8-F3EF-C8A3-0E89-C3D3263B19E4}"/>
              </a:ext>
            </a:extLst>
          </p:cNvPr>
          <p:cNvSpPr txBox="1"/>
          <p:nvPr>
            <p:custDataLst>
              <p:tags r:id="rId6"/>
            </p:custDataLst>
          </p:nvPr>
        </p:nvSpPr>
        <p:spPr>
          <a:xfrm>
            <a:off x="535684" y="1692833"/>
            <a:ext cx="6486899" cy="1326004"/>
          </a:xfrm>
          <a:prstGeom prst="rect">
            <a:avLst/>
          </a:prstGeom>
          <a:solidFill>
            <a:schemeClr val="bg1"/>
          </a:solidFill>
        </p:spPr>
        <p:txBody>
          <a:bodyPr wrap="square" rtlCol="0">
            <a:spAutoFit/>
          </a:bodyPr>
          <a:lstStyle/>
          <a:p>
            <a:pPr>
              <a:spcAft>
                <a:spcPts val="500"/>
              </a:spcAft>
            </a:pPr>
            <a:r>
              <a:rPr lang="fr-CA" sz="1600" dirty="0">
                <a:solidFill>
                  <a:srgbClr val="205885"/>
                </a:solidFill>
                <a:latin typeface="Century Gothic" panose="020B0502020202020204" pitchFamily="34" charset="0"/>
              </a:rPr>
              <a:t>Le pouvoir de </a:t>
            </a:r>
            <a:r>
              <a:rPr lang="fr-CA" sz="1600" b="1" dirty="0">
                <a:solidFill>
                  <a:srgbClr val="205885"/>
                </a:solidFill>
                <a:latin typeface="Century Gothic" panose="020B0502020202020204" pitchFamily="34" charset="0"/>
              </a:rPr>
              <a:t>commencer tôt</a:t>
            </a:r>
          </a:p>
          <a:p>
            <a:r>
              <a:rPr lang="fr-CA" sz="1200" dirty="0">
                <a:latin typeface="Century Gothic" panose="020B0502020202020204" pitchFamily="34" charset="0"/>
              </a:rPr>
              <a:t>La capitalisation te donne une importante longueur d’avance si tu commences à épargner pour prendre une retraite anticipée. Dans cet exemple, une investisseuse cotise 6 000 $ par année dans un compte de retraite qui lui rapporte 7 %. Si elle attend seulement cinq ans avant de commencer à cotiser, elle aura perdu presque un demi-million de dollars.</a:t>
            </a:r>
          </a:p>
        </p:txBody>
      </p:sp>
      <p:sp>
        <p:nvSpPr>
          <p:cNvPr id="11" name="Rectangle 10">
            <a:extLst>
              <a:ext uri="{FF2B5EF4-FFF2-40B4-BE49-F238E27FC236}">
                <a16:creationId xmlns:a16="http://schemas.microsoft.com/office/drawing/2014/main" id="{B801F651-D726-2E0E-C4CF-3D99A5F5015C}"/>
              </a:ext>
            </a:extLst>
          </p:cNvPr>
          <p:cNvSpPr/>
          <p:nvPr>
            <p:custDataLst>
              <p:tags r:id="rId7"/>
            </p:custDataLst>
          </p:nvPr>
        </p:nvSpPr>
        <p:spPr>
          <a:xfrm>
            <a:off x="1089498"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9EDB-15B1-1885-79D4-268D306F75E5}"/>
              </a:ext>
            </a:extLst>
          </p:cNvPr>
          <p:cNvSpPr/>
          <p:nvPr>
            <p:custDataLst>
              <p:tags r:id="rId8"/>
            </p:custDataLst>
          </p:nvPr>
        </p:nvSpPr>
        <p:spPr>
          <a:xfrm>
            <a:off x="6141396"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C1E95F-5786-6634-3EDE-C873FB3DC762}"/>
              </a:ext>
            </a:extLst>
          </p:cNvPr>
          <p:cNvPicPr>
            <a:picLocks noChangeAspect="1"/>
          </p:cNvPicPr>
          <p:nvPr>
            <p:custDataLst>
              <p:tags r:id="rId9"/>
            </p:custDataLst>
          </p:nvPr>
        </p:nvPicPr>
        <p:blipFill>
          <a:blip r:embed="rId39"/>
          <a:stretch>
            <a:fillRect/>
          </a:stretch>
        </p:blipFill>
        <p:spPr>
          <a:xfrm>
            <a:off x="277057" y="4155089"/>
            <a:ext cx="1887210" cy="1895310"/>
          </a:xfrm>
          <a:prstGeom prst="rect">
            <a:avLst/>
          </a:prstGeom>
        </p:spPr>
      </p:pic>
      <p:sp>
        <p:nvSpPr>
          <p:cNvPr id="14" name="TextBox 13">
            <a:extLst>
              <a:ext uri="{FF2B5EF4-FFF2-40B4-BE49-F238E27FC236}">
                <a16:creationId xmlns:a16="http://schemas.microsoft.com/office/drawing/2014/main" id="{CD4AC775-1C92-E7CC-D4E0-E850EA300557}"/>
              </a:ext>
            </a:extLst>
          </p:cNvPr>
          <p:cNvSpPr txBox="1"/>
          <p:nvPr>
            <p:custDataLst>
              <p:tags r:id="rId10"/>
            </p:custDataLst>
          </p:nvPr>
        </p:nvSpPr>
        <p:spPr>
          <a:xfrm>
            <a:off x="998549" y="5820139"/>
            <a:ext cx="539138" cy="246221"/>
          </a:xfrm>
          <a:prstGeom prst="rect">
            <a:avLst/>
          </a:prstGeom>
          <a:solidFill>
            <a:schemeClr val="bg1"/>
          </a:solidFill>
        </p:spPr>
        <p:txBody>
          <a:bodyPr wrap="square" rtlCol="0">
            <a:spAutoFit/>
          </a:bodyPr>
          <a:lstStyle/>
          <a:p>
            <a:r>
              <a:rPr lang="fr-CA" sz="1000" b="1">
                <a:latin typeface="Century Gothic" panose="020B0502020202020204" pitchFamily="34" charset="0"/>
              </a:rPr>
              <a:t>ÂGE</a:t>
            </a:r>
          </a:p>
        </p:txBody>
      </p:sp>
      <p:sp>
        <p:nvSpPr>
          <p:cNvPr id="15" name="TextBox 14">
            <a:extLst>
              <a:ext uri="{FF2B5EF4-FFF2-40B4-BE49-F238E27FC236}">
                <a16:creationId xmlns:a16="http://schemas.microsoft.com/office/drawing/2014/main" id="{2E64E896-A7CB-66AB-870B-368A3129CAAD}"/>
              </a:ext>
            </a:extLst>
          </p:cNvPr>
          <p:cNvSpPr txBox="1"/>
          <p:nvPr>
            <p:custDataLst>
              <p:tags r:id="rId11"/>
            </p:custDataLst>
          </p:nvPr>
        </p:nvSpPr>
        <p:spPr>
          <a:xfrm>
            <a:off x="1426508"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16" name="TextBox 15">
            <a:extLst>
              <a:ext uri="{FF2B5EF4-FFF2-40B4-BE49-F238E27FC236}">
                <a16:creationId xmlns:a16="http://schemas.microsoft.com/office/drawing/2014/main" id="{28D4A377-EBDA-C74D-D657-C4B676E5354B}"/>
              </a:ext>
            </a:extLst>
          </p:cNvPr>
          <p:cNvSpPr txBox="1"/>
          <p:nvPr>
            <p:custDataLst>
              <p:tags r:id="rId12"/>
            </p:custDataLst>
          </p:nvPr>
        </p:nvSpPr>
        <p:spPr>
          <a:xfrm>
            <a:off x="1883708"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17" name="TextBox 16">
            <a:extLst>
              <a:ext uri="{FF2B5EF4-FFF2-40B4-BE49-F238E27FC236}">
                <a16:creationId xmlns:a16="http://schemas.microsoft.com/office/drawing/2014/main" id="{28A626AD-7350-7CAE-C06D-EC574E99CC24}"/>
              </a:ext>
            </a:extLst>
          </p:cNvPr>
          <p:cNvSpPr txBox="1"/>
          <p:nvPr>
            <p:custDataLst>
              <p:tags r:id="rId13"/>
            </p:custDataLst>
          </p:nvPr>
        </p:nvSpPr>
        <p:spPr>
          <a:xfrm>
            <a:off x="2349700"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18" name="TextBox 17">
            <a:extLst>
              <a:ext uri="{FF2B5EF4-FFF2-40B4-BE49-F238E27FC236}">
                <a16:creationId xmlns:a16="http://schemas.microsoft.com/office/drawing/2014/main" id="{A3A49AD0-1946-02BD-FED4-7C66707A7C5F}"/>
              </a:ext>
            </a:extLst>
          </p:cNvPr>
          <p:cNvSpPr txBox="1"/>
          <p:nvPr>
            <p:custDataLst>
              <p:tags r:id="rId14"/>
            </p:custDataLst>
          </p:nvPr>
        </p:nvSpPr>
        <p:spPr>
          <a:xfrm>
            <a:off x="2806900"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19" name="TextBox 18">
            <a:extLst>
              <a:ext uri="{FF2B5EF4-FFF2-40B4-BE49-F238E27FC236}">
                <a16:creationId xmlns:a16="http://schemas.microsoft.com/office/drawing/2014/main" id="{5BA92536-C495-5EE7-60A7-B7219D4AC7AB}"/>
              </a:ext>
            </a:extLst>
          </p:cNvPr>
          <p:cNvSpPr txBox="1"/>
          <p:nvPr>
            <p:custDataLst>
              <p:tags r:id="rId15"/>
            </p:custDataLst>
          </p:nvPr>
        </p:nvSpPr>
        <p:spPr>
          <a:xfrm>
            <a:off x="3259704"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45</a:t>
            </a:r>
          </a:p>
        </p:txBody>
      </p:sp>
      <p:sp>
        <p:nvSpPr>
          <p:cNvPr id="20" name="TextBox 19">
            <a:extLst>
              <a:ext uri="{FF2B5EF4-FFF2-40B4-BE49-F238E27FC236}">
                <a16:creationId xmlns:a16="http://schemas.microsoft.com/office/drawing/2014/main" id="{2B23E9C0-D9D9-4BDE-E8CD-22CE787E8E8D}"/>
              </a:ext>
            </a:extLst>
          </p:cNvPr>
          <p:cNvSpPr txBox="1"/>
          <p:nvPr>
            <p:custDataLst>
              <p:tags r:id="rId16"/>
            </p:custDataLst>
          </p:nvPr>
        </p:nvSpPr>
        <p:spPr>
          <a:xfrm>
            <a:off x="3716904"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50</a:t>
            </a:r>
          </a:p>
        </p:txBody>
      </p:sp>
      <p:sp>
        <p:nvSpPr>
          <p:cNvPr id="21" name="TextBox 20">
            <a:extLst>
              <a:ext uri="{FF2B5EF4-FFF2-40B4-BE49-F238E27FC236}">
                <a16:creationId xmlns:a16="http://schemas.microsoft.com/office/drawing/2014/main" id="{36DE4A64-AA5E-98CA-268D-53AF4AB45553}"/>
              </a:ext>
            </a:extLst>
          </p:cNvPr>
          <p:cNvSpPr txBox="1"/>
          <p:nvPr>
            <p:custDataLst>
              <p:tags r:id="rId17"/>
            </p:custDataLst>
          </p:nvPr>
        </p:nvSpPr>
        <p:spPr>
          <a:xfrm>
            <a:off x="4187292"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55</a:t>
            </a:r>
          </a:p>
        </p:txBody>
      </p:sp>
      <p:sp>
        <p:nvSpPr>
          <p:cNvPr id="22" name="TextBox 21">
            <a:extLst>
              <a:ext uri="{FF2B5EF4-FFF2-40B4-BE49-F238E27FC236}">
                <a16:creationId xmlns:a16="http://schemas.microsoft.com/office/drawing/2014/main" id="{4F134C55-75F2-C9D1-4D1D-D4CE9B6EE3F3}"/>
              </a:ext>
            </a:extLst>
          </p:cNvPr>
          <p:cNvSpPr txBox="1"/>
          <p:nvPr>
            <p:custDataLst>
              <p:tags r:id="rId18"/>
            </p:custDataLst>
          </p:nvPr>
        </p:nvSpPr>
        <p:spPr>
          <a:xfrm>
            <a:off x="4644492"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60</a:t>
            </a:r>
          </a:p>
        </p:txBody>
      </p:sp>
      <p:sp>
        <p:nvSpPr>
          <p:cNvPr id="23" name="TextBox 22">
            <a:extLst>
              <a:ext uri="{FF2B5EF4-FFF2-40B4-BE49-F238E27FC236}">
                <a16:creationId xmlns:a16="http://schemas.microsoft.com/office/drawing/2014/main" id="{8658B831-4EAE-F278-3F54-A6C2309ADD69}"/>
              </a:ext>
            </a:extLst>
          </p:cNvPr>
          <p:cNvSpPr txBox="1"/>
          <p:nvPr>
            <p:custDataLst>
              <p:tags r:id="rId19"/>
            </p:custDataLst>
          </p:nvPr>
        </p:nvSpPr>
        <p:spPr>
          <a:xfrm>
            <a:off x="5255557"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67</a:t>
            </a:r>
          </a:p>
        </p:txBody>
      </p:sp>
      <p:sp>
        <p:nvSpPr>
          <p:cNvPr id="24" name="TextBox 23">
            <a:extLst>
              <a:ext uri="{FF2B5EF4-FFF2-40B4-BE49-F238E27FC236}">
                <a16:creationId xmlns:a16="http://schemas.microsoft.com/office/drawing/2014/main" id="{ADE1A0D2-C65D-7E40-939E-FD47BDD2CBAA}"/>
              </a:ext>
            </a:extLst>
          </p:cNvPr>
          <p:cNvSpPr txBox="1"/>
          <p:nvPr>
            <p:custDataLst>
              <p:tags r:id="rId20"/>
            </p:custDataLst>
          </p:nvPr>
        </p:nvSpPr>
        <p:spPr>
          <a:xfrm>
            <a:off x="5622271" y="5577805"/>
            <a:ext cx="539138" cy="246221"/>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5" name="TextBox 24">
            <a:extLst>
              <a:ext uri="{FF2B5EF4-FFF2-40B4-BE49-F238E27FC236}">
                <a16:creationId xmlns:a16="http://schemas.microsoft.com/office/drawing/2014/main" id="{5F815E6F-D22F-DCF0-1855-2759859ABF46}"/>
              </a:ext>
            </a:extLst>
          </p:cNvPr>
          <p:cNvSpPr txBox="1"/>
          <p:nvPr>
            <p:custDataLst>
              <p:tags r:id="rId21"/>
            </p:custDataLst>
          </p:nvPr>
        </p:nvSpPr>
        <p:spPr>
          <a:xfrm>
            <a:off x="5622271" y="5199736"/>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250 000 $</a:t>
            </a:r>
          </a:p>
        </p:txBody>
      </p:sp>
      <p:sp>
        <p:nvSpPr>
          <p:cNvPr id="26" name="TextBox 25">
            <a:extLst>
              <a:ext uri="{FF2B5EF4-FFF2-40B4-BE49-F238E27FC236}">
                <a16:creationId xmlns:a16="http://schemas.microsoft.com/office/drawing/2014/main" id="{CE460296-33B1-A7EA-58DE-C00C7804D688}"/>
              </a:ext>
            </a:extLst>
          </p:cNvPr>
          <p:cNvSpPr txBox="1"/>
          <p:nvPr>
            <p:custDataLst>
              <p:tags r:id="rId22"/>
            </p:custDataLst>
          </p:nvPr>
        </p:nvSpPr>
        <p:spPr>
          <a:xfrm>
            <a:off x="5622271" y="4777705"/>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500 000 $</a:t>
            </a:r>
          </a:p>
        </p:txBody>
      </p:sp>
      <p:sp>
        <p:nvSpPr>
          <p:cNvPr id="27" name="TextBox 26">
            <a:extLst>
              <a:ext uri="{FF2B5EF4-FFF2-40B4-BE49-F238E27FC236}">
                <a16:creationId xmlns:a16="http://schemas.microsoft.com/office/drawing/2014/main" id="{C434F3DA-9663-4098-389B-D47CEF63FA27}"/>
              </a:ext>
            </a:extLst>
          </p:cNvPr>
          <p:cNvSpPr txBox="1"/>
          <p:nvPr>
            <p:custDataLst>
              <p:tags r:id="rId23"/>
            </p:custDataLst>
          </p:nvPr>
        </p:nvSpPr>
        <p:spPr>
          <a:xfrm>
            <a:off x="5622271" y="4342485"/>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750 000 $</a:t>
            </a:r>
          </a:p>
        </p:txBody>
      </p:sp>
      <p:sp>
        <p:nvSpPr>
          <p:cNvPr id="28" name="TextBox 27">
            <a:extLst>
              <a:ext uri="{FF2B5EF4-FFF2-40B4-BE49-F238E27FC236}">
                <a16:creationId xmlns:a16="http://schemas.microsoft.com/office/drawing/2014/main" id="{921215EE-B39A-0F0C-F5B5-EFDEAFE06CE8}"/>
              </a:ext>
            </a:extLst>
          </p:cNvPr>
          <p:cNvSpPr txBox="1"/>
          <p:nvPr>
            <p:custDataLst>
              <p:tags r:id="rId24"/>
            </p:custDataLst>
          </p:nvPr>
        </p:nvSpPr>
        <p:spPr>
          <a:xfrm>
            <a:off x="5622271" y="3929247"/>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1 000 000 $</a:t>
            </a:r>
          </a:p>
        </p:txBody>
      </p:sp>
      <p:sp>
        <p:nvSpPr>
          <p:cNvPr id="29" name="TextBox 28">
            <a:extLst>
              <a:ext uri="{FF2B5EF4-FFF2-40B4-BE49-F238E27FC236}">
                <a16:creationId xmlns:a16="http://schemas.microsoft.com/office/drawing/2014/main" id="{1132AADE-7EAF-BE01-2476-31DC1D99393C}"/>
              </a:ext>
            </a:extLst>
          </p:cNvPr>
          <p:cNvSpPr txBox="1"/>
          <p:nvPr>
            <p:custDataLst>
              <p:tags r:id="rId25"/>
            </p:custDataLst>
          </p:nvPr>
        </p:nvSpPr>
        <p:spPr>
          <a:xfrm>
            <a:off x="5622271" y="3511613"/>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1 250 000 $</a:t>
            </a:r>
          </a:p>
        </p:txBody>
      </p:sp>
      <p:sp>
        <p:nvSpPr>
          <p:cNvPr id="30" name="TextBox 29">
            <a:extLst>
              <a:ext uri="{FF2B5EF4-FFF2-40B4-BE49-F238E27FC236}">
                <a16:creationId xmlns:a16="http://schemas.microsoft.com/office/drawing/2014/main" id="{E8875C78-092A-0E2B-1C1E-C729C554A7D3}"/>
              </a:ext>
            </a:extLst>
          </p:cNvPr>
          <p:cNvSpPr txBox="1"/>
          <p:nvPr>
            <p:custDataLst>
              <p:tags r:id="rId26"/>
            </p:custDataLst>
          </p:nvPr>
        </p:nvSpPr>
        <p:spPr>
          <a:xfrm>
            <a:off x="5622271" y="3102770"/>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1 500 000 $</a:t>
            </a:r>
          </a:p>
        </p:txBody>
      </p:sp>
      <p:pic>
        <p:nvPicPr>
          <p:cNvPr id="31" name="Picture 30">
            <a:extLst>
              <a:ext uri="{FF2B5EF4-FFF2-40B4-BE49-F238E27FC236}">
                <a16:creationId xmlns:a16="http://schemas.microsoft.com/office/drawing/2014/main" id="{3A6CB686-367C-4A86-FD1C-25A33A13CC2C}"/>
              </a:ext>
            </a:extLst>
          </p:cNvPr>
          <p:cNvPicPr>
            <a:picLocks noChangeAspect="1"/>
          </p:cNvPicPr>
          <p:nvPr>
            <p:custDataLst>
              <p:tags r:id="rId27"/>
            </p:custDataLst>
          </p:nvPr>
        </p:nvPicPr>
        <p:blipFill>
          <a:blip r:embed="rId40"/>
          <a:stretch>
            <a:fillRect/>
          </a:stretch>
        </p:blipFill>
        <p:spPr>
          <a:xfrm>
            <a:off x="5560407" y="4614625"/>
            <a:ext cx="2421107" cy="1556426"/>
          </a:xfrm>
          <a:prstGeom prst="rect">
            <a:avLst/>
          </a:prstGeom>
        </p:spPr>
      </p:pic>
      <p:sp>
        <p:nvSpPr>
          <p:cNvPr id="32" name="TextBox 31">
            <a:extLst>
              <a:ext uri="{FF2B5EF4-FFF2-40B4-BE49-F238E27FC236}">
                <a16:creationId xmlns:a16="http://schemas.microsoft.com/office/drawing/2014/main" id="{A7924358-6E1A-B26B-B945-65F4FE1CCD1A}"/>
              </a:ext>
            </a:extLst>
          </p:cNvPr>
          <p:cNvSpPr txBox="1"/>
          <p:nvPr>
            <p:custDataLst>
              <p:tags r:id="rId28"/>
            </p:custDataLst>
          </p:nvPr>
        </p:nvSpPr>
        <p:spPr>
          <a:xfrm>
            <a:off x="1422678" y="3061311"/>
            <a:ext cx="1923360" cy="246221"/>
          </a:xfrm>
          <a:prstGeom prst="rect">
            <a:avLst/>
          </a:prstGeom>
          <a:solidFill>
            <a:schemeClr val="bg1"/>
          </a:solidFill>
        </p:spPr>
        <p:txBody>
          <a:bodyPr wrap="square" rtlCol="0">
            <a:spAutoFit/>
          </a:bodyPr>
          <a:lstStyle/>
          <a:p>
            <a:r>
              <a:rPr lang="fr-CA" sz="1000" dirty="0">
                <a:latin typeface="Century Gothic" panose="020B0502020202020204" pitchFamily="34" charset="0"/>
              </a:rPr>
              <a:t>Si elle commence à 25 ans</a:t>
            </a:r>
          </a:p>
        </p:txBody>
      </p:sp>
      <p:sp>
        <p:nvSpPr>
          <p:cNvPr id="33" name="TextBox 32">
            <a:extLst>
              <a:ext uri="{FF2B5EF4-FFF2-40B4-BE49-F238E27FC236}">
                <a16:creationId xmlns:a16="http://schemas.microsoft.com/office/drawing/2014/main" id="{C394E13F-C120-541C-F720-2869BEB5AAB1}"/>
              </a:ext>
            </a:extLst>
          </p:cNvPr>
          <p:cNvSpPr txBox="1"/>
          <p:nvPr>
            <p:custDataLst>
              <p:tags r:id="rId29"/>
            </p:custDataLst>
          </p:nvPr>
        </p:nvSpPr>
        <p:spPr>
          <a:xfrm>
            <a:off x="1426508" y="3260788"/>
            <a:ext cx="1833196" cy="246221"/>
          </a:xfrm>
          <a:prstGeom prst="rect">
            <a:avLst/>
          </a:prstGeom>
          <a:solidFill>
            <a:schemeClr val="bg1"/>
          </a:solidFill>
        </p:spPr>
        <p:txBody>
          <a:bodyPr wrap="square" rtlCol="0">
            <a:spAutoFit/>
          </a:bodyPr>
          <a:lstStyle/>
          <a:p>
            <a:r>
              <a:rPr lang="fr-CA" sz="1000" dirty="0">
                <a:latin typeface="Century Gothic" panose="020B0502020202020204" pitchFamily="34" charset="0"/>
              </a:rPr>
              <a:t>Si elle commence à 30 ans</a:t>
            </a:r>
          </a:p>
        </p:txBody>
      </p:sp>
      <p:sp>
        <p:nvSpPr>
          <p:cNvPr id="34" name="Rectangle 33">
            <a:extLst>
              <a:ext uri="{FF2B5EF4-FFF2-40B4-BE49-F238E27FC236}">
                <a16:creationId xmlns:a16="http://schemas.microsoft.com/office/drawing/2014/main" id="{803C4AD9-8460-0E64-09A0-E6A38E2C2D18}"/>
              </a:ext>
            </a:extLst>
          </p:cNvPr>
          <p:cNvSpPr/>
          <p:nvPr>
            <p:custDataLst>
              <p:tags r:id="rId30"/>
            </p:custDataLst>
          </p:nvPr>
        </p:nvSpPr>
        <p:spPr>
          <a:xfrm>
            <a:off x="3495830" y="2994130"/>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52C1441-9E88-CF11-09E8-50C0E5FAC16F}"/>
              </a:ext>
            </a:extLst>
          </p:cNvPr>
          <p:cNvSpPr txBox="1"/>
          <p:nvPr>
            <p:custDataLst>
              <p:tags r:id="rId31"/>
            </p:custDataLst>
          </p:nvPr>
        </p:nvSpPr>
        <p:spPr>
          <a:xfrm>
            <a:off x="3610558" y="3132421"/>
            <a:ext cx="1190041" cy="246221"/>
          </a:xfrm>
          <a:prstGeom prst="rect">
            <a:avLst/>
          </a:prstGeom>
          <a:solidFill>
            <a:srgbClr val="0D8342"/>
          </a:solidFill>
        </p:spPr>
        <p:txBody>
          <a:bodyPr wrap="square" rtlCol="0">
            <a:spAutoFit/>
          </a:bodyPr>
          <a:lstStyle/>
          <a:p>
            <a:pPr algn="ctr"/>
            <a:r>
              <a:rPr lang="fr-CA" sz="1000" b="1">
                <a:solidFill>
                  <a:schemeClr val="bg1"/>
                </a:solidFill>
                <a:latin typeface="Century Gothic" panose="020B0502020202020204" pitchFamily="34" charset="0"/>
              </a:rPr>
              <a:t>1,48 million $</a:t>
            </a:r>
          </a:p>
        </p:txBody>
      </p:sp>
      <p:sp>
        <p:nvSpPr>
          <p:cNvPr id="36" name="Rectangle 35">
            <a:extLst>
              <a:ext uri="{FF2B5EF4-FFF2-40B4-BE49-F238E27FC236}">
                <a16:creationId xmlns:a16="http://schemas.microsoft.com/office/drawing/2014/main" id="{C7DAD861-29C9-8525-A842-54D4FBEA1084}"/>
              </a:ext>
            </a:extLst>
          </p:cNvPr>
          <p:cNvSpPr/>
          <p:nvPr>
            <p:custDataLst>
              <p:tags r:id="rId32"/>
            </p:custDataLst>
          </p:nvPr>
        </p:nvSpPr>
        <p:spPr>
          <a:xfrm>
            <a:off x="2936657" y="3768335"/>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0F8DB9B-8418-964A-3CD3-3CA303D4CE7E}"/>
              </a:ext>
            </a:extLst>
          </p:cNvPr>
          <p:cNvSpPr txBox="1"/>
          <p:nvPr>
            <p:custDataLst>
              <p:tags r:id="rId33"/>
            </p:custDataLst>
          </p:nvPr>
        </p:nvSpPr>
        <p:spPr>
          <a:xfrm>
            <a:off x="3048417" y="3884985"/>
            <a:ext cx="1190041" cy="246221"/>
          </a:xfrm>
          <a:prstGeom prst="rect">
            <a:avLst/>
          </a:prstGeom>
          <a:solidFill>
            <a:srgbClr val="C1CF2F"/>
          </a:solidFill>
        </p:spPr>
        <p:txBody>
          <a:bodyPr wrap="square" rtlCol="0">
            <a:spAutoFit/>
          </a:bodyPr>
          <a:lstStyle/>
          <a:p>
            <a:pPr algn="ctr"/>
            <a:r>
              <a:rPr lang="fr-CA" sz="1000" b="1">
                <a:latin typeface="Century Gothic" panose="020B0502020202020204" pitchFamily="34" charset="0"/>
              </a:rPr>
              <a:t>1,03 million $</a:t>
            </a:r>
          </a:p>
        </p:txBody>
      </p:sp>
      <p:sp>
        <p:nvSpPr>
          <p:cNvPr id="38" name="TextBox 37">
            <a:extLst>
              <a:ext uri="{FF2B5EF4-FFF2-40B4-BE49-F238E27FC236}">
                <a16:creationId xmlns:a16="http://schemas.microsoft.com/office/drawing/2014/main" id="{69091104-0DDC-92A3-3F5D-18BAD452FFBA}"/>
              </a:ext>
            </a:extLst>
          </p:cNvPr>
          <p:cNvSpPr txBox="1"/>
          <p:nvPr>
            <p:custDataLst>
              <p:tags r:id="rId34"/>
            </p:custDataLst>
          </p:nvPr>
        </p:nvSpPr>
        <p:spPr>
          <a:xfrm>
            <a:off x="2789608" y="4142430"/>
            <a:ext cx="1571240" cy="400110"/>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Montant total cotisé :</a:t>
            </a:r>
          </a:p>
          <a:p>
            <a:pPr algn="ctr"/>
            <a:r>
              <a:rPr lang="fr-CA" sz="1000">
                <a:latin typeface="Century Gothic" panose="020B0502020202020204" pitchFamily="34" charset="0"/>
              </a:rPr>
              <a:t>222 000 $</a:t>
            </a:r>
          </a:p>
        </p:txBody>
      </p:sp>
      <p:sp>
        <p:nvSpPr>
          <p:cNvPr id="39" name="TextBox 38">
            <a:extLst>
              <a:ext uri="{FF2B5EF4-FFF2-40B4-BE49-F238E27FC236}">
                <a16:creationId xmlns:a16="http://schemas.microsoft.com/office/drawing/2014/main" id="{65F64CA7-304B-70FF-8BE7-404551B6CA38}"/>
              </a:ext>
            </a:extLst>
          </p:cNvPr>
          <p:cNvSpPr txBox="1"/>
          <p:nvPr>
            <p:custDataLst>
              <p:tags r:id="rId35"/>
            </p:custDataLst>
          </p:nvPr>
        </p:nvSpPr>
        <p:spPr>
          <a:xfrm>
            <a:off x="3270335" y="3379102"/>
            <a:ext cx="1683610" cy="400110"/>
          </a:xfrm>
          <a:prstGeom prst="rect">
            <a:avLst/>
          </a:prstGeom>
          <a:solidFill>
            <a:schemeClr val="bg1"/>
          </a:solidFill>
        </p:spPr>
        <p:txBody>
          <a:bodyPr wrap="square" rtlCol="0">
            <a:spAutoFit/>
          </a:bodyPr>
          <a:lstStyle/>
          <a:p>
            <a:pPr algn="ctr"/>
            <a:r>
              <a:rPr lang="fr-CA" sz="1000" dirty="0">
                <a:latin typeface="Century Gothic" panose="020B0502020202020204" pitchFamily="34" charset="0"/>
              </a:rPr>
              <a:t>Montant total cotisé :</a:t>
            </a:r>
          </a:p>
          <a:p>
            <a:pPr algn="ctr"/>
            <a:r>
              <a:rPr lang="fr-CA" sz="1000" dirty="0">
                <a:latin typeface="Century Gothic" panose="020B0502020202020204" pitchFamily="34" charset="0"/>
              </a:rPr>
              <a:t>252 000 $</a:t>
            </a:r>
          </a:p>
        </p:txBody>
      </p:sp>
    </p:spTree>
    <p:extLst>
      <p:ext uri="{BB962C8B-B14F-4D97-AF65-F5344CB8AC3E}">
        <p14:creationId xmlns:p14="http://schemas.microsoft.com/office/powerpoint/2010/main" val="179349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F2BA36-5B05-D1FD-7169-07EC27E69D19}"/>
              </a:ext>
            </a:extLst>
          </p:cNvPr>
          <p:cNvSpPr>
            <a:spLocks noGrp="1"/>
          </p:cNvSpPr>
          <p:nvPr>
            <p:ph type="sldNum" sz="quarter" idx="12"/>
            <p:custDataLst>
              <p:tags r:id="rId1"/>
            </p:custDataLst>
          </p:nvPr>
        </p:nvSpPr>
        <p:spPr/>
        <p:txBody>
          <a:bodyPr/>
          <a:lstStyle/>
          <a:p>
            <a:fld id="{DFDF98CC-160E-494C-8C3C-8CDC5FA257DE}" type="slidenum">
              <a:rPr lang="en-US" smtClean="0"/>
              <a:t>11</a:t>
            </a:fld>
            <a:endParaRPr lang="en-US"/>
          </a:p>
        </p:txBody>
      </p:sp>
      <p:sp>
        <p:nvSpPr>
          <p:cNvPr id="6" name="Title 6">
            <a:extLst>
              <a:ext uri="{FF2B5EF4-FFF2-40B4-BE49-F238E27FC236}">
                <a16:creationId xmlns:a16="http://schemas.microsoft.com/office/drawing/2014/main" id="{18CB59D2-CC5E-2549-C419-C5E6E5EE064C}"/>
              </a:ext>
            </a:extLst>
          </p:cNvPr>
          <p:cNvSpPr>
            <a:spLocks noGrp="1"/>
          </p:cNvSpPr>
          <p:nvPr>
            <p:ph type="title"/>
            <p:custDataLst>
              <p:tags r:id="rId2"/>
            </p:custDataLst>
          </p:nvPr>
        </p:nvSpPr>
        <p:spPr>
          <a:xfrm>
            <a:off x="517869" y="1160463"/>
            <a:ext cx="11158193" cy="532370"/>
          </a:xfrm>
        </p:spPr>
        <p:txBody>
          <a:bodyPr/>
          <a:lstStyle/>
          <a:p>
            <a:r>
              <a:rPr lang="fr-CA"/>
              <a:t>Investis souvent</a:t>
            </a:r>
          </a:p>
        </p:txBody>
      </p:sp>
      <p:sp>
        <p:nvSpPr>
          <p:cNvPr id="7" name="Text Placeholder 1">
            <a:extLst>
              <a:ext uri="{FF2B5EF4-FFF2-40B4-BE49-F238E27FC236}">
                <a16:creationId xmlns:a16="http://schemas.microsoft.com/office/drawing/2014/main" id="{45AF9586-28F8-06CA-08E9-4FA6267A9457}"/>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En cotisant régulièrement, tu fais fructifier ton argent plus rapidement, ce qui aide à réduire le risque.</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Le S&amp;P 500 – un indice de référence du rendement global du marché boursier – a produit en moyenne un rendement annuel de près de 10 % au cours des 100 dernières années.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Le marché n’évolue pas en ligne droite cependant : il connaît des hauts et des bas, et notamment des épisodes de </a:t>
            </a:r>
            <a:r>
              <a:rPr lang="fr-CA" sz="1500">
                <a:latin typeface="Century Gothic" panose="020B0502020202020204" pitchFamily="34" charset="0"/>
                <a:ea typeface="+mn-lt"/>
                <a:cs typeface="+mn-lt"/>
                <a:hlinkClick r:id="rId5">
                  <a:extLst>
                    <a:ext uri="{A12FA001-AC4F-418D-AE19-62706E023703}">
                      <ahyp:hlinkClr xmlns:ahyp="http://schemas.microsoft.com/office/drawing/2018/hyperlinkcolor" val="tx"/>
                    </a:ext>
                  </a:extLst>
                </a:hlinkClick>
              </a:rPr>
              <a:t>marché baissier</a:t>
            </a:r>
            <a:r>
              <a:rPr lang="fr-CA" sz="1500">
                <a:latin typeface="Century Gothic" panose="020B0502020202020204" pitchFamily="34" charset="0"/>
                <a:ea typeface="+mn-lt"/>
                <a:cs typeface="+mn-lt"/>
              </a:rPr>
              <a:t>, où la valeur des actions baisse de plus de 20 % par rapport aux derniers sommets.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Pour contrer ce risque, de nombreux investisseurs optent pour des </a:t>
            </a:r>
            <a:r>
              <a:rPr lang="fr-CA" sz="1500">
                <a:latin typeface="Century Gothic" panose="020B0502020202020204" pitchFamily="34" charset="0"/>
                <a:ea typeface="+mn-lt"/>
                <a:cs typeface="+mn-lt"/>
                <a:hlinkClick r:id="rId6">
                  <a:extLst>
                    <a:ext uri="{A12FA001-AC4F-418D-AE19-62706E023703}">
                      <ahyp:hlinkClr xmlns:ahyp="http://schemas.microsoft.com/office/drawing/2018/hyperlinkcolor" val="tx"/>
                    </a:ext>
                  </a:extLst>
                </a:hlinkClick>
              </a:rPr>
              <a:t>achats périodiques par sommes fixes</a:t>
            </a:r>
            <a:r>
              <a:rPr lang="fr-CA" sz="1500">
                <a:latin typeface="Century Gothic" panose="020B0502020202020204" pitchFamily="34" charset="0"/>
                <a:ea typeface="+mn-lt"/>
                <a:cs typeface="+mn-lt"/>
              </a:rPr>
              <a:t>, une stratégie qui consiste à investir régulièrement de petites sommes plutôt que d’attendre d’investir un gros montant.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Comme tu investis toujours le même montant, peu importe que les prix soient faibles ou élevés, tu achètes plus d’actions lorsque les prix sont faibles et moins lorsqu’ils sont élevés.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Tu évites ainsi d’investir beaucoup juste avant que les prix baissent ou trop peu juste avant qu’ils montent. En plus de t’aider à réduire le risque, la méthode des achats périodiques par sommes fixes peut réduire ton prix moyen par action au fil du temps.</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Mais attention : la méthode des achats périodiques par sommes fixes ne garantit pas un profit et ne te protège pas contre une perte en période de baisse des marchés. Pour que cette stratégie soit efficace, tu dois continuer d’acheter des actions, aussi bien en période de baisse que de hausse des marchés.</a:t>
            </a:r>
          </a:p>
        </p:txBody>
      </p:sp>
    </p:spTree>
    <p:extLst>
      <p:ext uri="{BB962C8B-B14F-4D97-AF65-F5344CB8AC3E}">
        <p14:creationId xmlns:p14="http://schemas.microsoft.com/office/powerpoint/2010/main" val="23369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88F10-9087-5B5A-6EBA-30718D4285F7}"/>
              </a:ext>
            </a:extLst>
          </p:cNvPr>
          <p:cNvSpPr>
            <a:spLocks noGrp="1"/>
          </p:cNvSpPr>
          <p:nvPr>
            <p:ph type="sldNum" sz="quarter" idx="12"/>
            <p:custDataLst>
              <p:tags r:id="rId1"/>
            </p:custDataLst>
          </p:nvPr>
        </p:nvSpPr>
        <p:spPr/>
        <p:txBody>
          <a:bodyPr/>
          <a:lstStyle/>
          <a:p>
            <a:fld id="{DFDF98CC-160E-494C-8C3C-8CDC5FA257DE}" type="slidenum">
              <a:rPr lang="en-US" smtClean="0"/>
              <a:t>12</a:t>
            </a:fld>
            <a:endParaRPr lang="en-US"/>
          </a:p>
        </p:txBody>
      </p:sp>
      <p:sp>
        <p:nvSpPr>
          <p:cNvPr id="6" name="Title 6">
            <a:extLst>
              <a:ext uri="{FF2B5EF4-FFF2-40B4-BE49-F238E27FC236}">
                <a16:creationId xmlns:a16="http://schemas.microsoft.com/office/drawing/2014/main" id="{1A732573-AB88-8244-02E4-911A2A5867C0}"/>
              </a:ext>
            </a:extLst>
          </p:cNvPr>
          <p:cNvSpPr>
            <a:spLocks noGrp="1"/>
          </p:cNvSpPr>
          <p:nvPr>
            <p:ph type="title"/>
            <p:custDataLst>
              <p:tags r:id="rId2"/>
            </p:custDataLst>
          </p:nvPr>
        </p:nvSpPr>
        <p:spPr>
          <a:xfrm>
            <a:off x="517869" y="1160463"/>
            <a:ext cx="11158193" cy="532370"/>
          </a:xfrm>
        </p:spPr>
        <p:txBody>
          <a:bodyPr/>
          <a:lstStyle/>
          <a:p>
            <a:r>
              <a:rPr lang="fr-CA" dirty="0"/>
              <a:t>Diversifie</a:t>
            </a:r>
          </a:p>
        </p:txBody>
      </p:sp>
      <p:sp>
        <p:nvSpPr>
          <p:cNvPr id="7" name="Text Placeholder 1">
            <a:extLst>
              <a:ext uri="{FF2B5EF4-FFF2-40B4-BE49-F238E27FC236}">
                <a16:creationId xmlns:a16="http://schemas.microsoft.com/office/drawing/2014/main" id="{2DF22A26-B9D6-7990-720F-6C0C0B88A996}"/>
              </a:ext>
            </a:extLst>
          </p:cNvPr>
          <p:cNvSpPr txBox="1">
            <a:spLocks/>
          </p:cNvSpPr>
          <p:nvPr>
            <p:custDataLst>
              <p:tags r:id="rId3"/>
            </p:custDataLst>
          </p:nvPr>
        </p:nvSpPr>
        <p:spPr>
          <a:xfrm>
            <a:off x="517864" y="1692833"/>
            <a:ext cx="11158193" cy="4590729"/>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 rendement moyen du S&amp;P 500 correspond au rendement moyen des 500 plus importantes sociétés cotées en bourse aux États-Unis, qui est rajusté en fonction de la capitalisation boursière de chacune. Le large éventail de titres qui composent le S&amp;P 500 procure le genre de </a:t>
            </a:r>
            <a:r>
              <a:rPr lang="fr-CA" sz="1500" dirty="0">
                <a:latin typeface="Century Gothic" panose="020B0502020202020204" pitchFamily="34" charset="0"/>
                <a:ea typeface="+mn-lt"/>
                <a:cs typeface="+mn-lt"/>
                <a:hlinkClick r:id="rId5">
                  <a:extLst>
                    <a:ext uri="{A12FA001-AC4F-418D-AE19-62706E023703}">
                      <ahyp:hlinkClr xmlns:ahyp="http://schemas.microsoft.com/office/drawing/2018/hyperlinkcolor" val="tx"/>
                    </a:ext>
                  </a:extLst>
                </a:hlinkClick>
              </a:rPr>
              <a:t>diversification</a:t>
            </a:r>
            <a:r>
              <a:rPr lang="fr-CA" sz="1500" dirty="0">
                <a:latin typeface="Century Gothic" panose="020B0502020202020204" pitchFamily="34" charset="0"/>
                <a:ea typeface="+mn-lt"/>
                <a:cs typeface="+mn-lt"/>
              </a:rPr>
              <a:t> que recherchent de nombreux investisseurs pour réduire leur risque.</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Les titres individuels peuvent produire des rendements supérieurs à celui du marché boursier en général (représenté par l’indice S&amp;P 500), mais leur risque est aussi beaucoup plus concentré. Le marché boursier pris globalement n’est jamais descendu à zéro, mais on ne peut pas en dire autant des entreprises individuelles.</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En investissant dans un large éventail d’entreprises, tu peux réduire le risque parce que si certains titres que tu as achetés baissent, d’autres peuvent monter, ce qui permet de compenser.</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 choix des titres individuels peut représenter tout en défi en raison du temps, des efforts et des recherches que cela exige. C’est ici que les fonds communs de placement, les fonds indiciels, les fonds négociés en bourse (FNB) et les </a:t>
            </a:r>
            <a:r>
              <a:rPr lang="fr-CA" sz="1500" dirty="0">
                <a:latin typeface="Century Gothic" panose="020B0502020202020204" pitchFamily="34" charset="0"/>
                <a:ea typeface="+mn-lt"/>
                <a:cs typeface="+mn-lt"/>
                <a:hlinkClick r:id="rId6">
                  <a:extLst>
                    <a:ext uri="{A12FA001-AC4F-418D-AE19-62706E023703}">
                      <ahyp:hlinkClr xmlns:ahyp="http://schemas.microsoft.com/office/drawing/2018/hyperlinkcolor" val="tx"/>
                    </a:ext>
                  </a:extLst>
                </a:hlinkClick>
              </a:rPr>
              <a:t>fonds à date cible</a:t>
            </a:r>
            <a:r>
              <a:rPr lang="fr-CA" sz="1500" dirty="0">
                <a:latin typeface="Century Gothic" panose="020B0502020202020204" pitchFamily="34" charset="0"/>
                <a:ea typeface="+mn-lt"/>
                <a:cs typeface="+mn-lt"/>
              </a:rPr>
              <a:t> peuvent devenir intéressants.</a:t>
            </a:r>
          </a:p>
          <a:p>
            <a:pPr marL="400050" lvl="1" indent="-173038">
              <a:buClr>
                <a:srgbClr val="A2AAAD"/>
              </a:buClr>
            </a:pPr>
            <a:r>
              <a:rPr lang="fr-CA" sz="1500" dirty="0">
                <a:latin typeface="Century Gothic" panose="020B0502020202020204" pitchFamily="34" charset="0"/>
                <a:ea typeface="+mn-lt"/>
                <a:cs typeface="+mn-lt"/>
              </a:rPr>
              <a:t>Si tu choisis d’investir dans des fonds, ce sont des professionnels qui effectuent les recherches pour toi, soit en exerçant eux-mêmes un contrôle diligent, soit en cherchant simplement à reproduire le rendement d’un important indice boursier, comme le S&amp;P 500. Dans un cas comme dans l’autre, il s’agit de portefeuilles diversifiés composés d’un grand nombre de placements, ce qui te permet de profiter des rendements composés.</a:t>
            </a:r>
          </a:p>
        </p:txBody>
      </p:sp>
    </p:spTree>
    <p:extLst>
      <p:ext uri="{BB962C8B-B14F-4D97-AF65-F5344CB8AC3E}">
        <p14:creationId xmlns:p14="http://schemas.microsoft.com/office/powerpoint/2010/main" val="330770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1"/>
            </p:custDataLst>
          </p:nvPr>
        </p:nvSpPr>
        <p:spPr>
          <a:xfrm>
            <a:off x="515938" y="1262744"/>
            <a:ext cx="2697923" cy="4434794"/>
          </a:xfrm>
          <a:prstGeom prst="rect">
            <a:avLst/>
          </a:prstGeom>
        </p:spPr>
        <p:txBody>
          <a:bodyPr>
            <a:noAutofit/>
          </a:bodyPr>
          <a:lstStyle/>
          <a:p>
            <a:r>
              <a:rPr lang="fr-CA" sz="1600" b="1" dirty="0">
                <a:latin typeface="Century Gothic" panose="020B0502020202020204" pitchFamily="34" charset="0"/>
                <a:ea typeface="+mn-lt"/>
                <a:cs typeface="+mn-lt"/>
              </a:rPr>
              <a:t>Rendement </a:t>
            </a:r>
            <a:r>
              <a:rPr lang="fr-CA" sz="1600" b="1">
                <a:latin typeface="Century Gothic" panose="020B0502020202020204" pitchFamily="34" charset="0"/>
                <a:ea typeface="+mn-lt"/>
                <a:cs typeface="+mn-lt"/>
              </a:rPr>
              <a:t>d’un investissement </a:t>
            </a:r>
            <a:r>
              <a:rPr lang="fr-CA" sz="1600" b="1" dirty="0">
                <a:latin typeface="Century Gothic" panose="020B0502020202020204" pitchFamily="34" charset="0"/>
                <a:ea typeface="+mn-lt"/>
                <a:cs typeface="+mn-lt"/>
              </a:rPr>
              <a:t>de 6 000 $ </a:t>
            </a:r>
            <a:r>
              <a:rPr lang="fr-CA" sz="1600" b="1">
                <a:latin typeface="Century Gothic" panose="020B0502020202020204" pitchFamily="34" charset="0"/>
                <a:ea typeface="+mn-lt"/>
                <a:cs typeface="+mn-lt"/>
              </a:rPr>
              <a:t>rapportant des intérêts simples vs des intérêts composés, </a:t>
            </a:r>
            <a:r>
              <a:rPr lang="fr-CA" sz="1600" b="1" dirty="0">
                <a:latin typeface="Century Gothic" panose="020B0502020202020204" pitchFamily="34" charset="0"/>
                <a:ea typeface="+mn-lt"/>
                <a:cs typeface="+mn-lt"/>
              </a:rPr>
              <a:t>en supposant un taux de rendement de 7 % dans les deux cas.</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2"/>
            </p:custDataLst>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13</a:t>
            </a:fld>
            <a:endParaRPr lang="en-US"/>
          </a:p>
        </p:txBody>
      </p:sp>
      <p:sp>
        <p:nvSpPr>
          <p:cNvPr id="4" name="Slide Number Placeholder 2">
            <a:extLst>
              <a:ext uri="{FF2B5EF4-FFF2-40B4-BE49-F238E27FC236}">
                <a16:creationId xmlns:a16="http://schemas.microsoft.com/office/drawing/2014/main" id="{B7BE58E6-32F2-74DD-8B4C-E6CBF23EBF01}"/>
              </a:ext>
            </a:extLst>
          </p:cNvPr>
          <p:cNvSpPr txBox="1">
            <a:spLocks/>
          </p:cNvSpPr>
          <p:nvPr>
            <p:custDataLst>
              <p:tags r:id="rId4"/>
            </p:custDataLst>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13</a:t>
            </a:fld>
            <a:endParaRPr lang="en-US"/>
          </a:p>
        </p:txBody>
      </p:sp>
      <p:sp>
        <p:nvSpPr>
          <p:cNvPr id="6" name="Slide Number Placeholder 2">
            <a:extLst>
              <a:ext uri="{FF2B5EF4-FFF2-40B4-BE49-F238E27FC236}">
                <a16:creationId xmlns:a16="http://schemas.microsoft.com/office/drawing/2014/main" id="{35CEA481-6C6A-C3BE-7D0C-CDFAD239F46A}"/>
              </a:ext>
            </a:extLst>
          </p:cNvPr>
          <p:cNvSpPr txBox="1">
            <a:spLocks/>
          </p:cNvSpPr>
          <p:nvPr>
            <p:custDataLst>
              <p:tags r:id="rId5"/>
            </p:custDataLst>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13</a:t>
            </a:fld>
            <a:endParaRPr lang="en-US"/>
          </a:p>
        </p:txBody>
      </p:sp>
      <p:pic>
        <p:nvPicPr>
          <p:cNvPr id="7" name="Content Placeholder 3" descr="Graph showing hypothetical simple interest vs compound interest returns.">
            <a:extLst>
              <a:ext uri="{FF2B5EF4-FFF2-40B4-BE49-F238E27FC236}">
                <a16:creationId xmlns:a16="http://schemas.microsoft.com/office/drawing/2014/main" id="{DA7285AE-C714-337C-961E-709311A668F1}"/>
              </a:ext>
            </a:extLst>
          </p:cNvPr>
          <p:cNvPicPr>
            <a:picLocks noChangeAspect="1"/>
          </p:cNvPicPr>
          <p:nvPr>
            <p:custDataLst>
              <p:tags r:id="rId6"/>
            </p:custDataLst>
          </p:nvPr>
        </p:nvPicPr>
        <p:blipFill>
          <a:blip r:embed="rId35"/>
          <a:stretch>
            <a:fillRect/>
          </a:stretch>
        </p:blipFill>
        <p:spPr>
          <a:xfrm>
            <a:off x="3546439" y="1509447"/>
            <a:ext cx="6515731" cy="4541317"/>
          </a:xfrm>
          <a:prstGeom prst="rect">
            <a:avLst/>
          </a:prstGeom>
        </p:spPr>
      </p:pic>
      <p:sp>
        <p:nvSpPr>
          <p:cNvPr id="8" name="Rectangle 7">
            <a:extLst>
              <a:ext uri="{FF2B5EF4-FFF2-40B4-BE49-F238E27FC236}">
                <a16:creationId xmlns:a16="http://schemas.microsoft.com/office/drawing/2014/main" id="{AE56DFD0-82F4-A2BD-B174-92B9C0421DFD}"/>
              </a:ext>
            </a:extLst>
          </p:cNvPr>
          <p:cNvSpPr/>
          <p:nvPr>
            <p:custDataLst>
              <p:tags r:id="rId7"/>
            </p:custDataLst>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042EB-15CF-82A5-9405-ED4B119DB5F6}"/>
              </a:ext>
            </a:extLst>
          </p:cNvPr>
          <p:cNvSpPr/>
          <p:nvPr>
            <p:custDataLst>
              <p:tags r:id="rId8"/>
            </p:custDataLst>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5F2A3C-6200-D162-46DA-8DD625D3ADD7}"/>
              </a:ext>
            </a:extLst>
          </p:cNvPr>
          <p:cNvSpPr txBox="1"/>
          <p:nvPr>
            <p:custDataLst>
              <p:tags r:id="rId9"/>
            </p:custDataLst>
          </p:nvPr>
        </p:nvSpPr>
        <p:spPr>
          <a:xfrm>
            <a:off x="4301290" y="3024751"/>
            <a:ext cx="1624264" cy="553998"/>
          </a:xfrm>
          <a:prstGeom prst="rect">
            <a:avLst/>
          </a:prstGeom>
          <a:solidFill>
            <a:schemeClr val="bg1"/>
          </a:solidFill>
        </p:spPr>
        <p:txBody>
          <a:bodyPr wrap="square" lIns="0" tIns="0" rIns="0" bIns="0" rtlCol="0">
            <a:spAutoFit/>
          </a:bodyPr>
          <a:lstStyle/>
          <a:p>
            <a:pPr algn="ctr"/>
            <a:r>
              <a:rPr lang="fr-CA" sz="900" b="1">
                <a:latin typeface="Century Gothic" panose="020B0502020202020204" pitchFamily="34" charset="0"/>
              </a:rPr>
              <a:t>Les intérêts simples</a:t>
            </a:r>
            <a:br>
              <a:rPr lang="fr-CA" sz="900" b="1">
                <a:latin typeface="Century Gothic" panose="020B0502020202020204" pitchFamily="34" charset="0"/>
              </a:rPr>
            </a:br>
            <a:r>
              <a:rPr lang="fr-CA" sz="900">
                <a:latin typeface="Century Gothic" panose="020B0502020202020204" pitchFamily="34" charset="0"/>
              </a:rPr>
              <a:t>correspondent </a:t>
            </a:r>
            <a:r>
              <a:rPr lang="fr-CA" sz="900" dirty="0">
                <a:latin typeface="Century Gothic" panose="020B0502020202020204" pitchFamily="34" charset="0"/>
              </a:rPr>
              <a:t>aux gains</a:t>
            </a:r>
            <a:br>
              <a:rPr lang="fr-CA" sz="900" dirty="0">
                <a:latin typeface="Century Gothic" panose="020B0502020202020204" pitchFamily="34" charset="0"/>
              </a:rPr>
            </a:br>
            <a:r>
              <a:rPr lang="fr-CA" sz="900" dirty="0">
                <a:latin typeface="Century Gothic" panose="020B0502020202020204" pitchFamily="34" charset="0"/>
              </a:rPr>
              <a:t>produits par ton</a:t>
            </a:r>
            <a:br>
              <a:rPr lang="fr-CA" sz="900">
                <a:latin typeface="Century Gothic" panose="020B0502020202020204" pitchFamily="34" charset="0"/>
              </a:rPr>
            </a:br>
            <a:r>
              <a:rPr lang="fr-CA" sz="900">
                <a:latin typeface="Century Gothic" panose="020B0502020202020204" pitchFamily="34" charset="0"/>
              </a:rPr>
              <a:t>investissement </a:t>
            </a:r>
            <a:r>
              <a:rPr lang="fr-CA" sz="900" dirty="0">
                <a:latin typeface="Century Gothic" panose="020B0502020202020204" pitchFamily="34" charset="0"/>
              </a:rPr>
              <a:t>initial</a:t>
            </a:r>
          </a:p>
        </p:txBody>
      </p:sp>
      <p:sp>
        <p:nvSpPr>
          <p:cNvPr id="12" name="TextBox 11">
            <a:extLst>
              <a:ext uri="{FF2B5EF4-FFF2-40B4-BE49-F238E27FC236}">
                <a16:creationId xmlns:a16="http://schemas.microsoft.com/office/drawing/2014/main" id="{E30EF190-34D2-DF65-3DCC-2358CE6AEFE5}"/>
              </a:ext>
            </a:extLst>
          </p:cNvPr>
          <p:cNvSpPr txBox="1"/>
          <p:nvPr>
            <p:custDataLst>
              <p:tags r:id="rId10"/>
            </p:custDataLst>
          </p:nvPr>
        </p:nvSpPr>
        <p:spPr>
          <a:xfrm>
            <a:off x="5063110" y="2473655"/>
            <a:ext cx="2154815" cy="646331"/>
          </a:xfrm>
          <a:prstGeom prst="rect">
            <a:avLst/>
          </a:prstGeom>
          <a:noFill/>
        </p:spPr>
        <p:txBody>
          <a:bodyPr wrap="square" rtlCol="0">
            <a:spAutoFit/>
          </a:bodyPr>
          <a:lstStyle/>
          <a:p>
            <a:pPr algn="ctr"/>
            <a:r>
              <a:rPr lang="fr-CA" sz="900" dirty="0">
                <a:latin typeface="Century Gothic" panose="020B0502020202020204" pitchFamily="34" charset="0"/>
              </a:rPr>
              <a:t>La </a:t>
            </a:r>
            <a:r>
              <a:rPr lang="fr-CA" sz="900" b="1" dirty="0">
                <a:latin typeface="Century Gothic" panose="020B0502020202020204" pitchFamily="34" charset="0"/>
              </a:rPr>
              <a:t>croissance composée</a:t>
            </a:r>
            <a:br>
              <a:rPr lang="fr-CA" sz="900" dirty="0">
                <a:latin typeface="Century Gothic" panose="020B0502020202020204" pitchFamily="34" charset="0"/>
              </a:rPr>
            </a:br>
            <a:r>
              <a:rPr lang="fr-CA" sz="900" dirty="0">
                <a:latin typeface="Century Gothic" panose="020B0502020202020204" pitchFamily="34" charset="0"/>
              </a:rPr>
              <a:t>correspond aux gains</a:t>
            </a:r>
            <a:br>
              <a:rPr lang="fr-CA" sz="900" dirty="0">
                <a:latin typeface="Century Gothic" panose="020B0502020202020204" pitchFamily="34" charset="0"/>
              </a:rPr>
            </a:br>
            <a:r>
              <a:rPr lang="fr-CA" sz="900" dirty="0">
                <a:latin typeface="Century Gothic" panose="020B0502020202020204" pitchFamily="34" charset="0"/>
              </a:rPr>
              <a:t>produits par </a:t>
            </a:r>
            <a:r>
              <a:rPr lang="fr-CA" sz="900">
                <a:latin typeface="Century Gothic" panose="020B0502020202020204" pitchFamily="34" charset="0"/>
              </a:rPr>
              <a:t>ton investissement initial et tes intérêts simples</a:t>
            </a:r>
            <a:endParaRPr lang="fr-CA" sz="900" dirty="0">
              <a:latin typeface="Century Gothic" panose="020B0502020202020204" pitchFamily="34" charset="0"/>
            </a:endParaRPr>
          </a:p>
        </p:txBody>
      </p:sp>
      <p:sp>
        <p:nvSpPr>
          <p:cNvPr id="13" name="TextBox 12">
            <a:extLst>
              <a:ext uri="{FF2B5EF4-FFF2-40B4-BE49-F238E27FC236}">
                <a16:creationId xmlns:a16="http://schemas.microsoft.com/office/drawing/2014/main" id="{7A1A5DFA-3554-E90E-6A49-2E198EA7ACFC}"/>
              </a:ext>
            </a:extLst>
          </p:cNvPr>
          <p:cNvSpPr txBox="1"/>
          <p:nvPr>
            <p:custDataLst>
              <p:tags r:id="rId11"/>
            </p:custDataLst>
          </p:nvPr>
        </p:nvSpPr>
        <p:spPr>
          <a:xfrm>
            <a:off x="4185198" y="2216923"/>
            <a:ext cx="3006434" cy="276999"/>
          </a:xfrm>
          <a:prstGeom prst="rect">
            <a:avLst/>
          </a:prstGeom>
          <a:solidFill>
            <a:schemeClr val="bg1"/>
          </a:solidFill>
        </p:spPr>
        <p:txBody>
          <a:bodyPr wrap="square" rtlCol="0">
            <a:spAutoFit/>
          </a:bodyPr>
          <a:lstStyle/>
          <a:p>
            <a:r>
              <a:rPr lang="fr-CA" sz="1200" b="1">
                <a:latin typeface="Century Gothic" panose="020B0502020202020204" pitchFamily="34" charset="0"/>
              </a:rPr>
              <a:t>ZOOM SUR LES 5 PREMIÈRES ANNÉES</a:t>
            </a:r>
          </a:p>
        </p:txBody>
      </p:sp>
      <p:sp>
        <p:nvSpPr>
          <p:cNvPr id="14" name="TextBox 13">
            <a:extLst>
              <a:ext uri="{FF2B5EF4-FFF2-40B4-BE49-F238E27FC236}">
                <a16:creationId xmlns:a16="http://schemas.microsoft.com/office/drawing/2014/main" id="{C81D524F-A2EB-4C15-B6A0-FAC4F80B2544}"/>
              </a:ext>
            </a:extLst>
          </p:cNvPr>
          <p:cNvSpPr txBox="1"/>
          <p:nvPr>
            <p:custDataLst>
              <p:tags r:id="rId12"/>
            </p:custDataLst>
          </p:nvPr>
        </p:nvSpPr>
        <p:spPr>
          <a:xfrm>
            <a:off x="7131345" y="2286172"/>
            <a:ext cx="1841834" cy="823302"/>
          </a:xfrm>
          <a:prstGeom prst="rect">
            <a:avLst/>
          </a:prstGeom>
          <a:solidFill>
            <a:schemeClr val="bg1"/>
          </a:solidFill>
        </p:spPr>
        <p:txBody>
          <a:bodyPr wrap="square" rtlCol="0">
            <a:spAutoFit/>
          </a:bodyPr>
          <a:lstStyle/>
          <a:p>
            <a:pPr algn="ctr"/>
            <a:r>
              <a:rPr lang="fr-CA" sz="950" b="1" dirty="0">
                <a:latin typeface="Century Gothic" panose="020B0502020202020204" pitchFamily="34" charset="0"/>
              </a:rPr>
              <a:t>Plus tu conserves</a:t>
            </a:r>
            <a:br>
              <a:rPr lang="fr-CA" sz="950" b="1">
                <a:latin typeface="Century Gothic" panose="020B0502020202020204" pitchFamily="34" charset="0"/>
              </a:rPr>
            </a:br>
            <a:r>
              <a:rPr lang="fr-CA" sz="950" b="1">
                <a:latin typeface="Century Gothic" panose="020B0502020202020204" pitchFamily="34" charset="0"/>
              </a:rPr>
              <a:t>ton placement </a:t>
            </a:r>
            <a:r>
              <a:rPr lang="fr-CA" sz="950" b="1" dirty="0">
                <a:latin typeface="Century Gothic" panose="020B0502020202020204" pitchFamily="34" charset="0"/>
              </a:rPr>
              <a:t>longtemps, plus l’effet de la</a:t>
            </a:r>
            <a:br>
              <a:rPr lang="fr-CA" sz="950" b="1" dirty="0">
                <a:latin typeface="Century Gothic" panose="020B0502020202020204" pitchFamily="34" charset="0"/>
              </a:rPr>
            </a:br>
            <a:r>
              <a:rPr lang="fr-CA" sz="950" b="1" dirty="0">
                <a:latin typeface="Century Gothic" panose="020B0502020202020204" pitchFamily="34" charset="0"/>
              </a:rPr>
              <a:t>capitalisation est</a:t>
            </a:r>
            <a:br>
              <a:rPr lang="fr-CA" sz="950" b="1" dirty="0">
                <a:latin typeface="Century Gothic" panose="020B0502020202020204" pitchFamily="34" charset="0"/>
              </a:rPr>
            </a:br>
            <a:r>
              <a:rPr lang="fr-CA" sz="950" b="1" dirty="0">
                <a:latin typeface="Century Gothic" panose="020B0502020202020204" pitchFamily="34" charset="0"/>
              </a:rPr>
              <a:t>important.</a:t>
            </a:r>
          </a:p>
        </p:txBody>
      </p:sp>
      <p:sp>
        <p:nvSpPr>
          <p:cNvPr id="15" name="TextBox 14">
            <a:extLst>
              <a:ext uri="{FF2B5EF4-FFF2-40B4-BE49-F238E27FC236}">
                <a16:creationId xmlns:a16="http://schemas.microsoft.com/office/drawing/2014/main" id="{2AE02CD7-8ED0-3180-3FAA-4D7E497453B3}"/>
              </a:ext>
            </a:extLst>
          </p:cNvPr>
          <p:cNvSpPr txBox="1"/>
          <p:nvPr>
            <p:custDataLst>
              <p:tags r:id="rId13"/>
            </p:custDataLst>
          </p:nvPr>
        </p:nvSpPr>
        <p:spPr>
          <a:xfrm>
            <a:off x="9535337" y="2249240"/>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100 000 $</a:t>
            </a:r>
          </a:p>
        </p:txBody>
      </p:sp>
      <p:sp>
        <p:nvSpPr>
          <p:cNvPr id="16" name="TextBox 15">
            <a:extLst>
              <a:ext uri="{FF2B5EF4-FFF2-40B4-BE49-F238E27FC236}">
                <a16:creationId xmlns:a16="http://schemas.microsoft.com/office/drawing/2014/main" id="{6A9EF2FD-46F3-AF84-3B47-1095BE817D2B}"/>
              </a:ext>
            </a:extLst>
          </p:cNvPr>
          <p:cNvSpPr txBox="1"/>
          <p:nvPr>
            <p:custDataLst>
              <p:tags r:id="rId14"/>
            </p:custDataLst>
          </p:nvPr>
        </p:nvSpPr>
        <p:spPr>
          <a:xfrm>
            <a:off x="9535337" y="2900029"/>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80 000 $</a:t>
            </a:r>
          </a:p>
        </p:txBody>
      </p:sp>
      <p:sp>
        <p:nvSpPr>
          <p:cNvPr id="17" name="TextBox 16">
            <a:extLst>
              <a:ext uri="{FF2B5EF4-FFF2-40B4-BE49-F238E27FC236}">
                <a16:creationId xmlns:a16="http://schemas.microsoft.com/office/drawing/2014/main" id="{0E46C70F-E950-4E3E-0C80-A4C44DE8E870}"/>
              </a:ext>
            </a:extLst>
          </p:cNvPr>
          <p:cNvSpPr txBox="1"/>
          <p:nvPr>
            <p:custDataLst>
              <p:tags r:id="rId15"/>
            </p:custDataLst>
          </p:nvPr>
        </p:nvSpPr>
        <p:spPr>
          <a:xfrm>
            <a:off x="9535337" y="355811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60 000 $</a:t>
            </a:r>
          </a:p>
        </p:txBody>
      </p:sp>
      <p:sp>
        <p:nvSpPr>
          <p:cNvPr id="18" name="TextBox 17">
            <a:extLst>
              <a:ext uri="{FF2B5EF4-FFF2-40B4-BE49-F238E27FC236}">
                <a16:creationId xmlns:a16="http://schemas.microsoft.com/office/drawing/2014/main" id="{304F4D0F-9B5E-4226-EC85-881B82251F18}"/>
              </a:ext>
            </a:extLst>
          </p:cNvPr>
          <p:cNvSpPr txBox="1"/>
          <p:nvPr>
            <p:custDataLst>
              <p:tags r:id="rId16"/>
            </p:custDataLst>
          </p:nvPr>
        </p:nvSpPr>
        <p:spPr>
          <a:xfrm>
            <a:off x="9535337" y="4192427"/>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40 000 $</a:t>
            </a:r>
          </a:p>
        </p:txBody>
      </p:sp>
      <p:sp>
        <p:nvSpPr>
          <p:cNvPr id="19" name="TextBox 18">
            <a:extLst>
              <a:ext uri="{FF2B5EF4-FFF2-40B4-BE49-F238E27FC236}">
                <a16:creationId xmlns:a16="http://schemas.microsoft.com/office/drawing/2014/main" id="{FF423AF9-A8FE-C518-CA4A-DC96EB63E287}"/>
              </a:ext>
            </a:extLst>
          </p:cNvPr>
          <p:cNvSpPr txBox="1"/>
          <p:nvPr>
            <p:custDataLst>
              <p:tags r:id="rId17"/>
            </p:custDataLst>
          </p:nvPr>
        </p:nvSpPr>
        <p:spPr>
          <a:xfrm>
            <a:off x="9535337" y="485145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20 000 $</a:t>
            </a:r>
          </a:p>
        </p:txBody>
      </p:sp>
      <p:sp>
        <p:nvSpPr>
          <p:cNvPr id="20" name="TextBox 19">
            <a:extLst>
              <a:ext uri="{FF2B5EF4-FFF2-40B4-BE49-F238E27FC236}">
                <a16:creationId xmlns:a16="http://schemas.microsoft.com/office/drawing/2014/main" id="{AC32D3B3-71B3-64DA-8772-32E21C7D6977}"/>
              </a:ext>
            </a:extLst>
          </p:cNvPr>
          <p:cNvSpPr txBox="1"/>
          <p:nvPr>
            <p:custDataLst>
              <p:tags r:id="rId18"/>
            </p:custDataLst>
          </p:nvPr>
        </p:nvSpPr>
        <p:spPr>
          <a:xfrm>
            <a:off x="9535337" y="5502243"/>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1" name="TextBox 20">
            <a:extLst>
              <a:ext uri="{FF2B5EF4-FFF2-40B4-BE49-F238E27FC236}">
                <a16:creationId xmlns:a16="http://schemas.microsoft.com/office/drawing/2014/main" id="{940EFE3E-F6BB-03DA-27C3-2DB6300CE16F}"/>
              </a:ext>
            </a:extLst>
          </p:cNvPr>
          <p:cNvSpPr txBox="1"/>
          <p:nvPr>
            <p:custDataLst>
              <p:tags r:id="rId19"/>
            </p:custDataLst>
          </p:nvPr>
        </p:nvSpPr>
        <p:spPr>
          <a:xfrm>
            <a:off x="3432076" y="5695895"/>
            <a:ext cx="851828" cy="246221"/>
          </a:xfrm>
          <a:prstGeom prst="rect">
            <a:avLst/>
          </a:prstGeom>
          <a:solidFill>
            <a:schemeClr val="bg1"/>
          </a:solidFill>
        </p:spPr>
        <p:txBody>
          <a:bodyPr wrap="square" rtlCol="0">
            <a:spAutoFit/>
          </a:bodyPr>
          <a:lstStyle/>
          <a:p>
            <a:r>
              <a:rPr lang="fr-CA" sz="1000" b="1" dirty="0">
                <a:latin typeface="Century Gothic" panose="020B0502020202020204" pitchFamily="34" charset="0"/>
              </a:rPr>
              <a:t>ANNÉES</a:t>
            </a:r>
          </a:p>
        </p:txBody>
      </p:sp>
      <p:sp>
        <p:nvSpPr>
          <p:cNvPr id="22" name="TextBox 21">
            <a:extLst>
              <a:ext uri="{FF2B5EF4-FFF2-40B4-BE49-F238E27FC236}">
                <a16:creationId xmlns:a16="http://schemas.microsoft.com/office/drawing/2014/main" id="{41A816F1-F473-B276-FF0F-1051B7CA910E}"/>
              </a:ext>
            </a:extLst>
          </p:cNvPr>
          <p:cNvSpPr txBox="1"/>
          <p:nvPr>
            <p:custDataLst>
              <p:tags r:id="rId20"/>
            </p:custDataLst>
          </p:nvPr>
        </p:nvSpPr>
        <p:spPr>
          <a:xfrm>
            <a:off x="4302908" y="5696681"/>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a:t>
            </a:r>
          </a:p>
        </p:txBody>
      </p:sp>
      <p:sp>
        <p:nvSpPr>
          <p:cNvPr id="23" name="TextBox 22">
            <a:extLst>
              <a:ext uri="{FF2B5EF4-FFF2-40B4-BE49-F238E27FC236}">
                <a16:creationId xmlns:a16="http://schemas.microsoft.com/office/drawing/2014/main" id="{43E9C410-D533-FC34-BE7E-2EB50CBA240F}"/>
              </a:ext>
            </a:extLst>
          </p:cNvPr>
          <p:cNvSpPr txBox="1"/>
          <p:nvPr>
            <p:custDataLst>
              <p:tags r:id="rId21"/>
            </p:custDataLst>
          </p:nvPr>
        </p:nvSpPr>
        <p:spPr>
          <a:xfrm>
            <a:off x="497047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10</a:t>
            </a:r>
          </a:p>
        </p:txBody>
      </p:sp>
      <p:sp>
        <p:nvSpPr>
          <p:cNvPr id="24" name="TextBox 23">
            <a:extLst>
              <a:ext uri="{FF2B5EF4-FFF2-40B4-BE49-F238E27FC236}">
                <a16:creationId xmlns:a16="http://schemas.microsoft.com/office/drawing/2014/main" id="{93AC1125-E9C7-F5D4-DA21-3BC12419DEC6}"/>
              </a:ext>
            </a:extLst>
          </p:cNvPr>
          <p:cNvSpPr txBox="1"/>
          <p:nvPr>
            <p:custDataLst>
              <p:tags r:id="rId22"/>
            </p:custDataLst>
          </p:nvPr>
        </p:nvSpPr>
        <p:spPr>
          <a:xfrm>
            <a:off x="564365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15</a:t>
            </a:r>
          </a:p>
        </p:txBody>
      </p:sp>
      <p:sp>
        <p:nvSpPr>
          <p:cNvPr id="25" name="TextBox 24">
            <a:extLst>
              <a:ext uri="{FF2B5EF4-FFF2-40B4-BE49-F238E27FC236}">
                <a16:creationId xmlns:a16="http://schemas.microsoft.com/office/drawing/2014/main" id="{73AF245D-8DFF-077B-E52F-5B1D534F1C9D}"/>
              </a:ext>
            </a:extLst>
          </p:cNvPr>
          <p:cNvSpPr txBox="1"/>
          <p:nvPr>
            <p:custDataLst>
              <p:tags r:id="rId23"/>
            </p:custDataLst>
          </p:nvPr>
        </p:nvSpPr>
        <p:spPr>
          <a:xfrm>
            <a:off x="6311222"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20</a:t>
            </a:r>
          </a:p>
        </p:txBody>
      </p:sp>
      <p:sp>
        <p:nvSpPr>
          <p:cNvPr id="26" name="TextBox 25">
            <a:extLst>
              <a:ext uri="{FF2B5EF4-FFF2-40B4-BE49-F238E27FC236}">
                <a16:creationId xmlns:a16="http://schemas.microsoft.com/office/drawing/2014/main" id="{FCF81E9E-F43E-30CC-8AAF-DE0D5F76B9A9}"/>
              </a:ext>
            </a:extLst>
          </p:cNvPr>
          <p:cNvSpPr txBox="1"/>
          <p:nvPr>
            <p:custDataLst>
              <p:tags r:id="rId24"/>
            </p:custDataLst>
          </p:nvPr>
        </p:nvSpPr>
        <p:spPr>
          <a:xfrm>
            <a:off x="6990010"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27" name="TextBox 26">
            <a:extLst>
              <a:ext uri="{FF2B5EF4-FFF2-40B4-BE49-F238E27FC236}">
                <a16:creationId xmlns:a16="http://schemas.microsoft.com/office/drawing/2014/main" id="{A9A2040B-F32C-4A7E-CDC5-D46A4EBCDE45}"/>
              </a:ext>
            </a:extLst>
          </p:cNvPr>
          <p:cNvSpPr txBox="1"/>
          <p:nvPr>
            <p:custDataLst>
              <p:tags r:id="rId25"/>
            </p:custDataLst>
          </p:nvPr>
        </p:nvSpPr>
        <p:spPr>
          <a:xfrm>
            <a:off x="7663188"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28" name="TextBox 27">
            <a:extLst>
              <a:ext uri="{FF2B5EF4-FFF2-40B4-BE49-F238E27FC236}">
                <a16:creationId xmlns:a16="http://schemas.microsoft.com/office/drawing/2014/main" id="{5BFBE417-3692-C9B2-444F-142FC976E887}"/>
              </a:ext>
            </a:extLst>
          </p:cNvPr>
          <p:cNvSpPr txBox="1"/>
          <p:nvPr>
            <p:custDataLst>
              <p:tags r:id="rId26"/>
            </p:custDataLst>
          </p:nvPr>
        </p:nvSpPr>
        <p:spPr>
          <a:xfrm>
            <a:off x="832514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29" name="TextBox 28">
            <a:extLst>
              <a:ext uri="{FF2B5EF4-FFF2-40B4-BE49-F238E27FC236}">
                <a16:creationId xmlns:a16="http://schemas.microsoft.com/office/drawing/2014/main" id="{60D66F51-0CCB-C598-4957-47A186081BC8}"/>
              </a:ext>
            </a:extLst>
          </p:cNvPr>
          <p:cNvSpPr txBox="1"/>
          <p:nvPr>
            <p:custDataLst>
              <p:tags r:id="rId27"/>
            </p:custDataLst>
          </p:nvPr>
        </p:nvSpPr>
        <p:spPr>
          <a:xfrm>
            <a:off x="899832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30" name="TextBox 29">
            <a:extLst>
              <a:ext uri="{FF2B5EF4-FFF2-40B4-BE49-F238E27FC236}">
                <a16:creationId xmlns:a16="http://schemas.microsoft.com/office/drawing/2014/main" id="{3136655A-E989-B741-B8C0-6F1D62DA8746}"/>
              </a:ext>
            </a:extLst>
          </p:cNvPr>
          <p:cNvSpPr txBox="1"/>
          <p:nvPr>
            <p:custDataLst>
              <p:tags r:id="rId28"/>
            </p:custDataLst>
          </p:nvPr>
        </p:nvSpPr>
        <p:spPr>
          <a:xfrm>
            <a:off x="7831386" y="4503727"/>
            <a:ext cx="1322591" cy="238527"/>
          </a:xfrm>
          <a:prstGeom prst="rect">
            <a:avLst/>
          </a:prstGeom>
          <a:solidFill>
            <a:srgbClr val="CEDECC"/>
          </a:solidFill>
        </p:spPr>
        <p:txBody>
          <a:bodyPr wrap="square" rtlCol="0">
            <a:spAutoFit/>
          </a:bodyPr>
          <a:lstStyle/>
          <a:p>
            <a:pPr algn="r"/>
            <a:r>
              <a:rPr lang="fr-CA" sz="950" b="1">
                <a:latin typeface="Century Gothic" panose="020B0502020202020204" pitchFamily="34" charset="0"/>
              </a:rPr>
              <a:t>Intérêts composés</a:t>
            </a:r>
          </a:p>
        </p:txBody>
      </p:sp>
      <p:sp>
        <p:nvSpPr>
          <p:cNvPr id="31" name="TextBox 30">
            <a:extLst>
              <a:ext uri="{FF2B5EF4-FFF2-40B4-BE49-F238E27FC236}">
                <a16:creationId xmlns:a16="http://schemas.microsoft.com/office/drawing/2014/main" id="{958EC687-11A0-5ABC-14EF-12942DD35FB4}"/>
              </a:ext>
            </a:extLst>
          </p:cNvPr>
          <p:cNvSpPr txBox="1"/>
          <p:nvPr>
            <p:custDataLst>
              <p:tags r:id="rId29"/>
            </p:custDataLst>
          </p:nvPr>
        </p:nvSpPr>
        <p:spPr>
          <a:xfrm>
            <a:off x="7839110" y="5101614"/>
            <a:ext cx="1322591" cy="238527"/>
          </a:xfrm>
          <a:prstGeom prst="rect">
            <a:avLst/>
          </a:prstGeom>
          <a:solidFill>
            <a:srgbClr val="F1F4D4"/>
          </a:solidFill>
        </p:spPr>
        <p:txBody>
          <a:bodyPr wrap="square" rtlCol="0">
            <a:spAutoFit/>
          </a:bodyPr>
          <a:lstStyle/>
          <a:p>
            <a:pPr algn="r"/>
            <a:r>
              <a:rPr lang="fr-CA" sz="950" b="1">
                <a:latin typeface="Century Gothic" panose="020B0502020202020204" pitchFamily="34" charset="0"/>
              </a:rPr>
              <a:t>Intérêts simples</a:t>
            </a:r>
          </a:p>
        </p:txBody>
      </p:sp>
      <p:sp>
        <p:nvSpPr>
          <p:cNvPr id="32" name="Rectangle 31">
            <a:extLst>
              <a:ext uri="{FF2B5EF4-FFF2-40B4-BE49-F238E27FC236}">
                <a16:creationId xmlns:a16="http://schemas.microsoft.com/office/drawing/2014/main" id="{839C3684-8D62-580B-E0F5-B2B2B016F731}"/>
              </a:ext>
            </a:extLst>
          </p:cNvPr>
          <p:cNvSpPr/>
          <p:nvPr>
            <p:custDataLst>
              <p:tags r:id="rId30"/>
            </p:custDataLst>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F91404-AD01-2BA4-0850-08AF22CB5910}"/>
              </a:ext>
            </a:extLst>
          </p:cNvPr>
          <p:cNvSpPr txBox="1"/>
          <p:nvPr>
            <p:custDataLst>
              <p:tags r:id="rId31"/>
            </p:custDataLst>
          </p:nvPr>
        </p:nvSpPr>
        <p:spPr>
          <a:xfrm>
            <a:off x="7666893" y="5420175"/>
            <a:ext cx="1524446" cy="238527"/>
          </a:xfrm>
          <a:prstGeom prst="rect">
            <a:avLst/>
          </a:prstGeom>
          <a:noFill/>
        </p:spPr>
        <p:txBody>
          <a:bodyPr wrap="square" rtlCol="0">
            <a:spAutoFit/>
          </a:bodyPr>
          <a:lstStyle/>
          <a:p>
            <a:pPr algn="r"/>
            <a:r>
              <a:rPr lang="fr-CA" sz="950" b="1">
                <a:latin typeface="Century Gothic" panose="020B0502020202020204" pitchFamily="34" charset="0"/>
              </a:rPr>
              <a:t>Investissement initial</a:t>
            </a:r>
          </a:p>
        </p:txBody>
      </p:sp>
      <p:sp>
        <p:nvSpPr>
          <p:cNvPr id="34" name="TextBox 33">
            <a:extLst>
              <a:ext uri="{FF2B5EF4-FFF2-40B4-BE49-F238E27FC236}">
                <a16:creationId xmlns:a16="http://schemas.microsoft.com/office/drawing/2014/main" id="{B40B15C3-B992-5758-51A3-20CA26C6C0CA}"/>
              </a:ext>
            </a:extLst>
          </p:cNvPr>
          <p:cNvSpPr txBox="1"/>
          <p:nvPr>
            <p:custDataLst>
              <p:tags r:id="rId32"/>
            </p:custDataLst>
          </p:nvPr>
        </p:nvSpPr>
        <p:spPr>
          <a:xfrm>
            <a:off x="3529224" y="1204561"/>
            <a:ext cx="7992894" cy="956672"/>
          </a:xfrm>
          <a:prstGeom prst="rect">
            <a:avLst/>
          </a:prstGeom>
          <a:solidFill>
            <a:schemeClr val="bg1"/>
          </a:solidFill>
        </p:spPr>
        <p:txBody>
          <a:bodyPr wrap="square" rtlCol="0">
            <a:spAutoFit/>
          </a:bodyPr>
          <a:lstStyle/>
          <a:p>
            <a:pPr>
              <a:spcAft>
                <a:spcPts val="500"/>
              </a:spcAft>
            </a:pPr>
            <a:r>
              <a:rPr lang="fr-CA" sz="1600">
                <a:solidFill>
                  <a:srgbClr val="205885"/>
                </a:solidFill>
                <a:latin typeface="Century Gothic" panose="020B0502020202020204" pitchFamily="34" charset="0"/>
              </a:rPr>
              <a:t>Le pouvoir de la </a:t>
            </a:r>
            <a:r>
              <a:rPr lang="fr-CA" sz="1600" b="1">
                <a:solidFill>
                  <a:srgbClr val="205885"/>
                </a:solidFill>
                <a:latin typeface="Century Gothic" panose="020B0502020202020204" pitchFamily="34" charset="0"/>
              </a:rPr>
              <a:t>capitalisation</a:t>
            </a:r>
          </a:p>
          <a:p>
            <a:r>
              <a:rPr lang="fr-CA" sz="1200">
                <a:latin typeface="Century Gothic" panose="020B0502020202020204" pitchFamily="34" charset="0"/>
              </a:rPr>
              <a:t>La croissance composée optimise ton épargne, et son effet est particulièrement puissant si tu conserves ton placement pendant une longue période. Un seul investissement de 6 000 $ peut valoir environ 90 000 $ après 40 ans grâce au pouvoir de la capitalisation, c’est-à-dire les intérêts sur les intérêts.</a:t>
            </a:r>
          </a:p>
        </p:txBody>
      </p:sp>
    </p:spTree>
    <p:extLst>
      <p:ext uri="{BB962C8B-B14F-4D97-AF65-F5344CB8AC3E}">
        <p14:creationId xmlns:p14="http://schemas.microsoft.com/office/powerpoint/2010/main" val="37353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custDataLst>
              <p:tags r:id="rId1"/>
            </p:custDataLst>
          </p:nvPr>
        </p:nvSpPr>
        <p:spPr/>
        <p:txBody>
          <a:bodyPr/>
          <a:lstStyle/>
          <a:p>
            <a:r>
              <a:rPr lang="fr-CA" sz="3200">
                <a:cs typeface="Calibri Light"/>
              </a:rPr>
              <a:t>Les intérêts composés, qu’est-ce que c’est?</a:t>
            </a:r>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custDataLst>
              <p:tags r:id="rId2"/>
            </p:custDataLst>
          </p:nvPr>
        </p:nvSpPr>
        <p:spPr/>
        <p:txBody>
          <a:bodyPr/>
          <a:lstStyle/>
          <a:p>
            <a:fld id="{DFDF98CC-160E-494C-8C3C-8CDC5FA257DE}" type="slidenum">
              <a:rPr lang="en-US" smtClean="0"/>
              <a:t>2</a:t>
            </a:fld>
            <a:endParaRPr lang="en-US"/>
          </a:p>
        </p:txBody>
      </p:sp>
      <p:sp>
        <p:nvSpPr>
          <p:cNvPr id="7" name="TextBox 6">
            <a:extLst>
              <a:ext uri="{FF2B5EF4-FFF2-40B4-BE49-F238E27FC236}">
                <a16:creationId xmlns:a16="http://schemas.microsoft.com/office/drawing/2014/main" id="{7D71D4A0-D577-702B-5F93-C2F4FDE0C321}"/>
              </a:ext>
            </a:extLst>
          </p:cNvPr>
          <p:cNvSpPr txBox="1"/>
          <p:nvPr>
            <p:custDataLst>
              <p:tags r:id="rId3"/>
            </p:custDataLst>
          </p:nvPr>
        </p:nvSpPr>
        <p:spPr>
          <a:xfrm>
            <a:off x="517870" y="2647201"/>
            <a:ext cx="6786445" cy="3170099"/>
          </a:xfrm>
          <a:prstGeom prst="rect">
            <a:avLst/>
          </a:prstGeom>
          <a:noFill/>
        </p:spPr>
        <p:txBody>
          <a:bodyPr wrap="square">
            <a:spAutoFit/>
          </a:bodyPr>
          <a:lstStyle/>
          <a:p>
            <a:pPr marL="0" indent="0">
              <a:buNone/>
            </a:pPr>
            <a:r>
              <a:rPr lang="fr-CA" sz="2500">
                <a:solidFill>
                  <a:srgbClr val="333F48"/>
                </a:solidFill>
                <a:latin typeface="Century Gothic" panose="020B0502020202020204" pitchFamily="34" charset="0"/>
                <a:ea typeface="+mn-lt"/>
                <a:cs typeface="+mn-lt"/>
              </a:rPr>
              <a:t>On dit que les intérêts sont composés lorsque les intérêts produits par un compte d’épargne ou d’investissement rapportent eux-mêmes des intérêts. Grâce aux intérêts composés, tu gagnes des intérêts à la fois sur ton solde initial – qu’on appelle le capital – et sur les intérêts qui s’ajoutent à ton solde avec le temps. </a:t>
            </a:r>
            <a:endParaRPr lang="fr-CA" sz="2500" dirty="0">
              <a:solidFill>
                <a:srgbClr val="333F48"/>
              </a:solidFill>
              <a:latin typeface="Century Gothic" panose="020B0502020202020204" pitchFamily="34" charset="0"/>
              <a:ea typeface="+mn-lt"/>
              <a:cs typeface="+mn-lt"/>
            </a:endParaRPr>
          </a:p>
        </p:txBody>
      </p:sp>
      <p:sp>
        <p:nvSpPr>
          <p:cNvPr id="8" name="Oval 7">
            <a:extLst>
              <a:ext uri="{FF2B5EF4-FFF2-40B4-BE49-F238E27FC236}">
                <a16:creationId xmlns:a16="http://schemas.microsoft.com/office/drawing/2014/main" id="{30732D43-980D-FCC6-A49E-0E7890D725B1}"/>
              </a:ext>
            </a:extLst>
          </p:cNvPr>
          <p:cNvSpPr/>
          <p:nvPr>
            <p:custDataLst>
              <p:tags r:id="rId4"/>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2" name="Picture 1">
            <a:extLst>
              <a:ext uri="{FF2B5EF4-FFF2-40B4-BE49-F238E27FC236}">
                <a16:creationId xmlns:a16="http://schemas.microsoft.com/office/drawing/2014/main" id="{FB456D6B-98DD-1E05-9F81-82C8464F69B6}"/>
              </a:ext>
            </a:extLst>
          </p:cNvPr>
          <p:cNvPicPr>
            <a:picLocks noChangeAspect="1"/>
          </p:cNvPicPr>
          <p:nvPr>
            <p:custDataLst>
              <p:tags r:id="rId5"/>
            </p:custDataLst>
          </p:nvPr>
        </p:nvPicPr>
        <p:blipFill>
          <a:blip r:embed="rId7"/>
          <a:stretch>
            <a:fillRect/>
          </a:stretch>
        </p:blipFill>
        <p:spPr>
          <a:xfrm>
            <a:off x="8603292" y="3158146"/>
            <a:ext cx="1719943" cy="1719943"/>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1"/>
            </p:custDataLst>
          </p:nvPr>
        </p:nvCxnSpPr>
        <p:spPr>
          <a:xfrm>
            <a:off x="5671456" y="2116140"/>
            <a:ext cx="0" cy="35008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3</a:t>
            </a:fld>
            <a:endParaRPr lang="en-US"/>
          </a:p>
        </p:txBody>
      </p:sp>
      <p:sp>
        <p:nvSpPr>
          <p:cNvPr id="6" name="Titre 5">
            <a:extLst>
              <a:ext uri="{FF2B5EF4-FFF2-40B4-BE49-F238E27FC236}">
                <a16:creationId xmlns:a16="http://schemas.microsoft.com/office/drawing/2014/main" id="{F858879F-46CC-EE66-B43C-BC6CB27C6CAA}"/>
              </a:ext>
            </a:extLst>
          </p:cNvPr>
          <p:cNvSpPr>
            <a:spLocks noGrp="1"/>
          </p:cNvSpPr>
          <p:nvPr>
            <p:ph type="title"/>
            <p:custDataLst>
              <p:tags r:id="rId3"/>
            </p:custDataLst>
          </p:nvPr>
        </p:nvSpPr>
        <p:spPr/>
        <p:txBody>
          <a:bodyPr/>
          <a:lstStyle/>
          <a:p>
            <a:r>
              <a:rPr lang="fr-CA"/>
              <a:t>Formules des intérêts simples et des intérêts composés</a:t>
            </a:r>
          </a:p>
        </p:txBody>
      </p:sp>
      <p:sp>
        <p:nvSpPr>
          <p:cNvPr id="10" name="Text Placeholder 1">
            <a:extLst>
              <a:ext uri="{FF2B5EF4-FFF2-40B4-BE49-F238E27FC236}">
                <a16:creationId xmlns:a16="http://schemas.microsoft.com/office/drawing/2014/main" id="{28861F71-E718-12C5-89F5-BE4E1A15C573}"/>
              </a:ext>
            </a:extLst>
          </p:cNvPr>
          <p:cNvSpPr txBox="1">
            <a:spLocks/>
          </p:cNvSpPr>
          <p:nvPr>
            <p:custDataLst>
              <p:tags r:id="rId4"/>
            </p:custDataLst>
          </p:nvPr>
        </p:nvSpPr>
        <p:spPr>
          <a:xfrm>
            <a:off x="5159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600">
                <a:latin typeface="Century Gothic" panose="020B0502020202020204" pitchFamily="34" charset="0"/>
                <a:cs typeface="Calibri"/>
              </a:rPr>
              <a:t>Lorsque des intérêts s’ajoutent au capital et que ceux-ci rapportent aussi des intérêts, on dit que les intérêts sont composés.</a:t>
            </a:r>
          </a:p>
          <a:p>
            <a:r>
              <a:rPr lang="fr-CA" sz="1600">
                <a:latin typeface="Century Gothic" panose="020B0502020202020204" pitchFamily="34" charset="0"/>
                <a:cs typeface="Calibri"/>
              </a:rPr>
              <a:t>Formule de calcul des intérêts composés :</a:t>
            </a:r>
          </a:p>
          <a:p>
            <a:r>
              <a:rPr lang="fr-CA" sz="1600">
                <a:latin typeface="Century Gothic" panose="020B0502020202020204" pitchFamily="34" charset="0"/>
                <a:ea typeface="+mn-lt"/>
                <a:cs typeface="Arial"/>
              </a:rPr>
              <a:t>Valeur future (vf) = c (1 + i/n)</a:t>
            </a:r>
            <a:r>
              <a:rPr lang="fr-CA" sz="1600" baseline="30000">
                <a:latin typeface="Century Gothic" panose="020B0502020202020204" pitchFamily="34" charset="0"/>
                <a:ea typeface="+mn-lt"/>
                <a:cs typeface="Arial"/>
              </a:rPr>
              <a:t>nt</a:t>
            </a:r>
          </a:p>
          <a:p>
            <a:br>
              <a:rPr lang="fr-CA" sz="1600">
                <a:latin typeface="Century Gothic" panose="020B0502020202020204" pitchFamily="34" charset="0"/>
                <a:ea typeface="+mn-lt"/>
                <a:cs typeface="+mn-lt"/>
              </a:rPr>
            </a:br>
            <a:r>
              <a:rPr lang="fr-CA" sz="1600">
                <a:latin typeface="Century Gothic" panose="020B0502020202020204" pitchFamily="34" charset="0"/>
                <a:ea typeface="+mn-lt"/>
                <a:cs typeface="Arial"/>
              </a:rPr>
              <a:t>i = taux d’intérêt par période de capitalisation</a:t>
            </a:r>
          </a:p>
          <a:p>
            <a:r>
              <a:rPr lang="fr-CA" sz="1600">
                <a:latin typeface="Century Gothic" panose="020B0502020202020204" pitchFamily="34" charset="0"/>
                <a:cs typeface="Arial"/>
              </a:rPr>
              <a:t>n = nombre de périodes de capitalisation</a:t>
            </a:r>
          </a:p>
          <a:p>
            <a:r>
              <a:rPr lang="fr-CA" sz="1600">
                <a:latin typeface="Century Gothic" panose="020B0502020202020204" pitchFamily="34" charset="0"/>
                <a:cs typeface="Arial"/>
              </a:rPr>
              <a:t>c = capital (investissement initial)</a:t>
            </a:r>
          </a:p>
          <a:p>
            <a:r>
              <a:rPr lang="fr-CA" sz="1600">
                <a:latin typeface="Century Gothic" panose="020B0502020202020204" pitchFamily="34" charset="0"/>
                <a:cs typeface="Arial"/>
              </a:rPr>
              <a:t>t = temps (en années)</a:t>
            </a:r>
            <a:endParaRPr lang="fr-CA" sz="1600" dirty="0">
              <a:latin typeface="Century Gothic" panose="020B0502020202020204" pitchFamily="34" charset="0"/>
              <a:cs typeface="Arial"/>
            </a:endParaRPr>
          </a:p>
        </p:txBody>
      </p:sp>
      <p:sp>
        <p:nvSpPr>
          <p:cNvPr id="11" name="Text Placeholder 1">
            <a:extLst>
              <a:ext uri="{FF2B5EF4-FFF2-40B4-BE49-F238E27FC236}">
                <a16:creationId xmlns:a16="http://schemas.microsoft.com/office/drawing/2014/main" id="{4D179B87-8E77-E4F4-8FC4-3C847734E1CA}"/>
              </a:ext>
            </a:extLst>
          </p:cNvPr>
          <p:cNvSpPr txBox="1">
            <a:spLocks/>
          </p:cNvSpPr>
          <p:nvPr>
            <p:custDataLst>
              <p:tags r:id="rId5"/>
            </p:custDataLst>
          </p:nvPr>
        </p:nvSpPr>
        <p:spPr>
          <a:xfrm>
            <a:off x="63071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a:latin typeface="Century Gothic" panose="020B0502020202020204" pitchFamily="34" charset="0"/>
                <a:cs typeface="Arial"/>
              </a:rPr>
              <a:t>Les intérêts simples sont calculés </a:t>
            </a:r>
            <a:r>
              <a:rPr lang="fr-CA" sz="1600" dirty="0">
                <a:latin typeface="Century Gothic" panose="020B0502020202020204" pitchFamily="34" charset="0"/>
                <a:cs typeface="Arial"/>
              </a:rPr>
              <a:t>UNIQUEMENT sur le montant du capital.</a:t>
            </a:r>
          </a:p>
          <a:p>
            <a:pPr>
              <a:buNone/>
            </a:pPr>
            <a:endParaRPr lang="en-US" sz="1600" dirty="0">
              <a:solidFill>
                <a:srgbClr val="040C28"/>
              </a:solidFill>
              <a:latin typeface="Century Gothic" panose="020B0502020202020204" pitchFamily="34" charset="0"/>
              <a:cs typeface="Calibri"/>
            </a:endParaRPr>
          </a:p>
          <a:p>
            <a:pPr>
              <a:buNone/>
            </a:pPr>
            <a:r>
              <a:rPr lang="fr-CA" sz="1600" dirty="0">
                <a:solidFill>
                  <a:srgbClr val="040C28"/>
                </a:solidFill>
                <a:latin typeface="Century Gothic" panose="020B0502020202020204" pitchFamily="34" charset="0"/>
                <a:cs typeface="Calibri"/>
              </a:rPr>
              <a:t>Formule de </a:t>
            </a:r>
            <a:r>
              <a:rPr lang="fr-CA" sz="1600">
                <a:solidFill>
                  <a:srgbClr val="040C28"/>
                </a:solidFill>
                <a:latin typeface="Century Gothic" panose="020B0502020202020204" pitchFamily="34" charset="0"/>
                <a:cs typeface="Calibri"/>
              </a:rPr>
              <a:t>calcul des intérêts simples </a:t>
            </a:r>
            <a:r>
              <a:rPr lang="fr-CA" sz="1600" dirty="0">
                <a:solidFill>
                  <a:srgbClr val="040C28"/>
                </a:solidFill>
                <a:latin typeface="Century Gothic" panose="020B0502020202020204" pitchFamily="34" charset="0"/>
                <a:cs typeface="Calibri"/>
              </a:rPr>
              <a:t>:</a:t>
            </a:r>
          </a:p>
          <a:p>
            <a:pPr>
              <a:buNone/>
            </a:pPr>
            <a:r>
              <a:rPr lang="fr-CA" sz="1600" dirty="0">
                <a:solidFill>
                  <a:srgbClr val="040C28"/>
                </a:solidFill>
                <a:latin typeface="Century Gothic" panose="020B0502020202020204" pitchFamily="34" charset="0"/>
                <a:cs typeface="Calibri"/>
              </a:rPr>
              <a:t>Valeur future (</a:t>
            </a:r>
            <a:r>
              <a:rPr lang="fr-CA" sz="1600" dirty="0" err="1">
                <a:solidFill>
                  <a:srgbClr val="040C28"/>
                </a:solidFill>
                <a:latin typeface="Century Gothic" panose="020B0502020202020204" pitchFamily="34" charset="0"/>
                <a:cs typeface="Calibri"/>
              </a:rPr>
              <a:t>vf</a:t>
            </a:r>
            <a:r>
              <a:rPr lang="fr-CA" sz="1600" dirty="0">
                <a:solidFill>
                  <a:srgbClr val="040C28"/>
                </a:solidFill>
                <a:latin typeface="Century Gothic" panose="020B0502020202020204" pitchFamily="34" charset="0"/>
                <a:cs typeface="Calibri"/>
              </a:rPr>
              <a:t>) = c (1 + </a:t>
            </a:r>
            <a:r>
              <a:rPr lang="fr-CA" sz="1600" dirty="0" err="1">
                <a:solidFill>
                  <a:srgbClr val="040C28"/>
                </a:solidFill>
                <a:latin typeface="Century Gothic" panose="020B0502020202020204" pitchFamily="34" charset="0"/>
                <a:cs typeface="Calibri"/>
              </a:rPr>
              <a:t>it</a:t>
            </a:r>
            <a:r>
              <a:rPr lang="fr-CA" sz="1600" dirty="0">
                <a:solidFill>
                  <a:srgbClr val="040C28"/>
                </a:solidFill>
                <a:latin typeface="Century Gothic" panose="020B0502020202020204" pitchFamily="34" charset="0"/>
                <a:cs typeface="Calibri"/>
              </a:rPr>
              <a:t>)</a:t>
            </a:r>
            <a:br>
              <a:rPr lang="fr-CA" sz="1600" dirty="0">
                <a:latin typeface="Century Gothic" panose="020B0502020202020204" pitchFamily="34" charset="0"/>
                <a:cs typeface="Calibri"/>
              </a:rPr>
            </a:br>
            <a:endParaRPr lang="fr-CA" sz="1600" dirty="0">
              <a:latin typeface="Century Gothic" panose="020B0502020202020204" pitchFamily="34" charset="0"/>
              <a:cs typeface="Calibri"/>
            </a:endParaRPr>
          </a:p>
          <a:p>
            <a:pPr marL="0" indent="0">
              <a:buNone/>
            </a:pPr>
            <a:r>
              <a:rPr lang="fr-CA" sz="1600" dirty="0">
                <a:latin typeface="Century Gothic" panose="020B0502020202020204" pitchFamily="34" charset="0"/>
                <a:cs typeface="Arial"/>
              </a:rPr>
              <a:t>t = temps (nombre d’années)</a:t>
            </a:r>
          </a:p>
          <a:p>
            <a:pPr marL="0" indent="0">
              <a:buNone/>
            </a:pPr>
            <a:r>
              <a:rPr lang="fr-CA" sz="1600" dirty="0">
                <a:latin typeface="Century Gothic" panose="020B0502020202020204" pitchFamily="34" charset="0"/>
                <a:cs typeface="Arial"/>
              </a:rPr>
              <a:t>i = taux d’intérêt</a:t>
            </a:r>
          </a:p>
          <a:p>
            <a:pPr marL="0" indent="0">
              <a:buNone/>
            </a:pPr>
            <a:r>
              <a:rPr lang="fr-CA" sz="1600" dirty="0">
                <a:latin typeface="Century Gothic" panose="020B0502020202020204" pitchFamily="34" charset="0"/>
                <a:cs typeface="Arial"/>
              </a:rPr>
              <a:t>c = </a:t>
            </a:r>
            <a:r>
              <a:rPr lang="fr-CA" sz="1600">
                <a:latin typeface="Century Gothic" panose="020B0502020202020204" pitchFamily="34" charset="0"/>
                <a:cs typeface="Arial"/>
              </a:rPr>
              <a:t>capital (investissement </a:t>
            </a:r>
            <a:r>
              <a:rPr lang="fr-CA" sz="1600" dirty="0">
                <a:latin typeface="Century Gothic" panose="020B0502020202020204" pitchFamily="34" charset="0"/>
                <a:cs typeface="Arial"/>
              </a:rPr>
              <a:t>initial)</a:t>
            </a:r>
          </a:p>
        </p:txBody>
      </p:sp>
    </p:spTree>
    <p:extLst>
      <p:ext uri="{BB962C8B-B14F-4D97-AF65-F5344CB8AC3E}">
        <p14:creationId xmlns:p14="http://schemas.microsoft.com/office/powerpoint/2010/main" val="12747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a:t>Activité avec des Smarties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4</a:t>
            </a:fld>
            <a:endParaRPr lang="en-US"/>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custDataLst>
              <p:tags r:id="rId3"/>
            </p:custDataLst>
            <p:extLst>
              <p:ext uri="{D42A27DB-BD31-4B8C-83A1-F6EECF244321}">
                <p14:modId xmlns:p14="http://schemas.microsoft.com/office/powerpoint/2010/main" val="1956293776"/>
              </p:ext>
            </p:extLst>
          </p:nvPr>
        </p:nvGraphicFramePr>
        <p:xfrm>
          <a:off x="517868" y="2557053"/>
          <a:ext cx="11251797" cy="868680"/>
        </p:xfrm>
        <a:graphic>
          <a:graphicData uri="http://schemas.openxmlformats.org/drawingml/2006/table">
            <a:tbl>
              <a:tblPr firstRow="1" bandRow="1">
                <a:tableStyleId>{5C22544A-7EE6-4342-B048-85BDC9FD1C3A}</a:tableStyleId>
              </a:tblPr>
              <a:tblGrid>
                <a:gridCol w="2617218">
                  <a:extLst>
                    <a:ext uri="{9D8B030D-6E8A-4147-A177-3AD203B41FA5}">
                      <a16:colId xmlns:a16="http://schemas.microsoft.com/office/drawing/2014/main" val="2324842690"/>
                    </a:ext>
                  </a:extLst>
                </a:gridCol>
                <a:gridCol w="3298371">
                  <a:extLst>
                    <a:ext uri="{9D8B030D-6E8A-4147-A177-3AD203B41FA5}">
                      <a16:colId xmlns:a16="http://schemas.microsoft.com/office/drawing/2014/main" val="148973809"/>
                    </a:ext>
                  </a:extLst>
                </a:gridCol>
                <a:gridCol w="5336208">
                  <a:extLst>
                    <a:ext uri="{9D8B030D-6E8A-4147-A177-3AD203B41FA5}">
                      <a16:colId xmlns:a16="http://schemas.microsoft.com/office/drawing/2014/main" val="795722063"/>
                    </a:ext>
                  </a:extLst>
                </a:gridCol>
              </a:tblGrid>
              <a:tr h="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200">
                          <a:solidFill>
                            <a:schemeClr val="tx1"/>
                          </a:solidFill>
                          <a:latin typeface="Century Gothic" panose="020B0502020202020204" pitchFamily="34" charset="0"/>
                        </a:rPr>
                        <a:t>N</a:t>
                      </a:r>
                      <a:r>
                        <a:rPr lang="fr-CA" sz="1200" baseline="30000">
                          <a:solidFill>
                            <a:schemeClr val="tx1"/>
                          </a:solidFill>
                          <a:latin typeface="Century Gothic" panose="020B0502020202020204" pitchFamily="34" charset="0"/>
                        </a:rPr>
                        <a:t>bre</a:t>
                      </a:r>
                      <a:r>
                        <a:rPr lang="fr-CA" sz="1200">
                          <a:solidFill>
                            <a:schemeClr val="tx1"/>
                          </a:solidFill>
                          <a:latin typeface="Century Gothic" panose="020B0502020202020204" pitchFamily="34" charset="0"/>
                        </a:rPr>
                        <a:t> de Smarties – intérêts simples</a:t>
                      </a:r>
                    </a:p>
                    <a:p>
                      <a:pPr lvl="0">
                        <a:buNone/>
                      </a:pPr>
                      <a:r>
                        <a:rPr lang="fr-CA" sz="1200">
                          <a:solidFill>
                            <a:schemeClr val="tx1"/>
                          </a:solidFill>
                          <a:latin typeface="Century Gothic" panose="020B0502020202020204" pitchFamily="34" charset="0"/>
                        </a:rPr>
                        <a:t> </a:t>
                      </a:r>
                      <a:r>
                        <a:rPr lang="fr-CA" sz="1800" b="0" i="0" u="none" strike="noStrike" noProof="0">
                          <a:solidFill>
                            <a:schemeClr val="tx1"/>
                          </a:solidFill>
                          <a:latin typeface="Century Gothic" panose="020B0502020202020204" pitchFamily="34" charset="0"/>
                        </a:rPr>
                        <a:t>vf = c (1 +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pPr lvl="0">
                        <a:buNone/>
                      </a:pPr>
                      <a:r>
                        <a:rPr lang="fr-CA" sz="1200" b="1" i="0" u="none" strike="noStrike" noProof="0">
                          <a:solidFill>
                            <a:schemeClr val="tx1"/>
                          </a:solidFill>
                          <a:latin typeface="Century Gothic" panose="020B0502020202020204" pitchFamily="34" charset="0"/>
                        </a:rPr>
                        <a:t>N</a:t>
                      </a:r>
                      <a:r>
                        <a:rPr lang="fr-CA" sz="1200" b="1" i="0" u="none" strike="noStrike" baseline="30000" noProof="0">
                          <a:solidFill>
                            <a:schemeClr val="tx1"/>
                          </a:solidFill>
                          <a:latin typeface="Century Gothic" panose="020B0502020202020204" pitchFamily="34" charset="0"/>
                        </a:rPr>
                        <a:t>bre</a:t>
                      </a:r>
                      <a:r>
                        <a:rPr lang="fr-CA" sz="1200" b="1" i="0" u="none" strike="noStrike" noProof="0">
                          <a:solidFill>
                            <a:schemeClr val="tx1"/>
                          </a:solidFill>
                          <a:latin typeface="Century Gothic" panose="020B0502020202020204" pitchFamily="34" charset="0"/>
                        </a:rPr>
                        <a:t> de Smarties – intérêts composés annuellement</a:t>
                      </a:r>
                    </a:p>
                    <a:p>
                      <a:pPr lvl="0">
                        <a:buNone/>
                      </a:pPr>
                      <a:r>
                        <a:rPr lang="fr-CA" b="0" i="0" u="none" strike="noStrike" noProof="0">
                          <a:solidFill>
                            <a:schemeClr val="tx1"/>
                          </a:solidFill>
                          <a:latin typeface="Century Gothic" panose="020B0502020202020204" pitchFamily="34" charset="0"/>
                        </a:rPr>
                        <a:t>vf =</a:t>
                      </a:r>
                      <a:r>
                        <a:rPr lang="fr-CA" sz="1800" b="0" i="0" u="none" strike="noStrike" noProof="0">
                          <a:solidFill>
                            <a:schemeClr val="tx1"/>
                          </a:solidFill>
                          <a:latin typeface="Century Gothic" panose="020B0502020202020204" pitchFamily="34" charset="0"/>
                        </a:rPr>
                        <a:t>  c (1 + i/n)</a:t>
                      </a:r>
                      <a:r>
                        <a:rPr lang="fr-CA" sz="2400" b="0" i="0" u="none" strike="noStrike" baseline="30000" noProof="0">
                          <a:solidFill>
                            <a:schemeClr val="tx1"/>
                          </a:solidFill>
                          <a:latin typeface="Century Gothic" panose="020B0502020202020204" pitchFamily="34" charset="0"/>
                        </a:rPr>
                        <a:t>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248194">
                <a:tc>
                  <a:txBody>
                    <a:bodyPr/>
                    <a:lstStyle/>
                    <a:p>
                      <a:r>
                        <a:rPr lang="fr-CA" sz="1500">
                          <a:latin typeface="Century Gothic" panose="020B0502020202020204" pitchFamily="34" charset="0"/>
                        </a:rPr>
                        <a:t>Valeur initiale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bl>
          </a:graphicData>
        </a:graphic>
      </p:graphicFrame>
      <p:sp>
        <p:nvSpPr>
          <p:cNvPr id="4" name="TextBox 3">
            <a:extLst>
              <a:ext uri="{FF2B5EF4-FFF2-40B4-BE49-F238E27FC236}">
                <a16:creationId xmlns:a16="http://schemas.microsoft.com/office/drawing/2014/main" id="{90ADF77C-833B-87DC-36A5-428B58637D33}"/>
              </a:ext>
            </a:extLst>
          </p:cNvPr>
          <p:cNvSpPr txBox="1"/>
          <p:nvPr>
            <p:custDataLst>
              <p:tags r:id="rId4"/>
            </p:custDataLst>
          </p:nvPr>
        </p:nvSpPr>
        <p:spPr>
          <a:xfrm>
            <a:off x="517869" y="1836241"/>
            <a:ext cx="11158193" cy="784830"/>
          </a:xfrm>
          <a:prstGeom prst="rect">
            <a:avLst/>
          </a:prstGeom>
          <a:noFill/>
        </p:spPr>
        <p:txBody>
          <a:bodyPr wrap="square">
            <a:spAutoFit/>
          </a:bodyPr>
          <a:lstStyle/>
          <a:p>
            <a:pPr marL="0" indent="0">
              <a:buNone/>
            </a:pPr>
            <a:r>
              <a:rPr lang="fr-CA" sz="1500" dirty="0">
                <a:latin typeface="Century Gothic" panose="020B0502020202020204" pitchFamily="34" charset="0"/>
                <a:cs typeface="Calibri"/>
              </a:rPr>
              <a:t>Vous allez tous commencer avec 10 Smarties, qui représentent </a:t>
            </a:r>
            <a:r>
              <a:rPr lang="fr-CA" sz="1500">
                <a:latin typeface="Century Gothic" panose="020B0502020202020204" pitchFamily="34" charset="0"/>
                <a:cs typeface="Calibri"/>
              </a:rPr>
              <a:t>votre investissement </a:t>
            </a:r>
            <a:r>
              <a:rPr lang="fr-CA" sz="1500" dirty="0">
                <a:latin typeface="Century Gothic" panose="020B0502020202020204" pitchFamily="34" charset="0"/>
                <a:cs typeface="Calibri"/>
              </a:rPr>
              <a:t>initial. Vous investissez tous votre argent et gagnez un rendement annuel de 10 %, mais la moitié d’entre vous </a:t>
            </a:r>
            <a:r>
              <a:rPr lang="fr-CA" sz="1500">
                <a:latin typeface="Century Gothic" panose="020B0502020202020204" pitchFamily="34" charset="0"/>
                <a:cs typeface="Calibri"/>
              </a:rPr>
              <a:t>touchent des intérêts composés </a:t>
            </a:r>
            <a:r>
              <a:rPr lang="fr-CA" sz="1500" dirty="0">
                <a:latin typeface="Century Gothic" panose="020B0502020202020204" pitchFamily="34" charset="0"/>
                <a:cs typeface="Calibri"/>
              </a:rPr>
              <a:t>et l’autre moitié</a:t>
            </a:r>
            <a:r>
              <a:rPr lang="fr-CA" sz="1500">
                <a:latin typeface="Century Gothic" panose="020B0502020202020204" pitchFamily="34" charset="0"/>
                <a:cs typeface="Calibri"/>
              </a:rPr>
              <a:t>, des intérêts simples.  </a:t>
            </a:r>
            <a:endParaRPr lang="fr-CA" sz="1500" dirty="0">
              <a:latin typeface="Century Gothic" panose="020B0502020202020204" pitchFamily="34" charset="0"/>
              <a:cs typeface="Calibri"/>
            </a:endParaRPr>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custDataLst>
              <p:tags r:id="rId5"/>
            </p:custDataLst>
            <p:extLst>
              <p:ext uri="{D42A27DB-BD31-4B8C-83A1-F6EECF244321}">
                <p14:modId xmlns:p14="http://schemas.microsoft.com/office/powerpoint/2010/main" val="3258625446"/>
              </p:ext>
            </p:extLst>
          </p:nvPr>
        </p:nvGraphicFramePr>
        <p:xfrm>
          <a:off x="517868" y="3591198"/>
          <a:ext cx="11251798" cy="2240280"/>
        </p:xfrm>
        <a:graphic>
          <a:graphicData uri="http://schemas.openxmlformats.org/drawingml/2006/table">
            <a:tbl>
              <a:tblPr firstRow="1" bandRow="1">
                <a:tableStyleId>{5C22544A-7EE6-4342-B048-85BDC9FD1C3A}</a:tableStyleId>
              </a:tblPr>
              <a:tblGrid>
                <a:gridCol w="2647363">
                  <a:extLst>
                    <a:ext uri="{9D8B030D-6E8A-4147-A177-3AD203B41FA5}">
                      <a16:colId xmlns:a16="http://schemas.microsoft.com/office/drawing/2014/main" val="2324842690"/>
                    </a:ext>
                  </a:extLst>
                </a:gridCol>
                <a:gridCol w="1580940">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solidFill>
                            <a:schemeClr val="tx1"/>
                          </a:solidFill>
                          <a:effectLst/>
                          <a:latin typeface="Century Gothic" panose="020B0502020202020204" pitchFamily="34" charset="0"/>
                        </a:rPr>
                        <a:t>N</a:t>
                      </a:r>
                      <a:r>
                        <a:rPr lang="fr-CA" sz="1500" b="1" baseline="30000">
                          <a:solidFill>
                            <a:schemeClr val="tx1"/>
                          </a:solidFill>
                          <a:effectLst/>
                          <a:latin typeface="Century Gothic" panose="020B0502020202020204" pitchFamily="34" charset="0"/>
                        </a:rPr>
                        <a:t>bre</a:t>
                      </a:r>
                      <a:r>
                        <a:rPr lang="fr-CA" sz="1500" b="1">
                          <a:solidFill>
                            <a:schemeClr val="tx1"/>
                          </a:solidFill>
                          <a:effectLst/>
                          <a:latin typeface="Century Gothic" panose="020B0502020202020204" pitchFamily="34" charset="0"/>
                        </a:rPr>
                        <a:t> de Smarties à la fin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lgn="l" rt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fr-CA" sz="1500" b="1">
                          <a:solidFill>
                            <a:schemeClr val="tx1"/>
                          </a:solidFill>
                          <a:effectLst/>
                          <a:latin typeface="Century Gothic" panose="020B0502020202020204" pitchFamily="34" charset="0"/>
                        </a:rPr>
                        <a:t>Intérêts simples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fr-CA" sz="1500" b="1">
                          <a:solidFill>
                            <a:schemeClr val="tx1"/>
                          </a:solidFill>
                          <a:effectLst/>
                          <a:latin typeface="Century Gothic" panose="020B0502020202020204" pitchFamily="34" charset="0"/>
                        </a:rPr>
                        <a:t>Intérêts composés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10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fr-CA" sz="1500" b="1">
                          <a:solidFill>
                            <a:schemeClr val="tx1"/>
                          </a:solidFill>
                          <a:effectLst/>
                          <a:latin typeface="Century Gothic" panose="020B0502020202020204" pitchFamily="34" charset="0"/>
                        </a:rPr>
                        <a:t>Intérêts simples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fr-CA" sz="1500" b="1">
                          <a:solidFill>
                            <a:schemeClr val="tx1"/>
                          </a:solidFill>
                          <a:effectLst/>
                          <a:latin typeface="Century Gothic" panose="020B0502020202020204" pitchFamily="34" charset="0"/>
                        </a:rPr>
                        <a:t>Intérêts composés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fontScale="90000"/>
          </a:bodyPr>
          <a:lstStyle/>
          <a:p>
            <a:pPr>
              <a:buClr>
                <a:schemeClr val="dk2"/>
              </a:buClr>
              <a:buSzPts val="4400"/>
            </a:pPr>
            <a:r>
              <a:rPr lang="fr-CA">
                <a:cs typeface="Calibri Light"/>
              </a:rPr>
              <a:t>Lesquels</a:t>
            </a:r>
            <a:r>
              <a:rPr lang="fr-CA" sz="3200">
                <a:cs typeface="Calibri Light"/>
              </a:rPr>
              <a:t> sont les plus avantageux</a:t>
            </a:r>
            <a:r>
              <a:rPr lang="fr-CA">
                <a:cs typeface="Calibri Light"/>
              </a:rPr>
              <a:t> : </a:t>
            </a:r>
            <a:r>
              <a:rPr lang="fr-CA" sz="3200">
                <a:cs typeface="Calibri Light"/>
              </a:rPr>
              <a:t>les intérêts simples ou les intérêts composés?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5</a:t>
            </a:fld>
            <a:endParaRPr lang="en-US"/>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custDataLst>
              <p:tags r:id="rId3"/>
            </p:custDataLst>
            <p:extLst>
              <p:ext uri="{D42A27DB-BD31-4B8C-83A1-F6EECF244321}">
                <p14:modId xmlns:p14="http://schemas.microsoft.com/office/powerpoint/2010/main" val="3067363104"/>
              </p:ext>
            </p:extLst>
          </p:nvPr>
        </p:nvGraphicFramePr>
        <p:xfrm>
          <a:off x="517870" y="2308860"/>
          <a:ext cx="11251798" cy="2095500"/>
        </p:xfrm>
        <a:graphic>
          <a:graphicData uri="http://schemas.openxmlformats.org/drawingml/2006/table">
            <a:tbl>
              <a:tblPr firstRow="1" bandRow="1">
                <a:tableStyleId>{5C22544A-7EE6-4342-B048-85BDC9FD1C3A}</a:tableStyleId>
              </a:tblPr>
              <a:tblGrid>
                <a:gridCol w="2597119">
                  <a:extLst>
                    <a:ext uri="{9D8B030D-6E8A-4147-A177-3AD203B41FA5}">
                      <a16:colId xmlns:a16="http://schemas.microsoft.com/office/drawing/2014/main" val="2324842690"/>
                    </a:ext>
                  </a:extLst>
                </a:gridCol>
                <a:gridCol w="163118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solidFill>
                            <a:schemeClr val="tx1"/>
                          </a:solidFill>
                          <a:effectLst/>
                          <a:latin typeface="Century Gothic" panose="020B0502020202020204" pitchFamily="34" charset="0"/>
                        </a:rPr>
                        <a:t>N</a:t>
                      </a:r>
                      <a:r>
                        <a:rPr lang="fr-CA" sz="1500" b="1" baseline="30000">
                          <a:solidFill>
                            <a:schemeClr val="tx1"/>
                          </a:solidFill>
                          <a:effectLst/>
                          <a:latin typeface="Century Gothic" panose="020B0502020202020204" pitchFamily="34" charset="0"/>
                        </a:rPr>
                        <a:t>bre</a:t>
                      </a:r>
                      <a:r>
                        <a:rPr lang="fr-CA" sz="1500" b="1">
                          <a:solidFill>
                            <a:schemeClr val="tx1"/>
                          </a:solidFill>
                          <a:effectLst/>
                          <a:latin typeface="Century Gothic" panose="020B0502020202020204" pitchFamily="34" charset="0"/>
                        </a:rPr>
                        <a:t> de Smarties à la fin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lgn="l" rt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fr-CA" sz="1500" b="1">
                          <a:solidFill>
                            <a:schemeClr val="tx1"/>
                          </a:solidFill>
                          <a:effectLst/>
                          <a:latin typeface="Century Gothic" panose="020B0502020202020204" pitchFamily="34" charset="0"/>
                        </a:rPr>
                        <a:t>Intérêts simples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3975" algn="l" fontAlgn="b">
                        <a:tabLst/>
                      </a:pPr>
                      <a:r>
                        <a:rPr lang="fr-CA" sz="1500">
                          <a:solidFill>
                            <a:schemeClr val="tx1"/>
                          </a:solidFill>
                          <a:effectLst/>
                          <a:latin typeface="Century Gothic" panose="020B0502020202020204" pitchFamily="34" charset="0"/>
                        </a:rPr>
                        <a:t>11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fr-CA" sz="1500" b="1">
                          <a:solidFill>
                            <a:schemeClr val="tx1"/>
                          </a:solidFill>
                          <a:effectLst/>
                          <a:latin typeface="Century Gothic" panose="020B0502020202020204" pitchFamily="34" charset="0"/>
                        </a:rPr>
                        <a:t>Intérêts composés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3975" algn="l" fontAlgn="b">
                        <a:tabLst/>
                      </a:pPr>
                      <a:r>
                        <a:rPr lang="fr-CA" sz="1500">
                          <a:solidFill>
                            <a:schemeClr val="tx1"/>
                          </a:solidFill>
                          <a:effectLst/>
                          <a:latin typeface="Century Gothic" panose="020B0502020202020204" pitchFamily="34" charset="0"/>
                        </a:rPr>
                        <a:t>11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12,1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13,31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14,64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16,11</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10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fr-CA" sz="1500" b="1">
                          <a:solidFill>
                            <a:schemeClr val="tx1"/>
                          </a:solidFill>
                          <a:effectLst/>
                          <a:latin typeface="Century Gothic" panose="020B0502020202020204" pitchFamily="34" charset="0"/>
                        </a:rPr>
                        <a:t>Intérêts simples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20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fr-CA" sz="1500" b="1">
                          <a:solidFill>
                            <a:schemeClr val="tx1"/>
                          </a:solidFill>
                          <a:effectLst/>
                          <a:latin typeface="Century Gothic" panose="020B0502020202020204" pitchFamily="34" charset="0"/>
                        </a:rPr>
                        <a:t>Intérêts composés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17,72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19,49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21,44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23,58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algn="l" fontAlgn="b">
                        <a:tabLst/>
                      </a:pPr>
                      <a:r>
                        <a:rPr lang="fr-CA" sz="1500">
                          <a:solidFill>
                            <a:schemeClr val="tx1"/>
                          </a:solidFill>
                          <a:effectLst/>
                          <a:latin typeface="Century Gothic" panose="020B0502020202020204" pitchFamily="34" charset="0"/>
                        </a:rPr>
                        <a:t>25,94</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251043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Investigation</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500" dirty="0">
                <a:latin typeface="Century Gothic" panose="020B0502020202020204" pitchFamily="34" charset="0"/>
              </a:rPr>
              <a:t>Tu as 1 000 $. Tu dois choisir entre :</a:t>
            </a:r>
          </a:p>
          <a:p>
            <a:pPr marL="314325" lvl="1" indent="-304800">
              <a:buAutoNum type="arabicPeriod"/>
            </a:pPr>
            <a:r>
              <a:rPr lang="fr-CA" sz="1500" dirty="0">
                <a:latin typeface="Century Gothic" panose="020B0502020202020204" pitchFamily="34" charset="0"/>
              </a:rPr>
              <a:t>un compte qui </a:t>
            </a:r>
            <a:r>
              <a:rPr lang="fr-CA" sz="1500">
                <a:latin typeface="Century Gothic" panose="020B0502020202020204" pitchFamily="34" charset="0"/>
              </a:rPr>
              <a:t>rapporte des intérêts simples </a:t>
            </a:r>
            <a:r>
              <a:rPr lang="fr-CA" sz="1500" dirty="0">
                <a:latin typeface="Century Gothic" panose="020B0502020202020204" pitchFamily="34" charset="0"/>
              </a:rPr>
              <a:t>de 7 %</a:t>
            </a:r>
          </a:p>
          <a:p>
            <a:pPr marL="314325" lvl="1" indent="-304800">
              <a:buAutoNum type="arabicPeriod"/>
            </a:pPr>
            <a:r>
              <a:rPr lang="fr-CA" sz="1500" dirty="0">
                <a:latin typeface="Century Gothic" panose="020B0502020202020204" pitchFamily="34" charset="0"/>
                <a:cs typeface="Calibri Light"/>
              </a:rPr>
              <a:t>un compte qui </a:t>
            </a:r>
            <a:r>
              <a:rPr lang="fr-CA" sz="1500">
                <a:latin typeface="Century Gothic" panose="020B0502020202020204" pitchFamily="34" charset="0"/>
                <a:cs typeface="Calibri Light"/>
              </a:rPr>
              <a:t>rapporte des intérêts </a:t>
            </a:r>
            <a:r>
              <a:rPr lang="fr-CA" sz="1500" dirty="0">
                <a:latin typeface="Century Gothic" panose="020B0502020202020204" pitchFamily="34" charset="0"/>
                <a:cs typeface="Calibri Light"/>
              </a:rPr>
              <a:t>de 6 </a:t>
            </a:r>
            <a:r>
              <a:rPr lang="fr-CA" sz="1500">
                <a:latin typeface="Century Gothic" panose="020B0502020202020204" pitchFamily="34" charset="0"/>
                <a:cs typeface="Calibri Light"/>
              </a:rPr>
              <a:t>%, composés </a:t>
            </a:r>
            <a:r>
              <a:rPr lang="fr-CA" sz="1500" dirty="0">
                <a:latin typeface="Century Gothic" panose="020B0502020202020204" pitchFamily="34" charset="0"/>
                <a:cs typeface="Calibri Light"/>
              </a:rPr>
              <a:t>mensuellement</a:t>
            </a:r>
          </a:p>
          <a:p>
            <a:pPr lvl="1"/>
            <a:endParaRPr lang="en-US" sz="1500" dirty="0">
              <a:latin typeface="Century Gothic" panose="020B0502020202020204" pitchFamily="34" charset="0"/>
              <a:cs typeface="Calibri Light"/>
            </a:endParaRPr>
          </a:p>
          <a:p>
            <a:pPr marL="0" lvl="1" indent="0">
              <a:buNone/>
            </a:pPr>
            <a:r>
              <a:rPr lang="fr-CA" sz="1500">
                <a:latin typeface="Century Gothic" panose="020B0502020202020204" pitchFamily="34" charset="0"/>
                <a:ea typeface="+mn-lt"/>
                <a:cs typeface="Calibri Light"/>
              </a:rPr>
              <a:t>Hypothèse :  après </a:t>
            </a:r>
            <a:r>
              <a:rPr lang="fr-CA" sz="1500" dirty="0">
                <a:latin typeface="Century Gothic" panose="020B0502020202020204" pitchFamily="34" charset="0"/>
                <a:ea typeface="+mn-lt"/>
                <a:cs typeface="Calibri Light"/>
              </a:rPr>
              <a:t>combien </a:t>
            </a:r>
            <a:r>
              <a:rPr lang="fr-CA" sz="1500">
                <a:latin typeface="Century Gothic" panose="020B0502020202020204" pitchFamily="34" charset="0"/>
                <a:ea typeface="+mn-lt"/>
                <a:cs typeface="Calibri Light"/>
              </a:rPr>
              <a:t>d’années l’investissement </a:t>
            </a:r>
            <a:r>
              <a:rPr lang="fr-CA" sz="1500" dirty="0">
                <a:latin typeface="Century Gothic" panose="020B0502020202020204" pitchFamily="34" charset="0"/>
                <a:ea typeface="+mn-lt"/>
                <a:cs typeface="Calibri Light"/>
              </a:rPr>
              <a:t>qui </a:t>
            </a:r>
            <a:r>
              <a:rPr lang="fr-CA" sz="1500">
                <a:latin typeface="Century Gothic" panose="020B0502020202020204" pitchFamily="34" charset="0"/>
                <a:ea typeface="+mn-lt"/>
                <a:cs typeface="Calibri Light"/>
              </a:rPr>
              <a:t>rapporte des intérêts </a:t>
            </a:r>
            <a:r>
              <a:rPr lang="fr-CA" sz="1500" dirty="0">
                <a:latin typeface="Century Gothic" panose="020B0502020202020204" pitchFamily="34" charset="0"/>
                <a:ea typeface="+mn-lt"/>
                <a:cs typeface="Calibri Light"/>
              </a:rPr>
              <a:t>de 6 </a:t>
            </a:r>
            <a:r>
              <a:rPr lang="fr-CA" sz="1500">
                <a:latin typeface="Century Gothic" panose="020B0502020202020204" pitchFamily="34" charset="0"/>
                <a:ea typeface="+mn-lt"/>
                <a:cs typeface="Calibri Light"/>
              </a:rPr>
              <a:t>% composés </a:t>
            </a:r>
            <a:r>
              <a:rPr lang="fr-CA" sz="1500" dirty="0">
                <a:latin typeface="Century Gothic" panose="020B0502020202020204" pitchFamily="34" charset="0"/>
                <a:ea typeface="+mn-lt"/>
                <a:cs typeface="Calibri Light"/>
              </a:rPr>
              <a:t>mensuellement vaudra-t-il plus </a:t>
            </a:r>
            <a:r>
              <a:rPr lang="fr-CA" sz="1500">
                <a:latin typeface="Century Gothic" panose="020B0502020202020204" pitchFamily="34" charset="0"/>
                <a:ea typeface="+mn-lt"/>
                <a:cs typeface="Calibri Light"/>
              </a:rPr>
              <a:t>que l’investissement </a:t>
            </a:r>
            <a:r>
              <a:rPr lang="fr-CA" sz="1500" dirty="0">
                <a:latin typeface="Century Gothic" panose="020B0502020202020204" pitchFamily="34" charset="0"/>
                <a:ea typeface="+mn-lt"/>
                <a:cs typeface="Calibri Light"/>
              </a:rPr>
              <a:t>qui </a:t>
            </a:r>
            <a:r>
              <a:rPr lang="fr-CA" sz="1500">
                <a:latin typeface="Century Gothic" panose="020B0502020202020204" pitchFamily="34" charset="0"/>
                <a:ea typeface="+mn-lt"/>
                <a:cs typeface="Calibri Light"/>
              </a:rPr>
              <a:t>rapporte des intérêts simples </a:t>
            </a:r>
            <a:r>
              <a:rPr lang="fr-CA" sz="1500" dirty="0">
                <a:latin typeface="Century Gothic" panose="020B0502020202020204" pitchFamily="34" charset="0"/>
                <a:ea typeface="+mn-lt"/>
                <a:cs typeface="Calibri Light"/>
              </a:rPr>
              <a:t>de 7 %? __________________________________________</a:t>
            </a:r>
          </a:p>
          <a:p>
            <a:pPr marL="971550" lvl="1" indent="-514350">
              <a:buAutoNum type="arabicPeriod"/>
            </a:pPr>
            <a:endParaRPr lang="en-US" sz="1500" dirty="0">
              <a:latin typeface="Century Gothic" panose="020B0502020202020204" pitchFamily="34" charset="0"/>
              <a:cs typeface="Calibri Light"/>
            </a:endParaRPr>
          </a:p>
          <a:p>
            <a:pPr marL="0" lvl="1" indent="0">
              <a:buNone/>
            </a:pPr>
            <a:r>
              <a:rPr lang="fr-CA" sz="1500" dirty="0">
                <a:latin typeface="Century Gothic" panose="020B0502020202020204" pitchFamily="34" charset="0"/>
                <a:cs typeface="Calibri Light"/>
              </a:rPr>
              <a:t>Utilise un tableur pour calculer la valeur future de </a:t>
            </a:r>
            <a:r>
              <a:rPr lang="fr-CA" sz="1500">
                <a:latin typeface="Century Gothic" panose="020B0502020202020204" pitchFamily="34" charset="0"/>
                <a:cs typeface="Calibri Light"/>
              </a:rPr>
              <a:t>ton investissement </a:t>
            </a:r>
            <a:r>
              <a:rPr lang="fr-CA" sz="1500" dirty="0">
                <a:latin typeface="Century Gothic" panose="020B0502020202020204" pitchFamily="34" charset="0"/>
                <a:cs typeface="Calibri Light"/>
              </a:rPr>
              <a:t>après 10 ans pour chacun des deux </a:t>
            </a:r>
            <a:r>
              <a:rPr lang="fr-CA" sz="1500">
                <a:latin typeface="Century Gothic" panose="020B0502020202020204" pitchFamily="34" charset="0"/>
                <a:cs typeface="Calibri Light"/>
              </a:rPr>
              <a:t>comptes. Illustre </a:t>
            </a:r>
            <a:r>
              <a:rPr lang="fr-CA" sz="1500" dirty="0">
                <a:latin typeface="Century Gothic" panose="020B0502020202020204" pitchFamily="34" charset="0"/>
                <a:cs typeface="Calibri Light"/>
              </a:rPr>
              <a:t>les données dans un graphique.</a:t>
            </a:r>
          </a:p>
          <a:p>
            <a:pPr marL="0" lvl="1" indent="0">
              <a:buNone/>
            </a:pPr>
            <a:r>
              <a:rPr lang="fr-CA" sz="1500">
                <a:latin typeface="Century Gothic" panose="020B0502020202020204" pitchFamily="34" charset="0"/>
                <a:cs typeface="Calibri Light"/>
              </a:rPr>
              <a:t>Conclusions </a:t>
            </a:r>
            <a:r>
              <a:rPr lang="fr-CA" sz="1500">
                <a:latin typeface="Arial" panose="020B0604020202020204" pitchFamily="34" charset="0"/>
                <a:ea typeface="+mn-lt"/>
                <a:cs typeface="Arial" panose="020B0604020202020204" pitchFamily="34" charset="0"/>
              </a:rPr>
              <a:t>:</a:t>
            </a:r>
            <a:r>
              <a:rPr lang="fr-CA" sz="1500">
                <a:latin typeface="Century Gothic" panose="020B0502020202020204" pitchFamily="34" charset="0"/>
                <a:cs typeface="Calibri Light"/>
              </a:rPr>
              <a:t> ton hypothèse était-elle juste?  </a:t>
            </a:r>
            <a:r>
              <a:rPr lang="fr-CA" sz="1500" dirty="0">
                <a:latin typeface="Century Gothic" panose="020B0502020202020204" pitchFamily="34" charset="0"/>
                <a:cs typeface="Calibri Light"/>
              </a:rPr>
              <a:t>Pourquoi, ou sinon pourquoi pas?</a:t>
            </a:r>
          </a:p>
          <a:p>
            <a:pPr marL="0" lvl="1" indent="0">
              <a:lnSpc>
                <a:spcPct val="150000"/>
              </a:lnSpc>
              <a:buNone/>
            </a:pPr>
            <a:r>
              <a:rPr lang="fr-CA" sz="1500" dirty="0">
                <a:latin typeface="Century Gothic" panose="020B0502020202020204" pitchFamily="34" charset="0"/>
                <a:cs typeface="Calibri Light"/>
              </a:rPr>
              <a:t>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463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Investigation</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7</a:t>
            </a:fld>
            <a:endParaRPr lang="en-US"/>
          </a:p>
        </p:txBody>
      </p:sp>
      <p:pic>
        <p:nvPicPr>
          <p:cNvPr id="6" name="Image 5" descr="Une image contenant texte, capture d’écran, Police, nombre&#10;&#10;Description générée automatiquement">
            <a:extLst>
              <a:ext uri="{FF2B5EF4-FFF2-40B4-BE49-F238E27FC236}">
                <a16:creationId xmlns:a16="http://schemas.microsoft.com/office/drawing/2014/main" id="{7DEFB3C5-841A-D715-AF0C-9FBE6056B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12" y="2036762"/>
            <a:ext cx="5243060" cy="2420938"/>
          </a:xfrm>
          <a:prstGeom prst="rect">
            <a:avLst/>
          </a:prstGeom>
        </p:spPr>
      </p:pic>
      <p:pic>
        <p:nvPicPr>
          <p:cNvPr id="9" name="Image 8" descr="Une image contenant texte, capture d’écran, Police, nombre&#10;&#10;Description générée automatiquement">
            <a:extLst>
              <a:ext uri="{FF2B5EF4-FFF2-40B4-BE49-F238E27FC236}">
                <a16:creationId xmlns:a16="http://schemas.microsoft.com/office/drawing/2014/main" id="{07F5C45B-50B6-863F-46D1-DB34167AA1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0" y="2043112"/>
            <a:ext cx="5092700" cy="2393097"/>
          </a:xfrm>
          <a:prstGeom prst="rect">
            <a:avLst/>
          </a:prstGeom>
        </p:spPr>
      </p:pic>
    </p:spTree>
    <p:extLst>
      <p:ext uri="{BB962C8B-B14F-4D97-AF65-F5344CB8AC3E}">
        <p14:creationId xmlns:p14="http://schemas.microsoft.com/office/powerpoint/2010/main" val="392844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Autofit/>
          </a:bodyPr>
          <a:lstStyle/>
          <a:p>
            <a:pPr marL="0" marR="0" lvl="0" indent="0" algn="l">
              <a:lnSpc>
                <a:spcPct val="100000"/>
              </a:lnSpc>
              <a:spcBef>
                <a:spcPts val="0"/>
              </a:spcBef>
              <a:spcAft>
                <a:spcPts val="0"/>
              </a:spcAft>
              <a:buNone/>
            </a:pPr>
            <a:r>
              <a:rPr lang="fr-CA" i="0" u="none" strike="noStrike" noProof="0">
                <a:effectLst/>
              </a:rPr>
              <a:t>Intérêts simples de 7 % vs intérêts de 6 %, composés mensuellement</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8</a:t>
            </a:fld>
            <a:endParaRPr lang="en-US"/>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custDataLst>
              <p:tags r:id="rId3"/>
            </p:custDataLst>
            <p:extLst>
              <p:ext uri="{D42A27DB-BD31-4B8C-83A1-F6EECF244321}">
                <p14:modId xmlns:p14="http://schemas.microsoft.com/office/powerpoint/2010/main" val="3626031164"/>
              </p:ext>
            </p:extLst>
          </p:nvPr>
        </p:nvGraphicFramePr>
        <p:xfrm>
          <a:off x="470101" y="2600598"/>
          <a:ext cx="11251798" cy="224028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fontAlgn="b"/>
                      <a:r>
                        <a:rPr lang="fr-CA" sz="1500" b="1" i="0" u="none" strike="noStrike" cap="none">
                          <a:solidFill>
                            <a:schemeClr val="tx1"/>
                          </a:solidFill>
                          <a:effectLst/>
                          <a:latin typeface="Calibri"/>
                        </a:rPr>
                        <a:t>Solde de l’investissement de 1 000 $ à la fin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lgn="l" rt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fr-CA" sz="1500" b="1">
                          <a:solidFill>
                            <a:schemeClr val="tx1"/>
                          </a:solidFill>
                          <a:effectLst/>
                          <a:latin typeface="Century Gothic" panose="020B0502020202020204" pitchFamily="34" charset="0"/>
                        </a:rPr>
                        <a:t>Intérêts simples de 7 %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fr-CA" sz="1500" b="1">
                          <a:solidFill>
                            <a:schemeClr val="tx1"/>
                          </a:solidFill>
                          <a:effectLst/>
                          <a:latin typeface="Century Gothic" panose="020B0502020202020204" pitchFamily="34" charset="0"/>
                        </a:rPr>
                        <a:t>Intérêts composés de 6 %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10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fr-CA" sz="1500" b="1">
                          <a:solidFill>
                            <a:schemeClr val="tx1"/>
                          </a:solidFill>
                          <a:effectLst/>
                          <a:latin typeface="Century Gothic" panose="020B0502020202020204" pitchFamily="34" charset="0"/>
                        </a:rPr>
                        <a:t>Intérêts simples de 7 %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fr-CA" sz="1500" b="1">
                          <a:solidFill>
                            <a:schemeClr val="tx1"/>
                          </a:solidFill>
                          <a:effectLst/>
                          <a:latin typeface="Century Gothic" panose="020B0502020202020204" pitchFamily="34" charset="0"/>
                        </a:rPr>
                        <a:t>Intérêts composés de 6 %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395129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xfrm>
            <a:off x="470102" y="1059255"/>
            <a:ext cx="11205962" cy="769545"/>
          </a:xfrm>
          <a:prstGeom prst="rect">
            <a:avLst/>
          </a:prstGeom>
        </p:spPr>
        <p:txBody>
          <a:bodyPr spcFirstLastPara="1" vert="horz" lIns="91440" tIns="45720" rIns="91440" bIns="45720" rtlCol="0" anchor="t" anchorCtr="0">
            <a:noAutofit/>
          </a:bodyPr>
          <a:lstStyle/>
          <a:p>
            <a:pPr marL="0" marR="0" lvl="0" indent="0" algn="l">
              <a:lnSpc>
                <a:spcPct val="100000"/>
              </a:lnSpc>
              <a:spcBef>
                <a:spcPts val="0"/>
              </a:spcBef>
              <a:spcAft>
                <a:spcPts val="0"/>
              </a:spcAft>
              <a:buNone/>
            </a:pPr>
            <a:r>
              <a:rPr lang="fr-CA" sz="3200" dirty="0">
                <a:cs typeface="Calibri Light"/>
              </a:rPr>
              <a:t>Ton hypothèse était-elle juste</a:t>
            </a:r>
            <a:r>
              <a:rPr lang="fr-CA" sz="3200">
                <a:cs typeface="Calibri Light"/>
              </a:rPr>
              <a:t>? À quel point? </a:t>
            </a:r>
            <a:br>
              <a:rPr lang="fr-CA" sz="3200">
                <a:cs typeface="Calibri Light"/>
              </a:rPr>
            </a:br>
            <a:r>
              <a:rPr lang="fr-CA" sz="3200">
                <a:cs typeface="Calibri Light"/>
              </a:rPr>
              <a:t>Qu’est-ce </a:t>
            </a:r>
            <a:r>
              <a:rPr lang="fr-CA" sz="3200" dirty="0">
                <a:cs typeface="Calibri Light"/>
              </a:rPr>
              <a:t>qui t’a surpris dans cette investigation?</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9</a:t>
            </a:fld>
            <a:endParaRPr lang="en-US"/>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custDataLst>
              <p:tags r:id="rId3"/>
            </p:custDataLst>
            <p:extLst>
              <p:ext uri="{D42A27DB-BD31-4B8C-83A1-F6EECF244321}">
                <p14:modId xmlns:p14="http://schemas.microsoft.com/office/powerpoint/2010/main" val="2692306814"/>
              </p:ext>
            </p:extLst>
          </p:nvPr>
        </p:nvGraphicFramePr>
        <p:xfrm>
          <a:off x="470101" y="2600598"/>
          <a:ext cx="11251798" cy="2735024"/>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fontAlgn="b"/>
                      <a:r>
                        <a:rPr lang="fr-CA" sz="1500" b="1" i="0" u="none" strike="noStrike" cap="none">
                          <a:solidFill>
                            <a:schemeClr val="tx1"/>
                          </a:solidFill>
                          <a:effectLst/>
                          <a:latin typeface="Calibri"/>
                        </a:rPr>
                        <a:t>Solde de l’investissement de 1 000 $ à la fin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lgn="l" rt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0">
                <a:tc>
                  <a:txBody>
                    <a:bodyPr/>
                    <a:lstStyle/>
                    <a:p>
                      <a:pPr fontAlgn="b"/>
                      <a:r>
                        <a:rPr lang="fr-CA" sz="1500" b="1">
                          <a:solidFill>
                            <a:schemeClr val="tx1"/>
                          </a:solidFill>
                          <a:effectLst/>
                          <a:latin typeface="Century Gothic" panose="020B0502020202020204" pitchFamily="34" charset="0"/>
                        </a:rPr>
                        <a:t>Intérêts simples de 7 %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1 070,00 $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1 140,00 $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1 210,00 $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1 280,00 $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1 350,00 $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0">
                <a:tc>
                  <a:txBody>
                    <a:bodyPr/>
                    <a:lstStyle/>
                    <a:p>
                      <a:pPr fontAlgn="b"/>
                      <a:r>
                        <a:rPr lang="fr-CA" sz="1500" b="1">
                          <a:solidFill>
                            <a:schemeClr val="tx1"/>
                          </a:solidFill>
                          <a:effectLst/>
                          <a:latin typeface="Century Gothic" panose="020B0502020202020204" pitchFamily="34" charset="0"/>
                        </a:rPr>
                        <a:t>Intérêts composés de 6 %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1 061,68 $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1 127,16 $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1 196,68 $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1 270,49 $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1 348,85 $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10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fr-CA" sz="1500" b="1">
                          <a:solidFill>
                            <a:schemeClr val="tx1"/>
                          </a:solidFill>
                          <a:effectLst/>
                          <a:latin typeface="Century Gothic" panose="020B0502020202020204" pitchFamily="34" charset="0"/>
                        </a:rPr>
                        <a:t>Intérêts simples de 7 %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1 420,00 $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1 490,00 $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1 700,00 $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2 400,00 $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3 100,00 $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fr-CA" sz="1500" b="1">
                          <a:solidFill>
                            <a:schemeClr val="tx1"/>
                          </a:solidFill>
                          <a:effectLst/>
                          <a:latin typeface="Century Gothic" panose="020B0502020202020204" pitchFamily="34" charset="0"/>
                        </a:rPr>
                        <a:t>Intérêts composés de 6 %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1 432,04 $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1 520,37 $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1 819,40 $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3 310,20 $ </a:t>
                      </a:r>
                    </a:p>
                  </a:txBody>
                  <a:tcPr marL="88581" marR="13182" marT="25309" marB="1898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A" sz="1500" cap="none">
                          <a:solidFill>
                            <a:schemeClr val="tx1"/>
                          </a:solidFill>
                          <a:effectLst/>
                          <a:latin typeface="Century Gothic" panose="020B0502020202020204" pitchFamily="34" charset="0"/>
                        </a:rPr>
                        <a:t> 6 022,58 $ </a:t>
                      </a:r>
                    </a:p>
                  </a:txBody>
                  <a:tcPr marL="88581" marR="13182" marT="25309" marB="189817"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496925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6"/>
</p:tagLst>
</file>

<file path=ppt/tags/tag101.xml><?xml version="1.0" encoding="utf-8"?>
<p:tagLst xmlns:a="http://schemas.openxmlformats.org/drawingml/2006/main" xmlns:r="http://schemas.openxmlformats.org/officeDocument/2006/relationships" xmlns:p="http://schemas.openxmlformats.org/presentationml/2006/main">
  <p:tag name="NUM" val="27"/>
</p:tagLst>
</file>

<file path=ppt/tags/tag102.xml><?xml version="1.0" encoding="utf-8"?>
<p:tagLst xmlns:a="http://schemas.openxmlformats.org/drawingml/2006/main" xmlns:r="http://schemas.openxmlformats.org/officeDocument/2006/relationships" xmlns:p="http://schemas.openxmlformats.org/presentationml/2006/main">
  <p:tag name="NUM" val="28"/>
</p:tagLst>
</file>

<file path=ppt/tags/tag103.xml><?xml version="1.0" encoding="utf-8"?>
<p:tagLst xmlns:a="http://schemas.openxmlformats.org/drawingml/2006/main" xmlns:r="http://schemas.openxmlformats.org/officeDocument/2006/relationships" xmlns:p="http://schemas.openxmlformats.org/presentationml/2006/main">
  <p:tag name="NUM" val="29"/>
</p:tagLst>
</file>

<file path=ppt/tags/tag104.xml><?xml version="1.0" encoding="utf-8"?>
<p:tagLst xmlns:a="http://schemas.openxmlformats.org/drawingml/2006/main" xmlns:r="http://schemas.openxmlformats.org/officeDocument/2006/relationships" xmlns:p="http://schemas.openxmlformats.org/presentationml/2006/main">
  <p:tag name="NUM" val="30"/>
</p:tagLst>
</file>

<file path=ppt/tags/tag105.xml><?xml version="1.0" encoding="utf-8"?>
<p:tagLst xmlns:a="http://schemas.openxmlformats.org/drawingml/2006/main" xmlns:r="http://schemas.openxmlformats.org/officeDocument/2006/relationships" xmlns:p="http://schemas.openxmlformats.org/presentationml/2006/main">
  <p:tag name="NUM" val="31"/>
</p:tagLst>
</file>

<file path=ppt/tags/tag106.xml><?xml version="1.0" encoding="utf-8"?>
<p:tagLst xmlns:a="http://schemas.openxmlformats.org/drawingml/2006/main" xmlns:r="http://schemas.openxmlformats.org/officeDocument/2006/relationships" xmlns:p="http://schemas.openxmlformats.org/presentationml/2006/main">
  <p:tag name="NUM" val="3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49.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8"/>
</p:tagLst>
</file>

<file path=ppt/tags/tag52.xml><?xml version="1.0" encoding="utf-8"?>
<p:tagLst xmlns:a="http://schemas.openxmlformats.org/drawingml/2006/main" xmlns:r="http://schemas.openxmlformats.org/officeDocument/2006/relationships" xmlns:p="http://schemas.openxmlformats.org/presentationml/2006/main">
  <p:tag name="NUM" val="19"/>
</p:tagLst>
</file>

<file path=ppt/tags/tag53.xml><?xml version="1.0" encoding="utf-8"?>
<p:tagLst xmlns:a="http://schemas.openxmlformats.org/drawingml/2006/main" xmlns:r="http://schemas.openxmlformats.org/officeDocument/2006/relationships" xmlns:p="http://schemas.openxmlformats.org/presentationml/2006/main">
  <p:tag name="NUM" val="20"/>
</p:tagLst>
</file>

<file path=ppt/tags/tag54.xml><?xml version="1.0" encoding="utf-8"?>
<p:tagLst xmlns:a="http://schemas.openxmlformats.org/drawingml/2006/main" xmlns:r="http://schemas.openxmlformats.org/officeDocument/2006/relationships" xmlns:p="http://schemas.openxmlformats.org/presentationml/2006/main">
  <p:tag name="NUM" val="21"/>
</p:tagLst>
</file>

<file path=ppt/tags/tag55.xml><?xml version="1.0" encoding="utf-8"?>
<p:tagLst xmlns:a="http://schemas.openxmlformats.org/drawingml/2006/main" xmlns:r="http://schemas.openxmlformats.org/officeDocument/2006/relationships" xmlns:p="http://schemas.openxmlformats.org/presentationml/2006/main">
  <p:tag name="NUM" val="22"/>
</p:tagLst>
</file>

<file path=ppt/tags/tag56.xml><?xml version="1.0" encoding="utf-8"?>
<p:tagLst xmlns:a="http://schemas.openxmlformats.org/drawingml/2006/main" xmlns:r="http://schemas.openxmlformats.org/officeDocument/2006/relationships" xmlns:p="http://schemas.openxmlformats.org/presentationml/2006/main">
  <p:tag name="NUM" val="23"/>
</p:tagLst>
</file>

<file path=ppt/tags/tag57.xml><?xml version="1.0" encoding="utf-8"?>
<p:tagLst xmlns:a="http://schemas.openxmlformats.org/drawingml/2006/main" xmlns:r="http://schemas.openxmlformats.org/officeDocument/2006/relationships" xmlns:p="http://schemas.openxmlformats.org/presentationml/2006/main">
  <p:tag name="NUM" val="24"/>
</p:tagLst>
</file>

<file path=ppt/tags/tag58.xml><?xml version="1.0" encoding="utf-8"?>
<p:tagLst xmlns:a="http://schemas.openxmlformats.org/drawingml/2006/main" xmlns:r="http://schemas.openxmlformats.org/officeDocument/2006/relationships" xmlns:p="http://schemas.openxmlformats.org/presentationml/2006/main">
  <p:tag name="NUM" val="25"/>
</p:tagLst>
</file>

<file path=ppt/tags/tag59.xml><?xml version="1.0" encoding="utf-8"?>
<p:tagLst xmlns:a="http://schemas.openxmlformats.org/drawingml/2006/main" xmlns:r="http://schemas.openxmlformats.org/officeDocument/2006/relationships" xmlns:p="http://schemas.openxmlformats.org/presentationml/2006/main">
  <p:tag name="NUM" val="26"/>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7"/>
</p:tagLst>
</file>

<file path=ppt/tags/tag61.xml><?xml version="1.0" encoding="utf-8"?>
<p:tagLst xmlns:a="http://schemas.openxmlformats.org/drawingml/2006/main" xmlns:r="http://schemas.openxmlformats.org/officeDocument/2006/relationships" xmlns:p="http://schemas.openxmlformats.org/presentationml/2006/main">
  <p:tag name="NUM" val="28"/>
</p:tagLst>
</file>

<file path=ppt/tags/tag62.xml><?xml version="1.0" encoding="utf-8"?>
<p:tagLst xmlns:a="http://schemas.openxmlformats.org/drawingml/2006/main" xmlns:r="http://schemas.openxmlformats.org/officeDocument/2006/relationships" xmlns:p="http://schemas.openxmlformats.org/presentationml/2006/main">
  <p:tag name="NUM" val="29"/>
</p:tagLst>
</file>

<file path=ppt/tags/tag63.xml><?xml version="1.0" encoding="utf-8"?>
<p:tagLst xmlns:a="http://schemas.openxmlformats.org/drawingml/2006/main" xmlns:r="http://schemas.openxmlformats.org/officeDocument/2006/relationships" xmlns:p="http://schemas.openxmlformats.org/presentationml/2006/main">
  <p:tag name="NUM" val="30"/>
</p:tagLst>
</file>

<file path=ppt/tags/tag64.xml><?xml version="1.0" encoding="utf-8"?>
<p:tagLst xmlns:a="http://schemas.openxmlformats.org/drawingml/2006/main" xmlns:r="http://schemas.openxmlformats.org/officeDocument/2006/relationships" xmlns:p="http://schemas.openxmlformats.org/presentationml/2006/main">
  <p:tag name="NUM" val="31"/>
</p:tagLst>
</file>

<file path=ppt/tags/tag65.xml><?xml version="1.0" encoding="utf-8"?>
<p:tagLst xmlns:a="http://schemas.openxmlformats.org/drawingml/2006/main" xmlns:r="http://schemas.openxmlformats.org/officeDocument/2006/relationships" xmlns:p="http://schemas.openxmlformats.org/presentationml/2006/main">
  <p:tag name="NUM" val="32"/>
</p:tagLst>
</file>

<file path=ppt/tags/tag66.xml><?xml version="1.0" encoding="utf-8"?>
<p:tagLst xmlns:a="http://schemas.openxmlformats.org/drawingml/2006/main" xmlns:r="http://schemas.openxmlformats.org/officeDocument/2006/relationships" xmlns:p="http://schemas.openxmlformats.org/presentationml/2006/main">
  <p:tag name="NUM" val="33"/>
</p:tagLst>
</file>

<file path=ppt/tags/tag67.xml><?xml version="1.0" encoding="utf-8"?>
<p:tagLst xmlns:a="http://schemas.openxmlformats.org/drawingml/2006/main" xmlns:r="http://schemas.openxmlformats.org/officeDocument/2006/relationships" xmlns:p="http://schemas.openxmlformats.org/presentationml/2006/main">
  <p:tag name="NUM" val="34"/>
</p:tagLst>
</file>

<file path=ppt/tags/tag68.xml><?xml version="1.0" encoding="utf-8"?>
<p:tagLst xmlns:a="http://schemas.openxmlformats.org/drawingml/2006/main" xmlns:r="http://schemas.openxmlformats.org/officeDocument/2006/relationships" xmlns:p="http://schemas.openxmlformats.org/presentationml/2006/main">
  <p:tag name="NUM" val="3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14"/>
</p:tagLst>
</file>

<file path=ppt/tags/tag89.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6"/>
</p:tagLst>
</file>

<file path=ppt/tags/tag91.xml><?xml version="1.0" encoding="utf-8"?>
<p:tagLst xmlns:a="http://schemas.openxmlformats.org/drawingml/2006/main" xmlns:r="http://schemas.openxmlformats.org/officeDocument/2006/relationships" xmlns:p="http://schemas.openxmlformats.org/presentationml/2006/main">
  <p:tag name="NUM" val="17"/>
</p:tagLst>
</file>

<file path=ppt/tags/tag92.xml><?xml version="1.0" encoding="utf-8"?>
<p:tagLst xmlns:a="http://schemas.openxmlformats.org/drawingml/2006/main" xmlns:r="http://schemas.openxmlformats.org/officeDocument/2006/relationships" xmlns:p="http://schemas.openxmlformats.org/presentationml/2006/main">
  <p:tag name="NUM" val="18"/>
</p:tagLst>
</file>

<file path=ppt/tags/tag93.xml><?xml version="1.0" encoding="utf-8"?>
<p:tagLst xmlns:a="http://schemas.openxmlformats.org/drawingml/2006/main" xmlns:r="http://schemas.openxmlformats.org/officeDocument/2006/relationships" xmlns:p="http://schemas.openxmlformats.org/presentationml/2006/main">
  <p:tag name="NUM" val="19"/>
</p:tagLst>
</file>

<file path=ppt/tags/tag94.xml><?xml version="1.0" encoding="utf-8"?>
<p:tagLst xmlns:a="http://schemas.openxmlformats.org/drawingml/2006/main" xmlns:r="http://schemas.openxmlformats.org/officeDocument/2006/relationships" xmlns:p="http://schemas.openxmlformats.org/presentationml/2006/main">
  <p:tag name="NUM" val="20"/>
</p:tagLst>
</file>

<file path=ppt/tags/tag95.xml><?xml version="1.0" encoding="utf-8"?>
<p:tagLst xmlns:a="http://schemas.openxmlformats.org/drawingml/2006/main" xmlns:r="http://schemas.openxmlformats.org/officeDocument/2006/relationships" xmlns:p="http://schemas.openxmlformats.org/presentationml/2006/main">
  <p:tag name="NUM" val="21"/>
</p:tagLst>
</file>

<file path=ppt/tags/tag96.xml><?xml version="1.0" encoding="utf-8"?>
<p:tagLst xmlns:a="http://schemas.openxmlformats.org/drawingml/2006/main" xmlns:r="http://schemas.openxmlformats.org/officeDocument/2006/relationships" xmlns:p="http://schemas.openxmlformats.org/presentationml/2006/main">
  <p:tag name="NUM" val="22"/>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4"/>
</p:tagLst>
</file>

<file path=ppt/tags/tag99.xml><?xml version="1.0" encoding="utf-8"?>
<p:tagLst xmlns:a="http://schemas.openxmlformats.org/drawingml/2006/main" xmlns:r="http://schemas.openxmlformats.org/officeDocument/2006/relationships" xmlns:p="http://schemas.openxmlformats.org/presentationml/2006/main">
  <p:tag name="NUM" val="25"/>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1857</Words>
  <Application>Microsoft Office PowerPoint</Application>
  <PresentationFormat>Widescreen</PresentationFormat>
  <Paragraphs>241</Paragraphs>
  <Slides>13</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Bierstadt</vt:lpstr>
      <vt:lpstr>Calibri</vt:lpstr>
      <vt:lpstr>Century Gothic</vt:lpstr>
      <vt:lpstr>GestaltVTI</vt:lpstr>
      <vt:lpstr>Le pouvoir de la capitalisation</vt:lpstr>
      <vt:lpstr>Les intérêts composés, qu’est-ce que c’est?</vt:lpstr>
      <vt:lpstr>Formules des intérêts simples et des intérêts composés</vt:lpstr>
      <vt:lpstr>Activité avec des Smarties</vt:lpstr>
      <vt:lpstr>Lesquels sont les plus avantageux : les intérêts simples ou les intérêts composés?</vt:lpstr>
      <vt:lpstr>Investigation</vt:lpstr>
      <vt:lpstr>Investigation</vt:lpstr>
      <vt:lpstr>Intérêts simples de 7 % vs intérêts de 6 %, composés mensuellement</vt:lpstr>
      <vt:lpstr>Ton hypothèse était-elle juste? À quel point?  Qu’est-ce qui t’a surpris dans cette investigation?</vt:lpstr>
      <vt:lpstr>Conseils ‒ Investis tôt</vt:lpstr>
      <vt:lpstr>Investis souvent</vt:lpstr>
      <vt:lpstr>Diversifie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Soriano, Sally</cp:lastModifiedBy>
  <cp:revision>108</cp:revision>
  <dcterms:created xsi:type="dcterms:W3CDTF">2023-10-22T21:01:04Z</dcterms:created>
  <dcterms:modified xsi:type="dcterms:W3CDTF">2024-07-16T13:04:37Z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