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1.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2.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5.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0"/>
  </p:notesMasterIdLst>
  <p:sldIdLst>
    <p:sldId id="281" r:id="rId2"/>
    <p:sldId id="279" r:id="rId3"/>
    <p:sldId id="285" r:id="rId4"/>
    <p:sldId id="292" r:id="rId5"/>
    <p:sldId id="278"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C62313AA-70BB-5D03-5235-BD645A1D21AC}" name="Verreault, Lorianne" initials="VL" userId="S::Lorianne.Verreault@fidelity.ca::d92078dc-d85a-4005-a612-3182e84fbe83"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F2F"/>
    <a:srgbClr val="0D8342"/>
    <a:srgbClr val="205885"/>
    <a:srgbClr val="D4E1F2"/>
    <a:srgbClr val="F1F4D4"/>
    <a:srgbClr val="CEDECC"/>
    <a:srgbClr val="248EC2"/>
    <a:srgbClr val="333F48"/>
    <a:srgbClr val="6ABD4A"/>
    <a:srgbClr val="85A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4660"/>
  </p:normalViewPr>
  <p:slideViewPr>
    <p:cSldViewPr snapToGrid="0">
      <p:cViewPr varScale="1">
        <p:scale>
          <a:sx n="69" d="100"/>
          <a:sy n="69" d="100"/>
        </p:scale>
        <p:origin x="96" y="2064"/>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01/07/2024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‹N°›</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12</a:t>
            </a:fld>
            <a:endParaRPr lang="fr-CA"/>
          </a:p>
        </p:txBody>
      </p:sp>
    </p:spTree>
    <p:extLst>
      <p:ext uri="{BB962C8B-B14F-4D97-AF65-F5344CB8AC3E}">
        <p14:creationId xmlns:p14="http://schemas.microsoft.com/office/powerpoint/2010/main" val="297305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56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28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37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dirty="0"/>
              <a:t>Combien de temps te faudra-t-il pour </a:t>
            </a:r>
            <a:r>
              <a:rPr lang="fr-CA" b="1" dirty="0"/>
              <a:t>rembourser 1 000 $ </a:t>
            </a:r>
            <a:r>
              <a:rPr lang="fr-CA" dirty="0"/>
              <a:t>sur une carte de crédit qui comporte un </a:t>
            </a:r>
            <a:r>
              <a:rPr lang="fr-CA" b="1" dirty="0"/>
              <a:t>intérêt de 20 % par année</a:t>
            </a:r>
            <a:r>
              <a:rPr lang="fr-CA" dirty="0"/>
              <a:t>, composé</a:t>
            </a:r>
            <a:r>
              <a:rPr lang="fr-CA" b="1" dirty="0"/>
              <a:t> quotidiennement</a:t>
            </a:r>
            <a:r>
              <a:rPr lang="fr-CA" dirty="0"/>
              <a:t>, si tu rembourses </a:t>
            </a:r>
            <a:r>
              <a:rPr lang="fr-CA" b="1" dirty="0"/>
              <a:t>le montant minimum de 30 $ par mois</a:t>
            </a:r>
            <a:r>
              <a:rPr lang="fr-CA" dirty="0"/>
              <a:t>?</a:t>
            </a:r>
          </a:p>
          <a:p>
            <a:pPr marL="0" lvl="0" indent="0" algn="l" rtl="0">
              <a:spcBef>
                <a:spcPts val="0"/>
              </a:spcBef>
              <a:spcAft>
                <a:spcPts val="0"/>
              </a:spcAft>
              <a:buNone/>
            </a:pPr>
            <a:endParaRPr lang="fr-CA" dirty="0"/>
          </a:p>
          <a:p>
            <a:pPr marL="0" lvl="0" indent="0" algn="l" rtl="0">
              <a:spcBef>
                <a:spcPts val="0"/>
              </a:spcBef>
              <a:spcAft>
                <a:spcPts val="0"/>
              </a:spcAft>
              <a:buNone/>
            </a:pPr>
            <a:r>
              <a:rPr lang="fr-CA" b="1" dirty="0"/>
              <a:t>Mois   Solde           Intérêt couru   Paiement   Solde impayé</a:t>
            </a:r>
          </a:p>
          <a:p>
            <a:pPr marL="0" lvl="0" indent="0" algn="l" rtl="0">
              <a:spcBef>
                <a:spcPts val="0"/>
              </a:spcBef>
              <a:spcAft>
                <a:spcPts val="0"/>
              </a:spcAft>
              <a:buNone/>
            </a:pPr>
            <a:r>
              <a:rPr lang="fr-CA" dirty="0"/>
              <a:t>1         1 000,00 $  16,80 $              30,00 $      986,80 $</a:t>
            </a:r>
          </a:p>
          <a:p>
            <a:pPr marL="0" lvl="0" indent="0" algn="l" rtl="0">
              <a:spcBef>
                <a:spcPts val="0"/>
              </a:spcBef>
              <a:spcAft>
                <a:spcPts val="0"/>
              </a:spcAft>
              <a:buNone/>
            </a:pPr>
            <a:r>
              <a:rPr lang="fr-CA" dirty="0"/>
              <a:t>2            986,80 $  16,58 $               30,00 $     973,38 $</a:t>
            </a:r>
            <a:endParaRPr dirty="0"/>
          </a:p>
        </p:txBody>
      </p:sp>
    </p:spTree>
    <p:extLst>
      <p:ext uri="{BB962C8B-B14F-4D97-AF65-F5344CB8AC3E}">
        <p14:creationId xmlns:p14="http://schemas.microsoft.com/office/powerpoint/2010/main" val="396257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dirty="0"/>
              <a:t>Mois   Solde           Intérêt couru   Paiement   Solde impayé</a:t>
            </a:r>
          </a:p>
          <a:p>
            <a:pPr marL="0" lvl="0" indent="0" algn="l" rtl="0">
              <a:spcBef>
                <a:spcPts val="0"/>
              </a:spcBef>
              <a:spcAft>
                <a:spcPts val="0"/>
              </a:spcAft>
              <a:buNone/>
            </a:pPr>
            <a:r>
              <a:rPr lang="fr-CA" dirty="0"/>
              <a:t>1         1 000,00 $  16,80 $              30,00 $      986,80 $</a:t>
            </a:r>
          </a:p>
          <a:p>
            <a:pPr marL="0" lvl="0" indent="0" algn="l" rtl="0">
              <a:spcBef>
                <a:spcPts val="0"/>
              </a:spcBef>
              <a:spcAft>
                <a:spcPts val="0"/>
              </a:spcAft>
              <a:buNone/>
            </a:pPr>
            <a:r>
              <a:rPr lang="fr-CA" dirty="0"/>
              <a:t>2            986,80 $  16,58 $               30,00 $     973,38 $</a:t>
            </a:r>
          </a:p>
          <a:p>
            <a:pPr marL="0" lvl="0" indent="0" algn="l" rtl="0">
              <a:spcBef>
                <a:spcPts val="0"/>
              </a:spcBef>
              <a:spcAft>
                <a:spcPts val="0"/>
              </a:spcAft>
              <a:buNone/>
            </a:pPr>
            <a:r>
              <a:rPr lang="fr-CA" dirty="0"/>
              <a:t>(…)</a:t>
            </a:r>
            <a:endParaRPr dirty="0"/>
          </a:p>
        </p:txBody>
      </p:sp>
    </p:spTree>
    <p:extLst>
      <p:ext uri="{BB962C8B-B14F-4D97-AF65-F5344CB8AC3E}">
        <p14:creationId xmlns:p14="http://schemas.microsoft.com/office/powerpoint/2010/main" val="240805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8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9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25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5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8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75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‹N°›</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err="1">
                <a:solidFill>
                  <a:srgbClr val="333F48"/>
                </a:solidFill>
                <a:latin typeface="Century Gothic" panose="020B0502020202020204" pitchFamily="34" charset="0"/>
              </a:rPr>
              <a:t>Leçon</a:t>
            </a:r>
            <a:r>
              <a:rPr lang="en-US" b="1" dirty="0">
                <a:solidFill>
                  <a:srgbClr val="333F48"/>
                </a:solidFill>
                <a:latin typeface="Century Gothic" panose="020B0502020202020204" pitchFamily="34" charset="0"/>
              </a:rPr>
              <a:t> 7</a:t>
            </a:r>
          </a:p>
        </p:txBody>
      </p:sp>
      <p:pic>
        <p:nvPicPr>
          <p:cNvPr id="2" name="Image 1" descr="Une image contenant texte, Police, Graphique, logo&#10;&#10;Description générée automatiquement">
            <a:extLst>
              <a:ext uri="{FF2B5EF4-FFF2-40B4-BE49-F238E27FC236}">
                <a16:creationId xmlns:a16="http://schemas.microsoft.com/office/drawing/2014/main" id="{CC83BB58-8D99-C4CE-9D6F-7254BE08027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3" name="TextBox 2">
            <a:extLst>
              <a:ext uri="{FF2B5EF4-FFF2-40B4-BE49-F238E27FC236}">
                <a16:creationId xmlns:a16="http://schemas.microsoft.com/office/drawing/2014/main" id="{BDBDAB42-1730-8071-9828-FA2D20F45CFF}"/>
              </a:ext>
            </a:extLst>
          </p:cNvPr>
          <p:cNvSpPr txBox="1"/>
          <p:nvPr userDrawn="1"/>
        </p:nvSpPr>
        <p:spPr>
          <a:xfrm>
            <a:off x="2470068" y="6451599"/>
            <a:ext cx="39950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1802488-v2024411</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video" Target="https://www.youtube.com/embed/SKzKz-AqoXw?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hyperlink" Target="https://www.fidelity.com/learning-center/investment-products/mutual-funds/single-fund-strategies" TargetMode="Externa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hyperlink" Target="https://www.fidelity.com/viewpoints/investing-ideas/guide-to-diversification" TargetMode="Externa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tags" Target="../tags/tag142.xml"/><Relationship Id="rId26" Type="http://schemas.openxmlformats.org/officeDocument/2006/relationships/tags" Target="../tags/tag150.xml"/><Relationship Id="rId3" Type="http://schemas.openxmlformats.org/officeDocument/2006/relationships/tags" Target="../tags/tag127.xml"/><Relationship Id="rId21" Type="http://schemas.openxmlformats.org/officeDocument/2006/relationships/tags" Target="../tags/tag145.xml"/><Relationship Id="rId34" Type="http://schemas.openxmlformats.org/officeDocument/2006/relationships/image" Target="../media/image6.png"/><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5" Type="http://schemas.openxmlformats.org/officeDocument/2006/relationships/tags" Target="../tags/tag149.xml"/><Relationship Id="rId33" Type="http://schemas.openxmlformats.org/officeDocument/2006/relationships/notesSlide" Target="../notesSlides/notesSlide9.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tags" Target="../tags/tag144.xml"/><Relationship Id="rId29" Type="http://schemas.openxmlformats.org/officeDocument/2006/relationships/tags" Target="../tags/tag153.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tags" Target="../tags/tag148.xml"/><Relationship Id="rId32" Type="http://schemas.openxmlformats.org/officeDocument/2006/relationships/slideLayout" Target="../slideLayouts/slideLayout3.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tags" Target="../tags/tag147.xml"/><Relationship Id="rId28" Type="http://schemas.openxmlformats.org/officeDocument/2006/relationships/tags" Target="../tags/tag152.xml"/><Relationship Id="rId10" Type="http://schemas.openxmlformats.org/officeDocument/2006/relationships/tags" Target="../tags/tag134.xml"/><Relationship Id="rId19" Type="http://schemas.openxmlformats.org/officeDocument/2006/relationships/tags" Target="../tags/tag143.xml"/><Relationship Id="rId31" Type="http://schemas.openxmlformats.org/officeDocument/2006/relationships/tags" Target="../tags/tag155.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tags" Target="../tags/tag146.xml"/><Relationship Id="rId27" Type="http://schemas.openxmlformats.org/officeDocument/2006/relationships/tags" Target="../tags/tag151.xml"/><Relationship Id="rId30" Type="http://schemas.openxmlformats.org/officeDocument/2006/relationships/tags" Target="../tags/tag154.xml"/></Relationships>
</file>

<file path=ppt/slides/_rels/slide12.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notesSlide" Target="../notesSlides/notesSlide13.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3.xml"/><Relationship Id="rId5" Type="http://schemas.openxmlformats.org/officeDocument/2006/relationships/tags" Target="../tags/tag169.xml"/><Relationship Id="rId4"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0.jpg"/><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1.jp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7.xml"/><Relationship Id="rId7" Type="http://schemas.openxmlformats.org/officeDocument/2006/relationships/notesSlide" Target="../notesSlides/notesSlide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notesSlide" Target="../notesSlides/notesSlide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3.xml"/><Relationship Id="rId5" Type="http://schemas.openxmlformats.org/officeDocument/2006/relationships/tags" Target="../tags/tag2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image" Target="../media/image6.png"/><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notesSlide" Target="../notesSlides/notesSlide4.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slideLayout" Target="../slideLayouts/slideLayout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s>
</file>

<file path=ppt/slides/_rels/slide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image" Target="../media/image6.png"/><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notesSlide" Target="../notesSlides/notesSlide5.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slideLayout" Target="../slideLayouts/slideLayout3.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s>
</file>

<file path=ppt/slides/_rels/slide8.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tags" Target="../tags/tag101.xml"/><Relationship Id="rId26" Type="http://schemas.openxmlformats.org/officeDocument/2006/relationships/tags" Target="../tags/tag109.xml"/><Relationship Id="rId39" Type="http://schemas.openxmlformats.org/officeDocument/2006/relationships/image" Target="../media/image8.emf"/><Relationship Id="rId3" Type="http://schemas.openxmlformats.org/officeDocument/2006/relationships/tags" Target="../tags/tag86.xml"/><Relationship Id="rId21" Type="http://schemas.openxmlformats.org/officeDocument/2006/relationships/tags" Target="../tags/tag104.xml"/><Relationship Id="rId34" Type="http://schemas.openxmlformats.org/officeDocument/2006/relationships/tags" Target="../tags/tag117.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tags" Target="../tags/tag108.xml"/><Relationship Id="rId33" Type="http://schemas.openxmlformats.org/officeDocument/2006/relationships/tags" Target="../tags/tag116.xml"/><Relationship Id="rId38" Type="http://schemas.openxmlformats.org/officeDocument/2006/relationships/image" Target="../media/image7.png"/><Relationship Id="rId2" Type="http://schemas.openxmlformats.org/officeDocument/2006/relationships/tags" Target="../tags/tag85.xml"/><Relationship Id="rId16" Type="http://schemas.openxmlformats.org/officeDocument/2006/relationships/tags" Target="../tags/tag99.xml"/><Relationship Id="rId20" Type="http://schemas.openxmlformats.org/officeDocument/2006/relationships/tags" Target="../tags/tag103.xml"/><Relationship Id="rId29" Type="http://schemas.openxmlformats.org/officeDocument/2006/relationships/tags" Target="../tags/tag112.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tags" Target="../tags/tag107.xml"/><Relationship Id="rId32" Type="http://schemas.openxmlformats.org/officeDocument/2006/relationships/tags" Target="../tags/tag115.xml"/><Relationship Id="rId37" Type="http://schemas.openxmlformats.org/officeDocument/2006/relationships/notesSlide" Target="../notesSlides/notesSlide6.xml"/><Relationship Id="rId40" Type="http://schemas.openxmlformats.org/officeDocument/2006/relationships/image" Target="../media/image9.emf"/><Relationship Id="rId5" Type="http://schemas.openxmlformats.org/officeDocument/2006/relationships/tags" Target="../tags/tag88.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36" Type="http://schemas.openxmlformats.org/officeDocument/2006/relationships/slideLayout" Target="../slideLayouts/slideLayout3.xml"/><Relationship Id="rId10" Type="http://schemas.openxmlformats.org/officeDocument/2006/relationships/tags" Target="../tags/tag93.xml"/><Relationship Id="rId19" Type="http://schemas.openxmlformats.org/officeDocument/2006/relationships/tags" Target="../tags/tag102.xml"/><Relationship Id="rId31" Type="http://schemas.openxmlformats.org/officeDocument/2006/relationships/tags" Target="../tags/tag114.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tags" Target="../tags/tag105.xml"/><Relationship Id="rId27" Type="http://schemas.openxmlformats.org/officeDocument/2006/relationships/tags" Target="../tags/tag110.xml"/><Relationship Id="rId30" Type="http://schemas.openxmlformats.org/officeDocument/2006/relationships/tags" Target="../tags/tag113.xml"/><Relationship Id="rId35" Type="http://schemas.openxmlformats.org/officeDocument/2006/relationships/tags" Target="../tags/tag118.xml"/></Relationships>
</file>

<file path=ppt/slides/_rels/slide9.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hyperlink" Target="https://www.fidelity.com/learning-center/trading-investing/dollar-cost-averaging" TargetMode="Externa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hyperlink" Target="https://www.fidelity.com/learning-center/smart-money/bear-market" TargetMode="Externa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a:t>Le pouvoir de la capitalisation</a:t>
            </a:r>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7" name="Online Media 6" descr="Le pouvoir de la capitalisation">
            <a:hlinkClick r:id="" action="ppaction://media"/>
            <a:extLst>
              <a:ext uri="{FF2B5EF4-FFF2-40B4-BE49-F238E27FC236}">
                <a16:creationId xmlns:a16="http://schemas.microsoft.com/office/drawing/2014/main" id="{676A55C8-0CAC-3E50-AABE-BB778537BD30}"/>
              </a:ext>
            </a:extLst>
          </p:cNvPr>
          <p:cNvPicPr>
            <a:picLocks noRot="1" noChangeAspect="1"/>
          </p:cNvPicPr>
          <p:nvPr>
            <a:videoFile r:link="rId5"/>
          </p:nvPr>
        </p:nvPicPr>
        <p:blipFill>
          <a:blip r:embed="rId7"/>
          <a:stretch>
            <a:fillRect/>
          </a:stretch>
        </p:blipFill>
        <p:spPr>
          <a:xfrm>
            <a:off x="3232773" y="2347791"/>
            <a:ext cx="5726453" cy="3235446"/>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Diversifie</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10</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3"/>
            </p:custDataLst>
          </p:nvPr>
        </p:nvSpPr>
        <p:spPr>
          <a:xfrm>
            <a:off x="517864" y="1692833"/>
            <a:ext cx="11158193" cy="4590729"/>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 rendement moyen du S&amp;P 500 correspond au rendement moyen des 500 plus importantes sociétés cotées en bourse aux États-Unis, qui est rajusté en fonction de la capitalisation boursière de chacune. Le large éventail de titres qui composent le S&amp;P 500 procure le genre de </a:t>
            </a:r>
            <a:r>
              <a:rPr lang="fr-CA" sz="1500" dirty="0">
                <a:latin typeface="Century Gothic" panose="020B0502020202020204" pitchFamily="34" charset="0"/>
                <a:ea typeface="+mn-lt"/>
                <a:cs typeface="+mn-lt"/>
                <a:hlinkClick r:id="rId6">
                  <a:extLst>
                    <a:ext uri="{A12FA001-AC4F-418D-AE19-62706E023703}">
                      <ahyp:hlinkClr xmlns:ahyp="http://schemas.microsoft.com/office/drawing/2018/hyperlinkcolor" val="tx"/>
                    </a:ext>
                  </a:extLst>
                </a:hlinkClick>
              </a:rPr>
              <a:t>diversification</a:t>
            </a:r>
            <a:r>
              <a:rPr lang="fr-CA" sz="1500" dirty="0">
                <a:latin typeface="Century Gothic" panose="020B0502020202020204" pitchFamily="34" charset="0"/>
                <a:ea typeface="+mn-lt"/>
                <a:cs typeface="+mn-lt"/>
              </a:rPr>
              <a:t> que recherchent de nombreux investisseurs pour </a:t>
            </a:r>
            <a:r>
              <a:rPr lang="fr-CA" sz="1500">
                <a:latin typeface="Century Gothic" panose="020B0502020202020204" pitchFamily="34" charset="0"/>
                <a:ea typeface="+mn-lt"/>
                <a:cs typeface="+mn-lt"/>
              </a:rPr>
              <a:t>réduire le </a:t>
            </a:r>
            <a:r>
              <a:rPr lang="fr-CA" sz="1500" dirty="0">
                <a:latin typeface="Century Gothic" panose="020B0502020202020204" pitchFamily="34" charset="0"/>
                <a:ea typeface="+mn-lt"/>
                <a:cs typeface="+mn-lt"/>
              </a:rPr>
              <a:t>risque.</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Les titres individuels peuvent produire des rendements supérieurs à celui du marché boursier en général (représenté par l’indice S&amp;P 500), </a:t>
            </a:r>
            <a:r>
              <a:rPr lang="fr-CA" sz="1500">
                <a:latin typeface="Century Gothic" panose="020B0502020202020204" pitchFamily="34" charset="0"/>
                <a:ea typeface="+mn-lt"/>
                <a:cs typeface="+mn-lt"/>
              </a:rPr>
              <a:t>mais ils présentent un risque </a:t>
            </a:r>
            <a:r>
              <a:rPr lang="fr-CA" sz="1500" dirty="0">
                <a:latin typeface="Century Gothic" panose="020B0502020202020204" pitchFamily="34" charset="0"/>
                <a:ea typeface="+mn-lt"/>
                <a:cs typeface="+mn-lt"/>
              </a:rPr>
              <a:t>beaucoup plus concentré. Le marché boursier pris globalement n’est jamais descendu à zéro, mais on ne peut pas en dire autant des entreprises individuelles.</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En investissant dans un large éventail d’entreprises, tu peux réduire le risque parce que si certains titres que tu as achetés baissent, d’autres peuvent monter, ce qui permet de compenser.</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 choix des titres individuels peut représenter tout en défi en raison du temps, des efforts et des recherches que cela exige. C’est ici qu’interviennent les fonds communs de placement, les fonds indiciels, les fonds négociés en bourse (FNB) et les </a:t>
            </a:r>
            <a:r>
              <a:rPr lang="fr-CA" sz="1500" dirty="0">
                <a:latin typeface="Century Gothic" panose="020B0502020202020204" pitchFamily="34" charset="0"/>
                <a:ea typeface="+mn-lt"/>
                <a:cs typeface="+mn-lt"/>
                <a:hlinkClick r:id="rId7">
                  <a:extLst>
                    <a:ext uri="{A12FA001-AC4F-418D-AE19-62706E023703}">
                      <ahyp:hlinkClr xmlns:ahyp="http://schemas.microsoft.com/office/drawing/2018/hyperlinkcolor" val="tx"/>
                    </a:ext>
                  </a:extLst>
                </a:hlinkClick>
              </a:rPr>
              <a:t>fonds à date cible</a:t>
            </a:r>
            <a:r>
              <a:rPr lang="fr-CA" sz="1500" dirty="0">
                <a:latin typeface="Century Gothic" panose="020B0502020202020204" pitchFamily="34" charset="0"/>
                <a:ea typeface="+mn-lt"/>
                <a:cs typeface="+mn-lt"/>
              </a:rPr>
              <a:t>.</a:t>
            </a:r>
          </a:p>
          <a:p>
            <a:pPr marL="400050" lvl="1" indent="-173038">
              <a:buClr>
                <a:srgbClr val="A2AAAD"/>
              </a:buClr>
            </a:pPr>
            <a:r>
              <a:rPr lang="fr-CA" sz="1500" dirty="0">
                <a:latin typeface="Century Gothic" panose="020B0502020202020204" pitchFamily="34" charset="0"/>
                <a:ea typeface="+mn-lt"/>
                <a:cs typeface="+mn-lt"/>
              </a:rPr>
              <a:t>Si tu choisis d’investir dans des fonds, ce sont des professionnels qui effectuent les recherches pour toi, soit en exerçant eux-mêmes un contrôle diligent, soit en cherchant simplement à reproduire le rendement </a:t>
            </a:r>
            <a:r>
              <a:rPr lang="fr-CA" sz="1500">
                <a:latin typeface="Century Gothic" panose="020B0502020202020204" pitchFamily="34" charset="0"/>
                <a:ea typeface="+mn-lt"/>
                <a:cs typeface="+mn-lt"/>
              </a:rPr>
              <a:t>d’un indice boursier important, </a:t>
            </a:r>
            <a:r>
              <a:rPr lang="fr-CA" sz="1500" dirty="0">
                <a:latin typeface="Century Gothic" panose="020B0502020202020204" pitchFamily="34" charset="0"/>
                <a:ea typeface="+mn-lt"/>
                <a:cs typeface="+mn-lt"/>
              </a:rPr>
              <a:t>comme le S&amp;P 500. Dans un cas comme dans l’autre, il s’agit de portefeuilles diversifiés composés d’un grand nombre de placements, ce qui te permet de profiter des rendements composés.</a:t>
            </a:r>
          </a:p>
        </p:txBody>
      </p:sp>
    </p:spTree>
    <p:extLst>
      <p:ext uri="{BB962C8B-B14F-4D97-AF65-F5344CB8AC3E}">
        <p14:creationId xmlns:p14="http://schemas.microsoft.com/office/powerpoint/2010/main" val="198360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1"/>
            </p:custDataLst>
          </p:nvPr>
        </p:nvSpPr>
        <p:spPr>
          <a:xfrm>
            <a:off x="515939" y="1262744"/>
            <a:ext cx="2455862" cy="4434794"/>
          </a:xfrm>
          <a:prstGeom prst="rect">
            <a:avLst/>
          </a:prstGeom>
        </p:spPr>
        <p:txBody>
          <a:bodyPr>
            <a:noAutofit/>
          </a:bodyPr>
          <a:lstStyle/>
          <a:p>
            <a:r>
              <a:rPr lang="fr-CA" sz="1600" b="1">
                <a:latin typeface="Century Gothic" panose="020B0502020202020204" pitchFamily="34" charset="0"/>
                <a:ea typeface="+mn-lt"/>
                <a:cs typeface="+mn-lt"/>
              </a:rPr>
              <a:t>Rendement d’un investissement de 6 000 $ rapportant un intérêt simple vs un intérêt composé, en supposant un taux de rendement de 7 % dans les deux cas.</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2"/>
            </p:custDataLst>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11</a:t>
            </a:fld>
            <a:endParaRPr lang="en-US"/>
          </a:p>
        </p:txBody>
      </p:sp>
      <p:sp>
        <p:nvSpPr>
          <p:cNvPr id="4" name="Slide Number Placeholder 2">
            <a:extLst>
              <a:ext uri="{FF2B5EF4-FFF2-40B4-BE49-F238E27FC236}">
                <a16:creationId xmlns:a16="http://schemas.microsoft.com/office/drawing/2014/main" id="{FBA34C12-4DF4-0E53-4CED-C81D23BFCBB5}"/>
              </a:ext>
            </a:extLst>
          </p:cNvPr>
          <p:cNvSpPr txBox="1">
            <a:spLocks/>
          </p:cNvSpPr>
          <p:nvPr>
            <p:custDataLst>
              <p:tags r:id="rId4"/>
            </p:custDataLst>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11</a:t>
            </a:fld>
            <a:endParaRPr lang="en-US"/>
          </a:p>
        </p:txBody>
      </p:sp>
      <p:pic>
        <p:nvPicPr>
          <p:cNvPr id="6" name="Content Placeholder 3" descr="Graph showing hypothetical simple interest vs compound interest returns.">
            <a:extLst>
              <a:ext uri="{FF2B5EF4-FFF2-40B4-BE49-F238E27FC236}">
                <a16:creationId xmlns:a16="http://schemas.microsoft.com/office/drawing/2014/main" id="{4594B7D9-B13B-C4DA-C722-875D4F5A0EC4}"/>
              </a:ext>
            </a:extLst>
          </p:cNvPr>
          <p:cNvPicPr>
            <a:picLocks noChangeAspect="1"/>
          </p:cNvPicPr>
          <p:nvPr>
            <p:custDataLst>
              <p:tags r:id="rId5"/>
            </p:custDataLst>
          </p:nvPr>
        </p:nvPicPr>
        <p:blipFill>
          <a:blip r:embed="rId34"/>
          <a:stretch>
            <a:fillRect/>
          </a:stretch>
        </p:blipFill>
        <p:spPr>
          <a:xfrm>
            <a:off x="3546439" y="1509447"/>
            <a:ext cx="6515731" cy="4541317"/>
          </a:xfrm>
          <a:prstGeom prst="rect">
            <a:avLst/>
          </a:prstGeom>
        </p:spPr>
      </p:pic>
      <p:sp>
        <p:nvSpPr>
          <p:cNvPr id="7" name="Rectangle 6">
            <a:extLst>
              <a:ext uri="{FF2B5EF4-FFF2-40B4-BE49-F238E27FC236}">
                <a16:creationId xmlns:a16="http://schemas.microsoft.com/office/drawing/2014/main" id="{BEECDD0F-1C2F-4FC7-36B2-D50D6B2F6337}"/>
              </a:ext>
            </a:extLst>
          </p:cNvPr>
          <p:cNvSpPr/>
          <p:nvPr>
            <p:custDataLst>
              <p:tags r:id="rId6"/>
            </p:custDataLst>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174554-AB10-08BE-0101-E480CEE911E4}"/>
              </a:ext>
            </a:extLst>
          </p:cNvPr>
          <p:cNvSpPr/>
          <p:nvPr>
            <p:custDataLst>
              <p:tags r:id="rId7"/>
            </p:custDataLst>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1AFEED-D48D-A92E-1CB5-679462010B53}"/>
              </a:ext>
            </a:extLst>
          </p:cNvPr>
          <p:cNvSpPr txBox="1"/>
          <p:nvPr>
            <p:custDataLst>
              <p:tags r:id="rId8"/>
            </p:custDataLst>
          </p:nvPr>
        </p:nvSpPr>
        <p:spPr>
          <a:xfrm>
            <a:off x="4310007" y="3053715"/>
            <a:ext cx="1538184" cy="553998"/>
          </a:xfrm>
          <a:prstGeom prst="rect">
            <a:avLst/>
          </a:prstGeom>
          <a:solidFill>
            <a:schemeClr val="bg1"/>
          </a:solidFill>
        </p:spPr>
        <p:txBody>
          <a:bodyPr wrap="square" lIns="0" tIns="0" rIns="0" bIns="0" rtlCol="0">
            <a:spAutoFit/>
          </a:bodyPr>
          <a:lstStyle/>
          <a:p>
            <a:pPr algn="ctr"/>
            <a:r>
              <a:rPr lang="fr-CA" sz="900">
                <a:latin typeface="Century Gothic" panose="020B0502020202020204" pitchFamily="34" charset="0"/>
              </a:rPr>
              <a:t>Les </a:t>
            </a:r>
            <a:r>
              <a:rPr lang="fr-CA" sz="900" b="1">
                <a:latin typeface="Century Gothic" panose="020B0502020202020204" pitchFamily="34" charset="0"/>
              </a:rPr>
              <a:t>intérêts simples</a:t>
            </a:r>
            <a:br>
              <a:rPr lang="fr-CA" sz="900" b="1">
                <a:latin typeface="Century Gothic" panose="020B0502020202020204" pitchFamily="34" charset="0"/>
              </a:rPr>
            </a:br>
            <a:r>
              <a:rPr lang="fr-CA" sz="900">
                <a:latin typeface="Century Gothic" panose="020B0502020202020204" pitchFamily="34" charset="0"/>
              </a:rPr>
              <a:t>correspondent aux gains produits </a:t>
            </a:r>
            <a:r>
              <a:rPr lang="fr-CA" sz="900" dirty="0">
                <a:latin typeface="Century Gothic" panose="020B0502020202020204" pitchFamily="34" charset="0"/>
              </a:rPr>
              <a:t>par ton</a:t>
            </a:r>
            <a:br>
              <a:rPr lang="fr-CA" sz="900">
                <a:latin typeface="Century Gothic" panose="020B0502020202020204" pitchFamily="34" charset="0"/>
              </a:rPr>
            </a:br>
            <a:r>
              <a:rPr lang="fr-CA" sz="900">
                <a:latin typeface="Century Gothic" panose="020B0502020202020204" pitchFamily="34" charset="0"/>
              </a:rPr>
              <a:t>investissement </a:t>
            </a:r>
            <a:r>
              <a:rPr lang="fr-CA" sz="900" dirty="0">
                <a:latin typeface="Century Gothic" panose="020B0502020202020204" pitchFamily="34" charset="0"/>
              </a:rPr>
              <a:t>initial</a:t>
            </a:r>
          </a:p>
        </p:txBody>
      </p:sp>
      <p:sp>
        <p:nvSpPr>
          <p:cNvPr id="11" name="TextBox 10">
            <a:extLst>
              <a:ext uri="{FF2B5EF4-FFF2-40B4-BE49-F238E27FC236}">
                <a16:creationId xmlns:a16="http://schemas.microsoft.com/office/drawing/2014/main" id="{7F9F87B3-78EE-029E-C4F4-5C446022DFF7}"/>
              </a:ext>
            </a:extLst>
          </p:cNvPr>
          <p:cNvSpPr txBox="1"/>
          <p:nvPr>
            <p:custDataLst>
              <p:tags r:id="rId9"/>
            </p:custDataLst>
          </p:nvPr>
        </p:nvSpPr>
        <p:spPr>
          <a:xfrm>
            <a:off x="4854078" y="2473719"/>
            <a:ext cx="2154815" cy="646331"/>
          </a:xfrm>
          <a:prstGeom prst="rect">
            <a:avLst/>
          </a:prstGeom>
          <a:noFill/>
        </p:spPr>
        <p:txBody>
          <a:bodyPr wrap="square" rtlCol="0">
            <a:spAutoFit/>
          </a:bodyPr>
          <a:lstStyle/>
          <a:p>
            <a:pPr algn="ctr"/>
            <a:r>
              <a:rPr lang="fr-CA" sz="900" dirty="0">
                <a:latin typeface="Century Gothic" panose="020B0502020202020204" pitchFamily="34" charset="0"/>
              </a:rPr>
              <a:t>La </a:t>
            </a:r>
            <a:r>
              <a:rPr lang="fr-CA" sz="900" b="1" dirty="0">
                <a:latin typeface="Century Gothic" panose="020B0502020202020204" pitchFamily="34" charset="0"/>
              </a:rPr>
              <a:t>croissance composée</a:t>
            </a:r>
            <a:br>
              <a:rPr lang="fr-CA" sz="900" dirty="0">
                <a:latin typeface="Century Gothic" panose="020B0502020202020204" pitchFamily="34" charset="0"/>
              </a:rPr>
            </a:br>
            <a:r>
              <a:rPr lang="fr-CA" sz="900" dirty="0">
                <a:latin typeface="Century Gothic" panose="020B0502020202020204" pitchFamily="34" charset="0"/>
              </a:rPr>
              <a:t>correspond aux gains</a:t>
            </a:r>
            <a:br>
              <a:rPr lang="fr-CA" sz="900" dirty="0">
                <a:latin typeface="Century Gothic" panose="020B0502020202020204" pitchFamily="34" charset="0"/>
              </a:rPr>
            </a:br>
            <a:r>
              <a:rPr lang="fr-CA" sz="900" dirty="0">
                <a:latin typeface="Century Gothic" panose="020B0502020202020204" pitchFamily="34" charset="0"/>
              </a:rPr>
              <a:t>produits par </a:t>
            </a:r>
            <a:r>
              <a:rPr lang="fr-CA" sz="900">
                <a:latin typeface="Century Gothic" panose="020B0502020202020204" pitchFamily="34" charset="0"/>
              </a:rPr>
              <a:t>ton investissement initial et tes intérêts simples</a:t>
            </a:r>
            <a:endParaRPr lang="fr-CA" sz="900" dirty="0">
              <a:latin typeface="Century Gothic" panose="020B0502020202020204" pitchFamily="34" charset="0"/>
            </a:endParaRPr>
          </a:p>
        </p:txBody>
      </p:sp>
      <p:sp>
        <p:nvSpPr>
          <p:cNvPr id="12" name="TextBox 11">
            <a:extLst>
              <a:ext uri="{FF2B5EF4-FFF2-40B4-BE49-F238E27FC236}">
                <a16:creationId xmlns:a16="http://schemas.microsoft.com/office/drawing/2014/main" id="{C41ACE9B-9974-9A99-B013-A75AE077BFDD}"/>
              </a:ext>
            </a:extLst>
          </p:cNvPr>
          <p:cNvSpPr txBox="1"/>
          <p:nvPr>
            <p:custDataLst>
              <p:tags r:id="rId10"/>
            </p:custDataLst>
          </p:nvPr>
        </p:nvSpPr>
        <p:spPr>
          <a:xfrm>
            <a:off x="4185198" y="2216923"/>
            <a:ext cx="2957814" cy="276999"/>
          </a:xfrm>
          <a:prstGeom prst="rect">
            <a:avLst/>
          </a:prstGeom>
          <a:solidFill>
            <a:schemeClr val="bg1"/>
          </a:solidFill>
        </p:spPr>
        <p:txBody>
          <a:bodyPr wrap="square" rtlCol="0">
            <a:spAutoFit/>
          </a:bodyPr>
          <a:lstStyle/>
          <a:p>
            <a:r>
              <a:rPr lang="fr-CA" sz="1200" b="1" dirty="0">
                <a:latin typeface="Century Gothic" panose="020B0502020202020204" pitchFamily="34" charset="0"/>
              </a:rPr>
              <a:t>ZOOM SUR LES 5 PREMIÈRES ANNÉES</a:t>
            </a:r>
          </a:p>
        </p:txBody>
      </p:sp>
      <p:sp>
        <p:nvSpPr>
          <p:cNvPr id="13" name="TextBox 12">
            <a:extLst>
              <a:ext uri="{FF2B5EF4-FFF2-40B4-BE49-F238E27FC236}">
                <a16:creationId xmlns:a16="http://schemas.microsoft.com/office/drawing/2014/main" id="{970B6E8B-7776-7507-36D1-EDBE2069DC67}"/>
              </a:ext>
            </a:extLst>
          </p:cNvPr>
          <p:cNvSpPr txBox="1"/>
          <p:nvPr>
            <p:custDataLst>
              <p:tags r:id="rId11"/>
            </p:custDataLst>
          </p:nvPr>
        </p:nvSpPr>
        <p:spPr>
          <a:xfrm>
            <a:off x="7080584" y="2376607"/>
            <a:ext cx="1753221" cy="823302"/>
          </a:xfrm>
          <a:prstGeom prst="rect">
            <a:avLst/>
          </a:prstGeom>
          <a:solidFill>
            <a:schemeClr val="bg1"/>
          </a:solidFill>
        </p:spPr>
        <p:txBody>
          <a:bodyPr wrap="square" rtlCol="0">
            <a:spAutoFit/>
          </a:bodyPr>
          <a:lstStyle/>
          <a:p>
            <a:pPr algn="ctr"/>
            <a:r>
              <a:rPr lang="fr-CA" sz="950" b="1" dirty="0">
                <a:latin typeface="Century Gothic" panose="020B0502020202020204" pitchFamily="34" charset="0"/>
              </a:rPr>
              <a:t>Plus tu conserves</a:t>
            </a:r>
            <a:br>
              <a:rPr lang="fr-CA" sz="950" b="1">
                <a:latin typeface="Century Gothic" panose="020B0502020202020204" pitchFamily="34" charset="0"/>
              </a:rPr>
            </a:br>
            <a:r>
              <a:rPr lang="fr-CA" sz="950" b="1">
                <a:latin typeface="Century Gothic" panose="020B0502020202020204" pitchFamily="34" charset="0"/>
              </a:rPr>
              <a:t>ton placement </a:t>
            </a:r>
            <a:r>
              <a:rPr lang="fr-CA" sz="950" b="1" dirty="0">
                <a:latin typeface="Century Gothic" panose="020B0502020202020204" pitchFamily="34" charset="0"/>
              </a:rPr>
              <a:t>longtemps, plus l’effet </a:t>
            </a:r>
            <a:r>
              <a:rPr lang="fr-CA" sz="950" b="1">
                <a:latin typeface="Century Gothic" panose="020B0502020202020204" pitchFamily="34" charset="0"/>
              </a:rPr>
              <a:t>de la </a:t>
            </a:r>
            <a:br>
              <a:rPr lang="fr-CA" sz="950" b="1">
                <a:latin typeface="Century Gothic" panose="020B0502020202020204" pitchFamily="34" charset="0"/>
              </a:rPr>
            </a:br>
            <a:r>
              <a:rPr lang="fr-CA" sz="950" b="1">
                <a:latin typeface="Century Gothic" panose="020B0502020202020204" pitchFamily="34" charset="0"/>
              </a:rPr>
              <a:t>capitalisation est </a:t>
            </a:r>
            <a:r>
              <a:rPr lang="fr-CA" sz="950" b="1" dirty="0">
                <a:latin typeface="Century Gothic" panose="020B0502020202020204" pitchFamily="34" charset="0"/>
              </a:rPr>
              <a:t>important.</a:t>
            </a:r>
          </a:p>
        </p:txBody>
      </p:sp>
      <p:sp>
        <p:nvSpPr>
          <p:cNvPr id="14" name="TextBox 13">
            <a:extLst>
              <a:ext uri="{FF2B5EF4-FFF2-40B4-BE49-F238E27FC236}">
                <a16:creationId xmlns:a16="http://schemas.microsoft.com/office/drawing/2014/main" id="{8D32A79C-008F-1DBE-8FB3-CB430173B772}"/>
              </a:ext>
            </a:extLst>
          </p:cNvPr>
          <p:cNvSpPr txBox="1"/>
          <p:nvPr>
            <p:custDataLst>
              <p:tags r:id="rId12"/>
            </p:custDataLst>
          </p:nvPr>
        </p:nvSpPr>
        <p:spPr>
          <a:xfrm>
            <a:off x="9535337" y="2249240"/>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100 000 $</a:t>
            </a:r>
          </a:p>
        </p:txBody>
      </p:sp>
      <p:sp>
        <p:nvSpPr>
          <p:cNvPr id="15" name="TextBox 14">
            <a:extLst>
              <a:ext uri="{FF2B5EF4-FFF2-40B4-BE49-F238E27FC236}">
                <a16:creationId xmlns:a16="http://schemas.microsoft.com/office/drawing/2014/main" id="{07304433-19A5-DB92-ACDA-D3BEA72EFF39}"/>
              </a:ext>
            </a:extLst>
          </p:cNvPr>
          <p:cNvSpPr txBox="1"/>
          <p:nvPr>
            <p:custDataLst>
              <p:tags r:id="rId13"/>
            </p:custDataLst>
          </p:nvPr>
        </p:nvSpPr>
        <p:spPr>
          <a:xfrm>
            <a:off x="9535337" y="2900029"/>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80 000 $</a:t>
            </a:r>
          </a:p>
        </p:txBody>
      </p:sp>
      <p:sp>
        <p:nvSpPr>
          <p:cNvPr id="16" name="TextBox 15">
            <a:extLst>
              <a:ext uri="{FF2B5EF4-FFF2-40B4-BE49-F238E27FC236}">
                <a16:creationId xmlns:a16="http://schemas.microsoft.com/office/drawing/2014/main" id="{389EE789-9EDD-A26A-C134-E67DC53D18C7}"/>
              </a:ext>
            </a:extLst>
          </p:cNvPr>
          <p:cNvSpPr txBox="1"/>
          <p:nvPr>
            <p:custDataLst>
              <p:tags r:id="rId14"/>
            </p:custDataLst>
          </p:nvPr>
        </p:nvSpPr>
        <p:spPr>
          <a:xfrm>
            <a:off x="9535337" y="355811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60 000 $</a:t>
            </a:r>
          </a:p>
        </p:txBody>
      </p:sp>
      <p:sp>
        <p:nvSpPr>
          <p:cNvPr id="17" name="TextBox 16">
            <a:extLst>
              <a:ext uri="{FF2B5EF4-FFF2-40B4-BE49-F238E27FC236}">
                <a16:creationId xmlns:a16="http://schemas.microsoft.com/office/drawing/2014/main" id="{97C1BD03-FDE5-FCF8-8FB4-79F6E0A8E796}"/>
              </a:ext>
            </a:extLst>
          </p:cNvPr>
          <p:cNvSpPr txBox="1"/>
          <p:nvPr>
            <p:custDataLst>
              <p:tags r:id="rId15"/>
            </p:custDataLst>
          </p:nvPr>
        </p:nvSpPr>
        <p:spPr>
          <a:xfrm>
            <a:off x="9535337" y="4192427"/>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40 000 $</a:t>
            </a:r>
          </a:p>
        </p:txBody>
      </p:sp>
      <p:sp>
        <p:nvSpPr>
          <p:cNvPr id="18" name="TextBox 17">
            <a:extLst>
              <a:ext uri="{FF2B5EF4-FFF2-40B4-BE49-F238E27FC236}">
                <a16:creationId xmlns:a16="http://schemas.microsoft.com/office/drawing/2014/main" id="{603FB55C-483E-3523-1EBC-3174BB7F642F}"/>
              </a:ext>
            </a:extLst>
          </p:cNvPr>
          <p:cNvSpPr txBox="1"/>
          <p:nvPr>
            <p:custDataLst>
              <p:tags r:id="rId16"/>
            </p:custDataLst>
          </p:nvPr>
        </p:nvSpPr>
        <p:spPr>
          <a:xfrm>
            <a:off x="9535337" y="485145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20 000 $</a:t>
            </a:r>
          </a:p>
        </p:txBody>
      </p:sp>
      <p:sp>
        <p:nvSpPr>
          <p:cNvPr id="19" name="TextBox 18">
            <a:extLst>
              <a:ext uri="{FF2B5EF4-FFF2-40B4-BE49-F238E27FC236}">
                <a16:creationId xmlns:a16="http://schemas.microsoft.com/office/drawing/2014/main" id="{A7150EA0-E6B5-92BC-4474-A11E58FC0537}"/>
              </a:ext>
            </a:extLst>
          </p:cNvPr>
          <p:cNvSpPr txBox="1"/>
          <p:nvPr>
            <p:custDataLst>
              <p:tags r:id="rId17"/>
            </p:custDataLst>
          </p:nvPr>
        </p:nvSpPr>
        <p:spPr>
          <a:xfrm>
            <a:off x="9535337" y="5502243"/>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20" name="TextBox 19">
            <a:extLst>
              <a:ext uri="{FF2B5EF4-FFF2-40B4-BE49-F238E27FC236}">
                <a16:creationId xmlns:a16="http://schemas.microsoft.com/office/drawing/2014/main" id="{ED8A570B-311D-3529-29CB-65DE5750D1FB}"/>
              </a:ext>
            </a:extLst>
          </p:cNvPr>
          <p:cNvSpPr txBox="1"/>
          <p:nvPr>
            <p:custDataLst>
              <p:tags r:id="rId18"/>
            </p:custDataLst>
          </p:nvPr>
        </p:nvSpPr>
        <p:spPr>
          <a:xfrm>
            <a:off x="3494312" y="5695895"/>
            <a:ext cx="789592" cy="246221"/>
          </a:xfrm>
          <a:prstGeom prst="rect">
            <a:avLst/>
          </a:prstGeom>
          <a:solidFill>
            <a:schemeClr val="bg1"/>
          </a:solidFill>
        </p:spPr>
        <p:txBody>
          <a:bodyPr wrap="square" rtlCol="0">
            <a:spAutoFit/>
          </a:bodyPr>
          <a:lstStyle/>
          <a:p>
            <a:r>
              <a:rPr lang="fr-CA" sz="1000" b="1" dirty="0">
                <a:latin typeface="Century Gothic" panose="020B0502020202020204" pitchFamily="34" charset="0"/>
              </a:rPr>
              <a:t>ANNÉES</a:t>
            </a:r>
          </a:p>
        </p:txBody>
      </p:sp>
      <p:sp>
        <p:nvSpPr>
          <p:cNvPr id="21" name="TextBox 20">
            <a:extLst>
              <a:ext uri="{FF2B5EF4-FFF2-40B4-BE49-F238E27FC236}">
                <a16:creationId xmlns:a16="http://schemas.microsoft.com/office/drawing/2014/main" id="{1BDB1590-3D81-9591-7013-B590FA9D24FE}"/>
              </a:ext>
            </a:extLst>
          </p:cNvPr>
          <p:cNvSpPr txBox="1"/>
          <p:nvPr>
            <p:custDataLst>
              <p:tags r:id="rId19"/>
            </p:custDataLst>
          </p:nvPr>
        </p:nvSpPr>
        <p:spPr>
          <a:xfrm>
            <a:off x="4302908" y="5696681"/>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a:t>
            </a:r>
          </a:p>
        </p:txBody>
      </p:sp>
      <p:sp>
        <p:nvSpPr>
          <p:cNvPr id="22" name="TextBox 21">
            <a:extLst>
              <a:ext uri="{FF2B5EF4-FFF2-40B4-BE49-F238E27FC236}">
                <a16:creationId xmlns:a16="http://schemas.microsoft.com/office/drawing/2014/main" id="{B28A5BEE-4A7C-F884-11E1-4423C0992C2A}"/>
              </a:ext>
            </a:extLst>
          </p:cNvPr>
          <p:cNvSpPr txBox="1"/>
          <p:nvPr>
            <p:custDataLst>
              <p:tags r:id="rId20"/>
            </p:custDataLst>
          </p:nvPr>
        </p:nvSpPr>
        <p:spPr>
          <a:xfrm>
            <a:off x="497047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10</a:t>
            </a:r>
          </a:p>
        </p:txBody>
      </p:sp>
      <p:sp>
        <p:nvSpPr>
          <p:cNvPr id="23" name="TextBox 22">
            <a:extLst>
              <a:ext uri="{FF2B5EF4-FFF2-40B4-BE49-F238E27FC236}">
                <a16:creationId xmlns:a16="http://schemas.microsoft.com/office/drawing/2014/main" id="{D5E6FEDB-A940-5A02-55DF-1A4AB802F43B}"/>
              </a:ext>
            </a:extLst>
          </p:cNvPr>
          <p:cNvSpPr txBox="1"/>
          <p:nvPr>
            <p:custDataLst>
              <p:tags r:id="rId21"/>
            </p:custDataLst>
          </p:nvPr>
        </p:nvSpPr>
        <p:spPr>
          <a:xfrm>
            <a:off x="564365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15</a:t>
            </a:r>
          </a:p>
        </p:txBody>
      </p:sp>
      <p:sp>
        <p:nvSpPr>
          <p:cNvPr id="24" name="TextBox 23">
            <a:extLst>
              <a:ext uri="{FF2B5EF4-FFF2-40B4-BE49-F238E27FC236}">
                <a16:creationId xmlns:a16="http://schemas.microsoft.com/office/drawing/2014/main" id="{AAA086EA-0350-0DDD-9BAA-FE05457A20DF}"/>
              </a:ext>
            </a:extLst>
          </p:cNvPr>
          <p:cNvSpPr txBox="1"/>
          <p:nvPr>
            <p:custDataLst>
              <p:tags r:id="rId22"/>
            </p:custDataLst>
          </p:nvPr>
        </p:nvSpPr>
        <p:spPr>
          <a:xfrm>
            <a:off x="6311222"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20</a:t>
            </a:r>
          </a:p>
        </p:txBody>
      </p:sp>
      <p:sp>
        <p:nvSpPr>
          <p:cNvPr id="25" name="TextBox 24">
            <a:extLst>
              <a:ext uri="{FF2B5EF4-FFF2-40B4-BE49-F238E27FC236}">
                <a16:creationId xmlns:a16="http://schemas.microsoft.com/office/drawing/2014/main" id="{454A620E-BDD3-46AB-10BF-58F5F6FFD8FF}"/>
              </a:ext>
            </a:extLst>
          </p:cNvPr>
          <p:cNvSpPr txBox="1"/>
          <p:nvPr>
            <p:custDataLst>
              <p:tags r:id="rId23"/>
            </p:custDataLst>
          </p:nvPr>
        </p:nvSpPr>
        <p:spPr>
          <a:xfrm>
            <a:off x="6990010"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26" name="TextBox 25">
            <a:extLst>
              <a:ext uri="{FF2B5EF4-FFF2-40B4-BE49-F238E27FC236}">
                <a16:creationId xmlns:a16="http://schemas.microsoft.com/office/drawing/2014/main" id="{B05BB7D9-2A97-EB78-9EFF-3F2D47D2811F}"/>
              </a:ext>
            </a:extLst>
          </p:cNvPr>
          <p:cNvSpPr txBox="1"/>
          <p:nvPr>
            <p:custDataLst>
              <p:tags r:id="rId24"/>
            </p:custDataLst>
          </p:nvPr>
        </p:nvSpPr>
        <p:spPr>
          <a:xfrm>
            <a:off x="7663188"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27" name="TextBox 26">
            <a:extLst>
              <a:ext uri="{FF2B5EF4-FFF2-40B4-BE49-F238E27FC236}">
                <a16:creationId xmlns:a16="http://schemas.microsoft.com/office/drawing/2014/main" id="{296D7815-5D84-58B5-B1E3-72E04147B076}"/>
              </a:ext>
            </a:extLst>
          </p:cNvPr>
          <p:cNvSpPr txBox="1"/>
          <p:nvPr>
            <p:custDataLst>
              <p:tags r:id="rId25"/>
            </p:custDataLst>
          </p:nvPr>
        </p:nvSpPr>
        <p:spPr>
          <a:xfrm>
            <a:off x="832514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28" name="TextBox 27">
            <a:extLst>
              <a:ext uri="{FF2B5EF4-FFF2-40B4-BE49-F238E27FC236}">
                <a16:creationId xmlns:a16="http://schemas.microsoft.com/office/drawing/2014/main" id="{88F23B38-2394-1E77-48B8-EC31A541E394}"/>
              </a:ext>
            </a:extLst>
          </p:cNvPr>
          <p:cNvSpPr txBox="1"/>
          <p:nvPr>
            <p:custDataLst>
              <p:tags r:id="rId26"/>
            </p:custDataLst>
          </p:nvPr>
        </p:nvSpPr>
        <p:spPr>
          <a:xfrm>
            <a:off x="899832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29" name="TextBox 28">
            <a:extLst>
              <a:ext uri="{FF2B5EF4-FFF2-40B4-BE49-F238E27FC236}">
                <a16:creationId xmlns:a16="http://schemas.microsoft.com/office/drawing/2014/main" id="{A2D836CA-C14F-687E-DFB3-CF8A170D0333}"/>
              </a:ext>
            </a:extLst>
          </p:cNvPr>
          <p:cNvSpPr txBox="1"/>
          <p:nvPr>
            <p:custDataLst>
              <p:tags r:id="rId27"/>
            </p:custDataLst>
          </p:nvPr>
        </p:nvSpPr>
        <p:spPr>
          <a:xfrm>
            <a:off x="7831386" y="4503727"/>
            <a:ext cx="1322591" cy="238527"/>
          </a:xfrm>
          <a:prstGeom prst="rect">
            <a:avLst/>
          </a:prstGeom>
          <a:solidFill>
            <a:srgbClr val="CEDECC"/>
          </a:solidFill>
        </p:spPr>
        <p:txBody>
          <a:bodyPr wrap="square" rtlCol="0">
            <a:spAutoFit/>
          </a:bodyPr>
          <a:lstStyle/>
          <a:p>
            <a:pPr algn="r"/>
            <a:r>
              <a:rPr lang="fr-CA" sz="950" b="1">
                <a:latin typeface="Century Gothic" panose="020B0502020202020204" pitchFamily="34" charset="0"/>
              </a:rPr>
              <a:t>Intérêts composés</a:t>
            </a:r>
          </a:p>
        </p:txBody>
      </p:sp>
      <p:sp>
        <p:nvSpPr>
          <p:cNvPr id="30" name="TextBox 29">
            <a:extLst>
              <a:ext uri="{FF2B5EF4-FFF2-40B4-BE49-F238E27FC236}">
                <a16:creationId xmlns:a16="http://schemas.microsoft.com/office/drawing/2014/main" id="{0AA38932-E6D7-3A2F-454F-A7708C009A5F}"/>
              </a:ext>
            </a:extLst>
          </p:cNvPr>
          <p:cNvSpPr txBox="1"/>
          <p:nvPr>
            <p:custDataLst>
              <p:tags r:id="rId28"/>
            </p:custDataLst>
          </p:nvPr>
        </p:nvSpPr>
        <p:spPr>
          <a:xfrm>
            <a:off x="7839110" y="5101614"/>
            <a:ext cx="1322591" cy="238527"/>
          </a:xfrm>
          <a:prstGeom prst="rect">
            <a:avLst/>
          </a:prstGeom>
          <a:solidFill>
            <a:srgbClr val="F1F4D4"/>
          </a:solidFill>
        </p:spPr>
        <p:txBody>
          <a:bodyPr wrap="square" rtlCol="0">
            <a:spAutoFit/>
          </a:bodyPr>
          <a:lstStyle/>
          <a:p>
            <a:pPr algn="r"/>
            <a:r>
              <a:rPr lang="fr-CA" sz="950" b="1">
                <a:latin typeface="Century Gothic" panose="020B0502020202020204" pitchFamily="34" charset="0"/>
              </a:rPr>
              <a:t>Intérêts simples</a:t>
            </a:r>
          </a:p>
        </p:txBody>
      </p:sp>
      <p:sp>
        <p:nvSpPr>
          <p:cNvPr id="31" name="Rectangle 30">
            <a:extLst>
              <a:ext uri="{FF2B5EF4-FFF2-40B4-BE49-F238E27FC236}">
                <a16:creationId xmlns:a16="http://schemas.microsoft.com/office/drawing/2014/main" id="{9DD1C5E6-0E13-095C-1883-4B92A995FB00}"/>
              </a:ext>
            </a:extLst>
          </p:cNvPr>
          <p:cNvSpPr/>
          <p:nvPr>
            <p:custDataLst>
              <p:tags r:id="rId29"/>
            </p:custDataLst>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9DA08E8-AE18-6667-12F4-5399206E9938}"/>
              </a:ext>
            </a:extLst>
          </p:cNvPr>
          <p:cNvSpPr txBox="1"/>
          <p:nvPr>
            <p:custDataLst>
              <p:tags r:id="rId30"/>
            </p:custDataLst>
          </p:nvPr>
        </p:nvSpPr>
        <p:spPr>
          <a:xfrm>
            <a:off x="7747279" y="5420175"/>
            <a:ext cx="1444059" cy="238527"/>
          </a:xfrm>
          <a:prstGeom prst="rect">
            <a:avLst/>
          </a:prstGeom>
          <a:noFill/>
        </p:spPr>
        <p:txBody>
          <a:bodyPr wrap="square" rtlCol="0">
            <a:spAutoFit/>
          </a:bodyPr>
          <a:lstStyle/>
          <a:p>
            <a:pPr algn="r"/>
            <a:r>
              <a:rPr lang="fr-CA" sz="950" b="1">
                <a:latin typeface="Century Gothic" panose="020B0502020202020204" pitchFamily="34" charset="0"/>
              </a:rPr>
              <a:t>Investissement initial</a:t>
            </a:r>
          </a:p>
        </p:txBody>
      </p:sp>
      <p:sp>
        <p:nvSpPr>
          <p:cNvPr id="33" name="TextBox 32">
            <a:extLst>
              <a:ext uri="{FF2B5EF4-FFF2-40B4-BE49-F238E27FC236}">
                <a16:creationId xmlns:a16="http://schemas.microsoft.com/office/drawing/2014/main" id="{FCF08A7B-47A1-C0E9-41DE-28FFB328EC13}"/>
              </a:ext>
            </a:extLst>
          </p:cNvPr>
          <p:cNvSpPr txBox="1"/>
          <p:nvPr>
            <p:custDataLst>
              <p:tags r:id="rId31"/>
            </p:custDataLst>
          </p:nvPr>
        </p:nvSpPr>
        <p:spPr>
          <a:xfrm>
            <a:off x="3529224" y="1204560"/>
            <a:ext cx="7870698" cy="956672"/>
          </a:xfrm>
          <a:prstGeom prst="rect">
            <a:avLst/>
          </a:prstGeom>
          <a:solidFill>
            <a:schemeClr val="bg1"/>
          </a:solidFill>
        </p:spPr>
        <p:txBody>
          <a:bodyPr wrap="square" rtlCol="0">
            <a:spAutoFit/>
          </a:bodyPr>
          <a:lstStyle/>
          <a:p>
            <a:pPr>
              <a:spcAft>
                <a:spcPts val="500"/>
              </a:spcAft>
            </a:pPr>
            <a:r>
              <a:rPr lang="fr-CA" sz="1600" dirty="0">
                <a:solidFill>
                  <a:srgbClr val="205885"/>
                </a:solidFill>
                <a:latin typeface="Century Gothic" panose="020B0502020202020204" pitchFamily="34" charset="0"/>
              </a:rPr>
              <a:t>Le pouvoir de la </a:t>
            </a:r>
            <a:r>
              <a:rPr lang="fr-CA" sz="1600" b="1" dirty="0">
                <a:solidFill>
                  <a:srgbClr val="205885"/>
                </a:solidFill>
                <a:latin typeface="Century Gothic" panose="020B0502020202020204" pitchFamily="34" charset="0"/>
              </a:rPr>
              <a:t>capitalisation</a:t>
            </a:r>
          </a:p>
          <a:p>
            <a:r>
              <a:rPr lang="fr-CA" sz="1200" dirty="0">
                <a:latin typeface="Century Gothic" panose="020B0502020202020204" pitchFamily="34" charset="0"/>
              </a:rPr>
              <a:t>La croissance composée optimise ton épargne, et son effet est particulièrement puissant si tu </a:t>
            </a:r>
            <a:r>
              <a:rPr lang="fr-CA" sz="1200">
                <a:latin typeface="Century Gothic" panose="020B0502020202020204" pitchFamily="34" charset="0"/>
              </a:rPr>
              <a:t>conserves ton placement </a:t>
            </a:r>
            <a:r>
              <a:rPr lang="fr-CA" sz="1200" dirty="0">
                <a:latin typeface="Century Gothic" panose="020B0502020202020204" pitchFamily="34" charset="0"/>
              </a:rPr>
              <a:t>pendant une longue période. Un </a:t>
            </a:r>
            <a:r>
              <a:rPr lang="fr-CA" sz="1200">
                <a:latin typeface="Century Gothic" panose="020B0502020202020204" pitchFamily="34" charset="0"/>
              </a:rPr>
              <a:t>seul investissement </a:t>
            </a:r>
            <a:r>
              <a:rPr lang="fr-CA" sz="1200" dirty="0">
                <a:latin typeface="Century Gothic" panose="020B0502020202020204" pitchFamily="34" charset="0"/>
              </a:rPr>
              <a:t>de 6 000 $ peut valoir environ 90 000 $ après 40 ans grâce au pouvoir de la capitalisation, c’est-à-dire l’intérêt sur l’intérêt.</a:t>
            </a:r>
          </a:p>
        </p:txBody>
      </p:sp>
    </p:spTree>
    <p:extLst>
      <p:ext uri="{BB962C8B-B14F-4D97-AF65-F5344CB8AC3E}">
        <p14:creationId xmlns:p14="http://schemas.microsoft.com/office/powerpoint/2010/main" val="373533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F423E-DB4B-61B2-8B6E-9656E1247C43}"/>
              </a:ext>
            </a:extLst>
          </p:cNvPr>
          <p:cNvSpPr>
            <a:spLocks noGrp="1"/>
          </p:cNvSpPr>
          <p:nvPr>
            <p:ph type="sldNum" sz="quarter" idx="12"/>
            <p:custDataLst>
              <p:tags r:id="rId1"/>
            </p:custDataLst>
          </p:nvPr>
        </p:nvSpPr>
        <p:spPr/>
        <p:txBody>
          <a:bodyPr/>
          <a:lstStyle/>
          <a:p>
            <a:fld id="{DFDF98CC-160E-494C-8C3C-8CDC5FA257DE}" type="slidenum">
              <a:rPr lang="en-US" smtClean="0"/>
              <a:t>12</a:t>
            </a:fld>
            <a:endParaRPr lang="en-US"/>
          </a:p>
        </p:txBody>
      </p:sp>
      <p:sp>
        <p:nvSpPr>
          <p:cNvPr id="7" name="Rectangle 6">
            <a:extLst>
              <a:ext uri="{FF2B5EF4-FFF2-40B4-BE49-F238E27FC236}">
                <a16:creationId xmlns:a16="http://schemas.microsoft.com/office/drawing/2014/main" id="{3C4F85DE-EC85-0E5B-B5B2-DDBCA913A8B1}"/>
              </a:ext>
            </a:extLst>
          </p:cNvPr>
          <p:cNvSpPr/>
          <p:nvPr>
            <p:custDataLst>
              <p:tags r:id="rId2"/>
            </p:custDataLst>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95BCA8-3DC5-B35F-87C7-16E68E0BDB3F}"/>
              </a:ext>
            </a:extLst>
          </p:cNvPr>
          <p:cNvSpPr txBox="1"/>
          <p:nvPr>
            <p:custDataLst>
              <p:tags r:id="rId3"/>
            </p:custDataLst>
          </p:nvPr>
        </p:nvSpPr>
        <p:spPr>
          <a:xfrm>
            <a:off x="446313" y="2613392"/>
            <a:ext cx="11219823" cy="1631216"/>
          </a:xfrm>
          <a:prstGeom prst="rect">
            <a:avLst/>
          </a:prstGeom>
          <a:noFill/>
        </p:spPr>
        <p:txBody>
          <a:bodyPr wrap="square">
            <a:spAutoFit/>
          </a:bodyPr>
          <a:lstStyle/>
          <a:p>
            <a:r>
              <a:rPr lang="fr-CA" sz="5000" b="1">
                <a:solidFill>
                  <a:srgbClr val="205885"/>
                </a:solidFill>
                <a:latin typeface="Century Gothic" panose="020B0502020202020204" pitchFamily="34" charset="0"/>
                <a:ea typeface="+mj-lt"/>
                <a:cs typeface="+mj-lt"/>
              </a:rPr>
              <a:t>Comment les intérêts composés </a:t>
            </a:r>
            <a:br>
              <a:rPr lang="fr-CA" sz="5000" b="1">
                <a:solidFill>
                  <a:srgbClr val="205885"/>
                </a:solidFill>
                <a:latin typeface="Century Gothic" panose="020B0502020202020204" pitchFamily="34" charset="0"/>
                <a:ea typeface="+mj-lt"/>
                <a:cs typeface="+mj-lt"/>
              </a:rPr>
            </a:br>
            <a:r>
              <a:rPr lang="fr-CA" sz="5000" b="1">
                <a:solidFill>
                  <a:srgbClr val="205885"/>
                </a:solidFill>
                <a:latin typeface="Century Gothic" panose="020B0502020202020204" pitchFamily="34" charset="0"/>
                <a:ea typeface="+mj-lt"/>
                <a:cs typeface="+mj-lt"/>
              </a:rPr>
              <a:t>peuvent-il nuire aux emprunteurs?  </a:t>
            </a:r>
          </a:p>
        </p:txBody>
      </p:sp>
    </p:spTree>
    <p:extLst>
      <p:ext uri="{BB962C8B-B14F-4D97-AF65-F5344CB8AC3E}">
        <p14:creationId xmlns:p14="http://schemas.microsoft.com/office/powerpoint/2010/main" val="66154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3200" b="1">
                <a:cs typeface="Calibri"/>
              </a:rPr>
              <a:t>Carte de crédit et intérêts composés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13</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227013">
              <a:buClr>
                <a:srgbClr val="A2AAAD"/>
              </a:buClr>
              <a:buFont typeface="Arial" panose="020B0604020202020204" pitchFamily="34" charset="0"/>
              <a:buChar char="•"/>
            </a:pPr>
            <a:r>
              <a:rPr lang="fr-CA" sz="1600">
                <a:latin typeface="Century Gothic" panose="020B0502020202020204" pitchFamily="34" charset="0"/>
                <a:ea typeface="Calibri"/>
                <a:cs typeface="Calibri"/>
              </a:rPr>
              <a:t>Des intérêts sont facturés sur ta carte de crédit si tu n’as pas payé le solde en entier à la dernière période de facturation.</a:t>
            </a:r>
          </a:p>
          <a:p>
            <a:pPr marL="227013" indent="-227013">
              <a:buClr>
                <a:srgbClr val="A2AAAD"/>
              </a:buClr>
              <a:buFont typeface="Arial" panose="020B0604020202020204" pitchFamily="34" charset="0"/>
              <a:buChar char="•"/>
            </a:pPr>
            <a:r>
              <a:rPr lang="fr-CA" sz="1600">
                <a:latin typeface="Century Gothic" panose="020B0502020202020204" pitchFamily="34" charset="0"/>
                <a:ea typeface="Calibri"/>
                <a:cs typeface="Calibri"/>
              </a:rPr>
              <a:t>Les taux d’intérêt des cartes de crédit sont exprimés sous forme d’un taux annuel en pourcentage, ou TAP.</a:t>
            </a:r>
          </a:p>
          <a:p>
            <a:pPr marL="227013" indent="-227013">
              <a:buClr>
                <a:srgbClr val="A2AAAD"/>
              </a:buClr>
              <a:buFont typeface="Arial" panose="020B0604020202020204" pitchFamily="34" charset="0"/>
              <a:buChar char="•"/>
            </a:pPr>
            <a:r>
              <a:rPr lang="fr-CA" sz="1600">
                <a:latin typeface="Century Gothic" panose="020B0502020202020204" pitchFamily="34" charset="0"/>
                <a:ea typeface="Calibri"/>
                <a:cs typeface="Calibri"/>
              </a:rPr>
              <a:t>Au Canada, ce taux varie entre 19,99 % et 25,99 %.</a:t>
            </a:r>
          </a:p>
          <a:p>
            <a:pPr marL="227013" indent="-227013">
              <a:buClr>
                <a:srgbClr val="A2AAAD"/>
              </a:buClr>
              <a:buFont typeface="Arial" panose="020B0604020202020204" pitchFamily="34" charset="0"/>
              <a:buChar char="•"/>
            </a:pPr>
            <a:r>
              <a:rPr lang="fr-CA" sz="1600">
                <a:latin typeface="Century Gothic" panose="020B0502020202020204" pitchFamily="34" charset="0"/>
                <a:ea typeface="Calibri"/>
                <a:cs typeface="Calibri"/>
              </a:rPr>
              <a:t>La plupart des cartes de crédit facturent un TAP un peu plus élevé sur les avances en espèces (retrait d’argent sur ta carte de crédit au guichet automatique).</a:t>
            </a:r>
          </a:p>
          <a:p>
            <a:pPr marL="227013" indent="-227013">
              <a:buClr>
                <a:srgbClr val="A2AAAD"/>
              </a:buClr>
              <a:buFont typeface="Arial" panose="020B0604020202020204" pitchFamily="34" charset="0"/>
              <a:buChar char="•"/>
            </a:pPr>
            <a:r>
              <a:rPr lang="fr-CA" sz="1600">
                <a:latin typeface="Century Gothic" panose="020B0502020202020204" pitchFamily="34" charset="0"/>
                <a:ea typeface="Calibri"/>
                <a:cs typeface="Calibri"/>
              </a:rPr>
              <a:t>Les émetteurs de cartes de crédit calculent des intérêts quotidiens, qui sont toutefois souvent facturés mensuellement. Pour un TAP de 20 %, le taux quotidien en pourcentage est d’environ 0,055 %.</a:t>
            </a:r>
          </a:p>
          <a:p>
            <a:pPr marL="227013" indent="-227013">
              <a:buClr>
                <a:srgbClr val="A2AAAD"/>
              </a:buClr>
              <a:buFont typeface="Arial" panose="020B0604020202020204" pitchFamily="34" charset="0"/>
              <a:buChar char="•"/>
            </a:pPr>
            <a:r>
              <a:rPr lang="fr-CA" sz="1600">
                <a:latin typeface="Century Gothic" panose="020B0502020202020204" pitchFamily="34" charset="0"/>
                <a:ea typeface="Calibri"/>
                <a:cs typeface="Calibri"/>
              </a:rPr>
              <a:t>Dans le cas d’une carte de crédit dont le solde est de 1 000 $ et le TAP de 20 %, des intérêts supplémentaires de 0,55 $ te seraient facturés chaque jour où le solde reste impayé. Sur une période d’un mois, cela totalise environ 16,50 $.</a:t>
            </a:r>
          </a:p>
        </p:txBody>
      </p:sp>
    </p:spTree>
    <p:extLst>
      <p:ext uri="{BB962C8B-B14F-4D97-AF65-F5344CB8AC3E}">
        <p14:creationId xmlns:p14="http://schemas.microsoft.com/office/powerpoint/2010/main" val="28912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Intérêts composés et crédit</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14</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1" indent="-227013">
              <a:lnSpc>
                <a:spcPct val="120000"/>
              </a:lnSpc>
              <a:buClr>
                <a:srgbClr val="A2AAAD"/>
              </a:buClr>
            </a:pPr>
            <a:r>
              <a:rPr lang="fr-CA" sz="1600" dirty="0">
                <a:latin typeface="Century Gothic" panose="020B0502020202020204" pitchFamily="34" charset="0"/>
                <a:ea typeface="+mn-lt"/>
                <a:cs typeface="+mn-lt"/>
              </a:rPr>
              <a:t>La dette s’accumule de mois en mois </a:t>
            </a:r>
            <a:r>
              <a:rPr lang="fr-CA" sz="1600">
                <a:latin typeface="Century Gothic" panose="020B0502020202020204" pitchFamily="34" charset="0"/>
                <a:ea typeface="+mn-lt"/>
                <a:cs typeface="+mn-lt"/>
              </a:rPr>
              <a:t>et les intérêts sont calculés </a:t>
            </a:r>
            <a:r>
              <a:rPr lang="fr-CA" sz="1600" dirty="0">
                <a:latin typeface="Century Gothic" panose="020B0502020202020204" pitchFamily="34" charset="0"/>
                <a:ea typeface="+mn-lt"/>
                <a:cs typeface="+mn-lt"/>
              </a:rPr>
              <a:t>non seulement sur le solde initial, mais aussi </a:t>
            </a:r>
            <a:r>
              <a:rPr lang="fr-CA" sz="1600">
                <a:latin typeface="Century Gothic" panose="020B0502020202020204" pitchFamily="34" charset="0"/>
                <a:ea typeface="+mn-lt"/>
                <a:cs typeface="+mn-lt"/>
              </a:rPr>
              <a:t>sur les intérêts courus </a:t>
            </a:r>
            <a:r>
              <a:rPr lang="fr-CA" sz="1600" dirty="0">
                <a:latin typeface="Century Gothic" panose="020B0502020202020204" pitchFamily="34" charset="0"/>
                <a:ea typeface="+mn-lt"/>
                <a:cs typeface="+mn-lt"/>
              </a:rPr>
              <a:t>des mois précédents. </a:t>
            </a:r>
          </a:p>
          <a:p>
            <a:pPr marL="227013" lvl="1" indent="-227013">
              <a:lnSpc>
                <a:spcPct val="120000"/>
              </a:lnSpc>
              <a:buClr>
                <a:srgbClr val="A2AAAD"/>
              </a:buClr>
            </a:pPr>
            <a:r>
              <a:rPr lang="fr-CA" sz="1600" dirty="0">
                <a:latin typeface="Century Gothic" panose="020B0502020202020204" pitchFamily="34" charset="0"/>
                <a:ea typeface="+mn-lt"/>
                <a:cs typeface="+mn-lt"/>
              </a:rPr>
              <a:t>Si le titulaire de la carte se contente d’effectuer le paiement minimum, qui souvent ne couvre </a:t>
            </a:r>
            <a:r>
              <a:rPr lang="fr-CA" sz="1600">
                <a:latin typeface="Century Gothic" panose="020B0502020202020204" pitchFamily="34" charset="0"/>
                <a:ea typeface="+mn-lt"/>
                <a:cs typeface="+mn-lt"/>
              </a:rPr>
              <a:t>que les intérêts </a:t>
            </a:r>
            <a:r>
              <a:rPr lang="fr-CA" sz="1600" dirty="0">
                <a:latin typeface="Century Gothic" panose="020B0502020202020204" pitchFamily="34" charset="0"/>
                <a:ea typeface="+mn-lt"/>
                <a:cs typeface="+mn-lt"/>
              </a:rPr>
              <a:t>et une petite partie du capital, la </a:t>
            </a:r>
            <a:r>
              <a:rPr lang="fr-CA" sz="1600">
                <a:latin typeface="Century Gothic" panose="020B0502020202020204" pitchFamily="34" charset="0"/>
                <a:ea typeface="+mn-lt"/>
                <a:cs typeface="+mn-lt"/>
              </a:rPr>
              <a:t>dette augmentera </a:t>
            </a:r>
            <a:r>
              <a:rPr lang="fr-CA" sz="1600" dirty="0">
                <a:latin typeface="Century Gothic" panose="020B0502020202020204" pitchFamily="34" charset="0"/>
                <a:ea typeface="+mn-lt"/>
                <a:cs typeface="+mn-lt"/>
              </a:rPr>
              <a:t>plus rapidement en </a:t>
            </a:r>
            <a:r>
              <a:rPr lang="fr-CA" sz="1600">
                <a:latin typeface="Century Gothic" panose="020B0502020202020204" pitchFamily="34" charset="0"/>
                <a:ea typeface="+mn-lt"/>
                <a:cs typeface="+mn-lt"/>
              </a:rPr>
              <a:t>raison des intérêts composés, </a:t>
            </a:r>
            <a:r>
              <a:rPr lang="fr-CA" sz="1600" dirty="0">
                <a:latin typeface="Century Gothic" panose="020B0502020202020204" pitchFamily="34" charset="0"/>
                <a:ea typeface="+mn-lt"/>
                <a:cs typeface="+mn-lt"/>
              </a:rPr>
              <a:t>et il deviendra plus difficile de rembourser le solde.</a:t>
            </a:r>
          </a:p>
          <a:p>
            <a:pPr marL="227013" lvl="1" indent="-227013">
              <a:lnSpc>
                <a:spcPct val="120000"/>
              </a:lnSpc>
              <a:buClr>
                <a:srgbClr val="A2AAAD"/>
              </a:buClr>
            </a:pPr>
            <a:r>
              <a:rPr lang="fr-CA" sz="1600" dirty="0">
                <a:latin typeface="Century Gothic" panose="020B0502020202020204" pitchFamily="34" charset="0"/>
                <a:ea typeface="+mn-lt"/>
                <a:cs typeface="+mn-lt"/>
              </a:rPr>
              <a:t>À long terme, en </a:t>
            </a:r>
            <a:r>
              <a:rPr lang="fr-CA" sz="1600">
                <a:latin typeface="Century Gothic" panose="020B0502020202020204" pitchFamily="34" charset="0"/>
                <a:ea typeface="+mn-lt"/>
                <a:cs typeface="+mn-lt"/>
              </a:rPr>
              <a:t>raison des intérêts composés, </a:t>
            </a:r>
            <a:r>
              <a:rPr lang="fr-CA" sz="1600" dirty="0">
                <a:latin typeface="Century Gothic" panose="020B0502020202020204" pitchFamily="34" charset="0"/>
                <a:ea typeface="+mn-lt"/>
                <a:cs typeface="+mn-lt"/>
              </a:rPr>
              <a:t>l’emprunteur peut difficilement échapper au cercle vicieux de l’endettement et finir par payer beaucoup plus que le montant emprunté initialement. </a:t>
            </a:r>
          </a:p>
        </p:txBody>
      </p:sp>
    </p:spTree>
    <p:extLst>
      <p:ext uri="{BB962C8B-B14F-4D97-AF65-F5344CB8AC3E}">
        <p14:creationId xmlns:p14="http://schemas.microsoft.com/office/powerpoint/2010/main" val="52954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dirty="0"/>
              <a:t>Investigation</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2116140"/>
            <a:ext cx="4556805" cy="3581397"/>
          </a:xfrm>
          <a:prstGeom prst="rect">
            <a:avLst/>
          </a:prstGeom>
        </p:spPr>
        <p:txBody>
          <a:bodyPr>
            <a:noAutofit/>
          </a:bodyPr>
          <a:lstStyle/>
          <a:p>
            <a:pPr marL="0" indent="0">
              <a:buNone/>
            </a:pPr>
            <a:r>
              <a:rPr lang="fr-CA" sz="1600">
                <a:latin typeface="Century Gothic" panose="020B0502020202020204" pitchFamily="34" charset="0"/>
                <a:cs typeface="Arial"/>
              </a:rPr>
              <a:t>Intérêts courus </a:t>
            </a:r>
            <a:r>
              <a:rPr lang="fr-CA" sz="1600" dirty="0">
                <a:latin typeface="Century Gothic" panose="020B0502020202020204" pitchFamily="34" charset="0"/>
                <a:cs typeface="Arial"/>
              </a:rPr>
              <a:t>= c (1 + i/n)</a:t>
            </a:r>
            <a:r>
              <a:rPr lang="fr-CA" sz="1600" baseline="30000" dirty="0">
                <a:latin typeface="Century Gothic" panose="020B0502020202020204" pitchFamily="34" charset="0"/>
                <a:cs typeface="Arial"/>
              </a:rPr>
              <a:t>nt</a:t>
            </a:r>
            <a:r>
              <a:rPr lang="fr-CA" sz="1600" dirty="0">
                <a:latin typeface="Century Gothic" panose="020B0502020202020204" pitchFamily="34" charset="0"/>
                <a:cs typeface="Arial"/>
              </a:rPr>
              <a:t> - c</a:t>
            </a:r>
          </a:p>
          <a:p>
            <a:pPr marL="0" indent="0">
              <a:buNone/>
            </a:pPr>
            <a:br>
              <a:rPr lang="fr-CA" sz="1600" dirty="0">
                <a:latin typeface="Century Gothic" panose="020B0502020202020204" pitchFamily="34" charset="0"/>
                <a:cs typeface="Calibri"/>
              </a:rPr>
            </a:br>
            <a:r>
              <a:rPr lang="fr-CA" sz="1600" dirty="0">
                <a:latin typeface="Century Gothic" panose="020B0502020202020204" pitchFamily="34" charset="0"/>
                <a:cs typeface="Arial"/>
              </a:rPr>
              <a:t>i = taux d’intérêt par période de capitalisation</a:t>
            </a:r>
          </a:p>
          <a:p>
            <a:pPr marL="0" indent="0">
              <a:buNone/>
            </a:pPr>
            <a:r>
              <a:rPr lang="fr-CA" sz="1600" dirty="0">
                <a:latin typeface="Century Gothic" panose="020B0502020202020204" pitchFamily="34" charset="0"/>
                <a:cs typeface="Arial"/>
              </a:rPr>
              <a:t>n = nombre de périodes de capitalisation</a:t>
            </a:r>
          </a:p>
          <a:p>
            <a:pPr marL="0" indent="0">
              <a:buNone/>
            </a:pPr>
            <a:r>
              <a:rPr lang="fr-CA" sz="1600" dirty="0">
                <a:latin typeface="Century Gothic" panose="020B0502020202020204" pitchFamily="34" charset="0"/>
                <a:cs typeface="Arial"/>
              </a:rPr>
              <a:t>c = </a:t>
            </a:r>
            <a:r>
              <a:rPr lang="fr-CA" sz="1600">
                <a:latin typeface="Century Gothic" panose="020B0502020202020204" pitchFamily="34" charset="0"/>
                <a:cs typeface="Arial"/>
              </a:rPr>
              <a:t>capital (investissement </a:t>
            </a:r>
            <a:r>
              <a:rPr lang="fr-CA" sz="1600" dirty="0">
                <a:latin typeface="Century Gothic" panose="020B0502020202020204" pitchFamily="34" charset="0"/>
                <a:cs typeface="Arial"/>
              </a:rPr>
              <a:t>initial)</a:t>
            </a:r>
          </a:p>
          <a:p>
            <a:pPr marL="0" indent="0">
              <a:buNone/>
            </a:pPr>
            <a:r>
              <a:rPr lang="fr-CA" sz="1600" dirty="0">
                <a:latin typeface="Century Gothic" panose="020B0502020202020204" pitchFamily="34" charset="0"/>
                <a:cs typeface="Arial"/>
              </a:rPr>
              <a:t>t = temps (en années)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15</a:t>
            </a:fld>
            <a:endParaRPr lang="en-US"/>
          </a:p>
        </p:txBody>
      </p:sp>
      <p:cxnSp>
        <p:nvCxnSpPr>
          <p:cNvPr id="4" name="Straight Connector 3">
            <a:extLst>
              <a:ext uri="{FF2B5EF4-FFF2-40B4-BE49-F238E27FC236}">
                <a16:creationId xmlns:a16="http://schemas.microsoft.com/office/drawing/2014/main" id="{6F1A5E6A-266A-E109-BE53-528A68453A77}"/>
              </a:ext>
            </a:extLst>
          </p:cNvPr>
          <p:cNvCxnSpPr>
            <a:cxnSpLocks/>
          </p:cNvCxnSpPr>
          <p:nvPr>
            <p:custDataLst>
              <p:tags r:id="rId4"/>
            </p:custDataLst>
          </p:nvPr>
        </p:nvCxnSpPr>
        <p:spPr>
          <a:xfrm>
            <a:off x="5127167" y="2116140"/>
            <a:ext cx="0" cy="25102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8EA6A6AB-284B-838A-5244-DBCCBB780040}"/>
              </a:ext>
            </a:extLst>
          </p:cNvPr>
          <p:cNvSpPr txBox="1">
            <a:spLocks/>
          </p:cNvSpPr>
          <p:nvPr>
            <p:custDataLst>
              <p:tags r:id="rId5"/>
            </p:custDataLst>
          </p:nvPr>
        </p:nvSpPr>
        <p:spPr>
          <a:xfrm>
            <a:off x="5551715" y="2116140"/>
            <a:ext cx="5943599"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a:latin typeface="Century Gothic" panose="020B0502020202020204" pitchFamily="34" charset="0"/>
                <a:cs typeface="Arial"/>
              </a:rPr>
              <a:t>Quelle serait la formule pour calculer les intérêts courus mensuels sur un solde de carte de crédit de 1 000 $, avec un TAP de 20 % composé quotidiennement?</a:t>
            </a:r>
            <a:br>
              <a:rPr lang="fr-CA" sz="1600">
                <a:latin typeface="Century Gothic" panose="020B0502020202020204" pitchFamily="34" charset="0"/>
                <a:cs typeface="Arial"/>
              </a:rPr>
            </a:br>
            <a:endParaRPr lang="fr-CA" sz="1600">
              <a:latin typeface="Century Gothic" panose="020B0502020202020204" pitchFamily="34" charset="0"/>
              <a:cs typeface="Arial"/>
            </a:endParaRPr>
          </a:p>
          <a:p>
            <a:pPr marL="0" indent="0">
              <a:buNone/>
            </a:pPr>
            <a:r>
              <a:rPr lang="fr-CA" sz="1600" b="1">
                <a:latin typeface="Century Gothic" panose="020B0502020202020204" pitchFamily="34" charset="0"/>
                <a:cs typeface="Arial"/>
              </a:rPr>
              <a:t>Réponse : </a:t>
            </a:r>
            <a:br>
              <a:rPr lang="fr-CA" sz="1600" b="1">
                <a:latin typeface="Century Gothic" panose="020B0502020202020204" pitchFamily="34" charset="0"/>
                <a:cs typeface="Arial"/>
              </a:rPr>
            </a:br>
            <a:r>
              <a:rPr lang="fr-CA" sz="1600">
                <a:latin typeface="Century Gothic" panose="020B0502020202020204" pitchFamily="34" charset="0"/>
                <a:cs typeface="Arial"/>
              </a:rPr>
              <a:t>Intérêts courus mensuels = [1000 (1 + 0,22/365)</a:t>
            </a:r>
            <a:r>
              <a:rPr lang="fr-CA" sz="1600" baseline="30000">
                <a:latin typeface="Century Gothic" panose="020B0502020202020204" pitchFamily="34" charset="0"/>
                <a:cs typeface="Arial"/>
              </a:rPr>
              <a:t>(365)(1/12)</a:t>
            </a:r>
            <a:r>
              <a:rPr lang="fr-CA" sz="1600">
                <a:latin typeface="Century Gothic" panose="020B0502020202020204" pitchFamily="34" charset="0"/>
                <a:cs typeface="Arial"/>
              </a:rPr>
              <a:t> - c</a:t>
            </a:r>
          </a:p>
        </p:txBody>
      </p:sp>
    </p:spTree>
    <p:extLst>
      <p:ext uri="{BB962C8B-B14F-4D97-AF65-F5344CB8AC3E}">
        <p14:creationId xmlns:p14="http://schemas.microsoft.com/office/powerpoint/2010/main" val="301643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dirty="0"/>
              <a:t>Exercice : </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1810139"/>
            <a:ext cx="11158193" cy="1640631"/>
          </a:xfrm>
          <a:prstGeom prst="rect">
            <a:avLst/>
          </a:prstGeom>
        </p:spPr>
        <p:txBody>
          <a:bodyPr>
            <a:noAutofit/>
          </a:bodyPr>
          <a:lstStyle/>
          <a:p>
            <a:pPr marL="0" indent="0">
              <a:buNone/>
            </a:pPr>
            <a:r>
              <a:rPr lang="fr-CA" sz="2500" dirty="0">
                <a:latin typeface="Century Gothic" panose="020B0502020202020204" pitchFamily="34" charset="0"/>
                <a:cs typeface="Arial"/>
              </a:rPr>
              <a:t>Utilise Excel pour calculer combien de temps il te faudra pour rembourser 1 000 $ sur une carte de crédit qui </a:t>
            </a:r>
            <a:r>
              <a:rPr lang="fr-CA" sz="2500">
                <a:latin typeface="Century Gothic" panose="020B0502020202020204" pitchFamily="34" charset="0"/>
                <a:cs typeface="Arial"/>
              </a:rPr>
              <a:t>comporte des intérêts </a:t>
            </a:r>
            <a:r>
              <a:rPr lang="fr-CA" sz="2500" dirty="0">
                <a:latin typeface="Century Gothic" panose="020B0502020202020204" pitchFamily="34" charset="0"/>
                <a:cs typeface="Arial"/>
              </a:rPr>
              <a:t>de 20 % par année</a:t>
            </a:r>
            <a:r>
              <a:rPr lang="fr-CA" sz="2500">
                <a:latin typeface="Century Gothic" panose="020B0502020202020204" pitchFamily="34" charset="0"/>
                <a:cs typeface="Arial"/>
              </a:rPr>
              <a:t>, composés </a:t>
            </a:r>
            <a:r>
              <a:rPr lang="fr-CA" sz="2500" dirty="0">
                <a:latin typeface="Century Gothic" panose="020B0502020202020204" pitchFamily="34" charset="0"/>
                <a:cs typeface="Arial"/>
              </a:rPr>
              <a:t>quotidiennement, si tu rembourses seulement 30 $ par mois?</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16</a:t>
            </a:fld>
            <a:endParaRPr lang="en-US"/>
          </a:p>
        </p:txBody>
      </p:sp>
      <p:pic>
        <p:nvPicPr>
          <p:cNvPr id="6" name="Image 5" descr="Une image contenant texte, capture d’écran, nombre, Police&#10;&#10;Description générée automatiquement">
            <a:extLst>
              <a:ext uri="{FF2B5EF4-FFF2-40B4-BE49-F238E27FC236}">
                <a16:creationId xmlns:a16="http://schemas.microsoft.com/office/drawing/2014/main" id="{DC1859B6-CF76-8F0D-3FF7-81A0DD8769F5}"/>
              </a:ext>
            </a:extLst>
          </p:cNvPr>
          <p:cNvPicPr>
            <a:picLocks noChangeAspect="1"/>
          </p:cNvPicPr>
          <p:nvPr/>
        </p:nvPicPr>
        <p:blipFill rotWithShape="1">
          <a:blip r:embed="rId6">
            <a:extLst>
              <a:ext uri="{28A0092B-C50C-407E-A947-70E740481C1C}">
                <a14:useLocalDpi xmlns:a14="http://schemas.microsoft.com/office/drawing/2010/main" val="0"/>
              </a:ext>
            </a:extLst>
          </a:blip>
          <a:srcRect b="14097"/>
          <a:stretch/>
        </p:blipFill>
        <p:spPr>
          <a:xfrm>
            <a:off x="609599" y="3491779"/>
            <a:ext cx="9490365" cy="1939204"/>
          </a:xfrm>
          <a:prstGeom prst="rect">
            <a:avLst/>
          </a:prstGeom>
        </p:spPr>
      </p:pic>
    </p:spTree>
    <p:extLst>
      <p:ext uri="{BB962C8B-B14F-4D97-AF65-F5344CB8AC3E}">
        <p14:creationId xmlns:p14="http://schemas.microsoft.com/office/powerpoint/2010/main" val="344540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Réponse : 50 mois</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2018167"/>
            <a:ext cx="4023405" cy="3370262"/>
          </a:xfrm>
          <a:prstGeom prst="rect">
            <a:avLst/>
          </a:prstGeom>
        </p:spPr>
        <p:txBody>
          <a:bodyPr>
            <a:noAutofit/>
          </a:bodyPr>
          <a:lstStyle/>
          <a:p>
            <a:pPr marL="0" indent="0">
              <a:buNone/>
            </a:pPr>
            <a:r>
              <a:rPr lang="fr-CA" sz="2500">
                <a:latin typeface="Century Gothic" panose="020B0502020202020204" pitchFamily="34" charset="0"/>
                <a:ea typeface="Calibri"/>
                <a:cs typeface="Calibri"/>
              </a:rPr>
              <a:t>Combien auras-tu payé au total après 50 mois?</a:t>
            </a:r>
          </a:p>
          <a:p>
            <a:pPr marL="0" indent="0">
              <a:buNone/>
            </a:pPr>
            <a:r>
              <a:rPr lang="fr-CA" sz="2500">
                <a:latin typeface="Century Gothic" panose="020B0502020202020204" pitchFamily="34" charset="0"/>
                <a:ea typeface="Calibri"/>
                <a:cs typeface="Calibri"/>
              </a:rPr>
              <a:t>30X50 = 1 500 $, soit 500 $ de plus que ton solde initial!</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17</a:t>
            </a:fld>
            <a:endParaRPr lang="en-US"/>
          </a:p>
        </p:txBody>
      </p:sp>
      <p:pic>
        <p:nvPicPr>
          <p:cNvPr id="9" name="Image 8" descr="Une image contenant texte, nombre, menu, document&#10;&#10;Description générée automatiquement">
            <a:extLst>
              <a:ext uri="{FF2B5EF4-FFF2-40B4-BE49-F238E27FC236}">
                <a16:creationId xmlns:a16="http://schemas.microsoft.com/office/drawing/2014/main" id="{0B899E25-4BEA-F97F-4376-3CBB1B3CA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8129" y="1302327"/>
            <a:ext cx="7017045" cy="4472853"/>
          </a:xfrm>
          <a:prstGeom prst="rect">
            <a:avLst/>
          </a:prstGeom>
        </p:spPr>
      </p:pic>
    </p:spTree>
    <p:extLst>
      <p:ext uri="{BB962C8B-B14F-4D97-AF65-F5344CB8AC3E}">
        <p14:creationId xmlns:p14="http://schemas.microsoft.com/office/powerpoint/2010/main" val="288149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Devoir : réflexion</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18</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500" dirty="0">
                <a:latin typeface="Century Gothic" panose="020B0502020202020204" pitchFamily="34" charset="0"/>
                <a:cs typeface="Arial"/>
              </a:rPr>
              <a:t>Réfléchis aux questions suivantes : </a:t>
            </a:r>
          </a:p>
          <a:p>
            <a:pPr marL="342900" indent="-342900">
              <a:buClr>
                <a:srgbClr val="A2AAAD"/>
              </a:buClr>
              <a:buFont typeface="Arial" panose="020B0604020202020204" pitchFamily="34" charset="0"/>
              <a:buChar char="•"/>
            </a:pPr>
            <a:r>
              <a:rPr lang="fr-CA" sz="2500" dirty="0">
                <a:latin typeface="Century Gothic" panose="020B0502020202020204" pitchFamily="34" charset="0"/>
                <a:cs typeface="Arial"/>
              </a:rPr>
              <a:t>Quelle est la différence </a:t>
            </a:r>
            <a:r>
              <a:rPr lang="fr-CA" sz="2500">
                <a:latin typeface="Century Gothic" panose="020B0502020202020204" pitchFamily="34" charset="0"/>
                <a:cs typeface="Arial"/>
              </a:rPr>
              <a:t>entre les intérêts simples et les intérêts composés?</a:t>
            </a:r>
            <a:endParaRPr lang="fr-CA" sz="2500" dirty="0">
              <a:latin typeface="Century Gothic" panose="020B0502020202020204" pitchFamily="34" charset="0"/>
              <a:cs typeface="Arial"/>
            </a:endParaRPr>
          </a:p>
          <a:p>
            <a:pPr marL="342900" indent="-342900">
              <a:buClr>
                <a:srgbClr val="A2AAAD"/>
              </a:buClr>
              <a:buFont typeface="Arial" panose="020B0604020202020204" pitchFamily="34" charset="0"/>
              <a:buChar char="•"/>
            </a:pPr>
            <a:r>
              <a:rPr lang="fr-CA" sz="2500" dirty="0">
                <a:latin typeface="Century Gothic" panose="020B0502020202020204" pitchFamily="34" charset="0"/>
                <a:cs typeface="Arial"/>
              </a:rPr>
              <a:t>Quelles sont les trois façons de </a:t>
            </a:r>
            <a:r>
              <a:rPr lang="fr-CA" sz="2500">
                <a:latin typeface="Century Gothic" panose="020B0502020202020204" pitchFamily="34" charset="0"/>
                <a:cs typeface="Arial"/>
              </a:rPr>
              <a:t>profiter des intérêts composés </a:t>
            </a:r>
            <a:r>
              <a:rPr lang="fr-CA" sz="2500" dirty="0">
                <a:latin typeface="Century Gothic" panose="020B0502020202020204" pitchFamily="34" charset="0"/>
                <a:cs typeface="Arial"/>
              </a:rPr>
              <a:t>pour maximiser le rendement sur </a:t>
            </a:r>
            <a:r>
              <a:rPr lang="fr-CA" sz="2500">
                <a:latin typeface="Century Gothic" panose="020B0502020202020204" pitchFamily="34" charset="0"/>
                <a:cs typeface="Arial"/>
              </a:rPr>
              <a:t>tes investissements?</a:t>
            </a:r>
            <a:endParaRPr lang="fr-CA" sz="2500" dirty="0">
              <a:latin typeface="Century Gothic" panose="020B0502020202020204" pitchFamily="34" charset="0"/>
              <a:cs typeface="Arial"/>
            </a:endParaRPr>
          </a:p>
          <a:p>
            <a:pPr marL="342900" indent="-342900">
              <a:buClr>
                <a:srgbClr val="A2AAAD"/>
              </a:buClr>
              <a:buFont typeface="Arial" panose="020B0604020202020204" pitchFamily="34" charset="0"/>
              <a:buChar char="•"/>
            </a:pPr>
            <a:r>
              <a:rPr lang="fr-CA" sz="2500" dirty="0">
                <a:latin typeface="Century Gothic" panose="020B0502020202020204" pitchFamily="34" charset="0"/>
                <a:cs typeface="Arial"/>
              </a:rPr>
              <a:t>En tant qu’emprunteur, </a:t>
            </a:r>
            <a:r>
              <a:rPr lang="fr-CA" sz="2500">
                <a:latin typeface="Century Gothic" panose="020B0502020202020204" pitchFamily="34" charset="0"/>
                <a:cs typeface="Arial"/>
              </a:rPr>
              <a:t>comment les intérêts composés peuvent-ils </a:t>
            </a:r>
            <a:r>
              <a:rPr lang="fr-CA" sz="2500" dirty="0">
                <a:latin typeface="Century Gothic" panose="020B0502020202020204" pitchFamily="34" charset="0"/>
                <a:cs typeface="Arial"/>
              </a:rPr>
              <a:t>te nuire? Comment peux-tu éviter de </a:t>
            </a:r>
            <a:r>
              <a:rPr lang="fr-CA" sz="2500">
                <a:latin typeface="Century Gothic" panose="020B0502020202020204" pitchFamily="34" charset="0"/>
                <a:cs typeface="Arial"/>
              </a:rPr>
              <a:t>payer des intérêts sur le solde </a:t>
            </a:r>
            <a:r>
              <a:rPr lang="fr-CA" sz="2500" dirty="0">
                <a:latin typeface="Century Gothic" panose="020B0502020202020204" pitchFamily="34" charset="0"/>
                <a:cs typeface="Arial"/>
              </a:rPr>
              <a:t>de ta carte de crédit?</a:t>
            </a:r>
          </a:p>
        </p:txBody>
      </p:sp>
    </p:spTree>
    <p:extLst>
      <p:ext uri="{BB962C8B-B14F-4D97-AF65-F5344CB8AC3E}">
        <p14:creationId xmlns:p14="http://schemas.microsoft.com/office/powerpoint/2010/main" val="333486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a:t>Réflexion</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2</a:t>
            </a:fld>
            <a:endParaRPr lang="en-US"/>
          </a:p>
        </p:txBody>
      </p:sp>
      <p:sp>
        <p:nvSpPr>
          <p:cNvPr id="5" name="TextBox 4">
            <a:extLst>
              <a:ext uri="{FF2B5EF4-FFF2-40B4-BE49-F238E27FC236}">
                <a16:creationId xmlns:a16="http://schemas.microsoft.com/office/drawing/2014/main" id="{F7BD4FB9-70BA-4365-A6EF-66407E1DF81D}"/>
              </a:ext>
            </a:extLst>
          </p:cNvPr>
          <p:cNvSpPr txBox="1"/>
          <p:nvPr>
            <p:custDataLst>
              <p:tags r:id="rId3"/>
            </p:custDataLst>
          </p:nvPr>
        </p:nvSpPr>
        <p:spPr>
          <a:xfrm>
            <a:off x="517870" y="3429000"/>
            <a:ext cx="7370086" cy="1246495"/>
          </a:xfrm>
          <a:prstGeom prst="rect">
            <a:avLst/>
          </a:prstGeom>
          <a:noFill/>
        </p:spPr>
        <p:txBody>
          <a:bodyPr wrap="square">
            <a:spAutoFit/>
          </a:bodyPr>
          <a:lstStyle/>
          <a:p>
            <a:r>
              <a:rPr lang="fr-CA" sz="2500">
                <a:solidFill>
                  <a:srgbClr val="1F2426"/>
                </a:solidFill>
                <a:latin typeface="Century Gothic" panose="020B0502020202020204" pitchFamily="34" charset="0"/>
                <a:cs typeface="Arial"/>
              </a:rPr>
              <a:t>Aimeriez-vous </a:t>
            </a:r>
            <a:r>
              <a:rPr lang="fr-CA" sz="2500" dirty="0">
                <a:solidFill>
                  <a:srgbClr val="1F2426"/>
                </a:solidFill>
                <a:latin typeface="Century Gothic" panose="020B0502020202020204" pitchFamily="34" charset="0"/>
                <a:cs typeface="Arial"/>
              </a:rPr>
              <a:t>mieux avoir une pièce d’un cent et doubler votre argent chaque jour pendant 30 jours ou avoir 1 </a:t>
            </a:r>
            <a:r>
              <a:rPr lang="fr-CA" sz="2500">
                <a:solidFill>
                  <a:srgbClr val="1F2426"/>
                </a:solidFill>
                <a:latin typeface="Century Gothic" panose="020B0502020202020204" pitchFamily="34" charset="0"/>
                <a:cs typeface="Arial"/>
              </a:rPr>
              <a:t>million de dollars?</a:t>
            </a:r>
            <a:endParaRPr lang="fr-CA" sz="2500" dirty="0">
              <a:solidFill>
                <a:srgbClr val="1F2426"/>
              </a:solidFill>
              <a:latin typeface="Century Gothic" panose="020B0502020202020204" pitchFamily="34" charset="0"/>
              <a:cs typeface="Arial"/>
            </a:endParaRPr>
          </a:p>
        </p:txBody>
      </p:sp>
      <p:sp>
        <p:nvSpPr>
          <p:cNvPr id="6" name="Oval 5">
            <a:extLst>
              <a:ext uri="{FF2B5EF4-FFF2-40B4-BE49-F238E27FC236}">
                <a16:creationId xmlns:a16="http://schemas.microsoft.com/office/drawing/2014/main" id="{71B308FA-6EC7-9D37-7E5A-6C0079272711}"/>
              </a:ext>
            </a:extLst>
          </p:cNvPr>
          <p:cNvSpPr/>
          <p:nvPr>
            <p:custDataLst>
              <p:tags r:id="rId4"/>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8" name="Picture 7">
            <a:extLst>
              <a:ext uri="{FF2B5EF4-FFF2-40B4-BE49-F238E27FC236}">
                <a16:creationId xmlns:a16="http://schemas.microsoft.com/office/drawing/2014/main" id="{DB9E888C-DAC5-39AD-D52D-C6F33E676282}"/>
              </a:ext>
            </a:extLst>
          </p:cNvPr>
          <p:cNvPicPr>
            <a:picLocks noChangeAspect="1"/>
          </p:cNvPicPr>
          <p:nvPr>
            <p:custDataLst>
              <p:tags r:id="rId5"/>
            </p:custDataLst>
          </p:nvPr>
        </p:nvPicPr>
        <p:blipFill>
          <a:blip r:embed="rId8"/>
          <a:stretch>
            <a:fillRect/>
          </a:stretch>
        </p:blipFill>
        <p:spPr>
          <a:xfrm>
            <a:off x="8473240" y="3200355"/>
            <a:ext cx="1936503" cy="1613753"/>
          </a:xfrm>
          <a:prstGeom prst="rect">
            <a:avLst/>
          </a:prstGeom>
        </p:spPr>
      </p:pic>
    </p:spTree>
    <p:extLst>
      <p:ext uri="{BB962C8B-B14F-4D97-AF65-F5344CB8AC3E}">
        <p14:creationId xmlns:p14="http://schemas.microsoft.com/office/powerpoint/2010/main" val="159313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xfrm>
            <a:off x="517870" y="1130319"/>
            <a:ext cx="11158193" cy="668337"/>
          </a:xfrm>
          <a:prstGeom prst="rect">
            <a:avLst/>
          </a:prstGeom>
        </p:spPr>
        <p:txBody>
          <a:bodyPr spcFirstLastPara="1" vert="horz" lIns="91440" tIns="45720" rIns="91440" bIns="45720" rtlCol="0" anchor="t" anchorCtr="0">
            <a:normAutofit fontScale="90000"/>
          </a:bodyPr>
          <a:lstStyle/>
          <a:p>
            <a:pPr>
              <a:buClr>
                <a:schemeClr val="dk2"/>
              </a:buClr>
              <a:buSzPts val="4400"/>
            </a:pPr>
            <a:r>
              <a:rPr lang="fr-CA" sz="3200" dirty="0"/>
              <a:t>Croissance d’une pièce d’un cent qui double de valeur chaque jour pendant 30 jours</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3</a:t>
            </a:fld>
            <a:endParaRPr lang="en-US"/>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custDataLst>
              <p:tags r:id="rId3"/>
            </p:custDataLst>
            <p:extLst>
              <p:ext uri="{D42A27DB-BD31-4B8C-83A1-F6EECF244321}">
                <p14:modId xmlns:p14="http://schemas.microsoft.com/office/powerpoint/2010/main" val="3573915417"/>
              </p:ext>
            </p:extLst>
          </p:nvPr>
        </p:nvGraphicFramePr>
        <p:xfrm>
          <a:off x="681135" y="2076633"/>
          <a:ext cx="10994928" cy="4160520"/>
        </p:xfrm>
        <a:graphic>
          <a:graphicData uri="http://schemas.openxmlformats.org/drawingml/2006/table">
            <a:tbl>
              <a:tblPr firstRow="1" bandRow="1">
                <a:tableStyleId>{5C22544A-7EE6-4342-B048-85BDC9FD1C3A}</a:tableStyleId>
              </a:tblPr>
              <a:tblGrid>
                <a:gridCol w="2703659">
                  <a:extLst>
                    <a:ext uri="{9D8B030D-6E8A-4147-A177-3AD203B41FA5}">
                      <a16:colId xmlns:a16="http://schemas.microsoft.com/office/drawing/2014/main" val="2324842690"/>
                    </a:ext>
                  </a:extLst>
                </a:gridCol>
                <a:gridCol w="2888247">
                  <a:extLst>
                    <a:ext uri="{9D8B030D-6E8A-4147-A177-3AD203B41FA5}">
                      <a16:colId xmlns:a16="http://schemas.microsoft.com/office/drawing/2014/main" val="148973809"/>
                    </a:ext>
                  </a:extLst>
                </a:gridCol>
                <a:gridCol w="2801383">
                  <a:extLst>
                    <a:ext uri="{9D8B030D-6E8A-4147-A177-3AD203B41FA5}">
                      <a16:colId xmlns:a16="http://schemas.microsoft.com/office/drawing/2014/main" val="795722063"/>
                    </a:ext>
                  </a:extLst>
                </a:gridCol>
                <a:gridCol w="2601639">
                  <a:extLst>
                    <a:ext uri="{9D8B030D-6E8A-4147-A177-3AD203B41FA5}">
                      <a16:colId xmlns:a16="http://schemas.microsoft.com/office/drawing/2014/main" val="2336605656"/>
                    </a:ext>
                  </a:extLst>
                </a:gridCol>
              </a:tblGrid>
              <a:tr h="270075">
                <a:tc>
                  <a:txBody>
                    <a:bodyPr/>
                    <a:lstStyle/>
                    <a:p>
                      <a:r>
                        <a:rPr lang="fr-CA" sz="1200">
                          <a:solidFill>
                            <a:schemeClr val="tx1"/>
                          </a:solidFill>
                        </a:rPr>
                        <a:t>Jour</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200" dirty="0">
                          <a:solidFill>
                            <a:schemeClr val="tx1"/>
                          </a:solidFill>
                        </a:rPr>
                        <a:t>Montant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200">
                          <a:solidFill>
                            <a:schemeClr val="tx1"/>
                          </a:solidFill>
                        </a:rPr>
                        <a:t>Jour (suite)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200">
                          <a:solidFill>
                            <a:schemeClr val="tx1"/>
                          </a:solidFill>
                        </a:rPr>
                        <a:t>Montant (suite)</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255071">
                <a:tc>
                  <a:txBody>
                    <a:bodyPr/>
                    <a:lstStyle/>
                    <a:p>
                      <a:r>
                        <a:rPr lang="fr-CA" sz="1100">
                          <a:latin typeface="Century Gothic" panose="020B0502020202020204" pitchFamily="34" charset="0"/>
                        </a:rPr>
                        <a:t>1</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0,01 $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327,68 $</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255071">
                <a:tc>
                  <a:txBody>
                    <a:bodyPr/>
                    <a:lstStyle/>
                    <a:p>
                      <a:r>
                        <a:rPr lang="fr-CA" sz="1100">
                          <a:latin typeface="Century Gothic" panose="020B0502020202020204" pitchFamily="34" charset="0"/>
                        </a:rPr>
                        <a:t>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0,02 $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655,36 $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r h="255071">
                <a:tc>
                  <a:txBody>
                    <a:bodyPr/>
                    <a:lstStyle/>
                    <a:p>
                      <a:r>
                        <a:rPr lang="fr-CA" sz="1100">
                          <a:latin typeface="Century Gothic" panose="020B0502020202020204" pitchFamily="34" charset="0"/>
                        </a:rPr>
                        <a:t>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0,04 $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1 310,72 $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255071">
                <a:tc>
                  <a:txBody>
                    <a:bodyPr/>
                    <a:lstStyle/>
                    <a:p>
                      <a:r>
                        <a:rPr lang="fr-CA" sz="1100">
                          <a:latin typeface="Century Gothic" panose="020B0502020202020204" pitchFamily="34" charset="0"/>
                        </a:rPr>
                        <a:t>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0,08 $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2 621,44 $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255071">
                <a:tc>
                  <a:txBody>
                    <a:bodyPr/>
                    <a:lstStyle/>
                    <a:p>
                      <a:r>
                        <a:rPr lang="fr-CA" sz="1100">
                          <a:latin typeface="Century Gothic" panose="020B0502020202020204" pitchFamily="34" charset="0"/>
                        </a:rPr>
                        <a:t>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0,16 $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5 242,88 $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r h="255071">
                <a:tc>
                  <a:txBody>
                    <a:bodyPr/>
                    <a:lstStyle/>
                    <a:p>
                      <a:r>
                        <a:rPr lang="fr-CA" sz="1100">
                          <a:latin typeface="Century Gothic" panose="020B0502020202020204" pitchFamily="34" charset="0"/>
                        </a:rPr>
                        <a:t>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0,32 $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10 485,76 $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810251"/>
                  </a:ext>
                </a:extLst>
              </a:tr>
              <a:tr h="255071">
                <a:tc>
                  <a:txBody>
                    <a:bodyPr/>
                    <a:lstStyle/>
                    <a:p>
                      <a:r>
                        <a:rPr lang="fr-CA" sz="1100">
                          <a:latin typeface="Century Gothic" panose="020B0502020202020204" pitchFamily="34" charset="0"/>
                        </a:rPr>
                        <a:t>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0,64 $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20 971,52 $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3483552"/>
                  </a:ext>
                </a:extLst>
              </a:tr>
              <a:tr h="255071">
                <a:tc>
                  <a:txBody>
                    <a:bodyPr/>
                    <a:lstStyle/>
                    <a:p>
                      <a:r>
                        <a:rPr lang="fr-CA" sz="1100">
                          <a:latin typeface="Century Gothic" panose="020B0502020202020204" pitchFamily="34" charset="0"/>
                        </a:rPr>
                        <a:t>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1,28 $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41 943,04 $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626848"/>
                  </a:ext>
                </a:extLst>
              </a:tr>
              <a:tr h="255071">
                <a:tc>
                  <a:txBody>
                    <a:bodyPr/>
                    <a:lstStyle/>
                    <a:p>
                      <a:r>
                        <a:rPr lang="fr-CA" sz="1100">
                          <a:latin typeface="Century Gothic" panose="020B0502020202020204" pitchFamily="34" charset="0"/>
                        </a:rPr>
                        <a:t>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2,56 $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83 886,08 $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93877"/>
                  </a:ext>
                </a:extLst>
              </a:tr>
              <a:tr h="255071">
                <a:tc>
                  <a:txBody>
                    <a:bodyPr/>
                    <a:lstStyle/>
                    <a:p>
                      <a:r>
                        <a:rPr lang="fr-CA" sz="1100">
                          <a:latin typeface="Century Gothic" panose="020B0502020202020204" pitchFamily="34" charset="0"/>
                        </a:rPr>
                        <a:t>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5,12 $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167 772,16 $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09501"/>
                  </a:ext>
                </a:extLst>
              </a:tr>
              <a:tr h="255071">
                <a:tc>
                  <a:txBody>
                    <a:bodyPr/>
                    <a:lstStyle/>
                    <a:p>
                      <a:r>
                        <a:rPr lang="fr-CA" sz="1100">
                          <a:latin typeface="Century Gothic" panose="020B0502020202020204" pitchFamily="34" charset="0"/>
                        </a:rPr>
                        <a:t>11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10,24 $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335 544,32 $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5510244"/>
                  </a:ext>
                </a:extLst>
              </a:tr>
              <a:tr h="255071">
                <a:tc>
                  <a:txBody>
                    <a:bodyPr/>
                    <a:lstStyle/>
                    <a:p>
                      <a:r>
                        <a:rPr lang="fr-CA" sz="1100">
                          <a:latin typeface="Century Gothic" panose="020B0502020202020204" pitchFamily="34" charset="0"/>
                        </a:rPr>
                        <a:t>12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20,48 $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671 088,64 $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554127"/>
                  </a:ext>
                </a:extLst>
              </a:tr>
              <a:tr h="255071">
                <a:tc>
                  <a:txBody>
                    <a:bodyPr/>
                    <a:lstStyle/>
                    <a:p>
                      <a:r>
                        <a:rPr lang="fr-CA" sz="1100">
                          <a:latin typeface="Century Gothic" panose="020B0502020202020204" pitchFamily="34" charset="0"/>
                        </a:rPr>
                        <a:t>13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40,96 $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1 342 177,28 $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522718"/>
                  </a:ext>
                </a:extLst>
              </a:tr>
              <a:tr h="255071">
                <a:tc>
                  <a:txBody>
                    <a:bodyPr/>
                    <a:lstStyle/>
                    <a:p>
                      <a:r>
                        <a:rPr lang="fr-CA" sz="1100">
                          <a:latin typeface="Century Gothic" panose="020B0502020202020204" pitchFamily="34" charset="0"/>
                        </a:rPr>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81,92 $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2 684 354,56 $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3836901"/>
                  </a:ext>
                </a:extLst>
              </a:tr>
              <a:tr h="255071">
                <a:tc>
                  <a:txBody>
                    <a:bodyPr/>
                    <a:lstStyle/>
                    <a:p>
                      <a:r>
                        <a:rPr lang="fr-CA" sz="1100">
                          <a:latin typeface="Century Gothic" panose="020B0502020202020204" pitchFamily="34" charset="0"/>
                        </a:rPr>
                        <a:t>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163,84 $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a:latin typeface="Century Gothic" panose="020B0502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100" dirty="0">
                          <a:latin typeface="Century Gothic" panose="020B0502020202020204" pitchFamily="34" charset="0"/>
                        </a:rPr>
                        <a:t>5 368 709,12 $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28036"/>
                  </a:ext>
                </a:extLst>
              </a:tr>
            </a:tbl>
          </a:graphicData>
        </a:graphic>
      </p:graphicFrame>
    </p:spTree>
    <p:extLst>
      <p:ext uri="{BB962C8B-B14F-4D97-AF65-F5344CB8AC3E}">
        <p14:creationId xmlns:p14="http://schemas.microsoft.com/office/powerpoint/2010/main" val="169825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custDataLst>
              <p:tags r:id="rId1"/>
            </p:custDataLst>
          </p:nvPr>
        </p:nvSpPr>
        <p:spPr/>
        <p:txBody>
          <a:bodyPr/>
          <a:lstStyle/>
          <a:p>
            <a:r>
              <a:rPr lang="fr-CA" sz="3200">
                <a:cs typeface="Calibri Light"/>
              </a:rPr>
              <a:t>Les intérêts composés, qu’est-ce que c’est?</a:t>
            </a:r>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custDataLst>
              <p:tags r:id="rId2"/>
            </p:custDataLst>
          </p:nvPr>
        </p:nvSpPr>
        <p:spPr/>
        <p:txBody>
          <a:bodyPr/>
          <a:lstStyle/>
          <a:p>
            <a:fld id="{DFDF98CC-160E-494C-8C3C-8CDC5FA257DE}" type="slidenum">
              <a:rPr lang="en-US" smtClean="0"/>
              <a:t>4</a:t>
            </a:fld>
            <a:endParaRPr lang="en-US"/>
          </a:p>
        </p:txBody>
      </p:sp>
      <p:sp>
        <p:nvSpPr>
          <p:cNvPr id="7" name="TextBox 6">
            <a:extLst>
              <a:ext uri="{FF2B5EF4-FFF2-40B4-BE49-F238E27FC236}">
                <a16:creationId xmlns:a16="http://schemas.microsoft.com/office/drawing/2014/main" id="{7D71D4A0-D577-702B-5F93-C2F4FDE0C321}"/>
              </a:ext>
            </a:extLst>
          </p:cNvPr>
          <p:cNvSpPr txBox="1"/>
          <p:nvPr>
            <p:custDataLst>
              <p:tags r:id="rId3"/>
            </p:custDataLst>
          </p:nvPr>
        </p:nvSpPr>
        <p:spPr>
          <a:xfrm>
            <a:off x="517870" y="2647201"/>
            <a:ext cx="6786445" cy="3170099"/>
          </a:xfrm>
          <a:prstGeom prst="rect">
            <a:avLst/>
          </a:prstGeom>
          <a:noFill/>
        </p:spPr>
        <p:txBody>
          <a:bodyPr wrap="square">
            <a:spAutoFit/>
          </a:bodyPr>
          <a:lstStyle/>
          <a:p>
            <a:pPr marL="0" indent="0">
              <a:buNone/>
            </a:pPr>
            <a:r>
              <a:rPr lang="fr-CA" sz="2500">
                <a:solidFill>
                  <a:srgbClr val="333F48"/>
                </a:solidFill>
                <a:latin typeface="Century Gothic" panose="020B0502020202020204" pitchFamily="34" charset="0"/>
                <a:ea typeface="+mn-lt"/>
                <a:cs typeface="+mn-lt"/>
              </a:rPr>
              <a:t>On dit que les intérêts sont composés lorsque les intérêts produits par un </a:t>
            </a:r>
            <a:r>
              <a:rPr lang="fr-CA" sz="2500" dirty="0">
                <a:solidFill>
                  <a:srgbClr val="333F48"/>
                </a:solidFill>
                <a:latin typeface="Century Gothic" panose="020B0502020202020204" pitchFamily="34" charset="0"/>
                <a:ea typeface="+mn-lt"/>
                <a:cs typeface="+mn-lt"/>
              </a:rPr>
              <a:t>compte d’épargne </a:t>
            </a:r>
            <a:r>
              <a:rPr lang="fr-CA" sz="2500">
                <a:solidFill>
                  <a:srgbClr val="333F48"/>
                </a:solidFill>
                <a:latin typeface="Century Gothic" panose="020B0502020202020204" pitchFamily="34" charset="0"/>
                <a:ea typeface="+mn-lt"/>
                <a:cs typeface="+mn-lt"/>
              </a:rPr>
              <a:t>ou d’investissement rapportent eux-mêmes des intérêts. Grâce aux intérêts composés, tu gagnes des intérêts </a:t>
            </a:r>
            <a:r>
              <a:rPr lang="fr-CA" sz="2500" dirty="0">
                <a:solidFill>
                  <a:srgbClr val="333F48"/>
                </a:solidFill>
                <a:latin typeface="Century Gothic" panose="020B0502020202020204" pitchFamily="34" charset="0"/>
                <a:ea typeface="+mn-lt"/>
                <a:cs typeface="+mn-lt"/>
              </a:rPr>
              <a:t>à la fois sur ton solde initial – qu’on appelle le capital – et </a:t>
            </a:r>
            <a:r>
              <a:rPr lang="fr-CA" sz="2500">
                <a:solidFill>
                  <a:srgbClr val="333F48"/>
                </a:solidFill>
                <a:latin typeface="Century Gothic" panose="020B0502020202020204" pitchFamily="34" charset="0"/>
                <a:ea typeface="+mn-lt"/>
                <a:cs typeface="+mn-lt"/>
              </a:rPr>
              <a:t>sur les intérêts qui s’ajoutent </a:t>
            </a:r>
            <a:r>
              <a:rPr lang="fr-CA" sz="2500" dirty="0">
                <a:solidFill>
                  <a:srgbClr val="333F48"/>
                </a:solidFill>
                <a:latin typeface="Century Gothic" panose="020B0502020202020204" pitchFamily="34" charset="0"/>
                <a:ea typeface="+mn-lt"/>
                <a:cs typeface="+mn-lt"/>
              </a:rPr>
              <a:t>à ton solde avec le temps. </a:t>
            </a:r>
          </a:p>
        </p:txBody>
      </p:sp>
      <p:sp>
        <p:nvSpPr>
          <p:cNvPr id="8" name="Oval 7">
            <a:extLst>
              <a:ext uri="{FF2B5EF4-FFF2-40B4-BE49-F238E27FC236}">
                <a16:creationId xmlns:a16="http://schemas.microsoft.com/office/drawing/2014/main" id="{30732D43-980D-FCC6-A49E-0E7890D725B1}"/>
              </a:ext>
            </a:extLst>
          </p:cNvPr>
          <p:cNvSpPr/>
          <p:nvPr>
            <p:custDataLst>
              <p:tags r:id="rId4"/>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2" name="Picture 1">
            <a:extLst>
              <a:ext uri="{FF2B5EF4-FFF2-40B4-BE49-F238E27FC236}">
                <a16:creationId xmlns:a16="http://schemas.microsoft.com/office/drawing/2014/main" id="{FB456D6B-98DD-1E05-9F81-82C8464F69B6}"/>
              </a:ext>
            </a:extLst>
          </p:cNvPr>
          <p:cNvPicPr>
            <a:picLocks noChangeAspect="1"/>
          </p:cNvPicPr>
          <p:nvPr>
            <p:custDataLst>
              <p:tags r:id="rId5"/>
            </p:custDataLst>
          </p:nvPr>
        </p:nvPicPr>
        <p:blipFill>
          <a:blip r:embed="rId7"/>
          <a:stretch>
            <a:fillRect/>
          </a:stretch>
        </p:blipFill>
        <p:spPr>
          <a:xfrm>
            <a:off x="8603292" y="3158146"/>
            <a:ext cx="1719943" cy="1719943"/>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Formules des intérêts simples et des intérêts composés</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2116140"/>
            <a:ext cx="4709197" cy="3581397"/>
          </a:xfrm>
          <a:prstGeom prst="rect">
            <a:avLst/>
          </a:prstGeom>
        </p:spPr>
        <p:txBody>
          <a:bodyPr>
            <a:noAutofit/>
          </a:bodyPr>
          <a:lstStyle/>
          <a:p>
            <a:pPr marL="0" indent="0">
              <a:buNone/>
            </a:pPr>
            <a:r>
              <a:rPr lang="fr-CA" sz="1600">
                <a:latin typeface="Century Gothic" panose="020B0502020202020204" pitchFamily="34" charset="0"/>
                <a:cs typeface="Calibri"/>
              </a:rPr>
              <a:t>Lorsque des intérêts s’ajoutent </a:t>
            </a:r>
            <a:r>
              <a:rPr lang="fr-CA" sz="1600" dirty="0">
                <a:latin typeface="Century Gothic" panose="020B0502020202020204" pitchFamily="34" charset="0"/>
                <a:cs typeface="Calibri"/>
              </a:rPr>
              <a:t>au capital et </a:t>
            </a:r>
            <a:r>
              <a:rPr lang="fr-CA" sz="1600">
                <a:latin typeface="Century Gothic" panose="020B0502020202020204" pitchFamily="34" charset="0"/>
                <a:cs typeface="Calibri"/>
              </a:rPr>
              <a:t>que ceux-ci rapportent aussi des intérêts, on dit que les intérêts sont composés.</a:t>
            </a:r>
            <a:endParaRPr lang="fr-CA" sz="1600" dirty="0">
              <a:latin typeface="Century Gothic" panose="020B0502020202020204" pitchFamily="34" charset="0"/>
              <a:cs typeface="Calibri"/>
            </a:endParaRPr>
          </a:p>
          <a:p>
            <a:pPr marL="0" indent="0">
              <a:buNone/>
            </a:pPr>
            <a:r>
              <a:rPr lang="fr-CA" sz="1600" dirty="0">
                <a:latin typeface="Century Gothic" panose="020B0502020202020204" pitchFamily="34" charset="0"/>
                <a:cs typeface="Calibri"/>
              </a:rPr>
              <a:t>Formule de </a:t>
            </a:r>
            <a:r>
              <a:rPr lang="fr-CA" sz="1600">
                <a:latin typeface="Century Gothic" panose="020B0502020202020204" pitchFamily="34" charset="0"/>
                <a:cs typeface="Calibri"/>
              </a:rPr>
              <a:t>calcul des intérêts composés </a:t>
            </a:r>
            <a:r>
              <a:rPr lang="fr-CA" sz="1600" dirty="0">
                <a:latin typeface="Century Gothic" panose="020B0502020202020204" pitchFamily="34" charset="0"/>
                <a:cs typeface="Calibri"/>
              </a:rPr>
              <a:t>:</a:t>
            </a:r>
          </a:p>
          <a:p>
            <a:pPr marL="0" indent="0">
              <a:buNone/>
            </a:pPr>
            <a:r>
              <a:rPr lang="fr-CA" sz="1600" dirty="0">
                <a:latin typeface="Century Gothic" panose="020B0502020202020204" pitchFamily="34" charset="0"/>
                <a:ea typeface="+mn-lt"/>
                <a:cs typeface="Arial"/>
              </a:rPr>
              <a:t>Valeur future (</a:t>
            </a:r>
            <a:r>
              <a:rPr lang="fr-CA" sz="1600" dirty="0" err="1">
                <a:latin typeface="Century Gothic" panose="020B0502020202020204" pitchFamily="34" charset="0"/>
                <a:ea typeface="+mn-lt"/>
                <a:cs typeface="Arial"/>
              </a:rPr>
              <a:t>vf</a:t>
            </a:r>
            <a:r>
              <a:rPr lang="fr-CA" sz="1600" dirty="0">
                <a:latin typeface="Century Gothic" panose="020B0502020202020204" pitchFamily="34" charset="0"/>
                <a:ea typeface="+mn-lt"/>
                <a:cs typeface="Arial"/>
              </a:rPr>
              <a:t>) = c (1 + i/n)</a:t>
            </a:r>
            <a:r>
              <a:rPr lang="fr-CA" sz="1600" baseline="30000" dirty="0">
                <a:latin typeface="Century Gothic" panose="020B0502020202020204" pitchFamily="34" charset="0"/>
                <a:ea typeface="+mn-lt"/>
                <a:cs typeface="Arial"/>
              </a:rPr>
              <a:t>nt</a:t>
            </a:r>
          </a:p>
          <a:p>
            <a:pPr marL="0" indent="0">
              <a:buNone/>
            </a:pPr>
            <a:br>
              <a:rPr lang="fr-CA" sz="1600" dirty="0">
                <a:latin typeface="Century Gothic" panose="020B0502020202020204" pitchFamily="34" charset="0"/>
                <a:ea typeface="+mn-lt"/>
                <a:cs typeface="+mn-lt"/>
              </a:rPr>
            </a:br>
            <a:r>
              <a:rPr lang="fr-CA" sz="1600" dirty="0">
                <a:latin typeface="Century Gothic" panose="020B0502020202020204" pitchFamily="34" charset="0"/>
                <a:ea typeface="+mn-lt"/>
                <a:cs typeface="Arial"/>
              </a:rPr>
              <a:t>i = taux d’intérêt par période de capitalisation</a:t>
            </a:r>
          </a:p>
          <a:p>
            <a:r>
              <a:rPr lang="fr-CA" sz="1600" dirty="0">
                <a:latin typeface="Century Gothic" panose="020B0502020202020204" pitchFamily="34" charset="0"/>
                <a:cs typeface="Arial"/>
              </a:rPr>
              <a:t>n = nombre de périodes de capitalisation</a:t>
            </a:r>
          </a:p>
          <a:p>
            <a:r>
              <a:rPr lang="fr-CA" sz="1600" dirty="0">
                <a:latin typeface="Century Gothic" panose="020B0502020202020204" pitchFamily="34" charset="0"/>
                <a:cs typeface="Arial"/>
              </a:rPr>
              <a:t>c = </a:t>
            </a:r>
            <a:r>
              <a:rPr lang="fr-CA" sz="1600">
                <a:latin typeface="Century Gothic" panose="020B0502020202020204" pitchFamily="34" charset="0"/>
                <a:cs typeface="Arial"/>
              </a:rPr>
              <a:t>capital (investissement </a:t>
            </a:r>
            <a:r>
              <a:rPr lang="fr-CA" sz="1600" dirty="0">
                <a:latin typeface="Century Gothic" panose="020B0502020202020204" pitchFamily="34" charset="0"/>
                <a:cs typeface="Arial"/>
              </a:rPr>
              <a:t>initial)</a:t>
            </a:r>
          </a:p>
          <a:p>
            <a:r>
              <a:rPr lang="fr-CA" sz="1600" dirty="0">
                <a:latin typeface="Century Gothic" panose="020B0502020202020204" pitchFamily="34" charset="0"/>
                <a:cs typeface="Arial"/>
              </a:rPr>
              <a:t>t = temps (en années)</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3"/>
            </p:custDataLst>
          </p:nvPr>
        </p:nvCxnSpPr>
        <p:spPr>
          <a:xfrm>
            <a:off x="5671456" y="2116140"/>
            <a:ext cx="0" cy="35008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4"/>
            </p:custDataLst>
          </p:nvPr>
        </p:nvSpPr>
        <p:spPr/>
        <p:txBody>
          <a:bodyPr/>
          <a:lstStyle/>
          <a:p>
            <a:fld id="{DFDF98CC-160E-494C-8C3C-8CDC5FA257DE}" type="slidenum">
              <a:rPr lang="en-US" smtClean="0"/>
              <a:t>5</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5"/>
            </p:custDataLst>
          </p:nvPr>
        </p:nvSpPr>
        <p:spPr>
          <a:xfrm>
            <a:off x="63071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a:latin typeface="Century Gothic" panose="020B0502020202020204" pitchFamily="34" charset="0"/>
                <a:cs typeface="Arial"/>
              </a:rPr>
              <a:t>Les intérêts simples sont calculés </a:t>
            </a:r>
            <a:r>
              <a:rPr lang="fr-CA" sz="1600" dirty="0">
                <a:latin typeface="Century Gothic" panose="020B0502020202020204" pitchFamily="34" charset="0"/>
                <a:cs typeface="Arial"/>
              </a:rPr>
              <a:t>UNIQUEMENT sur le montant du capital.</a:t>
            </a:r>
          </a:p>
          <a:p>
            <a:pPr>
              <a:buNone/>
            </a:pPr>
            <a:endParaRPr lang="en-US" sz="1600" dirty="0">
              <a:solidFill>
                <a:srgbClr val="040C28"/>
              </a:solidFill>
              <a:latin typeface="Century Gothic" panose="020B0502020202020204" pitchFamily="34" charset="0"/>
              <a:cs typeface="Calibri"/>
            </a:endParaRPr>
          </a:p>
          <a:p>
            <a:pPr>
              <a:buNone/>
            </a:pPr>
            <a:r>
              <a:rPr lang="fr-CA" sz="1600" dirty="0">
                <a:solidFill>
                  <a:srgbClr val="040C28"/>
                </a:solidFill>
                <a:latin typeface="Century Gothic" panose="020B0502020202020204" pitchFamily="34" charset="0"/>
                <a:cs typeface="Calibri"/>
              </a:rPr>
              <a:t>Formule de </a:t>
            </a:r>
            <a:r>
              <a:rPr lang="fr-CA" sz="1600">
                <a:solidFill>
                  <a:srgbClr val="040C28"/>
                </a:solidFill>
                <a:latin typeface="Century Gothic" panose="020B0502020202020204" pitchFamily="34" charset="0"/>
                <a:cs typeface="Calibri"/>
              </a:rPr>
              <a:t>calcul des intérêts simples </a:t>
            </a:r>
            <a:r>
              <a:rPr lang="fr-CA" sz="1600" dirty="0">
                <a:solidFill>
                  <a:srgbClr val="040C28"/>
                </a:solidFill>
                <a:latin typeface="Century Gothic" panose="020B0502020202020204" pitchFamily="34" charset="0"/>
                <a:cs typeface="Calibri"/>
              </a:rPr>
              <a:t>:</a:t>
            </a:r>
          </a:p>
          <a:p>
            <a:pPr>
              <a:buNone/>
            </a:pPr>
            <a:r>
              <a:rPr lang="fr-CA" sz="1600" dirty="0">
                <a:solidFill>
                  <a:srgbClr val="040C28"/>
                </a:solidFill>
                <a:latin typeface="Century Gothic" panose="020B0502020202020204" pitchFamily="34" charset="0"/>
                <a:cs typeface="Calibri"/>
              </a:rPr>
              <a:t>Valeur future (</a:t>
            </a:r>
            <a:r>
              <a:rPr lang="fr-CA" sz="1600" dirty="0" err="1">
                <a:solidFill>
                  <a:srgbClr val="040C28"/>
                </a:solidFill>
                <a:latin typeface="Century Gothic" panose="020B0502020202020204" pitchFamily="34" charset="0"/>
                <a:cs typeface="Calibri"/>
              </a:rPr>
              <a:t>vf</a:t>
            </a:r>
            <a:r>
              <a:rPr lang="fr-CA" sz="1600" dirty="0">
                <a:solidFill>
                  <a:srgbClr val="040C28"/>
                </a:solidFill>
                <a:latin typeface="Century Gothic" panose="020B0502020202020204" pitchFamily="34" charset="0"/>
                <a:cs typeface="Calibri"/>
              </a:rPr>
              <a:t>) = c (1 + </a:t>
            </a:r>
            <a:r>
              <a:rPr lang="fr-CA" sz="1600" dirty="0" err="1">
                <a:solidFill>
                  <a:srgbClr val="040C28"/>
                </a:solidFill>
                <a:latin typeface="Century Gothic" panose="020B0502020202020204" pitchFamily="34" charset="0"/>
                <a:cs typeface="Calibri"/>
              </a:rPr>
              <a:t>it</a:t>
            </a:r>
            <a:r>
              <a:rPr lang="fr-CA" sz="1600" dirty="0">
                <a:solidFill>
                  <a:srgbClr val="040C28"/>
                </a:solidFill>
                <a:latin typeface="Century Gothic" panose="020B0502020202020204" pitchFamily="34" charset="0"/>
                <a:cs typeface="Calibri"/>
              </a:rPr>
              <a:t>)</a:t>
            </a:r>
            <a:br>
              <a:rPr lang="fr-CA" sz="1600" dirty="0">
                <a:latin typeface="Century Gothic" panose="020B0502020202020204" pitchFamily="34" charset="0"/>
                <a:cs typeface="Calibri"/>
              </a:rPr>
            </a:br>
            <a:endParaRPr lang="fr-CA" sz="1600" dirty="0">
              <a:latin typeface="Century Gothic" panose="020B0502020202020204" pitchFamily="34" charset="0"/>
              <a:cs typeface="Calibri"/>
            </a:endParaRPr>
          </a:p>
          <a:p>
            <a:pPr marL="0" indent="0">
              <a:buNone/>
            </a:pPr>
            <a:r>
              <a:rPr lang="fr-CA" sz="1600" dirty="0">
                <a:latin typeface="Century Gothic" panose="020B0502020202020204" pitchFamily="34" charset="0"/>
                <a:cs typeface="Arial"/>
              </a:rPr>
              <a:t>t = temps (nombre d’années)</a:t>
            </a:r>
          </a:p>
          <a:p>
            <a:pPr marL="0" indent="0">
              <a:buNone/>
            </a:pPr>
            <a:r>
              <a:rPr lang="fr-CA" sz="1600" dirty="0">
                <a:latin typeface="Century Gothic" panose="020B0502020202020204" pitchFamily="34" charset="0"/>
                <a:cs typeface="Arial"/>
              </a:rPr>
              <a:t>i = taux d’intérêt</a:t>
            </a:r>
          </a:p>
          <a:p>
            <a:pPr marL="0" indent="0">
              <a:buNone/>
            </a:pPr>
            <a:r>
              <a:rPr lang="fr-CA" sz="1600" dirty="0">
                <a:latin typeface="Century Gothic" panose="020B0502020202020204" pitchFamily="34" charset="0"/>
                <a:cs typeface="Arial"/>
              </a:rPr>
              <a:t>c = </a:t>
            </a:r>
            <a:r>
              <a:rPr lang="fr-CA" sz="1600">
                <a:latin typeface="Century Gothic" panose="020B0502020202020204" pitchFamily="34" charset="0"/>
                <a:cs typeface="Arial"/>
              </a:rPr>
              <a:t>capital (investissement </a:t>
            </a:r>
            <a:r>
              <a:rPr lang="fr-CA" sz="1600" dirty="0">
                <a:latin typeface="Century Gothic" panose="020B0502020202020204" pitchFamily="34" charset="0"/>
                <a:cs typeface="Arial"/>
              </a:rPr>
              <a:t>initial)</a:t>
            </a:r>
          </a:p>
        </p:txBody>
      </p:sp>
    </p:spTree>
    <p:extLst>
      <p:ext uri="{BB962C8B-B14F-4D97-AF65-F5344CB8AC3E}">
        <p14:creationId xmlns:p14="http://schemas.microsoft.com/office/powerpoint/2010/main" val="127476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1"/>
            </p:custDataLst>
          </p:nvPr>
        </p:nvSpPr>
        <p:spPr>
          <a:xfrm>
            <a:off x="515939" y="1262744"/>
            <a:ext cx="2455862" cy="4434794"/>
          </a:xfrm>
          <a:prstGeom prst="rect">
            <a:avLst/>
          </a:prstGeom>
        </p:spPr>
        <p:txBody>
          <a:bodyPr>
            <a:noAutofit/>
          </a:bodyPr>
          <a:lstStyle/>
          <a:p>
            <a:r>
              <a:rPr lang="fr-CA" sz="1600" b="1" dirty="0">
                <a:latin typeface="Century Gothic" panose="020B0502020202020204" pitchFamily="34" charset="0"/>
                <a:ea typeface="+mn-lt"/>
                <a:cs typeface="+mn-lt"/>
              </a:rPr>
              <a:t>Comparons le rendement </a:t>
            </a:r>
            <a:r>
              <a:rPr lang="fr-CA" sz="1600" b="1">
                <a:latin typeface="Century Gothic" panose="020B0502020202020204" pitchFamily="34" charset="0"/>
                <a:ea typeface="+mn-lt"/>
                <a:cs typeface="+mn-lt"/>
              </a:rPr>
              <a:t>d’un investissement </a:t>
            </a:r>
            <a:r>
              <a:rPr lang="fr-CA" sz="1600" b="1" dirty="0">
                <a:latin typeface="Century Gothic" panose="020B0502020202020204" pitchFamily="34" charset="0"/>
                <a:ea typeface="+mn-lt"/>
                <a:cs typeface="+mn-lt"/>
              </a:rPr>
              <a:t>de 6 000 $ </a:t>
            </a:r>
            <a:r>
              <a:rPr lang="fr-CA" sz="1600" b="1">
                <a:latin typeface="Century Gothic" panose="020B0502020202020204" pitchFamily="34" charset="0"/>
                <a:ea typeface="+mn-lt"/>
                <a:cs typeface="+mn-lt"/>
              </a:rPr>
              <a:t>rapportant des intérêts simples vs composés, </a:t>
            </a:r>
            <a:r>
              <a:rPr lang="fr-CA" sz="1600" b="1" dirty="0">
                <a:latin typeface="Century Gothic" panose="020B0502020202020204" pitchFamily="34" charset="0"/>
                <a:ea typeface="+mn-lt"/>
                <a:cs typeface="+mn-lt"/>
              </a:rPr>
              <a:t>en supposant un taux de rendement de 7 % dans les deux cas. </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2"/>
            </p:custDataLst>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6</a:t>
            </a:fld>
            <a:endParaRPr lang="en-US"/>
          </a:p>
        </p:txBody>
      </p:sp>
      <p:pic>
        <p:nvPicPr>
          <p:cNvPr id="11" name="Content Placeholder 3" descr="Graph showing hypothetical simple interest vs compound interest returns.">
            <a:extLst>
              <a:ext uri="{FF2B5EF4-FFF2-40B4-BE49-F238E27FC236}">
                <a16:creationId xmlns:a16="http://schemas.microsoft.com/office/drawing/2014/main" id="{246EBC7E-1FD5-43DE-8B58-8D482D0AC475}"/>
              </a:ext>
            </a:extLst>
          </p:cNvPr>
          <p:cNvPicPr>
            <a:picLocks noChangeAspect="1"/>
          </p:cNvPicPr>
          <p:nvPr>
            <p:custDataLst>
              <p:tags r:id="rId4"/>
            </p:custDataLst>
          </p:nvPr>
        </p:nvPicPr>
        <p:blipFill>
          <a:blip r:embed="rId33"/>
          <a:stretch>
            <a:fillRect/>
          </a:stretch>
        </p:blipFill>
        <p:spPr>
          <a:xfrm>
            <a:off x="3546439" y="1509447"/>
            <a:ext cx="6515731" cy="4541317"/>
          </a:xfrm>
          <a:prstGeom prst="rect">
            <a:avLst/>
          </a:prstGeom>
        </p:spPr>
      </p:pic>
      <p:sp>
        <p:nvSpPr>
          <p:cNvPr id="4" name="Rectangle 3">
            <a:extLst>
              <a:ext uri="{FF2B5EF4-FFF2-40B4-BE49-F238E27FC236}">
                <a16:creationId xmlns:a16="http://schemas.microsoft.com/office/drawing/2014/main" id="{BE9B2782-533F-7016-0B76-F75816DA42CB}"/>
              </a:ext>
            </a:extLst>
          </p:cNvPr>
          <p:cNvSpPr/>
          <p:nvPr>
            <p:custDataLst>
              <p:tags r:id="rId5"/>
            </p:custDataLst>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BC39FD0-6BCA-7800-C720-B1E639FC647A}"/>
              </a:ext>
            </a:extLst>
          </p:cNvPr>
          <p:cNvSpPr/>
          <p:nvPr>
            <p:custDataLst>
              <p:tags r:id="rId6"/>
            </p:custDataLst>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DC6081-7766-2BFD-E97D-A2AD3A769AD2}"/>
              </a:ext>
            </a:extLst>
          </p:cNvPr>
          <p:cNvSpPr txBox="1"/>
          <p:nvPr>
            <p:custDataLst>
              <p:tags r:id="rId7"/>
            </p:custDataLst>
          </p:nvPr>
        </p:nvSpPr>
        <p:spPr>
          <a:xfrm>
            <a:off x="4293648" y="3057683"/>
            <a:ext cx="1523620" cy="553998"/>
          </a:xfrm>
          <a:prstGeom prst="rect">
            <a:avLst/>
          </a:prstGeom>
          <a:solidFill>
            <a:schemeClr val="bg1"/>
          </a:solidFill>
        </p:spPr>
        <p:txBody>
          <a:bodyPr wrap="square" lIns="0" tIns="0" rIns="0" bIns="0" rtlCol="0">
            <a:spAutoFit/>
          </a:bodyPr>
          <a:lstStyle/>
          <a:p>
            <a:pPr algn="ctr"/>
            <a:r>
              <a:rPr lang="fr-CA" sz="900">
                <a:latin typeface="Century Gothic" panose="020B0502020202020204" pitchFamily="34" charset="0"/>
              </a:rPr>
              <a:t>Les </a:t>
            </a:r>
            <a:r>
              <a:rPr lang="fr-CA" sz="900" b="1">
                <a:latin typeface="Century Gothic" panose="020B0502020202020204" pitchFamily="34" charset="0"/>
              </a:rPr>
              <a:t>intérêts simples</a:t>
            </a:r>
            <a:br>
              <a:rPr lang="fr-CA" sz="900" b="1">
                <a:latin typeface="Century Gothic" panose="020B0502020202020204" pitchFamily="34" charset="0"/>
              </a:rPr>
            </a:br>
            <a:r>
              <a:rPr lang="fr-CA" sz="900">
                <a:latin typeface="Century Gothic" panose="020B0502020202020204" pitchFamily="34" charset="0"/>
              </a:rPr>
              <a:t>correspondent aux gains produits </a:t>
            </a:r>
            <a:r>
              <a:rPr lang="fr-CA" sz="900" dirty="0">
                <a:latin typeface="Century Gothic" panose="020B0502020202020204" pitchFamily="34" charset="0"/>
              </a:rPr>
              <a:t>par ton</a:t>
            </a:r>
            <a:br>
              <a:rPr lang="fr-CA" sz="900">
                <a:latin typeface="Century Gothic" panose="020B0502020202020204" pitchFamily="34" charset="0"/>
              </a:rPr>
            </a:br>
            <a:r>
              <a:rPr lang="fr-CA" sz="900">
                <a:latin typeface="Century Gothic" panose="020B0502020202020204" pitchFamily="34" charset="0"/>
              </a:rPr>
              <a:t>investissement initial.</a:t>
            </a:r>
            <a:endParaRPr lang="fr-CA" sz="900" dirty="0">
              <a:latin typeface="Century Gothic" panose="020B0502020202020204" pitchFamily="34" charset="0"/>
            </a:endParaRPr>
          </a:p>
        </p:txBody>
      </p:sp>
      <p:sp>
        <p:nvSpPr>
          <p:cNvPr id="7" name="TextBox 6">
            <a:extLst>
              <a:ext uri="{FF2B5EF4-FFF2-40B4-BE49-F238E27FC236}">
                <a16:creationId xmlns:a16="http://schemas.microsoft.com/office/drawing/2014/main" id="{3C08D1D7-0A05-877E-7498-FEC54B51CD1C}"/>
              </a:ext>
            </a:extLst>
          </p:cNvPr>
          <p:cNvSpPr txBox="1"/>
          <p:nvPr>
            <p:custDataLst>
              <p:tags r:id="rId8"/>
            </p:custDataLst>
          </p:nvPr>
        </p:nvSpPr>
        <p:spPr>
          <a:xfrm>
            <a:off x="4114800" y="2473655"/>
            <a:ext cx="3437853" cy="646331"/>
          </a:xfrm>
          <a:prstGeom prst="rect">
            <a:avLst/>
          </a:prstGeom>
          <a:noFill/>
        </p:spPr>
        <p:txBody>
          <a:bodyPr wrap="square" rtlCol="0">
            <a:spAutoFit/>
          </a:bodyPr>
          <a:lstStyle/>
          <a:p>
            <a:pPr algn="ctr"/>
            <a:r>
              <a:rPr lang="fr-CA" sz="900" dirty="0">
                <a:latin typeface="Century Gothic" panose="020B0502020202020204" pitchFamily="34" charset="0"/>
              </a:rPr>
              <a:t>La </a:t>
            </a:r>
            <a:r>
              <a:rPr lang="fr-CA" sz="900" b="1" dirty="0">
                <a:latin typeface="Century Gothic" panose="020B0502020202020204" pitchFamily="34" charset="0"/>
              </a:rPr>
              <a:t>croissance composée</a:t>
            </a:r>
            <a:br>
              <a:rPr lang="fr-CA" sz="900" dirty="0">
                <a:latin typeface="Century Gothic" panose="020B0502020202020204" pitchFamily="34" charset="0"/>
              </a:rPr>
            </a:br>
            <a:r>
              <a:rPr lang="fr-CA" sz="900" dirty="0">
                <a:latin typeface="Century Gothic" panose="020B0502020202020204" pitchFamily="34" charset="0"/>
              </a:rPr>
              <a:t>correspond aux gains</a:t>
            </a:r>
            <a:br>
              <a:rPr lang="fr-CA" sz="900" dirty="0">
                <a:latin typeface="Century Gothic" panose="020B0502020202020204" pitchFamily="34" charset="0"/>
              </a:rPr>
            </a:br>
            <a:r>
              <a:rPr lang="fr-CA" sz="900" dirty="0">
                <a:latin typeface="Century Gothic" panose="020B0502020202020204" pitchFamily="34" charset="0"/>
              </a:rPr>
              <a:t>produits </a:t>
            </a:r>
            <a:r>
              <a:rPr lang="fr-CA" sz="900">
                <a:latin typeface="Century Gothic" panose="020B0502020202020204" pitchFamily="34" charset="0"/>
              </a:rPr>
              <a:t>par ton investissement initial</a:t>
            </a:r>
            <a:br>
              <a:rPr lang="fr-CA" sz="900" dirty="0">
                <a:latin typeface="Century Gothic" panose="020B0502020202020204" pitchFamily="34" charset="0"/>
              </a:rPr>
            </a:br>
            <a:r>
              <a:rPr lang="fr-CA" sz="900">
                <a:latin typeface="Century Gothic" panose="020B0502020202020204" pitchFamily="34" charset="0"/>
              </a:rPr>
              <a:t>et tes intérêts simples.</a:t>
            </a:r>
            <a:endParaRPr lang="fr-CA" sz="900" dirty="0">
              <a:latin typeface="Century Gothic" panose="020B0502020202020204" pitchFamily="34" charset="0"/>
            </a:endParaRPr>
          </a:p>
        </p:txBody>
      </p:sp>
      <p:sp>
        <p:nvSpPr>
          <p:cNvPr id="8" name="TextBox 7">
            <a:extLst>
              <a:ext uri="{FF2B5EF4-FFF2-40B4-BE49-F238E27FC236}">
                <a16:creationId xmlns:a16="http://schemas.microsoft.com/office/drawing/2014/main" id="{24E39AFA-5C2A-6B72-92EC-50F48C9EC0E2}"/>
              </a:ext>
            </a:extLst>
          </p:cNvPr>
          <p:cNvSpPr txBox="1"/>
          <p:nvPr>
            <p:custDataLst>
              <p:tags r:id="rId9"/>
            </p:custDataLst>
          </p:nvPr>
        </p:nvSpPr>
        <p:spPr>
          <a:xfrm>
            <a:off x="4185198" y="2216923"/>
            <a:ext cx="2915398" cy="276999"/>
          </a:xfrm>
          <a:prstGeom prst="rect">
            <a:avLst/>
          </a:prstGeom>
          <a:solidFill>
            <a:schemeClr val="bg1"/>
          </a:solidFill>
        </p:spPr>
        <p:txBody>
          <a:bodyPr wrap="square" rtlCol="0">
            <a:spAutoFit/>
          </a:bodyPr>
          <a:lstStyle/>
          <a:p>
            <a:r>
              <a:rPr lang="fr-CA" sz="1200" b="1" dirty="0">
                <a:latin typeface="Century Gothic" panose="020B0502020202020204" pitchFamily="34" charset="0"/>
              </a:rPr>
              <a:t>ZOOM SUR LES 5 PREMIÈRES ANNÉES</a:t>
            </a:r>
          </a:p>
        </p:txBody>
      </p:sp>
      <p:sp>
        <p:nvSpPr>
          <p:cNvPr id="10" name="TextBox 9">
            <a:extLst>
              <a:ext uri="{FF2B5EF4-FFF2-40B4-BE49-F238E27FC236}">
                <a16:creationId xmlns:a16="http://schemas.microsoft.com/office/drawing/2014/main" id="{ACE458CE-D410-8AF7-D099-99818B7095F0}"/>
              </a:ext>
            </a:extLst>
          </p:cNvPr>
          <p:cNvSpPr txBox="1"/>
          <p:nvPr>
            <p:custDataLst>
              <p:tags r:id="rId10"/>
            </p:custDataLst>
          </p:nvPr>
        </p:nvSpPr>
        <p:spPr>
          <a:xfrm>
            <a:off x="7100596" y="2419439"/>
            <a:ext cx="1763688" cy="823302"/>
          </a:xfrm>
          <a:prstGeom prst="rect">
            <a:avLst/>
          </a:prstGeom>
          <a:solidFill>
            <a:schemeClr val="bg1"/>
          </a:solidFill>
        </p:spPr>
        <p:txBody>
          <a:bodyPr wrap="square" rtlCol="0">
            <a:spAutoFit/>
          </a:bodyPr>
          <a:lstStyle/>
          <a:p>
            <a:pPr algn="ctr"/>
            <a:r>
              <a:rPr lang="fr-CA" sz="950" b="1" dirty="0">
                <a:latin typeface="Century Gothic" panose="020B0502020202020204" pitchFamily="34" charset="0"/>
              </a:rPr>
              <a:t>Plus tu conserves</a:t>
            </a:r>
            <a:br>
              <a:rPr lang="fr-CA" sz="950" b="1">
                <a:latin typeface="Century Gothic" panose="020B0502020202020204" pitchFamily="34" charset="0"/>
              </a:rPr>
            </a:br>
            <a:r>
              <a:rPr lang="fr-CA" sz="950" b="1">
                <a:latin typeface="Century Gothic" panose="020B0502020202020204" pitchFamily="34" charset="0"/>
              </a:rPr>
              <a:t>ton placement </a:t>
            </a:r>
            <a:r>
              <a:rPr lang="fr-CA" sz="950" b="1" dirty="0">
                <a:latin typeface="Century Gothic" panose="020B0502020202020204" pitchFamily="34" charset="0"/>
              </a:rPr>
              <a:t>longtemps, plus l’effet de la </a:t>
            </a:r>
            <a:br>
              <a:rPr lang="fr-CA" sz="950" b="1" dirty="0">
                <a:latin typeface="Century Gothic" panose="020B0502020202020204" pitchFamily="34" charset="0"/>
              </a:rPr>
            </a:br>
            <a:r>
              <a:rPr lang="fr-CA" sz="950" b="1" dirty="0">
                <a:latin typeface="Century Gothic" panose="020B0502020202020204" pitchFamily="34" charset="0"/>
              </a:rPr>
              <a:t>capitalisation est important.</a:t>
            </a:r>
          </a:p>
        </p:txBody>
      </p:sp>
      <p:sp>
        <p:nvSpPr>
          <p:cNvPr id="12" name="TextBox 11">
            <a:extLst>
              <a:ext uri="{FF2B5EF4-FFF2-40B4-BE49-F238E27FC236}">
                <a16:creationId xmlns:a16="http://schemas.microsoft.com/office/drawing/2014/main" id="{1B40DCBF-62C5-5514-22FE-994A56AFF39F}"/>
              </a:ext>
            </a:extLst>
          </p:cNvPr>
          <p:cNvSpPr txBox="1"/>
          <p:nvPr>
            <p:custDataLst>
              <p:tags r:id="rId11"/>
            </p:custDataLst>
          </p:nvPr>
        </p:nvSpPr>
        <p:spPr>
          <a:xfrm>
            <a:off x="9535337" y="2249240"/>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100 000 $</a:t>
            </a:r>
          </a:p>
        </p:txBody>
      </p:sp>
      <p:sp>
        <p:nvSpPr>
          <p:cNvPr id="13" name="TextBox 12">
            <a:extLst>
              <a:ext uri="{FF2B5EF4-FFF2-40B4-BE49-F238E27FC236}">
                <a16:creationId xmlns:a16="http://schemas.microsoft.com/office/drawing/2014/main" id="{04271D7A-F622-267F-0E78-3FC9A1FE12E1}"/>
              </a:ext>
            </a:extLst>
          </p:cNvPr>
          <p:cNvSpPr txBox="1"/>
          <p:nvPr>
            <p:custDataLst>
              <p:tags r:id="rId12"/>
            </p:custDataLst>
          </p:nvPr>
        </p:nvSpPr>
        <p:spPr>
          <a:xfrm>
            <a:off x="9535337" y="2900029"/>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80 000 $</a:t>
            </a:r>
          </a:p>
        </p:txBody>
      </p:sp>
      <p:sp>
        <p:nvSpPr>
          <p:cNvPr id="14" name="TextBox 13">
            <a:extLst>
              <a:ext uri="{FF2B5EF4-FFF2-40B4-BE49-F238E27FC236}">
                <a16:creationId xmlns:a16="http://schemas.microsoft.com/office/drawing/2014/main" id="{C21C78AB-A466-FBDB-E89C-B11F904B488C}"/>
              </a:ext>
            </a:extLst>
          </p:cNvPr>
          <p:cNvSpPr txBox="1"/>
          <p:nvPr>
            <p:custDataLst>
              <p:tags r:id="rId13"/>
            </p:custDataLst>
          </p:nvPr>
        </p:nvSpPr>
        <p:spPr>
          <a:xfrm>
            <a:off x="9535337" y="355811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60 000 $</a:t>
            </a:r>
          </a:p>
        </p:txBody>
      </p:sp>
      <p:sp>
        <p:nvSpPr>
          <p:cNvPr id="15" name="TextBox 14">
            <a:extLst>
              <a:ext uri="{FF2B5EF4-FFF2-40B4-BE49-F238E27FC236}">
                <a16:creationId xmlns:a16="http://schemas.microsoft.com/office/drawing/2014/main" id="{7D125DD2-FB25-32BE-93F6-2796D24DF692}"/>
              </a:ext>
            </a:extLst>
          </p:cNvPr>
          <p:cNvSpPr txBox="1"/>
          <p:nvPr>
            <p:custDataLst>
              <p:tags r:id="rId14"/>
            </p:custDataLst>
          </p:nvPr>
        </p:nvSpPr>
        <p:spPr>
          <a:xfrm>
            <a:off x="9535337" y="4192427"/>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40 000 $</a:t>
            </a:r>
          </a:p>
        </p:txBody>
      </p:sp>
      <p:sp>
        <p:nvSpPr>
          <p:cNvPr id="16" name="TextBox 15">
            <a:extLst>
              <a:ext uri="{FF2B5EF4-FFF2-40B4-BE49-F238E27FC236}">
                <a16:creationId xmlns:a16="http://schemas.microsoft.com/office/drawing/2014/main" id="{AA5B48DD-68E4-D6A7-E54C-2D1EF52EBFEB}"/>
              </a:ext>
            </a:extLst>
          </p:cNvPr>
          <p:cNvSpPr txBox="1"/>
          <p:nvPr>
            <p:custDataLst>
              <p:tags r:id="rId15"/>
            </p:custDataLst>
          </p:nvPr>
        </p:nvSpPr>
        <p:spPr>
          <a:xfrm>
            <a:off x="9535337" y="485145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20 000 $</a:t>
            </a:r>
          </a:p>
        </p:txBody>
      </p:sp>
      <p:sp>
        <p:nvSpPr>
          <p:cNvPr id="17" name="TextBox 16">
            <a:extLst>
              <a:ext uri="{FF2B5EF4-FFF2-40B4-BE49-F238E27FC236}">
                <a16:creationId xmlns:a16="http://schemas.microsoft.com/office/drawing/2014/main" id="{99725A60-13FC-5CAE-5C82-96C593DC3C36}"/>
              </a:ext>
            </a:extLst>
          </p:cNvPr>
          <p:cNvSpPr txBox="1"/>
          <p:nvPr>
            <p:custDataLst>
              <p:tags r:id="rId16"/>
            </p:custDataLst>
          </p:nvPr>
        </p:nvSpPr>
        <p:spPr>
          <a:xfrm>
            <a:off x="9535337" y="5502243"/>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18" name="TextBox 17">
            <a:extLst>
              <a:ext uri="{FF2B5EF4-FFF2-40B4-BE49-F238E27FC236}">
                <a16:creationId xmlns:a16="http://schemas.microsoft.com/office/drawing/2014/main" id="{9781578E-DFF6-967D-C3B3-D414DD550D35}"/>
              </a:ext>
            </a:extLst>
          </p:cNvPr>
          <p:cNvSpPr txBox="1"/>
          <p:nvPr>
            <p:custDataLst>
              <p:tags r:id="rId17"/>
            </p:custDataLst>
          </p:nvPr>
        </p:nvSpPr>
        <p:spPr>
          <a:xfrm>
            <a:off x="3508814" y="5695895"/>
            <a:ext cx="775090" cy="246221"/>
          </a:xfrm>
          <a:prstGeom prst="rect">
            <a:avLst/>
          </a:prstGeom>
          <a:solidFill>
            <a:schemeClr val="bg1"/>
          </a:solidFill>
        </p:spPr>
        <p:txBody>
          <a:bodyPr wrap="square" rtlCol="0">
            <a:spAutoFit/>
          </a:bodyPr>
          <a:lstStyle/>
          <a:p>
            <a:r>
              <a:rPr lang="fr-CA" sz="1000" b="1" dirty="0">
                <a:latin typeface="Century Gothic" panose="020B0502020202020204" pitchFamily="34" charset="0"/>
              </a:rPr>
              <a:t>ANNÉES</a:t>
            </a:r>
          </a:p>
        </p:txBody>
      </p:sp>
      <p:sp>
        <p:nvSpPr>
          <p:cNvPr id="19" name="TextBox 18">
            <a:extLst>
              <a:ext uri="{FF2B5EF4-FFF2-40B4-BE49-F238E27FC236}">
                <a16:creationId xmlns:a16="http://schemas.microsoft.com/office/drawing/2014/main" id="{D2F6CCF4-0107-F8AC-C272-AA584D8D3579}"/>
              </a:ext>
            </a:extLst>
          </p:cNvPr>
          <p:cNvSpPr txBox="1"/>
          <p:nvPr>
            <p:custDataLst>
              <p:tags r:id="rId18"/>
            </p:custDataLst>
          </p:nvPr>
        </p:nvSpPr>
        <p:spPr>
          <a:xfrm>
            <a:off x="4302908" y="5696681"/>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a:t>
            </a:r>
          </a:p>
        </p:txBody>
      </p:sp>
      <p:sp>
        <p:nvSpPr>
          <p:cNvPr id="20" name="TextBox 19">
            <a:extLst>
              <a:ext uri="{FF2B5EF4-FFF2-40B4-BE49-F238E27FC236}">
                <a16:creationId xmlns:a16="http://schemas.microsoft.com/office/drawing/2014/main" id="{694EDDD1-8B29-CDAF-01D8-008ED19F99EE}"/>
              </a:ext>
            </a:extLst>
          </p:cNvPr>
          <p:cNvSpPr txBox="1"/>
          <p:nvPr>
            <p:custDataLst>
              <p:tags r:id="rId19"/>
            </p:custDataLst>
          </p:nvPr>
        </p:nvSpPr>
        <p:spPr>
          <a:xfrm>
            <a:off x="497047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10</a:t>
            </a:r>
          </a:p>
        </p:txBody>
      </p:sp>
      <p:sp>
        <p:nvSpPr>
          <p:cNvPr id="21" name="TextBox 20">
            <a:extLst>
              <a:ext uri="{FF2B5EF4-FFF2-40B4-BE49-F238E27FC236}">
                <a16:creationId xmlns:a16="http://schemas.microsoft.com/office/drawing/2014/main" id="{485D99DA-F173-3610-F439-E0788D9D8658}"/>
              </a:ext>
            </a:extLst>
          </p:cNvPr>
          <p:cNvSpPr txBox="1"/>
          <p:nvPr>
            <p:custDataLst>
              <p:tags r:id="rId20"/>
            </p:custDataLst>
          </p:nvPr>
        </p:nvSpPr>
        <p:spPr>
          <a:xfrm>
            <a:off x="564365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15</a:t>
            </a:r>
          </a:p>
        </p:txBody>
      </p:sp>
      <p:sp>
        <p:nvSpPr>
          <p:cNvPr id="22" name="TextBox 21">
            <a:extLst>
              <a:ext uri="{FF2B5EF4-FFF2-40B4-BE49-F238E27FC236}">
                <a16:creationId xmlns:a16="http://schemas.microsoft.com/office/drawing/2014/main" id="{13E7F6CD-8D8E-D531-D574-450DDC976208}"/>
              </a:ext>
            </a:extLst>
          </p:cNvPr>
          <p:cNvSpPr txBox="1"/>
          <p:nvPr>
            <p:custDataLst>
              <p:tags r:id="rId21"/>
            </p:custDataLst>
          </p:nvPr>
        </p:nvSpPr>
        <p:spPr>
          <a:xfrm>
            <a:off x="6311222"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20</a:t>
            </a:r>
          </a:p>
        </p:txBody>
      </p:sp>
      <p:sp>
        <p:nvSpPr>
          <p:cNvPr id="23" name="TextBox 22">
            <a:extLst>
              <a:ext uri="{FF2B5EF4-FFF2-40B4-BE49-F238E27FC236}">
                <a16:creationId xmlns:a16="http://schemas.microsoft.com/office/drawing/2014/main" id="{C04A77A2-F1CE-B6E5-751A-F9A7C9C4C966}"/>
              </a:ext>
            </a:extLst>
          </p:cNvPr>
          <p:cNvSpPr txBox="1"/>
          <p:nvPr>
            <p:custDataLst>
              <p:tags r:id="rId22"/>
            </p:custDataLst>
          </p:nvPr>
        </p:nvSpPr>
        <p:spPr>
          <a:xfrm>
            <a:off x="6990010"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24" name="TextBox 23">
            <a:extLst>
              <a:ext uri="{FF2B5EF4-FFF2-40B4-BE49-F238E27FC236}">
                <a16:creationId xmlns:a16="http://schemas.microsoft.com/office/drawing/2014/main" id="{95E4A4FC-B24F-E9E8-A3FA-8D922B79DE1A}"/>
              </a:ext>
            </a:extLst>
          </p:cNvPr>
          <p:cNvSpPr txBox="1"/>
          <p:nvPr>
            <p:custDataLst>
              <p:tags r:id="rId23"/>
            </p:custDataLst>
          </p:nvPr>
        </p:nvSpPr>
        <p:spPr>
          <a:xfrm>
            <a:off x="7663188"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25" name="TextBox 24">
            <a:extLst>
              <a:ext uri="{FF2B5EF4-FFF2-40B4-BE49-F238E27FC236}">
                <a16:creationId xmlns:a16="http://schemas.microsoft.com/office/drawing/2014/main" id="{4A431CA9-B3A1-B2E6-A1EB-9DF66B370078}"/>
              </a:ext>
            </a:extLst>
          </p:cNvPr>
          <p:cNvSpPr txBox="1"/>
          <p:nvPr>
            <p:custDataLst>
              <p:tags r:id="rId24"/>
            </p:custDataLst>
          </p:nvPr>
        </p:nvSpPr>
        <p:spPr>
          <a:xfrm>
            <a:off x="832514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26" name="TextBox 25">
            <a:extLst>
              <a:ext uri="{FF2B5EF4-FFF2-40B4-BE49-F238E27FC236}">
                <a16:creationId xmlns:a16="http://schemas.microsoft.com/office/drawing/2014/main" id="{44A6E88E-0AFC-D093-0D30-17FF6C03F504}"/>
              </a:ext>
            </a:extLst>
          </p:cNvPr>
          <p:cNvSpPr txBox="1"/>
          <p:nvPr>
            <p:custDataLst>
              <p:tags r:id="rId25"/>
            </p:custDataLst>
          </p:nvPr>
        </p:nvSpPr>
        <p:spPr>
          <a:xfrm>
            <a:off x="899832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27" name="TextBox 26">
            <a:extLst>
              <a:ext uri="{FF2B5EF4-FFF2-40B4-BE49-F238E27FC236}">
                <a16:creationId xmlns:a16="http://schemas.microsoft.com/office/drawing/2014/main" id="{D214A844-5E2B-EF7E-A8C7-EF984DDE2584}"/>
              </a:ext>
            </a:extLst>
          </p:cNvPr>
          <p:cNvSpPr txBox="1"/>
          <p:nvPr>
            <p:custDataLst>
              <p:tags r:id="rId26"/>
            </p:custDataLst>
          </p:nvPr>
        </p:nvSpPr>
        <p:spPr>
          <a:xfrm>
            <a:off x="7831386" y="4503727"/>
            <a:ext cx="1322591" cy="238527"/>
          </a:xfrm>
          <a:prstGeom prst="rect">
            <a:avLst/>
          </a:prstGeom>
          <a:solidFill>
            <a:srgbClr val="CEDECC"/>
          </a:solidFill>
        </p:spPr>
        <p:txBody>
          <a:bodyPr wrap="square" rtlCol="0">
            <a:spAutoFit/>
          </a:bodyPr>
          <a:lstStyle/>
          <a:p>
            <a:pPr algn="r"/>
            <a:r>
              <a:rPr lang="fr-CA" sz="950" b="1">
                <a:latin typeface="Century Gothic" panose="020B0502020202020204" pitchFamily="34" charset="0"/>
              </a:rPr>
              <a:t>Intérêts composés</a:t>
            </a:r>
          </a:p>
        </p:txBody>
      </p:sp>
      <p:sp>
        <p:nvSpPr>
          <p:cNvPr id="28" name="TextBox 27">
            <a:extLst>
              <a:ext uri="{FF2B5EF4-FFF2-40B4-BE49-F238E27FC236}">
                <a16:creationId xmlns:a16="http://schemas.microsoft.com/office/drawing/2014/main" id="{D01E2D07-59B1-63ED-C513-076F1D3D6894}"/>
              </a:ext>
            </a:extLst>
          </p:cNvPr>
          <p:cNvSpPr txBox="1"/>
          <p:nvPr>
            <p:custDataLst>
              <p:tags r:id="rId27"/>
            </p:custDataLst>
          </p:nvPr>
        </p:nvSpPr>
        <p:spPr>
          <a:xfrm>
            <a:off x="7839110" y="5101614"/>
            <a:ext cx="1322591" cy="238527"/>
          </a:xfrm>
          <a:prstGeom prst="rect">
            <a:avLst/>
          </a:prstGeom>
          <a:solidFill>
            <a:srgbClr val="F1F4D4"/>
          </a:solidFill>
        </p:spPr>
        <p:txBody>
          <a:bodyPr wrap="square" rtlCol="0">
            <a:spAutoFit/>
          </a:bodyPr>
          <a:lstStyle/>
          <a:p>
            <a:pPr algn="r"/>
            <a:r>
              <a:rPr lang="fr-CA" sz="950" b="1">
                <a:latin typeface="Century Gothic" panose="020B0502020202020204" pitchFamily="34" charset="0"/>
              </a:rPr>
              <a:t>Intérêts simples</a:t>
            </a:r>
          </a:p>
        </p:txBody>
      </p:sp>
      <p:sp>
        <p:nvSpPr>
          <p:cNvPr id="30" name="Rectangle 29">
            <a:extLst>
              <a:ext uri="{FF2B5EF4-FFF2-40B4-BE49-F238E27FC236}">
                <a16:creationId xmlns:a16="http://schemas.microsoft.com/office/drawing/2014/main" id="{714B5465-8701-98CC-190F-5A46B1FBA5C4}"/>
              </a:ext>
            </a:extLst>
          </p:cNvPr>
          <p:cNvSpPr/>
          <p:nvPr>
            <p:custDataLst>
              <p:tags r:id="rId28"/>
            </p:custDataLst>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7D5A7D4-4C19-1769-7290-1956AC046109}"/>
              </a:ext>
            </a:extLst>
          </p:cNvPr>
          <p:cNvSpPr txBox="1"/>
          <p:nvPr>
            <p:custDataLst>
              <p:tags r:id="rId29"/>
            </p:custDataLst>
          </p:nvPr>
        </p:nvSpPr>
        <p:spPr>
          <a:xfrm>
            <a:off x="7636747" y="5420175"/>
            <a:ext cx="1554591" cy="238527"/>
          </a:xfrm>
          <a:prstGeom prst="rect">
            <a:avLst/>
          </a:prstGeom>
          <a:noFill/>
        </p:spPr>
        <p:txBody>
          <a:bodyPr wrap="square" rtlCol="0">
            <a:spAutoFit/>
          </a:bodyPr>
          <a:lstStyle/>
          <a:p>
            <a:pPr algn="r"/>
            <a:r>
              <a:rPr lang="fr-CA" sz="950" b="1">
                <a:latin typeface="Century Gothic" panose="020B0502020202020204" pitchFamily="34" charset="0"/>
              </a:rPr>
              <a:t>Investissement initial</a:t>
            </a:r>
          </a:p>
        </p:txBody>
      </p:sp>
      <p:sp>
        <p:nvSpPr>
          <p:cNvPr id="31" name="TextBox 30">
            <a:extLst>
              <a:ext uri="{FF2B5EF4-FFF2-40B4-BE49-F238E27FC236}">
                <a16:creationId xmlns:a16="http://schemas.microsoft.com/office/drawing/2014/main" id="{CF006295-D7C6-A3A1-95BD-63CCACF122DF}"/>
              </a:ext>
            </a:extLst>
          </p:cNvPr>
          <p:cNvSpPr txBox="1"/>
          <p:nvPr>
            <p:custDataLst>
              <p:tags r:id="rId30"/>
            </p:custDataLst>
          </p:nvPr>
        </p:nvSpPr>
        <p:spPr>
          <a:xfrm>
            <a:off x="3529223" y="1204561"/>
            <a:ext cx="8146829" cy="956672"/>
          </a:xfrm>
          <a:prstGeom prst="rect">
            <a:avLst/>
          </a:prstGeom>
          <a:solidFill>
            <a:schemeClr val="bg1"/>
          </a:solidFill>
        </p:spPr>
        <p:txBody>
          <a:bodyPr wrap="square" rtlCol="0">
            <a:spAutoFit/>
          </a:bodyPr>
          <a:lstStyle/>
          <a:p>
            <a:pPr>
              <a:spcAft>
                <a:spcPts val="500"/>
              </a:spcAft>
            </a:pPr>
            <a:r>
              <a:rPr lang="fr-CA" sz="1600" dirty="0">
                <a:solidFill>
                  <a:srgbClr val="205885"/>
                </a:solidFill>
                <a:latin typeface="Century Gothic" panose="020B0502020202020204" pitchFamily="34" charset="0"/>
              </a:rPr>
              <a:t>Le pouvoir de la </a:t>
            </a:r>
            <a:r>
              <a:rPr lang="fr-CA" sz="1600" b="1" dirty="0">
                <a:solidFill>
                  <a:srgbClr val="205885"/>
                </a:solidFill>
                <a:latin typeface="Century Gothic" panose="020B0502020202020204" pitchFamily="34" charset="0"/>
              </a:rPr>
              <a:t>capitalisation</a:t>
            </a:r>
          </a:p>
          <a:p>
            <a:r>
              <a:rPr lang="fr-CA" sz="1200" dirty="0">
                <a:latin typeface="Century Gothic" panose="020B0502020202020204" pitchFamily="34" charset="0"/>
              </a:rPr>
              <a:t>La croissance composée optimise ton épargne, et son effet est particulièrement puissant si tu </a:t>
            </a:r>
            <a:r>
              <a:rPr lang="fr-CA" sz="1200">
                <a:latin typeface="Century Gothic" panose="020B0502020202020204" pitchFamily="34" charset="0"/>
              </a:rPr>
              <a:t>conserves </a:t>
            </a:r>
            <a:br>
              <a:rPr lang="fr-CA" sz="1200">
                <a:latin typeface="Century Gothic" panose="020B0502020202020204" pitchFamily="34" charset="0"/>
              </a:rPr>
            </a:br>
            <a:r>
              <a:rPr lang="fr-CA" sz="1200">
                <a:latin typeface="Century Gothic" panose="020B0502020202020204" pitchFamily="34" charset="0"/>
              </a:rPr>
              <a:t>ton placement </a:t>
            </a:r>
            <a:r>
              <a:rPr lang="fr-CA" sz="1200" dirty="0">
                <a:latin typeface="Century Gothic" panose="020B0502020202020204" pitchFamily="34" charset="0"/>
              </a:rPr>
              <a:t>pendant une longue période. Un </a:t>
            </a:r>
            <a:r>
              <a:rPr lang="fr-CA" sz="1200">
                <a:latin typeface="Century Gothic" panose="020B0502020202020204" pitchFamily="34" charset="0"/>
              </a:rPr>
              <a:t>seul investissement </a:t>
            </a:r>
            <a:r>
              <a:rPr lang="fr-CA" sz="1200" dirty="0">
                <a:latin typeface="Century Gothic" panose="020B0502020202020204" pitchFamily="34" charset="0"/>
              </a:rPr>
              <a:t>de 6 000 $ peut valoir </a:t>
            </a:r>
            <a:r>
              <a:rPr lang="fr-CA" sz="1200">
                <a:latin typeface="Century Gothic" panose="020B0502020202020204" pitchFamily="34" charset="0"/>
              </a:rPr>
              <a:t>environ </a:t>
            </a:r>
            <a:br>
              <a:rPr lang="fr-CA" sz="1200">
                <a:latin typeface="Century Gothic" panose="020B0502020202020204" pitchFamily="34" charset="0"/>
              </a:rPr>
            </a:br>
            <a:r>
              <a:rPr lang="fr-CA" sz="1200">
                <a:latin typeface="Century Gothic" panose="020B0502020202020204" pitchFamily="34" charset="0"/>
              </a:rPr>
              <a:t>90 000 $ après </a:t>
            </a:r>
            <a:r>
              <a:rPr lang="fr-CA" sz="1200" dirty="0">
                <a:latin typeface="Century Gothic" panose="020B0502020202020204" pitchFamily="34" charset="0"/>
              </a:rPr>
              <a:t>40 ans grâce au pouvoir de la capitalisation, </a:t>
            </a:r>
            <a:r>
              <a:rPr lang="fr-CA" sz="1200">
                <a:latin typeface="Century Gothic" panose="020B0502020202020204" pitchFamily="34" charset="0"/>
              </a:rPr>
              <a:t>c’est-à-dire les intérêts sur les intérêts.</a:t>
            </a:r>
            <a:endParaRPr lang="fr-CA" sz="1200" dirty="0">
              <a:latin typeface="Century Gothic" panose="020B0502020202020204" pitchFamily="34" charset="0"/>
            </a:endParaRPr>
          </a:p>
        </p:txBody>
      </p:sp>
    </p:spTree>
    <p:extLst>
      <p:ext uri="{BB962C8B-B14F-4D97-AF65-F5344CB8AC3E}">
        <p14:creationId xmlns:p14="http://schemas.microsoft.com/office/powerpoint/2010/main" val="235759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1"/>
            </p:custDataLst>
          </p:nvPr>
        </p:nvSpPr>
        <p:spPr>
          <a:xfrm>
            <a:off x="515939" y="1262744"/>
            <a:ext cx="2455862" cy="4434794"/>
          </a:xfrm>
          <a:prstGeom prst="rect">
            <a:avLst/>
          </a:prstGeom>
        </p:spPr>
        <p:txBody>
          <a:bodyPr>
            <a:noAutofit/>
          </a:bodyPr>
          <a:lstStyle/>
          <a:p>
            <a:r>
              <a:rPr lang="fr-CA" sz="1600" b="1">
                <a:latin typeface="Century Gothic" panose="020B0502020202020204" pitchFamily="34" charset="0"/>
                <a:ea typeface="+mn-lt"/>
                <a:cs typeface="+mn-lt"/>
              </a:rPr>
              <a:t>Quel conseil les jeunes investisseurs devraient-ils suivre pour profiter du pouvoir de la capitalisation?</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2"/>
            </p:custDataLst>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7</a:t>
            </a:fld>
            <a:endParaRPr lang="en-US"/>
          </a:p>
        </p:txBody>
      </p:sp>
      <p:sp>
        <p:nvSpPr>
          <p:cNvPr id="4" name="Slide Number Placeholder 2">
            <a:extLst>
              <a:ext uri="{FF2B5EF4-FFF2-40B4-BE49-F238E27FC236}">
                <a16:creationId xmlns:a16="http://schemas.microsoft.com/office/drawing/2014/main" id="{F5FF720F-9539-2B70-130F-FF85C3D2CEC7}"/>
              </a:ext>
            </a:extLst>
          </p:cNvPr>
          <p:cNvSpPr txBox="1">
            <a:spLocks/>
          </p:cNvSpPr>
          <p:nvPr>
            <p:custDataLst>
              <p:tags r:id="rId4"/>
            </p:custDataLst>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7</a:t>
            </a:fld>
            <a:endParaRPr lang="en-US"/>
          </a:p>
        </p:txBody>
      </p:sp>
      <p:pic>
        <p:nvPicPr>
          <p:cNvPr id="5" name="Content Placeholder 3" descr="Graph showing hypothetical simple interest vs compound interest returns.">
            <a:extLst>
              <a:ext uri="{FF2B5EF4-FFF2-40B4-BE49-F238E27FC236}">
                <a16:creationId xmlns:a16="http://schemas.microsoft.com/office/drawing/2014/main" id="{E4421671-BD3B-11B0-8826-22F1ED1918B5}"/>
              </a:ext>
            </a:extLst>
          </p:cNvPr>
          <p:cNvPicPr>
            <a:picLocks noChangeAspect="1"/>
          </p:cNvPicPr>
          <p:nvPr>
            <p:custDataLst>
              <p:tags r:id="rId5"/>
            </p:custDataLst>
          </p:nvPr>
        </p:nvPicPr>
        <p:blipFill>
          <a:blip r:embed="rId34"/>
          <a:stretch>
            <a:fillRect/>
          </a:stretch>
        </p:blipFill>
        <p:spPr>
          <a:xfrm>
            <a:off x="3546439" y="1509447"/>
            <a:ext cx="6515731" cy="4541317"/>
          </a:xfrm>
          <a:prstGeom prst="rect">
            <a:avLst/>
          </a:prstGeom>
        </p:spPr>
      </p:pic>
      <p:sp>
        <p:nvSpPr>
          <p:cNvPr id="6" name="Rectangle 5">
            <a:extLst>
              <a:ext uri="{FF2B5EF4-FFF2-40B4-BE49-F238E27FC236}">
                <a16:creationId xmlns:a16="http://schemas.microsoft.com/office/drawing/2014/main" id="{9D6FDE5D-1891-E593-9859-9AAF2FCD11C8}"/>
              </a:ext>
            </a:extLst>
          </p:cNvPr>
          <p:cNvSpPr/>
          <p:nvPr>
            <p:custDataLst>
              <p:tags r:id="rId6"/>
            </p:custDataLst>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8CF955-1BC1-9B10-B431-A5023D12113A}"/>
              </a:ext>
            </a:extLst>
          </p:cNvPr>
          <p:cNvSpPr/>
          <p:nvPr>
            <p:custDataLst>
              <p:tags r:id="rId7"/>
            </p:custDataLst>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A43757-66F5-7027-40C0-98394BA0FFFB}"/>
              </a:ext>
            </a:extLst>
          </p:cNvPr>
          <p:cNvSpPr txBox="1"/>
          <p:nvPr>
            <p:custDataLst>
              <p:tags r:id="rId8"/>
            </p:custDataLst>
          </p:nvPr>
        </p:nvSpPr>
        <p:spPr>
          <a:xfrm>
            <a:off x="4323561" y="3054149"/>
            <a:ext cx="1562460" cy="553998"/>
          </a:xfrm>
          <a:prstGeom prst="rect">
            <a:avLst/>
          </a:prstGeom>
          <a:solidFill>
            <a:schemeClr val="bg1"/>
          </a:solidFill>
        </p:spPr>
        <p:txBody>
          <a:bodyPr wrap="square" lIns="0" tIns="0" rIns="0" bIns="0" rtlCol="0">
            <a:spAutoFit/>
          </a:bodyPr>
          <a:lstStyle/>
          <a:p>
            <a:pPr algn="ctr"/>
            <a:r>
              <a:rPr lang="fr-CA" sz="900">
                <a:latin typeface="Century Gothic" panose="020B0502020202020204" pitchFamily="34" charset="0"/>
              </a:rPr>
              <a:t>Les </a:t>
            </a:r>
            <a:r>
              <a:rPr lang="fr-CA" sz="900" b="1">
                <a:latin typeface="Century Gothic" panose="020B0502020202020204" pitchFamily="34" charset="0"/>
              </a:rPr>
              <a:t>intérêts simples</a:t>
            </a:r>
            <a:br>
              <a:rPr lang="fr-CA" sz="900" b="1">
                <a:latin typeface="Century Gothic" panose="020B0502020202020204" pitchFamily="34" charset="0"/>
              </a:rPr>
            </a:br>
            <a:r>
              <a:rPr lang="fr-CA" sz="900">
                <a:latin typeface="Century Gothic" panose="020B0502020202020204" pitchFamily="34" charset="0"/>
              </a:rPr>
              <a:t>correspondent aux gains produits </a:t>
            </a:r>
            <a:r>
              <a:rPr lang="fr-CA" sz="900" dirty="0">
                <a:latin typeface="Century Gothic" panose="020B0502020202020204" pitchFamily="34" charset="0"/>
              </a:rPr>
              <a:t>par ton</a:t>
            </a:r>
            <a:br>
              <a:rPr lang="fr-CA" sz="900">
                <a:latin typeface="Century Gothic" panose="020B0502020202020204" pitchFamily="34" charset="0"/>
              </a:rPr>
            </a:br>
            <a:r>
              <a:rPr lang="fr-CA" sz="900">
                <a:latin typeface="Century Gothic" panose="020B0502020202020204" pitchFamily="34" charset="0"/>
              </a:rPr>
              <a:t>investissement initial.</a:t>
            </a:r>
            <a:endParaRPr lang="fr-CA" sz="900" dirty="0">
              <a:latin typeface="Century Gothic" panose="020B0502020202020204" pitchFamily="34" charset="0"/>
            </a:endParaRPr>
          </a:p>
        </p:txBody>
      </p:sp>
      <p:sp>
        <p:nvSpPr>
          <p:cNvPr id="10" name="TextBox 9">
            <a:extLst>
              <a:ext uri="{FF2B5EF4-FFF2-40B4-BE49-F238E27FC236}">
                <a16:creationId xmlns:a16="http://schemas.microsoft.com/office/drawing/2014/main" id="{403D1A7E-2335-05B4-C453-2AA20BA1DA5F}"/>
              </a:ext>
            </a:extLst>
          </p:cNvPr>
          <p:cNvSpPr txBox="1"/>
          <p:nvPr>
            <p:custDataLst>
              <p:tags r:id="rId9"/>
            </p:custDataLst>
          </p:nvPr>
        </p:nvSpPr>
        <p:spPr>
          <a:xfrm>
            <a:off x="4591379" y="2473655"/>
            <a:ext cx="2649894" cy="646331"/>
          </a:xfrm>
          <a:prstGeom prst="rect">
            <a:avLst/>
          </a:prstGeom>
          <a:noFill/>
        </p:spPr>
        <p:txBody>
          <a:bodyPr wrap="square" rtlCol="0">
            <a:spAutoFit/>
          </a:bodyPr>
          <a:lstStyle/>
          <a:p>
            <a:pPr algn="ctr"/>
            <a:r>
              <a:rPr lang="fr-CA" sz="900" dirty="0">
                <a:latin typeface="Century Gothic" panose="020B0502020202020204" pitchFamily="34" charset="0"/>
              </a:rPr>
              <a:t>La </a:t>
            </a:r>
            <a:r>
              <a:rPr lang="fr-CA" sz="900" b="1" dirty="0">
                <a:latin typeface="Century Gothic" panose="020B0502020202020204" pitchFamily="34" charset="0"/>
              </a:rPr>
              <a:t>croissance composée</a:t>
            </a:r>
            <a:br>
              <a:rPr lang="fr-CA" sz="900" dirty="0">
                <a:latin typeface="Century Gothic" panose="020B0502020202020204" pitchFamily="34" charset="0"/>
              </a:rPr>
            </a:br>
            <a:r>
              <a:rPr lang="fr-CA" sz="900" dirty="0">
                <a:latin typeface="Century Gothic" panose="020B0502020202020204" pitchFamily="34" charset="0"/>
              </a:rPr>
              <a:t>correspond aux gains</a:t>
            </a:r>
            <a:br>
              <a:rPr lang="fr-CA" sz="900" dirty="0">
                <a:latin typeface="Century Gothic" panose="020B0502020202020204" pitchFamily="34" charset="0"/>
              </a:rPr>
            </a:br>
            <a:r>
              <a:rPr lang="fr-CA" sz="900" dirty="0">
                <a:latin typeface="Century Gothic" panose="020B0502020202020204" pitchFamily="34" charset="0"/>
              </a:rPr>
              <a:t>produits par </a:t>
            </a:r>
            <a:r>
              <a:rPr lang="fr-CA" sz="900">
                <a:latin typeface="Century Gothic" panose="020B0502020202020204" pitchFamily="34" charset="0"/>
              </a:rPr>
              <a:t>ton investissement initial</a:t>
            </a:r>
            <a:br>
              <a:rPr lang="fr-CA" sz="900" dirty="0">
                <a:latin typeface="Century Gothic" panose="020B0502020202020204" pitchFamily="34" charset="0"/>
              </a:rPr>
            </a:br>
            <a:r>
              <a:rPr lang="fr-CA" sz="900">
                <a:latin typeface="Century Gothic" panose="020B0502020202020204" pitchFamily="34" charset="0"/>
              </a:rPr>
              <a:t>et tes intérêts simples.</a:t>
            </a:r>
            <a:endParaRPr lang="fr-CA" sz="900" dirty="0">
              <a:latin typeface="Century Gothic" panose="020B0502020202020204" pitchFamily="34" charset="0"/>
            </a:endParaRPr>
          </a:p>
        </p:txBody>
      </p:sp>
      <p:sp>
        <p:nvSpPr>
          <p:cNvPr id="12" name="TextBox 11">
            <a:extLst>
              <a:ext uri="{FF2B5EF4-FFF2-40B4-BE49-F238E27FC236}">
                <a16:creationId xmlns:a16="http://schemas.microsoft.com/office/drawing/2014/main" id="{6BDD1BF9-38CA-25D2-BFB7-6766DC975B36}"/>
              </a:ext>
            </a:extLst>
          </p:cNvPr>
          <p:cNvSpPr txBox="1"/>
          <p:nvPr>
            <p:custDataLst>
              <p:tags r:id="rId10"/>
            </p:custDataLst>
          </p:nvPr>
        </p:nvSpPr>
        <p:spPr>
          <a:xfrm>
            <a:off x="4185197" y="2216923"/>
            <a:ext cx="2828879" cy="276999"/>
          </a:xfrm>
          <a:prstGeom prst="rect">
            <a:avLst/>
          </a:prstGeom>
          <a:solidFill>
            <a:schemeClr val="bg1"/>
          </a:solidFill>
        </p:spPr>
        <p:txBody>
          <a:bodyPr wrap="square" rtlCol="0">
            <a:spAutoFit/>
          </a:bodyPr>
          <a:lstStyle/>
          <a:p>
            <a:r>
              <a:rPr lang="fr-CA" sz="1200" b="1" dirty="0">
                <a:latin typeface="Century Gothic" panose="020B0502020202020204" pitchFamily="34" charset="0"/>
              </a:rPr>
              <a:t>ZOOM SUR LES 5 PREMIÈRES ANNÉES</a:t>
            </a:r>
          </a:p>
        </p:txBody>
      </p:sp>
      <p:sp>
        <p:nvSpPr>
          <p:cNvPr id="13" name="TextBox 12">
            <a:extLst>
              <a:ext uri="{FF2B5EF4-FFF2-40B4-BE49-F238E27FC236}">
                <a16:creationId xmlns:a16="http://schemas.microsoft.com/office/drawing/2014/main" id="{1F125DF0-E075-35EE-27A5-D061F0B60D1D}"/>
              </a:ext>
            </a:extLst>
          </p:cNvPr>
          <p:cNvSpPr txBox="1"/>
          <p:nvPr>
            <p:custDataLst>
              <p:tags r:id="rId11"/>
            </p:custDataLst>
          </p:nvPr>
        </p:nvSpPr>
        <p:spPr>
          <a:xfrm>
            <a:off x="7092616" y="2376607"/>
            <a:ext cx="1792705" cy="823302"/>
          </a:xfrm>
          <a:prstGeom prst="rect">
            <a:avLst/>
          </a:prstGeom>
          <a:solidFill>
            <a:schemeClr val="bg1"/>
          </a:solidFill>
        </p:spPr>
        <p:txBody>
          <a:bodyPr wrap="square" rtlCol="0">
            <a:spAutoFit/>
          </a:bodyPr>
          <a:lstStyle/>
          <a:p>
            <a:pPr algn="ctr"/>
            <a:r>
              <a:rPr lang="fr-CA" sz="950" b="1" dirty="0">
                <a:latin typeface="Century Gothic" panose="020B0502020202020204" pitchFamily="34" charset="0"/>
              </a:rPr>
              <a:t>Plus tu conserves</a:t>
            </a:r>
            <a:br>
              <a:rPr lang="fr-CA" sz="950" b="1">
                <a:latin typeface="Century Gothic" panose="020B0502020202020204" pitchFamily="34" charset="0"/>
              </a:rPr>
            </a:br>
            <a:r>
              <a:rPr lang="fr-CA" sz="950" b="1">
                <a:latin typeface="Century Gothic" panose="020B0502020202020204" pitchFamily="34" charset="0"/>
              </a:rPr>
              <a:t>ton placement </a:t>
            </a:r>
            <a:r>
              <a:rPr lang="fr-CA" sz="950" b="1" dirty="0">
                <a:latin typeface="Century Gothic" panose="020B0502020202020204" pitchFamily="34" charset="0"/>
              </a:rPr>
              <a:t>longtemps, plus l’effet de la</a:t>
            </a:r>
            <a:br>
              <a:rPr lang="fr-CA" sz="950" b="1" dirty="0">
                <a:latin typeface="Century Gothic" panose="020B0502020202020204" pitchFamily="34" charset="0"/>
              </a:rPr>
            </a:br>
            <a:r>
              <a:rPr lang="fr-CA" sz="950" b="1" dirty="0">
                <a:latin typeface="Century Gothic" panose="020B0502020202020204" pitchFamily="34" charset="0"/>
              </a:rPr>
              <a:t>capitalisation est</a:t>
            </a:r>
            <a:br>
              <a:rPr lang="fr-CA" sz="950" b="1" dirty="0">
                <a:latin typeface="Century Gothic" panose="020B0502020202020204" pitchFamily="34" charset="0"/>
              </a:rPr>
            </a:br>
            <a:r>
              <a:rPr lang="fr-CA" sz="950" b="1" dirty="0">
                <a:latin typeface="Century Gothic" panose="020B0502020202020204" pitchFamily="34" charset="0"/>
              </a:rPr>
              <a:t>important.</a:t>
            </a:r>
          </a:p>
        </p:txBody>
      </p:sp>
      <p:sp>
        <p:nvSpPr>
          <p:cNvPr id="14" name="TextBox 13">
            <a:extLst>
              <a:ext uri="{FF2B5EF4-FFF2-40B4-BE49-F238E27FC236}">
                <a16:creationId xmlns:a16="http://schemas.microsoft.com/office/drawing/2014/main" id="{9975A032-C171-7016-4CE4-887D896AE21C}"/>
              </a:ext>
            </a:extLst>
          </p:cNvPr>
          <p:cNvSpPr txBox="1"/>
          <p:nvPr>
            <p:custDataLst>
              <p:tags r:id="rId12"/>
            </p:custDataLst>
          </p:nvPr>
        </p:nvSpPr>
        <p:spPr>
          <a:xfrm>
            <a:off x="9535337" y="2249240"/>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100 000 $</a:t>
            </a:r>
          </a:p>
        </p:txBody>
      </p:sp>
      <p:sp>
        <p:nvSpPr>
          <p:cNvPr id="15" name="TextBox 14">
            <a:extLst>
              <a:ext uri="{FF2B5EF4-FFF2-40B4-BE49-F238E27FC236}">
                <a16:creationId xmlns:a16="http://schemas.microsoft.com/office/drawing/2014/main" id="{231A750D-A847-1836-9913-B89BAFA7076A}"/>
              </a:ext>
            </a:extLst>
          </p:cNvPr>
          <p:cNvSpPr txBox="1"/>
          <p:nvPr>
            <p:custDataLst>
              <p:tags r:id="rId13"/>
            </p:custDataLst>
          </p:nvPr>
        </p:nvSpPr>
        <p:spPr>
          <a:xfrm>
            <a:off x="9535337" y="2900029"/>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80 000 $</a:t>
            </a:r>
          </a:p>
        </p:txBody>
      </p:sp>
      <p:sp>
        <p:nvSpPr>
          <p:cNvPr id="16" name="TextBox 15">
            <a:extLst>
              <a:ext uri="{FF2B5EF4-FFF2-40B4-BE49-F238E27FC236}">
                <a16:creationId xmlns:a16="http://schemas.microsoft.com/office/drawing/2014/main" id="{62A35B74-6960-05C1-B911-CD30A931F4D4}"/>
              </a:ext>
            </a:extLst>
          </p:cNvPr>
          <p:cNvSpPr txBox="1"/>
          <p:nvPr>
            <p:custDataLst>
              <p:tags r:id="rId14"/>
            </p:custDataLst>
          </p:nvPr>
        </p:nvSpPr>
        <p:spPr>
          <a:xfrm>
            <a:off x="9535337" y="355811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60 000 $</a:t>
            </a:r>
          </a:p>
        </p:txBody>
      </p:sp>
      <p:sp>
        <p:nvSpPr>
          <p:cNvPr id="17" name="TextBox 16">
            <a:extLst>
              <a:ext uri="{FF2B5EF4-FFF2-40B4-BE49-F238E27FC236}">
                <a16:creationId xmlns:a16="http://schemas.microsoft.com/office/drawing/2014/main" id="{778E6C6E-7B33-1D09-9D48-8C1EE1879644}"/>
              </a:ext>
            </a:extLst>
          </p:cNvPr>
          <p:cNvSpPr txBox="1"/>
          <p:nvPr>
            <p:custDataLst>
              <p:tags r:id="rId15"/>
            </p:custDataLst>
          </p:nvPr>
        </p:nvSpPr>
        <p:spPr>
          <a:xfrm>
            <a:off x="9535337" y="4192427"/>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40 000 $</a:t>
            </a:r>
          </a:p>
        </p:txBody>
      </p:sp>
      <p:sp>
        <p:nvSpPr>
          <p:cNvPr id="18" name="TextBox 17">
            <a:extLst>
              <a:ext uri="{FF2B5EF4-FFF2-40B4-BE49-F238E27FC236}">
                <a16:creationId xmlns:a16="http://schemas.microsoft.com/office/drawing/2014/main" id="{94A4E57B-CC27-F3B2-A03F-1F4164853EC4}"/>
              </a:ext>
            </a:extLst>
          </p:cNvPr>
          <p:cNvSpPr txBox="1"/>
          <p:nvPr>
            <p:custDataLst>
              <p:tags r:id="rId16"/>
            </p:custDataLst>
          </p:nvPr>
        </p:nvSpPr>
        <p:spPr>
          <a:xfrm>
            <a:off x="9535337" y="485145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20 000 $</a:t>
            </a:r>
          </a:p>
        </p:txBody>
      </p:sp>
      <p:sp>
        <p:nvSpPr>
          <p:cNvPr id="19" name="TextBox 18">
            <a:extLst>
              <a:ext uri="{FF2B5EF4-FFF2-40B4-BE49-F238E27FC236}">
                <a16:creationId xmlns:a16="http://schemas.microsoft.com/office/drawing/2014/main" id="{7B83C8F9-1663-D19E-7E32-391309CBD0EE}"/>
              </a:ext>
            </a:extLst>
          </p:cNvPr>
          <p:cNvSpPr txBox="1"/>
          <p:nvPr>
            <p:custDataLst>
              <p:tags r:id="rId17"/>
            </p:custDataLst>
          </p:nvPr>
        </p:nvSpPr>
        <p:spPr>
          <a:xfrm>
            <a:off x="9535337" y="5502243"/>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20" name="TextBox 19">
            <a:extLst>
              <a:ext uri="{FF2B5EF4-FFF2-40B4-BE49-F238E27FC236}">
                <a16:creationId xmlns:a16="http://schemas.microsoft.com/office/drawing/2014/main" id="{781A181A-4346-4AC5-A339-BE4F815A4B36}"/>
              </a:ext>
            </a:extLst>
          </p:cNvPr>
          <p:cNvSpPr txBox="1"/>
          <p:nvPr>
            <p:custDataLst>
              <p:tags r:id="rId18"/>
            </p:custDataLst>
          </p:nvPr>
        </p:nvSpPr>
        <p:spPr>
          <a:xfrm>
            <a:off x="3546439" y="5695895"/>
            <a:ext cx="737465" cy="246221"/>
          </a:xfrm>
          <a:prstGeom prst="rect">
            <a:avLst/>
          </a:prstGeom>
          <a:solidFill>
            <a:schemeClr val="bg1"/>
          </a:solidFill>
        </p:spPr>
        <p:txBody>
          <a:bodyPr wrap="square" rtlCol="0">
            <a:spAutoFit/>
          </a:bodyPr>
          <a:lstStyle/>
          <a:p>
            <a:r>
              <a:rPr lang="fr-CA" sz="1000" b="1" dirty="0">
                <a:latin typeface="Century Gothic" panose="020B0502020202020204" pitchFamily="34" charset="0"/>
              </a:rPr>
              <a:t>ANNÉES</a:t>
            </a:r>
          </a:p>
        </p:txBody>
      </p:sp>
      <p:sp>
        <p:nvSpPr>
          <p:cNvPr id="21" name="TextBox 20">
            <a:extLst>
              <a:ext uri="{FF2B5EF4-FFF2-40B4-BE49-F238E27FC236}">
                <a16:creationId xmlns:a16="http://schemas.microsoft.com/office/drawing/2014/main" id="{A718A92C-DC5B-7AE5-A8DF-0269E1DF1332}"/>
              </a:ext>
            </a:extLst>
          </p:cNvPr>
          <p:cNvSpPr txBox="1"/>
          <p:nvPr>
            <p:custDataLst>
              <p:tags r:id="rId19"/>
            </p:custDataLst>
          </p:nvPr>
        </p:nvSpPr>
        <p:spPr>
          <a:xfrm>
            <a:off x="4302908" y="5696681"/>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a:t>
            </a:r>
          </a:p>
        </p:txBody>
      </p:sp>
      <p:sp>
        <p:nvSpPr>
          <p:cNvPr id="22" name="TextBox 21">
            <a:extLst>
              <a:ext uri="{FF2B5EF4-FFF2-40B4-BE49-F238E27FC236}">
                <a16:creationId xmlns:a16="http://schemas.microsoft.com/office/drawing/2014/main" id="{98A50A96-4070-EA28-6D27-090A8385E41A}"/>
              </a:ext>
            </a:extLst>
          </p:cNvPr>
          <p:cNvSpPr txBox="1"/>
          <p:nvPr>
            <p:custDataLst>
              <p:tags r:id="rId20"/>
            </p:custDataLst>
          </p:nvPr>
        </p:nvSpPr>
        <p:spPr>
          <a:xfrm>
            <a:off x="497047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10</a:t>
            </a:r>
          </a:p>
        </p:txBody>
      </p:sp>
      <p:sp>
        <p:nvSpPr>
          <p:cNvPr id="23" name="TextBox 22">
            <a:extLst>
              <a:ext uri="{FF2B5EF4-FFF2-40B4-BE49-F238E27FC236}">
                <a16:creationId xmlns:a16="http://schemas.microsoft.com/office/drawing/2014/main" id="{C9BEAC0E-2E42-2778-A456-1360A0491F39}"/>
              </a:ext>
            </a:extLst>
          </p:cNvPr>
          <p:cNvSpPr txBox="1"/>
          <p:nvPr>
            <p:custDataLst>
              <p:tags r:id="rId21"/>
            </p:custDataLst>
          </p:nvPr>
        </p:nvSpPr>
        <p:spPr>
          <a:xfrm>
            <a:off x="564365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15</a:t>
            </a:r>
          </a:p>
        </p:txBody>
      </p:sp>
      <p:sp>
        <p:nvSpPr>
          <p:cNvPr id="24" name="TextBox 23">
            <a:extLst>
              <a:ext uri="{FF2B5EF4-FFF2-40B4-BE49-F238E27FC236}">
                <a16:creationId xmlns:a16="http://schemas.microsoft.com/office/drawing/2014/main" id="{5ACCF77A-65FA-365C-9CB3-CBF1076FC358}"/>
              </a:ext>
            </a:extLst>
          </p:cNvPr>
          <p:cNvSpPr txBox="1"/>
          <p:nvPr>
            <p:custDataLst>
              <p:tags r:id="rId22"/>
            </p:custDataLst>
          </p:nvPr>
        </p:nvSpPr>
        <p:spPr>
          <a:xfrm>
            <a:off x="6311222"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20</a:t>
            </a:r>
          </a:p>
        </p:txBody>
      </p:sp>
      <p:sp>
        <p:nvSpPr>
          <p:cNvPr id="25" name="TextBox 24">
            <a:extLst>
              <a:ext uri="{FF2B5EF4-FFF2-40B4-BE49-F238E27FC236}">
                <a16:creationId xmlns:a16="http://schemas.microsoft.com/office/drawing/2014/main" id="{C90360BC-D79A-86CD-2E55-744A265E7510}"/>
              </a:ext>
            </a:extLst>
          </p:cNvPr>
          <p:cNvSpPr txBox="1"/>
          <p:nvPr>
            <p:custDataLst>
              <p:tags r:id="rId23"/>
            </p:custDataLst>
          </p:nvPr>
        </p:nvSpPr>
        <p:spPr>
          <a:xfrm>
            <a:off x="6990010"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26" name="TextBox 25">
            <a:extLst>
              <a:ext uri="{FF2B5EF4-FFF2-40B4-BE49-F238E27FC236}">
                <a16:creationId xmlns:a16="http://schemas.microsoft.com/office/drawing/2014/main" id="{C562A463-9130-BDAE-96DE-F394DDA02C23}"/>
              </a:ext>
            </a:extLst>
          </p:cNvPr>
          <p:cNvSpPr txBox="1"/>
          <p:nvPr>
            <p:custDataLst>
              <p:tags r:id="rId24"/>
            </p:custDataLst>
          </p:nvPr>
        </p:nvSpPr>
        <p:spPr>
          <a:xfrm>
            <a:off x="7663188"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27" name="TextBox 26">
            <a:extLst>
              <a:ext uri="{FF2B5EF4-FFF2-40B4-BE49-F238E27FC236}">
                <a16:creationId xmlns:a16="http://schemas.microsoft.com/office/drawing/2014/main" id="{53EE7D65-DF59-009D-E64D-C1D17B3583F1}"/>
              </a:ext>
            </a:extLst>
          </p:cNvPr>
          <p:cNvSpPr txBox="1"/>
          <p:nvPr>
            <p:custDataLst>
              <p:tags r:id="rId25"/>
            </p:custDataLst>
          </p:nvPr>
        </p:nvSpPr>
        <p:spPr>
          <a:xfrm>
            <a:off x="832514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28" name="TextBox 27">
            <a:extLst>
              <a:ext uri="{FF2B5EF4-FFF2-40B4-BE49-F238E27FC236}">
                <a16:creationId xmlns:a16="http://schemas.microsoft.com/office/drawing/2014/main" id="{AD5284A9-105B-AB20-6479-0163461A9050}"/>
              </a:ext>
            </a:extLst>
          </p:cNvPr>
          <p:cNvSpPr txBox="1"/>
          <p:nvPr>
            <p:custDataLst>
              <p:tags r:id="rId26"/>
            </p:custDataLst>
          </p:nvPr>
        </p:nvSpPr>
        <p:spPr>
          <a:xfrm>
            <a:off x="899832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29" name="TextBox 28">
            <a:extLst>
              <a:ext uri="{FF2B5EF4-FFF2-40B4-BE49-F238E27FC236}">
                <a16:creationId xmlns:a16="http://schemas.microsoft.com/office/drawing/2014/main" id="{24F86EA7-8546-AFD4-97C6-F73CF903F67D}"/>
              </a:ext>
            </a:extLst>
          </p:cNvPr>
          <p:cNvSpPr txBox="1"/>
          <p:nvPr>
            <p:custDataLst>
              <p:tags r:id="rId27"/>
            </p:custDataLst>
          </p:nvPr>
        </p:nvSpPr>
        <p:spPr>
          <a:xfrm>
            <a:off x="7831386" y="4503727"/>
            <a:ext cx="1322591" cy="238527"/>
          </a:xfrm>
          <a:prstGeom prst="rect">
            <a:avLst/>
          </a:prstGeom>
          <a:solidFill>
            <a:srgbClr val="CEDECC"/>
          </a:solidFill>
        </p:spPr>
        <p:txBody>
          <a:bodyPr wrap="square" rtlCol="0">
            <a:spAutoFit/>
          </a:bodyPr>
          <a:lstStyle/>
          <a:p>
            <a:pPr algn="r"/>
            <a:r>
              <a:rPr lang="fr-CA" sz="950" b="1">
                <a:latin typeface="Century Gothic" panose="020B0502020202020204" pitchFamily="34" charset="0"/>
              </a:rPr>
              <a:t>Intérêts composés</a:t>
            </a:r>
          </a:p>
        </p:txBody>
      </p:sp>
      <p:sp>
        <p:nvSpPr>
          <p:cNvPr id="30" name="TextBox 29">
            <a:extLst>
              <a:ext uri="{FF2B5EF4-FFF2-40B4-BE49-F238E27FC236}">
                <a16:creationId xmlns:a16="http://schemas.microsoft.com/office/drawing/2014/main" id="{789B04DD-D0F9-A32D-CEDD-DA1D72076E55}"/>
              </a:ext>
            </a:extLst>
          </p:cNvPr>
          <p:cNvSpPr txBox="1"/>
          <p:nvPr>
            <p:custDataLst>
              <p:tags r:id="rId28"/>
            </p:custDataLst>
          </p:nvPr>
        </p:nvSpPr>
        <p:spPr>
          <a:xfrm>
            <a:off x="7839110" y="5101614"/>
            <a:ext cx="1322591" cy="238527"/>
          </a:xfrm>
          <a:prstGeom prst="rect">
            <a:avLst/>
          </a:prstGeom>
          <a:solidFill>
            <a:srgbClr val="F1F4D4"/>
          </a:solidFill>
        </p:spPr>
        <p:txBody>
          <a:bodyPr wrap="square" rtlCol="0">
            <a:spAutoFit/>
          </a:bodyPr>
          <a:lstStyle/>
          <a:p>
            <a:pPr algn="r"/>
            <a:r>
              <a:rPr lang="fr-CA" sz="950" b="1">
                <a:latin typeface="Century Gothic" panose="020B0502020202020204" pitchFamily="34" charset="0"/>
              </a:rPr>
              <a:t>Intérêts simples</a:t>
            </a:r>
          </a:p>
        </p:txBody>
      </p:sp>
      <p:sp>
        <p:nvSpPr>
          <p:cNvPr id="31" name="Rectangle 30">
            <a:extLst>
              <a:ext uri="{FF2B5EF4-FFF2-40B4-BE49-F238E27FC236}">
                <a16:creationId xmlns:a16="http://schemas.microsoft.com/office/drawing/2014/main" id="{AE5CFFF0-A9D3-F964-191C-F2286B183DAD}"/>
              </a:ext>
            </a:extLst>
          </p:cNvPr>
          <p:cNvSpPr/>
          <p:nvPr>
            <p:custDataLst>
              <p:tags r:id="rId29"/>
            </p:custDataLst>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9F6E523-D75B-2565-C83F-280AFC8B8A3F}"/>
              </a:ext>
            </a:extLst>
          </p:cNvPr>
          <p:cNvSpPr txBox="1"/>
          <p:nvPr>
            <p:custDataLst>
              <p:tags r:id="rId30"/>
            </p:custDataLst>
          </p:nvPr>
        </p:nvSpPr>
        <p:spPr>
          <a:xfrm>
            <a:off x="7697037" y="5420175"/>
            <a:ext cx="1494301" cy="238527"/>
          </a:xfrm>
          <a:prstGeom prst="rect">
            <a:avLst/>
          </a:prstGeom>
          <a:noFill/>
        </p:spPr>
        <p:txBody>
          <a:bodyPr wrap="square" rtlCol="0">
            <a:spAutoFit/>
          </a:bodyPr>
          <a:lstStyle/>
          <a:p>
            <a:pPr algn="r"/>
            <a:r>
              <a:rPr lang="fr-CA" sz="950" b="1">
                <a:latin typeface="Century Gothic" panose="020B0502020202020204" pitchFamily="34" charset="0"/>
              </a:rPr>
              <a:t>Investissement initial</a:t>
            </a:r>
          </a:p>
        </p:txBody>
      </p:sp>
      <p:sp>
        <p:nvSpPr>
          <p:cNvPr id="33" name="TextBox 32">
            <a:extLst>
              <a:ext uri="{FF2B5EF4-FFF2-40B4-BE49-F238E27FC236}">
                <a16:creationId xmlns:a16="http://schemas.microsoft.com/office/drawing/2014/main" id="{9A89501C-18A6-5C35-D98A-28DD55F0CC09}"/>
              </a:ext>
            </a:extLst>
          </p:cNvPr>
          <p:cNvSpPr txBox="1"/>
          <p:nvPr>
            <p:custDataLst>
              <p:tags r:id="rId31"/>
            </p:custDataLst>
          </p:nvPr>
        </p:nvSpPr>
        <p:spPr>
          <a:xfrm>
            <a:off x="3529223" y="1204560"/>
            <a:ext cx="8005537" cy="956672"/>
          </a:xfrm>
          <a:prstGeom prst="rect">
            <a:avLst/>
          </a:prstGeom>
          <a:solidFill>
            <a:schemeClr val="bg1"/>
          </a:solidFill>
        </p:spPr>
        <p:txBody>
          <a:bodyPr wrap="square" rtlCol="0">
            <a:spAutoFit/>
          </a:bodyPr>
          <a:lstStyle/>
          <a:p>
            <a:pPr>
              <a:spcAft>
                <a:spcPts val="500"/>
              </a:spcAft>
            </a:pPr>
            <a:r>
              <a:rPr lang="fr-CA" sz="1600" dirty="0">
                <a:solidFill>
                  <a:srgbClr val="205885"/>
                </a:solidFill>
                <a:latin typeface="Century Gothic" panose="020B0502020202020204" pitchFamily="34" charset="0"/>
              </a:rPr>
              <a:t>Le pouvoir de la </a:t>
            </a:r>
            <a:r>
              <a:rPr lang="fr-CA" sz="1600" b="1" dirty="0">
                <a:solidFill>
                  <a:srgbClr val="205885"/>
                </a:solidFill>
                <a:latin typeface="Century Gothic" panose="020B0502020202020204" pitchFamily="34" charset="0"/>
              </a:rPr>
              <a:t>capitalisation</a:t>
            </a:r>
          </a:p>
          <a:p>
            <a:r>
              <a:rPr lang="fr-CA" sz="1200" dirty="0">
                <a:latin typeface="Century Gothic" panose="020B0502020202020204" pitchFamily="34" charset="0"/>
              </a:rPr>
              <a:t>La croissance composée optimise ton épargne, et son effet est particulièrement puissant si tu </a:t>
            </a:r>
            <a:r>
              <a:rPr lang="fr-CA" sz="1200">
                <a:latin typeface="Century Gothic" panose="020B0502020202020204" pitchFamily="34" charset="0"/>
              </a:rPr>
              <a:t>conserves ton placement </a:t>
            </a:r>
            <a:r>
              <a:rPr lang="fr-CA" sz="1200" dirty="0">
                <a:latin typeface="Century Gothic" panose="020B0502020202020204" pitchFamily="34" charset="0"/>
              </a:rPr>
              <a:t>pendant une longue période. Un </a:t>
            </a:r>
            <a:r>
              <a:rPr lang="fr-CA" sz="1200">
                <a:latin typeface="Century Gothic" panose="020B0502020202020204" pitchFamily="34" charset="0"/>
              </a:rPr>
              <a:t>seul investissement </a:t>
            </a:r>
            <a:r>
              <a:rPr lang="fr-CA" sz="1200" dirty="0">
                <a:latin typeface="Century Gothic" panose="020B0502020202020204" pitchFamily="34" charset="0"/>
              </a:rPr>
              <a:t>de 6 000 $ peut valoir environ 90 000 $ après 40 ans grâce au pouvoir de la capitalisation, </a:t>
            </a:r>
            <a:r>
              <a:rPr lang="fr-CA" sz="1200">
                <a:latin typeface="Century Gothic" panose="020B0502020202020204" pitchFamily="34" charset="0"/>
              </a:rPr>
              <a:t>c’est-à-dire les intérêts sur les intérêts.</a:t>
            </a:r>
            <a:endParaRPr lang="fr-CA" sz="1200" dirty="0">
              <a:latin typeface="Century Gothic" panose="020B0502020202020204" pitchFamily="34" charset="0"/>
            </a:endParaRPr>
          </a:p>
        </p:txBody>
      </p:sp>
    </p:spTree>
    <p:extLst>
      <p:ext uri="{BB962C8B-B14F-4D97-AF65-F5344CB8AC3E}">
        <p14:creationId xmlns:p14="http://schemas.microsoft.com/office/powerpoint/2010/main" val="375006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3200">
                <a:cs typeface="Calibri Light"/>
              </a:rPr>
              <a:t>Conseils </a:t>
            </a:r>
            <a:r>
              <a:rPr lang="fr-CA" sz="3200">
                <a:latin typeface="Arial" panose="020B0604020202020204" pitchFamily="34" charset="0"/>
                <a:cs typeface="Arial" panose="020B0604020202020204" pitchFamily="34" charset="0"/>
              </a:rPr>
              <a:t>‒</a:t>
            </a:r>
            <a:r>
              <a:rPr lang="fr-CA" sz="3200">
                <a:cs typeface="Calibri Light"/>
              </a:rPr>
              <a:t> Investis tôt</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2"/>
            </p:custDataLst>
          </p:nvPr>
        </p:nvCxnSpPr>
        <p:spPr>
          <a:xfrm>
            <a:off x="7473507" y="2116141"/>
            <a:ext cx="0" cy="3968973"/>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8</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4"/>
            </p:custDataLst>
          </p:nvPr>
        </p:nvSpPr>
        <p:spPr>
          <a:xfrm>
            <a:off x="7463372" y="2042852"/>
            <a:ext cx="4212690" cy="3968973"/>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Commence à investir tôt et régulièrement afin de profiter pleinement du pouvoir de la capitalisation et de la valeur temporelle de l’argent. </a:t>
            </a:r>
          </a:p>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Tu </a:t>
            </a:r>
            <a:r>
              <a:rPr lang="fr-CA" sz="1200">
                <a:latin typeface="Century Gothic" panose="020B0502020202020204" pitchFamily="34" charset="0"/>
                <a:ea typeface="+mn-lt"/>
                <a:cs typeface="+mn-lt"/>
              </a:rPr>
              <a:t>peux accumuler </a:t>
            </a:r>
            <a:r>
              <a:rPr lang="fr-CA" sz="1200" dirty="0">
                <a:latin typeface="Century Gothic" panose="020B0502020202020204" pitchFamily="34" charset="0"/>
                <a:ea typeface="+mn-lt"/>
                <a:cs typeface="+mn-lt"/>
              </a:rPr>
              <a:t>n’importe quel type de </a:t>
            </a:r>
            <a:r>
              <a:rPr lang="fr-CA" sz="1200">
                <a:latin typeface="Century Gothic" panose="020B0502020202020204" pitchFamily="34" charset="0"/>
                <a:ea typeface="+mn-lt"/>
                <a:cs typeface="+mn-lt"/>
              </a:rPr>
              <a:t>rendement d’un investissement </a:t>
            </a:r>
            <a:r>
              <a:rPr lang="fr-CA" sz="1200" dirty="0">
                <a:latin typeface="Century Gothic" panose="020B0502020202020204" pitchFamily="34" charset="0"/>
                <a:ea typeface="+mn-lt"/>
                <a:cs typeface="+mn-lt"/>
              </a:rPr>
              <a:t>en réinvestissant ce rendement.</a:t>
            </a:r>
          </a:p>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Exemple : </a:t>
            </a:r>
          </a:p>
          <a:p>
            <a:pPr marL="357188" lvl="1" indent="-173038">
              <a:buClr>
                <a:srgbClr val="A2AAAD"/>
              </a:buClr>
              <a:buSzPct val="116000"/>
            </a:pPr>
            <a:r>
              <a:rPr lang="fr-CA" sz="1200" dirty="0">
                <a:latin typeface="Century Gothic" panose="020B0502020202020204" pitchFamily="34" charset="0"/>
                <a:ea typeface="+mn-lt"/>
                <a:cs typeface="+mn-lt"/>
              </a:rPr>
              <a:t>Jeanne a commencé à investir il y a 20 ans; elle a effectué 10 cotisations annuelles de 5 000 $ et obtenu un rendement annuel de 8 %. Elle a cessé d’investir il y a 10 ans et </a:t>
            </a:r>
            <a:r>
              <a:rPr lang="fr-CA" sz="1200">
                <a:latin typeface="Century Gothic" panose="020B0502020202020204" pitchFamily="34" charset="0"/>
                <a:ea typeface="+mn-lt"/>
                <a:cs typeface="+mn-lt"/>
              </a:rPr>
              <a:t>conservé son placement </a:t>
            </a:r>
            <a:r>
              <a:rPr lang="fr-CA" sz="1200" dirty="0">
                <a:latin typeface="Century Gothic" panose="020B0502020202020204" pitchFamily="34" charset="0"/>
                <a:ea typeface="+mn-lt"/>
                <a:cs typeface="+mn-lt"/>
              </a:rPr>
              <a:t>pendant 10 autres années, toujours à un taux de rendement annuel de 8 %.</a:t>
            </a:r>
          </a:p>
          <a:p>
            <a:pPr marL="357188" lvl="1" indent="-173038">
              <a:buClr>
                <a:srgbClr val="A2AAAD"/>
              </a:buClr>
              <a:buSzPct val="116000"/>
            </a:pPr>
            <a:r>
              <a:rPr lang="fr-CA" sz="1200" dirty="0">
                <a:latin typeface="Century Gothic" panose="020B0502020202020204" pitchFamily="34" charset="0"/>
                <a:ea typeface="+mn-lt"/>
                <a:cs typeface="+mn-lt"/>
              </a:rPr>
              <a:t>Jean, de son côté, a commencé à investir il y a 10 ans en versant 10 cotisations annuelles de 10 000 $ à un taux de rendement annuel de 8 %; même s’il a investi deux fois plus d’argent que Jeanne, il a accumulé une somme moins importante parce qu’il a commencé plus tard.</a:t>
            </a:r>
          </a:p>
        </p:txBody>
      </p:sp>
      <p:pic>
        <p:nvPicPr>
          <p:cNvPr id="4" name="Picture 3" descr="A graph with green lines and numbers&#10;&#10;Description automatically generated">
            <a:extLst>
              <a:ext uri="{FF2B5EF4-FFF2-40B4-BE49-F238E27FC236}">
                <a16:creationId xmlns:a16="http://schemas.microsoft.com/office/drawing/2014/main" id="{36990975-8814-7935-869C-3F9440BF90BC}"/>
              </a:ext>
            </a:extLst>
          </p:cNvPr>
          <p:cNvPicPr>
            <a:picLocks noChangeAspect="1"/>
          </p:cNvPicPr>
          <p:nvPr>
            <p:custDataLst>
              <p:tags r:id="rId5"/>
            </p:custDataLst>
          </p:nvPr>
        </p:nvPicPr>
        <p:blipFill rotWithShape="1">
          <a:blip r:embed="rId38"/>
          <a:srcRect t="857" r="2" b="2"/>
          <a:stretch/>
        </p:blipFill>
        <p:spPr>
          <a:xfrm>
            <a:off x="902398" y="2557440"/>
            <a:ext cx="5726996" cy="3520306"/>
          </a:xfrm>
          <a:prstGeom prst="rect">
            <a:avLst/>
          </a:prstGeom>
        </p:spPr>
      </p:pic>
      <p:sp>
        <p:nvSpPr>
          <p:cNvPr id="2" name="TextBox 1">
            <a:extLst>
              <a:ext uri="{FF2B5EF4-FFF2-40B4-BE49-F238E27FC236}">
                <a16:creationId xmlns:a16="http://schemas.microsoft.com/office/drawing/2014/main" id="{DE238D66-73E9-4CDA-1E42-613AC0945F68}"/>
              </a:ext>
            </a:extLst>
          </p:cNvPr>
          <p:cNvSpPr txBox="1"/>
          <p:nvPr>
            <p:custDataLst>
              <p:tags r:id="rId6"/>
            </p:custDataLst>
          </p:nvPr>
        </p:nvSpPr>
        <p:spPr>
          <a:xfrm>
            <a:off x="535683" y="1841172"/>
            <a:ext cx="7012781" cy="1141338"/>
          </a:xfrm>
          <a:prstGeom prst="rect">
            <a:avLst/>
          </a:prstGeom>
          <a:solidFill>
            <a:schemeClr val="bg1"/>
          </a:solidFill>
        </p:spPr>
        <p:txBody>
          <a:bodyPr wrap="square" rtlCol="0">
            <a:spAutoFit/>
          </a:bodyPr>
          <a:lstStyle/>
          <a:p>
            <a:pPr>
              <a:spcAft>
                <a:spcPts val="500"/>
              </a:spcAft>
            </a:pPr>
            <a:r>
              <a:rPr lang="fr-CA" sz="1600" dirty="0">
                <a:solidFill>
                  <a:srgbClr val="205885"/>
                </a:solidFill>
                <a:latin typeface="Century Gothic" panose="020B0502020202020204" pitchFamily="34" charset="0"/>
              </a:rPr>
              <a:t>Le pouvoir de </a:t>
            </a:r>
            <a:r>
              <a:rPr lang="fr-CA" sz="1600" b="1" dirty="0">
                <a:solidFill>
                  <a:srgbClr val="205885"/>
                </a:solidFill>
                <a:latin typeface="Century Gothic" panose="020B0502020202020204" pitchFamily="34" charset="0"/>
              </a:rPr>
              <a:t>commencer tôt</a:t>
            </a:r>
          </a:p>
          <a:p>
            <a:r>
              <a:rPr lang="fr-CA" sz="1200" dirty="0">
                <a:latin typeface="Century Gothic" panose="020B0502020202020204" pitchFamily="34" charset="0"/>
              </a:rPr>
              <a:t>La capitalisation te donne une importante longueur d’avance si tu commences à épargner pour prendre une retraite anticipée. Dans cet exemple, une investisseuse cotise 6 000 $ par année dans un compte de retraite qui lui rapporte 7 %. Si elle attend seulement cinq ans avant de commencer à cotiser, elle aura perdu presque un demi-million de dollars.</a:t>
            </a:r>
          </a:p>
        </p:txBody>
      </p:sp>
      <p:sp>
        <p:nvSpPr>
          <p:cNvPr id="8" name="Rectangle 7">
            <a:extLst>
              <a:ext uri="{FF2B5EF4-FFF2-40B4-BE49-F238E27FC236}">
                <a16:creationId xmlns:a16="http://schemas.microsoft.com/office/drawing/2014/main" id="{9A45257E-8D34-2CB9-E621-78B671BE3796}"/>
              </a:ext>
            </a:extLst>
          </p:cNvPr>
          <p:cNvSpPr/>
          <p:nvPr>
            <p:custDataLst>
              <p:tags r:id="rId7"/>
            </p:custDataLst>
          </p:nvPr>
        </p:nvSpPr>
        <p:spPr>
          <a:xfrm>
            <a:off x="1089498"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563230-4CD7-2D02-9CFD-42AFDBFC3759}"/>
              </a:ext>
            </a:extLst>
          </p:cNvPr>
          <p:cNvSpPr/>
          <p:nvPr>
            <p:custDataLst>
              <p:tags r:id="rId8"/>
            </p:custDataLst>
          </p:nvPr>
        </p:nvSpPr>
        <p:spPr>
          <a:xfrm>
            <a:off x="6141396"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407A3BB-6C22-1E10-2403-DFF0AE675C7A}"/>
              </a:ext>
            </a:extLst>
          </p:cNvPr>
          <p:cNvPicPr>
            <a:picLocks noChangeAspect="1"/>
          </p:cNvPicPr>
          <p:nvPr>
            <p:custDataLst>
              <p:tags r:id="rId9"/>
            </p:custDataLst>
          </p:nvPr>
        </p:nvPicPr>
        <p:blipFill>
          <a:blip r:embed="rId39"/>
          <a:stretch>
            <a:fillRect/>
          </a:stretch>
        </p:blipFill>
        <p:spPr>
          <a:xfrm>
            <a:off x="277057" y="4155089"/>
            <a:ext cx="1887210" cy="1895310"/>
          </a:xfrm>
          <a:prstGeom prst="rect">
            <a:avLst/>
          </a:prstGeom>
        </p:spPr>
      </p:pic>
      <p:sp>
        <p:nvSpPr>
          <p:cNvPr id="14" name="TextBox 13">
            <a:extLst>
              <a:ext uri="{FF2B5EF4-FFF2-40B4-BE49-F238E27FC236}">
                <a16:creationId xmlns:a16="http://schemas.microsoft.com/office/drawing/2014/main" id="{EED6EAC0-6162-F03E-7FEF-5B9061E17F94}"/>
              </a:ext>
            </a:extLst>
          </p:cNvPr>
          <p:cNvSpPr txBox="1"/>
          <p:nvPr>
            <p:custDataLst>
              <p:tags r:id="rId10"/>
            </p:custDataLst>
          </p:nvPr>
        </p:nvSpPr>
        <p:spPr>
          <a:xfrm>
            <a:off x="998549" y="5820139"/>
            <a:ext cx="539138" cy="246221"/>
          </a:xfrm>
          <a:prstGeom prst="rect">
            <a:avLst/>
          </a:prstGeom>
          <a:solidFill>
            <a:schemeClr val="bg1"/>
          </a:solidFill>
        </p:spPr>
        <p:txBody>
          <a:bodyPr wrap="square" rtlCol="0">
            <a:spAutoFit/>
          </a:bodyPr>
          <a:lstStyle/>
          <a:p>
            <a:r>
              <a:rPr lang="fr-CA" sz="1000" b="1">
                <a:latin typeface="Century Gothic" panose="020B0502020202020204" pitchFamily="34" charset="0"/>
              </a:rPr>
              <a:t>ÂGE</a:t>
            </a:r>
          </a:p>
        </p:txBody>
      </p:sp>
      <p:sp>
        <p:nvSpPr>
          <p:cNvPr id="15" name="TextBox 14">
            <a:extLst>
              <a:ext uri="{FF2B5EF4-FFF2-40B4-BE49-F238E27FC236}">
                <a16:creationId xmlns:a16="http://schemas.microsoft.com/office/drawing/2014/main" id="{C8311F20-C32F-F23E-6B15-FBBCACA6BD6F}"/>
              </a:ext>
            </a:extLst>
          </p:cNvPr>
          <p:cNvSpPr txBox="1"/>
          <p:nvPr>
            <p:custDataLst>
              <p:tags r:id="rId11"/>
            </p:custDataLst>
          </p:nvPr>
        </p:nvSpPr>
        <p:spPr>
          <a:xfrm>
            <a:off x="1426508"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16" name="TextBox 15">
            <a:extLst>
              <a:ext uri="{FF2B5EF4-FFF2-40B4-BE49-F238E27FC236}">
                <a16:creationId xmlns:a16="http://schemas.microsoft.com/office/drawing/2014/main" id="{AE69A572-188C-732F-0272-85184526C7F8}"/>
              </a:ext>
            </a:extLst>
          </p:cNvPr>
          <p:cNvSpPr txBox="1"/>
          <p:nvPr>
            <p:custDataLst>
              <p:tags r:id="rId12"/>
            </p:custDataLst>
          </p:nvPr>
        </p:nvSpPr>
        <p:spPr>
          <a:xfrm>
            <a:off x="1883708"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17" name="TextBox 16">
            <a:extLst>
              <a:ext uri="{FF2B5EF4-FFF2-40B4-BE49-F238E27FC236}">
                <a16:creationId xmlns:a16="http://schemas.microsoft.com/office/drawing/2014/main" id="{1619A734-2FCE-C774-2443-CF7DBCD1EDB2}"/>
              </a:ext>
            </a:extLst>
          </p:cNvPr>
          <p:cNvSpPr txBox="1"/>
          <p:nvPr>
            <p:custDataLst>
              <p:tags r:id="rId13"/>
            </p:custDataLst>
          </p:nvPr>
        </p:nvSpPr>
        <p:spPr>
          <a:xfrm>
            <a:off x="2349700"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18" name="TextBox 17">
            <a:extLst>
              <a:ext uri="{FF2B5EF4-FFF2-40B4-BE49-F238E27FC236}">
                <a16:creationId xmlns:a16="http://schemas.microsoft.com/office/drawing/2014/main" id="{666B4A97-B714-3F6C-2FCA-121D4ADAE744}"/>
              </a:ext>
            </a:extLst>
          </p:cNvPr>
          <p:cNvSpPr txBox="1"/>
          <p:nvPr>
            <p:custDataLst>
              <p:tags r:id="rId14"/>
            </p:custDataLst>
          </p:nvPr>
        </p:nvSpPr>
        <p:spPr>
          <a:xfrm>
            <a:off x="2806900"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19" name="TextBox 18">
            <a:extLst>
              <a:ext uri="{FF2B5EF4-FFF2-40B4-BE49-F238E27FC236}">
                <a16:creationId xmlns:a16="http://schemas.microsoft.com/office/drawing/2014/main" id="{7B6E539C-4641-0F39-465A-CA4C49D0521C}"/>
              </a:ext>
            </a:extLst>
          </p:cNvPr>
          <p:cNvSpPr txBox="1"/>
          <p:nvPr>
            <p:custDataLst>
              <p:tags r:id="rId15"/>
            </p:custDataLst>
          </p:nvPr>
        </p:nvSpPr>
        <p:spPr>
          <a:xfrm>
            <a:off x="3259704"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45</a:t>
            </a:r>
          </a:p>
        </p:txBody>
      </p:sp>
      <p:sp>
        <p:nvSpPr>
          <p:cNvPr id="20" name="TextBox 19">
            <a:extLst>
              <a:ext uri="{FF2B5EF4-FFF2-40B4-BE49-F238E27FC236}">
                <a16:creationId xmlns:a16="http://schemas.microsoft.com/office/drawing/2014/main" id="{30A1600A-DC73-6F41-0986-F2A0F3D52D79}"/>
              </a:ext>
            </a:extLst>
          </p:cNvPr>
          <p:cNvSpPr txBox="1"/>
          <p:nvPr>
            <p:custDataLst>
              <p:tags r:id="rId16"/>
            </p:custDataLst>
          </p:nvPr>
        </p:nvSpPr>
        <p:spPr>
          <a:xfrm>
            <a:off x="3716904"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50</a:t>
            </a:r>
          </a:p>
        </p:txBody>
      </p:sp>
      <p:sp>
        <p:nvSpPr>
          <p:cNvPr id="21" name="TextBox 20">
            <a:extLst>
              <a:ext uri="{FF2B5EF4-FFF2-40B4-BE49-F238E27FC236}">
                <a16:creationId xmlns:a16="http://schemas.microsoft.com/office/drawing/2014/main" id="{079FC199-F6EC-3342-951A-219C64BE2214}"/>
              </a:ext>
            </a:extLst>
          </p:cNvPr>
          <p:cNvSpPr txBox="1"/>
          <p:nvPr>
            <p:custDataLst>
              <p:tags r:id="rId17"/>
            </p:custDataLst>
          </p:nvPr>
        </p:nvSpPr>
        <p:spPr>
          <a:xfrm>
            <a:off x="4187292"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55</a:t>
            </a:r>
          </a:p>
        </p:txBody>
      </p:sp>
      <p:sp>
        <p:nvSpPr>
          <p:cNvPr id="22" name="TextBox 21">
            <a:extLst>
              <a:ext uri="{FF2B5EF4-FFF2-40B4-BE49-F238E27FC236}">
                <a16:creationId xmlns:a16="http://schemas.microsoft.com/office/drawing/2014/main" id="{48B047EE-C6FC-16B4-8D54-427CE4C84999}"/>
              </a:ext>
            </a:extLst>
          </p:cNvPr>
          <p:cNvSpPr txBox="1"/>
          <p:nvPr>
            <p:custDataLst>
              <p:tags r:id="rId18"/>
            </p:custDataLst>
          </p:nvPr>
        </p:nvSpPr>
        <p:spPr>
          <a:xfrm>
            <a:off x="4644492"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60</a:t>
            </a:r>
          </a:p>
        </p:txBody>
      </p:sp>
      <p:sp>
        <p:nvSpPr>
          <p:cNvPr id="23" name="TextBox 22">
            <a:extLst>
              <a:ext uri="{FF2B5EF4-FFF2-40B4-BE49-F238E27FC236}">
                <a16:creationId xmlns:a16="http://schemas.microsoft.com/office/drawing/2014/main" id="{3892B6D9-9A5A-5E32-9310-061C6C1B3773}"/>
              </a:ext>
            </a:extLst>
          </p:cNvPr>
          <p:cNvSpPr txBox="1"/>
          <p:nvPr>
            <p:custDataLst>
              <p:tags r:id="rId19"/>
            </p:custDataLst>
          </p:nvPr>
        </p:nvSpPr>
        <p:spPr>
          <a:xfrm>
            <a:off x="5255557"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67</a:t>
            </a:r>
          </a:p>
        </p:txBody>
      </p:sp>
      <p:sp>
        <p:nvSpPr>
          <p:cNvPr id="24" name="TextBox 23">
            <a:extLst>
              <a:ext uri="{FF2B5EF4-FFF2-40B4-BE49-F238E27FC236}">
                <a16:creationId xmlns:a16="http://schemas.microsoft.com/office/drawing/2014/main" id="{23306534-7E4D-39C5-5EA7-16AE72CC9796}"/>
              </a:ext>
            </a:extLst>
          </p:cNvPr>
          <p:cNvSpPr txBox="1"/>
          <p:nvPr>
            <p:custDataLst>
              <p:tags r:id="rId20"/>
            </p:custDataLst>
          </p:nvPr>
        </p:nvSpPr>
        <p:spPr>
          <a:xfrm>
            <a:off x="5622271" y="5577805"/>
            <a:ext cx="539138" cy="246221"/>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25" name="TextBox 24">
            <a:extLst>
              <a:ext uri="{FF2B5EF4-FFF2-40B4-BE49-F238E27FC236}">
                <a16:creationId xmlns:a16="http://schemas.microsoft.com/office/drawing/2014/main" id="{2E6AE62B-8ABF-AFA3-5D84-C4FC2487DCFB}"/>
              </a:ext>
            </a:extLst>
          </p:cNvPr>
          <p:cNvSpPr txBox="1"/>
          <p:nvPr>
            <p:custDataLst>
              <p:tags r:id="rId21"/>
            </p:custDataLst>
          </p:nvPr>
        </p:nvSpPr>
        <p:spPr>
          <a:xfrm>
            <a:off x="5622271" y="5199736"/>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250 000 $</a:t>
            </a:r>
          </a:p>
        </p:txBody>
      </p:sp>
      <p:sp>
        <p:nvSpPr>
          <p:cNvPr id="26" name="TextBox 25">
            <a:extLst>
              <a:ext uri="{FF2B5EF4-FFF2-40B4-BE49-F238E27FC236}">
                <a16:creationId xmlns:a16="http://schemas.microsoft.com/office/drawing/2014/main" id="{FDDD84D2-03F9-0FAE-6498-9107DF2004F2}"/>
              </a:ext>
            </a:extLst>
          </p:cNvPr>
          <p:cNvSpPr txBox="1"/>
          <p:nvPr>
            <p:custDataLst>
              <p:tags r:id="rId22"/>
            </p:custDataLst>
          </p:nvPr>
        </p:nvSpPr>
        <p:spPr>
          <a:xfrm>
            <a:off x="5622271" y="4777705"/>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500 000 $</a:t>
            </a:r>
          </a:p>
        </p:txBody>
      </p:sp>
      <p:sp>
        <p:nvSpPr>
          <p:cNvPr id="27" name="TextBox 26">
            <a:extLst>
              <a:ext uri="{FF2B5EF4-FFF2-40B4-BE49-F238E27FC236}">
                <a16:creationId xmlns:a16="http://schemas.microsoft.com/office/drawing/2014/main" id="{71512CC1-7B77-1C27-872F-3E709AAF486F}"/>
              </a:ext>
            </a:extLst>
          </p:cNvPr>
          <p:cNvSpPr txBox="1"/>
          <p:nvPr>
            <p:custDataLst>
              <p:tags r:id="rId23"/>
            </p:custDataLst>
          </p:nvPr>
        </p:nvSpPr>
        <p:spPr>
          <a:xfrm>
            <a:off x="5622271" y="4342485"/>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750 000 $</a:t>
            </a:r>
          </a:p>
        </p:txBody>
      </p:sp>
      <p:sp>
        <p:nvSpPr>
          <p:cNvPr id="28" name="TextBox 27">
            <a:extLst>
              <a:ext uri="{FF2B5EF4-FFF2-40B4-BE49-F238E27FC236}">
                <a16:creationId xmlns:a16="http://schemas.microsoft.com/office/drawing/2014/main" id="{9E017A68-6A9B-F182-343D-B4A7BFE2E0BB}"/>
              </a:ext>
            </a:extLst>
          </p:cNvPr>
          <p:cNvSpPr txBox="1"/>
          <p:nvPr>
            <p:custDataLst>
              <p:tags r:id="rId24"/>
            </p:custDataLst>
          </p:nvPr>
        </p:nvSpPr>
        <p:spPr>
          <a:xfrm>
            <a:off x="5622271" y="3929247"/>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1 000 000 $</a:t>
            </a:r>
          </a:p>
        </p:txBody>
      </p:sp>
      <p:sp>
        <p:nvSpPr>
          <p:cNvPr id="29" name="TextBox 28">
            <a:extLst>
              <a:ext uri="{FF2B5EF4-FFF2-40B4-BE49-F238E27FC236}">
                <a16:creationId xmlns:a16="http://schemas.microsoft.com/office/drawing/2014/main" id="{68626ACB-1E22-0E64-20BE-4BC1712C0798}"/>
              </a:ext>
            </a:extLst>
          </p:cNvPr>
          <p:cNvSpPr txBox="1"/>
          <p:nvPr>
            <p:custDataLst>
              <p:tags r:id="rId25"/>
            </p:custDataLst>
          </p:nvPr>
        </p:nvSpPr>
        <p:spPr>
          <a:xfrm>
            <a:off x="5622271" y="3511613"/>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1 250 000 $</a:t>
            </a:r>
          </a:p>
        </p:txBody>
      </p:sp>
      <p:sp>
        <p:nvSpPr>
          <p:cNvPr id="30" name="TextBox 29">
            <a:extLst>
              <a:ext uri="{FF2B5EF4-FFF2-40B4-BE49-F238E27FC236}">
                <a16:creationId xmlns:a16="http://schemas.microsoft.com/office/drawing/2014/main" id="{36566A9D-4B0B-577B-A7AD-BADCDD336E4F}"/>
              </a:ext>
            </a:extLst>
          </p:cNvPr>
          <p:cNvSpPr txBox="1"/>
          <p:nvPr>
            <p:custDataLst>
              <p:tags r:id="rId26"/>
            </p:custDataLst>
          </p:nvPr>
        </p:nvSpPr>
        <p:spPr>
          <a:xfrm>
            <a:off x="5622271" y="3102770"/>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1 500 000 $</a:t>
            </a:r>
          </a:p>
        </p:txBody>
      </p:sp>
      <p:pic>
        <p:nvPicPr>
          <p:cNvPr id="13" name="Picture 12">
            <a:extLst>
              <a:ext uri="{FF2B5EF4-FFF2-40B4-BE49-F238E27FC236}">
                <a16:creationId xmlns:a16="http://schemas.microsoft.com/office/drawing/2014/main" id="{591F65A3-F502-99C3-5ED2-30FECF974353}"/>
              </a:ext>
            </a:extLst>
          </p:cNvPr>
          <p:cNvPicPr>
            <a:picLocks noChangeAspect="1"/>
          </p:cNvPicPr>
          <p:nvPr>
            <p:custDataLst>
              <p:tags r:id="rId27"/>
            </p:custDataLst>
          </p:nvPr>
        </p:nvPicPr>
        <p:blipFill>
          <a:blip r:embed="rId40"/>
          <a:stretch>
            <a:fillRect/>
          </a:stretch>
        </p:blipFill>
        <p:spPr>
          <a:xfrm>
            <a:off x="5560407" y="4614625"/>
            <a:ext cx="2421107" cy="1556426"/>
          </a:xfrm>
          <a:prstGeom prst="rect">
            <a:avLst/>
          </a:prstGeom>
        </p:spPr>
      </p:pic>
      <p:sp>
        <p:nvSpPr>
          <p:cNvPr id="31" name="TextBox 30">
            <a:extLst>
              <a:ext uri="{FF2B5EF4-FFF2-40B4-BE49-F238E27FC236}">
                <a16:creationId xmlns:a16="http://schemas.microsoft.com/office/drawing/2014/main" id="{8296535E-27E7-33BE-96C1-4646114CBBCB}"/>
              </a:ext>
            </a:extLst>
          </p:cNvPr>
          <p:cNvSpPr txBox="1"/>
          <p:nvPr>
            <p:custDataLst>
              <p:tags r:id="rId28"/>
            </p:custDataLst>
          </p:nvPr>
        </p:nvSpPr>
        <p:spPr>
          <a:xfrm>
            <a:off x="1422678" y="3061311"/>
            <a:ext cx="1923360" cy="246221"/>
          </a:xfrm>
          <a:prstGeom prst="rect">
            <a:avLst/>
          </a:prstGeom>
          <a:solidFill>
            <a:schemeClr val="bg1"/>
          </a:solidFill>
        </p:spPr>
        <p:txBody>
          <a:bodyPr wrap="square" rtlCol="0">
            <a:spAutoFit/>
          </a:bodyPr>
          <a:lstStyle/>
          <a:p>
            <a:r>
              <a:rPr lang="fr-CA" sz="1000" dirty="0">
                <a:latin typeface="Century Gothic" panose="020B0502020202020204" pitchFamily="34" charset="0"/>
              </a:rPr>
              <a:t>Si elle commence à 25 ans</a:t>
            </a:r>
          </a:p>
        </p:txBody>
      </p:sp>
      <p:sp>
        <p:nvSpPr>
          <p:cNvPr id="32" name="TextBox 31">
            <a:extLst>
              <a:ext uri="{FF2B5EF4-FFF2-40B4-BE49-F238E27FC236}">
                <a16:creationId xmlns:a16="http://schemas.microsoft.com/office/drawing/2014/main" id="{0229C1E0-5E92-A9FA-BAAF-A5AFB5F79B66}"/>
              </a:ext>
            </a:extLst>
          </p:cNvPr>
          <p:cNvSpPr txBox="1"/>
          <p:nvPr>
            <p:custDataLst>
              <p:tags r:id="rId29"/>
            </p:custDataLst>
          </p:nvPr>
        </p:nvSpPr>
        <p:spPr>
          <a:xfrm>
            <a:off x="1426508" y="3260788"/>
            <a:ext cx="1886639" cy="246221"/>
          </a:xfrm>
          <a:prstGeom prst="rect">
            <a:avLst/>
          </a:prstGeom>
          <a:solidFill>
            <a:schemeClr val="bg1"/>
          </a:solidFill>
        </p:spPr>
        <p:txBody>
          <a:bodyPr wrap="square" rtlCol="0">
            <a:spAutoFit/>
          </a:bodyPr>
          <a:lstStyle/>
          <a:p>
            <a:r>
              <a:rPr lang="fr-CA" sz="1000" dirty="0">
                <a:latin typeface="Century Gothic" panose="020B0502020202020204" pitchFamily="34" charset="0"/>
              </a:rPr>
              <a:t>Si elle commence à 30 ans</a:t>
            </a:r>
          </a:p>
        </p:txBody>
      </p:sp>
      <p:sp>
        <p:nvSpPr>
          <p:cNvPr id="34" name="Rectangle 33">
            <a:extLst>
              <a:ext uri="{FF2B5EF4-FFF2-40B4-BE49-F238E27FC236}">
                <a16:creationId xmlns:a16="http://schemas.microsoft.com/office/drawing/2014/main" id="{6140FB4E-AD7E-62DF-EA6D-0B23E8CB9CBE}"/>
              </a:ext>
            </a:extLst>
          </p:cNvPr>
          <p:cNvSpPr/>
          <p:nvPr>
            <p:custDataLst>
              <p:tags r:id="rId30"/>
            </p:custDataLst>
          </p:nvPr>
        </p:nvSpPr>
        <p:spPr>
          <a:xfrm>
            <a:off x="3495830" y="2994130"/>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855B636-D948-C667-B641-C865F8A72AD1}"/>
              </a:ext>
            </a:extLst>
          </p:cNvPr>
          <p:cNvSpPr txBox="1"/>
          <p:nvPr>
            <p:custDataLst>
              <p:tags r:id="rId31"/>
            </p:custDataLst>
          </p:nvPr>
        </p:nvSpPr>
        <p:spPr>
          <a:xfrm>
            <a:off x="3610558" y="3132421"/>
            <a:ext cx="1190041" cy="246221"/>
          </a:xfrm>
          <a:prstGeom prst="rect">
            <a:avLst/>
          </a:prstGeom>
          <a:solidFill>
            <a:srgbClr val="0D8342"/>
          </a:solidFill>
        </p:spPr>
        <p:txBody>
          <a:bodyPr wrap="square" rtlCol="0">
            <a:spAutoFit/>
          </a:bodyPr>
          <a:lstStyle/>
          <a:p>
            <a:pPr algn="ctr"/>
            <a:r>
              <a:rPr lang="fr-CA" sz="1000" b="1">
                <a:solidFill>
                  <a:schemeClr val="bg1"/>
                </a:solidFill>
                <a:latin typeface="Century Gothic" panose="020B0502020202020204" pitchFamily="34" charset="0"/>
              </a:rPr>
              <a:t>1,48 million $</a:t>
            </a:r>
          </a:p>
        </p:txBody>
      </p:sp>
      <p:sp>
        <p:nvSpPr>
          <p:cNvPr id="35" name="Rectangle 34">
            <a:extLst>
              <a:ext uri="{FF2B5EF4-FFF2-40B4-BE49-F238E27FC236}">
                <a16:creationId xmlns:a16="http://schemas.microsoft.com/office/drawing/2014/main" id="{C014632F-C4BC-C431-FB77-437FD5FF007B}"/>
              </a:ext>
            </a:extLst>
          </p:cNvPr>
          <p:cNvSpPr/>
          <p:nvPr>
            <p:custDataLst>
              <p:tags r:id="rId32"/>
            </p:custDataLst>
          </p:nvPr>
        </p:nvSpPr>
        <p:spPr>
          <a:xfrm>
            <a:off x="2936657" y="3768335"/>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B928D80-5CC0-B0BB-649A-04885B714F1E}"/>
              </a:ext>
            </a:extLst>
          </p:cNvPr>
          <p:cNvSpPr txBox="1"/>
          <p:nvPr>
            <p:custDataLst>
              <p:tags r:id="rId33"/>
            </p:custDataLst>
          </p:nvPr>
        </p:nvSpPr>
        <p:spPr>
          <a:xfrm>
            <a:off x="3048417" y="3884985"/>
            <a:ext cx="1190041" cy="246221"/>
          </a:xfrm>
          <a:prstGeom prst="rect">
            <a:avLst/>
          </a:prstGeom>
          <a:solidFill>
            <a:srgbClr val="C1CF2F"/>
          </a:solidFill>
        </p:spPr>
        <p:txBody>
          <a:bodyPr wrap="square" rtlCol="0">
            <a:spAutoFit/>
          </a:bodyPr>
          <a:lstStyle/>
          <a:p>
            <a:pPr algn="ctr"/>
            <a:r>
              <a:rPr lang="fr-CA" sz="1000" b="1">
                <a:latin typeface="Century Gothic" panose="020B0502020202020204" pitchFamily="34" charset="0"/>
              </a:rPr>
              <a:t>1,03 million $</a:t>
            </a:r>
          </a:p>
        </p:txBody>
      </p:sp>
      <p:sp>
        <p:nvSpPr>
          <p:cNvPr id="37" name="TextBox 36">
            <a:extLst>
              <a:ext uri="{FF2B5EF4-FFF2-40B4-BE49-F238E27FC236}">
                <a16:creationId xmlns:a16="http://schemas.microsoft.com/office/drawing/2014/main" id="{F23C6F36-9758-B616-20D7-75655D4F0360}"/>
              </a:ext>
            </a:extLst>
          </p:cNvPr>
          <p:cNvSpPr txBox="1"/>
          <p:nvPr>
            <p:custDataLst>
              <p:tags r:id="rId34"/>
            </p:custDataLst>
          </p:nvPr>
        </p:nvSpPr>
        <p:spPr>
          <a:xfrm>
            <a:off x="2745256" y="4142430"/>
            <a:ext cx="1615592" cy="400110"/>
          </a:xfrm>
          <a:prstGeom prst="rect">
            <a:avLst/>
          </a:prstGeom>
          <a:solidFill>
            <a:schemeClr val="bg1"/>
          </a:solidFill>
        </p:spPr>
        <p:txBody>
          <a:bodyPr wrap="square" rtlCol="0">
            <a:spAutoFit/>
          </a:bodyPr>
          <a:lstStyle/>
          <a:p>
            <a:pPr algn="ctr"/>
            <a:r>
              <a:rPr lang="fr-CA" sz="1000" dirty="0">
                <a:latin typeface="Century Gothic" panose="020B0502020202020204" pitchFamily="34" charset="0"/>
              </a:rPr>
              <a:t>Montant total cotisé :</a:t>
            </a:r>
          </a:p>
          <a:p>
            <a:pPr algn="ctr"/>
            <a:r>
              <a:rPr lang="fr-CA" sz="1000" dirty="0">
                <a:latin typeface="Century Gothic" panose="020B0502020202020204" pitchFamily="34" charset="0"/>
              </a:rPr>
              <a:t>222 000 $</a:t>
            </a:r>
          </a:p>
        </p:txBody>
      </p:sp>
      <p:sp>
        <p:nvSpPr>
          <p:cNvPr id="38" name="TextBox 37">
            <a:extLst>
              <a:ext uri="{FF2B5EF4-FFF2-40B4-BE49-F238E27FC236}">
                <a16:creationId xmlns:a16="http://schemas.microsoft.com/office/drawing/2014/main" id="{4746747B-6379-5AF3-5C1C-CFBE701DD1D2}"/>
              </a:ext>
            </a:extLst>
          </p:cNvPr>
          <p:cNvSpPr txBox="1"/>
          <p:nvPr>
            <p:custDataLst>
              <p:tags r:id="rId35"/>
            </p:custDataLst>
          </p:nvPr>
        </p:nvSpPr>
        <p:spPr>
          <a:xfrm>
            <a:off x="3259704" y="3379102"/>
            <a:ext cx="1694241" cy="400110"/>
          </a:xfrm>
          <a:prstGeom prst="rect">
            <a:avLst/>
          </a:prstGeom>
          <a:solidFill>
            <a:schemeClr val="bg1"/>
          </a:solidFill>
        </p:spPr>
        <p:txBody>
          <a:bodyPr wrap="square" rtlCol="0">
            <a:spAutoFit/>
          </a:bodyPr>
          <a:lstStyle/>
          <a:p>
            <a:pPr algn="ctr"/>
            <a:r>
              <a:rPr lang="fr-CA" sz="1000" dirty="0">
                <a:latin typeface="Century Gothic" panose="020B0502020202020204" pitchFamily="34" charset="0"/>
              </a:rPr>
              <a:t>Montant total cotisé :</a:t>
            </a:r>
          </a:p>
          <a:p>
            <a:pPr algn="ctr"/>
            <a:r>
              <a:rPr lang="fr-CA" sz="1000" dirty="0">
                <a:latin typeface="Century Gothic" panose="020B0502020202020204" pitchFamily="34" charset="0"/>
              </a:rPr>
              <a:t>252 000 $</a:t>
            </a:r>
          </a:p>
        </p:txBody>
      </p:sp>
    </p:spTree>
    <p:extLst>
      <p:ext uri="{BB962C8B-B14F-4D97-AF65-F5344CB8AC3E}">
        <p14:creationId xmlns:p14="http://schemas.microsoft.com/office/powerpoint/2010/main" val="179349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Investis souvent</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9</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40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En cotisant régulièrement, tu fais fructifier ton argent plus rapidement, ce qui aide à réduire le risque.</a:t>
            </a:r>
          </a:p>
          <a:p>
            <a:pPr marL="171450" indent="-171450">
              <a:spcBef>
                <a:spcPts val="40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Le S&amp;P 500 – un indice de référence du rendement global du marché boursier – a produit en moyenne un rendement annuel de près de 10 % au cours des 100 dernières années. </a:t>
            </a:r>
          </a:p>
          <a:p>
            <a:pPr marL="171450" indent="-171450">
              <a:spcBef>
                <a:spcPts val="40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Le marché n’évolue pas en ligne droite cependant : il connaît des hauts et des bas, et notamment des épisodes de </a:t>
            </a:r>
            <a:r>
              <a:rPr lang="fr-CA" sz="1500" dirty="0">
                <a:latin typeface="Century Gothic" panose="020B0502020202020204" pitchFamily="34" charset="0"/>
                <a:ea typeface="+mn-lt"/>
                <a:cs typeface="+mn-lt"/>
                <a:hlinkClick r:id="rId6">
                  <a:extLst>
                    <a:ext uri="{A12FA001-AC4F-418D-AE19-62706E023703}">
                      <ahyp:hlinkClr xmlns:ahyp="http://schemas.microsoft.com/office/drawing/2018/hyperlinkcolor" val="tx"/>
                    </a:ext>
                  </a:extLst>
                </a:hlinkClick>
              </a:rPr>
              <a:t>marché baissier</a:t>
            </a:r>
            <a:r>
              <a:rPr lang="fr-CA" sz="1500" dirty="0">
                <a:latin typeface="Century Gothic" panose="020B0502020202020204" pitchFamily="34" charset="0"/>
                <a:ea typeface="+mn-lt"/>
                <a:cs typeface="+mn-lt"/>
              </a:rPr>
              <a:t>, où la valeur des actions baisse de plus de 20 % par rapport aux derniers sommets. </a:t>
            </a:r>
          </a:p>
          <a:p>
            <a:pPr marL="171450" indent="-171450">
              <a:spcBef>
                <a:spcPts val="40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Pour contrer ce risque, de nombreux investisseurs optent pour des </a:t>
            </a:r>
            <a:r>
              <a:rPr lang="fr-CA" sz="1500" dirty="0">
                <a:latin typeface="Century Gothic" panose="020B0502020202020204" pitchFamily="34" charset="0"/>
                <a:ea typeface="+mn-lt"/>
                <a:cs typeface="+mn-lt"/>
                <a:hlinkClick r:id="rId7">
                  <a:extLst>
                    <a:ext uri="{A12FA001-AC4F-418D-AE19-62706E023703}">
                      <ahyp:hlinkClr xmlns:ahyp="http://schemas.microsoft.com/office/drawing/2018/hyperlinkcolor" val="tx"/>
                    </a:ext>
                  </a:extLst>
                </a:hlinkClick>
              </a:rPr>
              <a:t>achats périodiques par sommes fixes</a:t>
            </a:r>
            <a:r>
              <a:rPr lang="fr-CA" sz="1500" dirty="0">
                <a:latin typeface="Century Gothic" panose="020B0502020202020204" pitchFamily="34" charset="0"/>
                <a:ea typeface="+mn-lt"/>
                <a:cs typeface="+mn-lt"/>
              </a:rPr>
              <a:t>, une stratégie qui consiste à investir régulièrement de petites sommes plutôt que d’attendre d’investir un gros montant. </a:t>
            </a:r>
          </a:p>
          <a:p>
            <a:pPr marL="171450" indent="-171450">
              <a:spcBef>
                <a:spcPts val="40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Comme tu investis toujours le même montant, peu importe que les prix soient faibles ou élevés, tu achètes plus d’actions lorsque les prix sont faibles et moins lorsqu’ils sont élevés. </a:t>
            </a:r>
          </a:p>
          <a:p>
            <a:pPr marL="171450" indent="-171450">
              <a:spcBef>
                <a:spcPts val="40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Tu évites ainsi d’investir beaucoup juste avant que les prix baissent ou trop peu juste avant qu’ils montent. En plus de t’aider à réduire le risque, la méthode des achats périodiques par sommes fixes peut réduire ton prix moyen par action au fil du temps.</a:t>
            </a:r>
          </a:p>
          <a:p>
            <a:pPr marL="171450" indent="-171450">
              <a:spcBef>
                <a:spcPts val="400"/>
              </a:spcBef>
              <a:buClr>
                <a:srgbClr val="A2AAAD"/>
              </a:buClr>
              <a:buFont typeface="Arial" panose="020B0604020202020204" pitchFamily="34" charset="0"/>
              <a:buChar char="•"/>
            </a:pPr>
            <a:r>
              <a:rPr lang="fr-CA" sz="1500" dirty="0">
                <a:latin typeface="Century Gothic" panose="020B0502020202020204" pitchFamily="34" charset="0"/>
                <a:ea typeface="+mn-lt"/>
                <a:cs typeface="+mn-lt"/>
              </a:rPr>
              <a:t>Mais attention : la méthode des achats périodiques par sommes fixes ne garantit pas un profit et ne te protège pas contre une perte en période de baisse des marchés. Pour que cette stratégie soit efficace, tu dois continuer d’acheter des actions, aussi bien en période de baisse que de hausse des marchés.</a:t>
            </a:r>
          </a:p>
        </p:txBody>
      </p:sp>
    </p:spTree>
    <p:extLst>
      <p:ext uri="{BB962C8B-B14F-4D97-AF65-F5344CB8AC3E}">
        <p14:creationId xmlns:p14="http://schemas.microsoft.com/office/powerpoint/2010/main" val="1346368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7"/>
</p:tagLst>
</file>

<file path=ppt/tags/tag101.xml><?xml version="1.0" encoding="utf-8"?>
<p:tagLst xmlns:a="http://schemas.openxmlformats.org/drawingml/2006/main" xmlns:r="http://schemas.openxmlformats.org/officeDocument/2006/relationships" xmlns:p="http://schemas.openxmlformats.org/presentationml/2006/main">
  <p:tag name="NUM" val="18"/>
</p:tagLst>
</file>

<file path=ppt/tags/tag102.xml><?xml version="1.0" encoding="utf-8"?>
<p:tagLst xmlns:a="http://schemas.openxmlformats.org/drawingml/2006/main" xmlns:r="http://schemas.openxmlformats.org/officeDocument/2006/relationships" xmlns:p="http://schemas.openxmlformats.org/presentationml/2006/main">
  <p:tag name="NUM" val="19"/>
</p:tagLst>
</file>

<file path=ppt/tags/tag103.xml><?xml version="1.0" encoding="utf-8"?>
<p:tagLst xmlns:a="http://schemas.openxmlformats.org/drawingml/2006/main" xmlns:r="http://schemas.openxmlformats.org/officeDocument/2006/relationships" xmlns:p="http://schemas.openxmlformats.org/presentationml/2006/main">
  <p:tag name="NUM" val="20"/>
</p:tagLst>
</file>

<file path=ppt/tags/tag104.xml><?xml version="1.0" encoding="utf-8"?>
<p:tagLst xmlns:a="http://schemas.openxmlformats.org/drawingml/2006/main" xmlns:r="http://schemas.openxmlformats.org/officeDocument/2006/relationships" xmlns:p="http://schemas.openxmlformats.org/presentationml/2006/main">
  <p:tag name="NUM" val="21"/>
</p:tagLst>
</file>

<file path=ppt/tags/tag105.xml><?xml version="1.0" encoding="utf-8"?>
<p:tagLst xmlns:a="http://schemas.openxmlformats.org/drawingml/2006/main" xmlns:r="http://schemas.openxmlformats.org/officeDocument/2006/relationships" xmlns:p="http://schemas.openxmlformats.org/presentationml/2006/main">
  <p:tag name="NUM" val="22"/>
</p:tagLst>
</file>

<file path=ppt/tags/tag106.xml><?xml version="1.0" encoding="utf-8"?>
<p:tagLst xmlns:a="http://schemas.openxmlformats.org/drawingml/2006/main" xmlns:r="http://schemas.openxmlformats.org/officeDocument/2006/relationships" xmlns:p="http://schemas.openxmlformats.org/presentationml/2006/main">
  <p:tag name="NUM" val="23"/>
</p:tagLst>
</file>

<file path=ppt/tags/tag107.xml><?xml version="1.0" encoding="utf-8"?>
<p:tagLst xmlns:a="http://schemas.openxmlformats.org/drawingml/2006/main" xmlns:r="http://schemas.openxmlformats.org/officeDocument/2006/relationships" xmlns:p="http://schemas.openxmlformats.org/presentationml/2006/main">
  <p:tag name="NUM" val="24"/>
</p:tagLst>
</file>

<file path=ppt/tags/tag108.xml><?xml version="1.0" encoding="utf-8"?>
<p:tagLst xmlns:a="http://schemas.openxmlformats.org/drawingml/2006/main" xmlns:r="http://schemas.openxmlformats.org/officeDocument/2006/relationships" xmlns:p="http://schemas.openxmlformats.org/presentationml/2006/main">
  <p:tag name="NUM" val="25"/>
</p:tagLst>
</file>

<file path=ppt/tags/tag109.xml><?xml version="1.0" encoding="utf-8"?>
<p:tagLst xmlns:a="http://schemas.openxmlformats.org/drawingml/2006/main" xmlns:r="http://schemas.openxmlformats.org/officeDocument/2006/relationships" xmlns:p="http://schemas.openxmlformats.org/presentationml/2006/main">
  <p:tag name="NUM" val="26"/>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7"/>
</p:tagLst>
</file>

<file path=ppt/tags/tag111.xml><?xml version="1.0" encoding="utf-8"?>
<p:tagLst xmlns:a="http://schemas.openxmlformats.org/drawingml/2006/main" xmlns:r="http://schemas.openxmlformats.org/officeDocument/2006/relationships" xmlns:p="http://schemas.openxmlformats.org/presentationml/2006/main">
  <p:tag name="NUM" val="28"/>
</p:tagLst>
</file>

<file path=ppt/tags/tag112.xml><?xml version="1.0" encoding="utf-8"?>
<p:tagLst xmlns:a="http://schemas.openxmlformats.org/drawingml/2006/main" xmlns:r="http://schemas.openxmlformats.org/officeDocument/2006/relationships" xmlns:p="http://schemas.openxmlformats.org/presentationml/2006/main">
  <p:tag name="NUM" val="29"/>
</p:tagLst>
</file>

<file path=ppt/tags/tag113.xml><?xml version="1.0" encoding="utf-8"?>
<p:tagLst xmlns:a="http://schemas.openxmlformats.org/drawingml/2006/main" xmlns:r="http://schemas.openxmlformats.org/officeDocument/2006/relationships" xmlns:p="http://schemas.openxmlformats.org/presentationml/2006/main">
  <p:tag name="NUM" val="30"/>
</p:tagLst>
</file>

<file path=ppt/tags/tag114.xml><?xml version="1.0" encoding="utf-8"?>
<p:tagLst xmlns:a="http://schemas.openxmlformats.org/drawingml/2006/main" xmlns:r="http://schemas.openxmlformats.org/officeDocument/2006/relationships" xmlns:p="http://schemas.openxmlformats.org/presentationml/2006/main">
  <p:tag name="NUM" val="31"/>
</p:tagLst>
</file>

<file path=ppt/tags/tag115.xml><?xml version="1.0" encoding="utf-8"?>
<p:tagLst xmlns:a="http://schemas.openxmlformats.org/drawingml/2006/main" xmlns:r="http://schemas.openxmlformats.org/officeDocument/2006/relationships" xmlns:p="http://schemas.openxmlformats.org/presentationml/2006/main">
  <p:tag name="NUM" val="32"/>
</p:tagLst>
</file>

<file path=ppt/tags/tag116.xml><?xml version="1.0" encoding="utf-8"?>
<p:tagLst xmlns:a="http://schemas.openxmlformats.org/drawingml/2006/main" xmlns:r="http://schemas.openxmlformats.org/officeDocument/2006/relationships" xmlns:p="http://schemas.openxmlformats.org/presentationml/2006/main">
  <p:tag name="NUM" val="33"/>
</p:tagLst>
</file>

<file path=ppt/tags/tag117.xml><?xml version="1.0" encoding="utf-8"?>
<p:tagLst xmlns:a="http://schemas.openxmlformats.org/drawingml/2006/main" xmlns:r="http://schemas.openxmlformats.org/officeDocument/2006/relationships" xmlns:p="http://schemas.openxmlformats.org/presentationml/2006/main">
  <p:tag name="NUM" val="34"/>
</p:tagLst>
</file>

<file path=ppt/tags/tag118.xml><?xml version="1.0" encoding="utf-8"?>
<p:tagLst xmlns:a="http://schemas.openxmlformats.org/drawingml/2006/main" xmlns:r="http://schemas.openxmlformats.org/officeDocument/2006/relationships" xmlns:p="http://schemas.openxmlformats.org/presentationml/2006/main">
  <p:tag name="NUM" val="3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1"/>
</p:tagLst>
</file>

<file path=ppt/tags/tag136.xml><?xml version="1.0" encoding="utf-8"?>
<p:tagLst xmlns:a="http://schemas.openxmlformats.org/drawingml/2006/main" xmlns:r="http://schemas.openxmlformats.org/officeDocument/2006/relationships" xmlns:p="http://schemas.openxmlformats.org/presentationml/2006/main">
  <p:tag name="NUM" val="12"/>
</p:tagLst>
</file>

<file path=ppt/tags/tag137.xml><?xml version="1.0" encoding="utf-8"?>
<p:tagLst xmlns:a="http://schemas.openxmlformats.org/drawingml/2006/main" xmlns:r="http://schemas.openxmlformats.org/officeDocument/2006/relationships" xmlns:p="http://schemas.openxmlformats.org/presentationml/2006/main">
  <p:tag name="NUM" val="13"/>
</p:tagLst>
</file>

<file path=ppt/tags/tag138.xml><?xml version="1.0" encoding="utf-8"?>
<p:tagLst xmlns:a="http://schemas.openxmlformats.org/drawingml/2006/main" xmlns:r="http://schemas.openxmlformats.org/officeDocument/2006/relationships" xmlns:p="http://schemas.openxmlformats.org/presentationml/2006/main">
  <p:tag name="NUM" val="14"/>
</p:tagLst>
</file>

<file path=ppt/tags/tag139.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6"/>
</p:tagLst>
</file>

<file path=ppt/tags/tag141.xml><?xml version="1.0" encoding="utf-8"?>
<p:tagLst xmlns:a="http://schemas.openxmlformats.org/drawingml/2006/main" xmlns:r="http://schemas.openxmlformats.org/officeDocument/2006/relationships" xmlns:p="http://schemas.openxmlformats.org/presentationml/2006/main">
  <p:tag name="NUM" val="17"/>
</p:tagLst>
</file>

<file path=ppt/tags/tag142.xml><?xml version="1.0" encoding="utf-8"?>
<p:tagLst xmlns:a="http://schemas.openxmlformats.org/drawingml/2006/main" xmlns:r="http://schemas.openxmlformats.org/officeDocument/2006/relationships" xmlns:p="http://schemas.openxmlformats.org/presentationml/2006/main">
  <p:tag name="NUM" val="18"/>
</p:tagLst>
</file>

<file path=ppt/tags/tag143.xml><?xml version="1.0" encoding="utf-8"?>
<p:tagLst xmlns:a="http://schemas.openxmlformats.org/drawingml/2006/main" xmlns:r="http://schemas.openxmlformats.org/officeDocument/2006/relationships" xmlns:p="http://schemas.openxmlformats.org/presentationml/2006/main">
  <p:tag name="NUM" val="19"/>
</p:tagLst>
</file>

<file path=ppt/tags/tag144.xml><?xml version="1.0" encoding="utf-8"?>
<p:tagLst xmlns:a="http://schemas.openxmlformats.org/drawingml/2006/main" xmlns:r="http://schemas.openxmlformats.org/officeDocument/2006/relationships" xmlns:p="http://schemas.openxmlformats.org/presentationml/2006/main">
  <p:tag name="NUM" val="20"/>
</p:tagLst>
</file>

<file path=ppt/tags/tag145.xml><?xml version="1.0" encoding="utf-8"?>
<p:tagLst xmlns:a="http://schemas.openxmlformats.org/drawingml/2006/main" xmlns:r="http://schemas.openxmlformats.org/officeDocument/2006/relationships" xmlns:p="http://schemas.openxmlformats.org/presentationml/2006/main">
  <p:tag name="NUM" val="21"/>
</p:tagLst>
</file>

<file path=ppt/tags/tag146.xml><?xml version="1.0" encoding="utf-8"?>
<p:tagLst xmlns:a="http://schemas.openxmlformats.org/drawingml/2006/main" xmlns:r="http://schemas.openxmlformats.org/officeDocument/2006/relationships" xmlns:p="http://schemas.openxmlformats.org/presentationml/2006/main">
  <p:tag name="NUM" val="22"/>
</p:tagLst>
</file>

<file path=ppt/tags/tag147.xml><?xml version="1.0" encoding="utf-8"?>
<p:tagLst xmlns:a="http://schemas.openxmlformats.org/drawingml/2006/main" xmlns:r="http://schemas.openxmlformats.org/officeDocument/2006/relationships" xmlns:p="http://schemas.openxmlformats.org/presentationml/2006/main">
  <p:tag name="NUM" val="23"/>
</p:tagLst>
</file>

<file path=ppt/tags/tag148.xml><?xml version="1.0" encoding="utf-8"?>
<p:tagLst xmlns:a="http://schemas.openxmlformats.org/drawingml/2006/main" xmlns:r="http://schemas.openxmlformats.org/officeDocument/2006/relationships" xmlns:p="http://schemas.openxmlformats.org/presentationml/2006/main">
  <p:tag name="NUM" val="24"/>
</p:tagLst>
</file>

<file path=ppt/tags/tag149.xml><?xml version="1.0" encoding="utf-8"?>
<p:tagLst xmlns:a="http://schemas.openxmlformats.org/drawingml/2006/main" xmlns:r="http://schemas.openxmlformats.org/officeDocument/2006/relationships" xmlns:p="http://schemas.openxmlformats.org/presentationml/2006/main">
  <p:tag name="NUM" val="25"/>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26"/>
</p:tagLst>
</file>

<file path=ppt/tags/tag151.xml><?xml version="1.0" encoding="utf-8"?>
<p:tagLst xmlns:a="http://schemas.openxmlformats.org/drawingml/2006/main" xmlns:r="http://schemas.openxmlformats.org/officeDocument/2006/relationships" xmlns:p="http://schemas.openxmlformats.org/presentationml/2006/main">
  <p:tag name="NUM" val="27"/>
</p:tagLst>
</file>

<file path=ppt/tags/tag152.xml><?xml version="1.0" encoding="utf-8"?>
<p:tagLst xmlns:a="http://schemas.openxmlformats.org/drawingml/2006/main" xmlns:r="http://schemas.openxmlformats.org/officeDocument/2006/relationships" xmlns:p="http://schemas.openxmlformats.org/presentationml/2006/main">
  <p:tag name="NUM" val="28"/>
</p:tagLst>
</file>

<file path=ppt/tags/tag153.xml><?xml version="1.0" encoding="utf-8"?>
<p:tagLst xmlns:a="http://schemas.openxmlformats.org/drawingml/2006/main" xmlns:r="http://schemas.openxmlformats.org/officeDocument/2006/relationships" xmlns:p="http://schemas.openxmlformats.org/presentationml/2006/main">
  <p:tag name="NUM" val="29"/>
</p:tagLst>
</file>

<file path=ppt/tags/tag154.xml><?xml version="1.0" encoding="utf-8"?>
<p:tagLst xmlns:a="http://schemas.openxmlformats.org/drawingml/2006/main" xmlns:r="http://schemas.openxmlformats.org/officeDocument/2006/relationships" xmlns:p="http://schemas.openxmlformats.org/presentationml/2006/main">
  <p:tag name="NUM" val="30"/>
</p:tagLst>
</file>

<file path=ppt/tags/tag155.xml><?xml version="1.0" encoding="utf-8"?>
<p:tagLst xmlns:a="http://schemas.openxmlformats.org/drawingml/2006/main" xmlns:r="http://schemas.openxmlformats.org/officeDocument/2006/relationships" xmlns:p="http://schemas.openxmlformats.org/presentationml/2006/main">
  <p:tag name="NUM" val="31"/>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3"/>
</p:tagLst>
</file>

<file path=ppt/tags/tag36.xml><?xml version="1.0" encoding="utf-8"?>
<p:tagLst xmlns:a="http://schemas.openxmlformats.org/drawingml/2006/main" xmlns:r="http://schemas.openxmlformats.org/officeDocument/2006/relationships" xmlns:p="http://schemas.openxmlformats.org/presentationml/2006/main">
  <p:tag name="NUM" val="14"/>
</p:tagLst>
</file>

<file path=ppt/tags/tag37.xml><?xml version="1.0" encoding="utf-8"?>
<p:tagLst xmlns:a="http://schemas.openxmlformats.org/drawingml/2006/main" xmlns:r="http://schemas.openxmlformats.org/officeDocument/2006/relationships" xmlns:p="http://schemas.openxmlformats.org/presentationml/2006/main">
  <p:tag name="NUM" val="15"/>
</p:tagLst>
</file>

<file path=ppt/tags/tag38.xml><?xml version="1.0" encoding="utf-8"?>
<p:tagLst xmlns:a="http://schemas.openxmlformats.org/drawingml/2006/main" xmlns:r="http://schemas.openxmlformats.org/officeDocument/2006/relationships" xmlns:p="http://schemas.openxmlformats.org/presentationml/2006/main">
  <p:tag name="NUM" val="16"/>
</p:tagLst>
</file>

<file path=ppt/tags/tag39.xml><?xml version="1.0" encoding="utf-8"?>
<p:tagLst xmlns:a="http://schemas.openxmlformats.org/drawingml/2006/main" xmlns:r="http://schemas.openxmlformats.org/officeDocument/2006/relationships" xmlns:p="http://schemas.openxmlformats.org/presentationml/2006/main">
  <p:tag name="NUM" val="1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8"/>
</p:tagLst>
</file>

<file path=ppt/tags/tag41.xml><?xml version="1.0" encoding="utf-8"?>
<p:tagLst xmlns:a="http://schemas.openxmlformats.org/drawingml/2006/main" xmlns:r="http://schemas.openxmlformats.org/officeDocument/2006/relationships" xmlns:p="http://schemas.openxmlformats.org/presentationml/2006/main">
  <p:tag name="NUM" val="19"/>
</p:tagLst>
</file>

<file path=ppt/tags/tag42.xml><?xml version="1.0" encoding="utf-8"?>
<p:tagLst xmlns:a="http://schemas.openxmlformats.org/drawingml/2006/main" xmlns:r="http://schemas.openxmlformats.org/officeDocument/2006/relationships" xmlns:p="http://schemas.openxmlformats.org/presentationml/2006/main">
  <p:tag name="NUM" val="20"/>
</p:tagLst>
</file>

<file path=ppt/tags/tag43.xml><?xml version="1.0" encoding="utf-8"?>
<p:tagLst xmlns:a="http://schemas.openxmlformats.org/drawingml/2006/main" xmlns:r="http://schemas.openxmlformats.org/officeDocument/2006/relationships" xmlns:p="http://schemas.openxmlformats.org/presentationml/2006/main">
  <p:tag name="NUM" val="21"/>
</p:tagLst>
</file>

<file path=ppt/tags/tag44.xml><?xml version="1.0" encoding="utf-8"?>
<p:tagLst xmlns:a="http://schemas.openxmlformats.org/drawingml/2006/main" xmlns:r="http://schemas.openxmlformats.org/officeDocument/2006/relationships" xmlns:p="http://schemas.openxmlformats.org/presentationml/2006/main">
  <p:tag name="NUM" val="22"/>
</p:tagLst>
</file>

<file path=ppt/tags/tag45.xml><?xml version="1.0" encoding="utf-8"?>
<p:tagLst xmlns:a="http://schemas.openxmlformats.org/drawingml/2006/main" xmlns:r="http://schemas.openxmlformats.org/officeDocument/2006/relationships" xmlns:p="http://schemas.openxmlformats.org/presentationml/2006/main">
  <p:tag name="NUM" val="23"/>
</p:tagLst>
</file>

<file path=ppt/tags/tag46.xml><?xml version="1.0" encoding="utf-8"?>
<p:tagLst xmlns:a="http://schemas.openxmlformats.org/drawingml/2006/main" xmlns:r="http://schemas.openxmlformats.org/officeDocument/2006/relationships" xmlns:p="http://schemas.openxmlformats.org/presentationml/2006/main">
  <p:tag name="NUM" val="24"/>
</p:tagLst>
</file>

<file path=ppt/tags/tag47.xml><?xml version="1.0" encoding="utf-8"?>
<p:tagLst xmlns:a="http://schemas.openxmlformats.org/drawingml/2006/main" xmlns:r="http://schemas.openxmlformats.org/officeDocument/2006/relationships" xmlns:p="http://schemas.openxmlformats.org/presentationml/2006/main">
  <p:tag name="NUM" val="25"/>
</p:tagLst>
</file>

<file path=ppt/tags/tag48.xml><?xml version="1.0" encoding="utf-8"?>
<p:tagLst xmlns:a="http://schemas.openxmlformats.org/drawingml/2006/main" xmlns:r="http://schemas.openxmlformats.org/officeDocument/2006/relationships" xmlns:p="http://schemas.openxmlformats.org/presentationml/2006/main">
  <p:tag name="NUM" val="26"/>
</p:tagLst>
</file>

<file path=ppt/tags/tag49.xml><?xml version="1.0" encoding="utf-8"?>
<p:tagLst xmlns:a="http://schemas.openxmlformats.org/drawingml/2006/main" xmlns:r="http://schemas.openxmlformats.org/officeDocument/2006/relationships" xmlns:p="http://schemas.openxmlformats.org/presentationml/2006/main">
  <p:tag name="NUM" val="2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8"/>
</p:tagLst>
</file>

<file path=ppt/tags/tag51.xml><?xml version="1.0" encoding="utf-8"?>
<p:tagLst xmlns:a="http://schemas.openxmlformats.org/drawingml/2006/main" xmlns:r="http://schemas.openxmlformats.org/officeDocument/2006/relationships" xmlns:p="http://schemas.openxmlformats.org/presentationml/2006/main">
  <p:tag name="NUM" val="29"/>
</p:tagLst>
</file>

<file path=ppt/tags/tag52.xml><?xml version="1.0" encoding="utf-8"?>
<p:tagLst xmlns:a="http://schemas.openxmlformats.org/drawingml/2006/main" xmlns:r="http://schemas.openxmlformats.org/officeDocument/2006/relationships" xmlns:p="http://schemas.openxmlformats.org/presentationml/2006/main">
  <p:tag name="NUM" val="30"/>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10"/>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13"/>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5"/>
</p:tagLst>
</file>

<file path=ppt/tags/tag68.xml><?xml version="1.0" encoding="utf-8"?>
<p:tagLst xmlns:a="http://schemas.openxmlformats.org/drawingml/2006/main" xmlns:r="http://schemas.openxmlformats.org/officeDocument/2006/relationships" xmlns:p="http://schemas.openxmlformats.org/presentationml/2006/main">
  <p:tag name="NUM" val="16"/>
</p:tagLst>
</file>

<file path=ppt/tags/tag69.xml><?xml version="1.0" encoding="utf-8"?>
<p:tagLst xmlns:a="http://schemas.openxmlformats.org/drawingml/2006/main" xmlns:r="http://schemas.openxmlformats.org/officeDocument/2006/relationships" xmlns:p="http://schemas.openxmlformats.org/presentationml/2006/main">
  <p:tag name="NUM" val="17"/>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8"/>
</p:tagLst>
</file>

<file path=ppt/tags/tag71.xml><?xml version="1.0" encoding="utf-8"?>
<p:tagLst xmlns:a="http://schemas.openxmlformats.org/drawingml/2006/main" xmlns:r="http://schemas.openxmlformats.org/officeDocument/2006/relationships" xmlns:p="http://schemas.openxmlformats.org/presentationml/2006/main">
  <p:tag name="NUM" val="19"/>
</p:tagLst>
</file>

<file path=ppt/tags/tag72.xml><?xml version="1.0" encoding="utf-8"?>
<p:tagLst xmlns:a="http://schemas.openxmlformats.org/drawingml/2006/main" xmlns:r="http://schemas.openxmlformats.org/officeDocument/2006/relationships" xmlns:p="http://schemas.openxmlformats.org/presentationml/2006/main">
  <p:tag name="NUM" val="20"/>
</p:tagLst>
</file>

<file path=ppt/tags/tag73.xml><?xml version="1.0" encoding="utf-8"?>
<p:tagLst xmlns:a="http://schemas.openxmlformats.org/drawingml/2006/main" xmlns:r="http://schemas.openxmlformats.org/officeDocument/2006/relationships" xmlns:p="http://schemas.openxmlformats.org/presentationml/2006/main">
  <p:tag name="NUM" val="21"/>
</p:tagLst>
</file>

<file path=ppt/tags/tag74.xml><?xml version="1.0" encoding="utf-8"?>
<p:tagLst xmlns:a="http://schemas.openxmlformats.org/drawingml/2006/main" xmlns:r="http://schemas.openxmlformats.org/officeDocument/2006/relationships" xmlns:p="http://schemas.openxmlformats.org/presentationml/2006/main">
  <p:tag name="NUM" val="22"/>
</p:tagLst>
</file>

<file path=ppt/tags/tag75.xml><?xml version="1.0" encoding="utf-8"?>
<p:tagLst xmlns:a="http://schemas.openxmlformats.org/drawingml/2006/main" xmlns:r="http://schemas.openxmlformats.org/officeDocument/2006/relationships" xmlns:p="http://schemas.openxmlformats.org/presentationml/2006/main">
  <p:tag name="NUM" val="23"/>
</p:tagLst>
</file>

<file path=ppt/tags/tag76.xml><?xml version="1.0" encoding="utf-8"?>
<p:tagLst xmlns:a="http://schemas.openxmlformats.org/drawingml/2006/main" xmlns:r="http://schemas.openxmlformats.org/officeDocument/2006/relationships" xmlns:p="http://schemas.openxmlformats.org/presentationml/2006/main">
  <p:tag name="NUM" val="24"/>
</p:tagLst>
</file>

<file path=ppt/tags/tag77.xml><?xml version="1.0" encoding="utf-8"?>
<p:tagLst xmlns:a="http://schemas.openxmlformats.org/drawingml/2006/main" xmlns:r="http://schemas.openxmlformats.org/officeDocument/2006/relationships" xmlns:p="http://schemas.openxmlformats.org/presentationml/2006/main">
  <p:tag name="NUM" val="25"/>
</p:tagLst>
</file>

<file path=ppt/tags/tag78.xml><?xml version="1.0" encoding="utf-8"?>
<p:tagLst xmlns:a="http://schemas.openxmlformats.org/drawingml/2006/main" xmlns:r="http://schemas.openxmlformats.org/officeDocument/2006/relationships" xmlns:p="http://schemas.openxmlformats.org/presentationml/2006/main">
  <p:tag name="NUM" val="26"/>
</p:tagLst>
</file>

<file path=ppt/tags/tag79.xml><?xml version="1.0" encoding="utf-8"?>
<p:tagLst xmlns:a="http://schemas.openxmlformats.org/drawingml/2006/main" xmlns:r="http://schemas.openxmlformats.org/officeDocument/2006/relationships" xmlns:p="http://schemas.openxmlformats.org/presentationml/2006/main">
  <p:tag name="NUM" val="27"/>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8"/>
</p:tagLst>
</file>

<file path=ppt/tags/tag81.xml><?xml version="1.0" encoding="utf-8"?>
<p:tagLst xmlns:a="http://schemas.openxmlformats.org/drawingml/2006/main" xmlns:r="http://schemas.openxmlformats.org/officeDocument/2006/relationships" xmlns:p="http://schemas.openxmlformats.org/presentationml/2006/main">
  <p:tag name="NUM" val="29"/>
</p:tagLst>
</file>

<file path=ppt/tags/tag82.xml><?xml version="1.0" encoding="utf-8"?>
<p:tagLst xmlns:a="http://schemas.openxmlformats.org/drawingml/2006/main" xmlns:r="http://schemas.openxmlformats.org/officeDocument/2006/relationships" xmlns:p="http://schemas.openxmlformats.org/presentationml/2006/main">
  <p:tag name="NUM" val="30"/>
</p:tagLst>
</file>

<file path=ppt/tags/tag83.xml><?xml version="1.0" encoding="utf-8"?>
<p:tagLst xmlns:a="http://schemas.openxmlformats.org/drawingml/2006/main" xmlns:r="http://schemas.openxmlformats.org/officeDocument/2006/relationships" xmlns:p="http://schemas.openxmlformats.org/presentationml/2006/main">
  <p:tag name="NUM" val="31"/>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3"/>
</p:tagLst>
</file>

<file path=ppt/tags/tag97.xml><?xml version="1.0" encoding="utf-8"?>
<p:tagLst xmlns:a="http://schemas.openxmlformats.org/drawingml/2006/main" xmlns:r="http://schemas.openxmlformats.org/officeDocument/2006/relationships" xmlns:p="http://schemas.openxmlformats.org/presentationml/2006/main">
  <p:tag name="NUM" val="14"/>
</p:tagLst>
</file>

<file path=ppt/tags/tag98.xml><?xml version="1.0" encoding="utf-8"?>
<p:tagLst xmlns:a="http://schemas.openxmlformats.org/drawingml/2006/main" xmlns:r="http://schemas.openxmlformats.org/officeDocument/2006/relationships" xmlns:p="http://schemas.openxmlformats.org/presentationml/2006/main">
  <p:tag name="NUM" val="15"/>
</p:tagLst>
</file>

<file path=ppt/tags/tag99.xml><?xml version="1.0" encoding="utf-8"?>
<p:tagLst xmlns:a="http://schemas.openxmlformats.org/drawingml/2006/main" xmlns:r="http://schemas.openxmlformats.org/officeDocument/2006/relationships" xmlns:p="http://schemas.openxmlformats.org/presentationml/2006/main">
  <p:tag name="NUM" val="16"/>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2367</Words>
  <Application>Microsoft Office PowerPoint</Application>
  <PresentationFormat>Grand écran</PresentationFormat>
  <Paragraphs>280</Paragraphs>
  <Slides>18</Slides>
  <Notes>16</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Bierstadt</vt:lpstr>
      <vt:lpstr>Calibri</vt:lpstr>
      <vt:lpstr>Century Gothic</vt:lpstr>
      <vt:lpstr>GestaltVTI</vt:lpstr>
      <vt:lpstr>Le pouvoir de la capitalisation</vt:lpstr>
      <vt:lpstr>Réflexion</vt:lpstr>
      <vt:lpstr>Croissance d’une pièce d’un cent qui double de valeur chaque jour pendant 30 jours</vt:lpstr>
      <vt:lpstr>Les intérêts composés, qu’est-ce que c’est?</vt:lpstr>
      <vt:lpstr>Formules des intérêts simples et des intérêts composés</vt:lpstr>
      <vt:lpstr>Présentation PowerPoint</vt:lpstr>
      <vt:lpstr>Présentation PowerPoint</vt:lpstr>
      <vt:lpstr>Conseils ‒ Investis tôt</vt:lpstr>
      <vt:lpstr>Investis souvent</vt:lpstr>
      <vt:lpstr>Diversifie</vt:lpstr>
      <vt:lpstr>Présentation PowerPoint</vt:lpstr>
      <vt:lpstr>Présentation PowerPoint</vt:lpstr>
      <vt:lpstr>Carte de crédit et intérêts composés</vt:lpstr>
      <vt:lpstr>Intérêts composés et crédit</vt:lpstr>
      <vt:lpstr>Investigation</vt:lpstr>
      <vt:lpstr>Exercice : </vt:lpstr>
      <vt:lpstr>Réponse : 50 mois</vt:lpstr>
      <vt:lpstr>Devoir : réflexion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Verreault, Lorianne</cp:lastModifiedBy>
  <cp:revision>104</cp:revision>
  <dcterms:created xsi:type="dcterms:W3CDTF">2023-10-22T21:01:04Z</dcterms:created>
  <dcterms:modified xsi:type="dcterms:W3CDTF">2024-07-01T16:17:34Z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