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3"/>
  </p:notesMasterIdLst>
  <p:sldIdLst>
    <p:sldId id="281" r:id="rId2"/>
    <p:sldId id="279" r:id="rId3"/>
    <p:sldId id="285" r:id="rId4"/>
    <p:sldId id="278" r:id="rId5"/>
    <p:sldId id="277" r:id="rId6"/>
    <p:sldId id="282" r:id="rId7"/>
    <p:sldId id="275" r:id="rId8"/>
    <p:sldId id="286" r:id="rId9"/>
    <p:sldId id="287" r:id="rId10"/>
    <p:sldId id="26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6ABD4A"/>
    <a:srgbClr val="333F48"/>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2B803-7923-4912-B208-48DAB08D5CB0}" v="2" dt="2024-06-25T21:00:44.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80" autoAdjust="0"/>
    <p:restoredTop sz="94660"/>
  </p:normalViewPr>
  <p:slideViewPr>
    <p:cSldViewPr snapToGrid="0">
      <p:cViewPr varScale="1">
        <p:scale>
          <a:sx n="103" d="100"/>
          <a:sy n="103" d="100"/>
        </p:scale>
        <p:origin x="114" y="282"/>
      </p:cViewPr>
      <p:guideLst/>
    </p:cSldViewPr>
  </p:slideViewPr>
  <p:notesTextViewPr>
    <p:cViewPr>
      <p:scale>
        <a:sx n="1" d="1"/>
        <a:sy n="1" d="1"/>
      </p:scale>
      <p:origin x="0" y="0"/>
    </p:cViewPr>
  </p:notesTextViewPr>
  <p:notesViewPr>
    <p:cSldViewPr snapToGrid="0">
      <p:cViewPr varScale="1">
        <p:scale>
          <a:sx n="78" d="100"/>
          <a:sy n="78" d="100"/>
        </p:scale>
        <p:origin x="39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no, Sally" userId="6a92a364-d3bc-4bd8-bbde-8990c7cf6201" providerId="ADAL" clId="{73A2B803-7923-4912-B208-48DAB08D5CB0}"/>
    <pc:docChg chg="undo custSel modMainMaster">
      <pc:chgData name="Soriano, Sally" userId="6a92a364-d3bc-4bd8-bbde-8990c7cf6201" providerId="ADAL" clId="{73A2B803-7923-4912-B208-48DAB08D5CB0}" dt="2024-06-25T21:00:44.305" v="5"/>
      <pc:docMkLst>
        <pc:docMk/>
      </pc:docMkLst>
      <pc:sldChg chg="delCm">
        <pc:chgData name="Soriano, Sally" userId="6a92a364-d3bc-4bd8-bbde-8990c7cf6201" providerId="ADAL" clId="{73A2B803-7923-4912-B208-48DAB08D5CB0}" dt="2024-06-25T20:59:13.121" v="1"/>
        <pc:sldMkLst>
          <pc:docMk/>
          <pc:sldMk cId="1158075266" sldId="275"/>
        </pc:sldMkLst>
      </pc:sldChg>
      <pc:sldChg chg="delCm">
        <pc:chgData name="Soriano, Sally" userId="6a92a364-d3bc-4bd8-bbde-8990c7cf6201" providerId="ADAL" clId="{73A2B803-7923-4912-B208-48DAB08D5CB0}" dt="2024-06-25T20:59:03.864" v="0"/>
        <pc:sldMkLst>
          <pc:docMk/>
          <pc:sldMk cId="2185231353" sldId="282"/>
        </pc:sldMkLst>
      </pc:sldChg>
      <pc:sldMasterChg chg="modSldLayout">
        <pc:chgData name="Soriano, Sally" userId="6a92a364-d3bc-4bd8-bbde-8990c7cf6201" providerId="ADAL" clId="{73A2B803-7923-4912-B208-48DAB08D5CB0}" dt="2024-06-25T21:00:44.305" v="5"/>
        <pc:sldMasterMkLst>
          <pc:docMk/>
          <pc:sldMasterMk cId="1281054387" sldId="2147483724"/>
        </pc:sldMasterMkLst>
        <pc:sldLayoutChg chg="addSp modSp">
          <pc:chgData name="Soriano, Sally" userId="6a92a364-d3bc-4bd8-bbde-8990c7cf6201" providerId="ADAL" clId="{73A2B803-7923-4912-B208-48DAB08D5CB0}" dt="2024-06-25T21:00:44.305" v="5"/>
          <pc:sldLayoutMkLst>
            <pc:docMk/>
            <pc:sldMasterMk cId="1281054387" sldId="2147483724"/>
            <pc:sldLayoutMk cId="2138190070" sldId="2147483714"/>
          </pc:sldLayoutMkLst>
          <pc:spChg chg="add mod">
            <ac:chgData name="Soriano, Sally" userId="6a92a364-d3bc-4bd8-bbde-8990c7cf6201" providerId="ADAL" clId="{73A2B803-7923-4912-B208-48DAB08D5CB0}" dt="2024-06-25T21:00:44.305" v="5"/>
            <ac:spMkLst>
              <pc:docMk/>
              <pc:sldMasterMk cId="1281054387" sldId="2147483724"/>
              <pc:sldLayoutMk cId="2138190070" sldId="2147483714"/>
              <ac:spMk id="3" creationId="{17C1B203-E8F5-3701-410E-DE0AC244D2C6}"/>
            </ac:spMkLst>
          </pc:spChg>
        </pc:sldLayoutChg>
        <pc:sldLayoutChg chg="addSp delSp modSp mod">
          <pc:chgData name="Soriano, Sally" userId="6a92a364-d3bc-4bd8-bbde-8990c7cf6201" providerId="ADAL" clId="{73A2B803-7923-4912-B208-48DAB08D5CB0}" dt="2024-06-25T21:00:39.226" v="4"/>
          <pc:sldLayoutMkLst>
            <pc:docMk/>
            <pc:sldMasterMk cId="1281054387" sldId="2147483724"/>
            <pc:sldLayoutMk cId="3544181888" sldId="2147483725"/>
          </pc:sldLayoutMkLst>
          <pc:spChg chg="add del">
            <ac:chgData name="Soriano, Sally" userId="6a92a364-d3bc-4bd8-bbde-8990c7cf6201" providerId="ADAL" clId="{73A2B803-7923-4912-B208-48DAB08D5CB0}" dt="2024-06-25T21:00:29.426" v="3" actId="22"/>
            <ac:spMkLst>
              <pc:docMk/>
              <pc:sldMasterMk cId="1281054387" sldId="2147483724"/>
              <pc:sldLayoutMk cId="3544181888" sldId="2147483725"/>
              <ac:spMk id="5" creationId="{2028B9D1-A6CD-20A3-F083-386314793FB0}"/>
            </ac:spMkLst>
          </pc:spChg>
          <pc:spChg chg="add mod">
            <ac:chgData name="Soriano, Sally" userId="6a92a364-d3bc-4bd8-bbde-8990c7cf6201" providerId="ADAL" clId="{73A2B803-7923-4912-B208-48DAB08D5CB0}" dt="2024-06-25T21:00:39.226" v="4"/>
            <ac:spMkLst>
              <pc:docMk/>
              <pc:sldMasterMk cId="1281054387" sldId="2147483724"/>
              <pc:sldLayoutMk cId="3544181888" sldId="2147483725"/>
              <ac:spMk id="7" creationId="{3E81305A-E355-8863-9B59-0586AC84ED0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replis du marché boursier sont incontournables pour les actions.</a:t>
            </a:r>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8</a:t>
            </a:fld>
            <a:endParaRPr lang="fr-CA"/>
          </a:p>
        </p:txBody>
      </p:sp>
    </p:spTree>
    <p:extLst>
      <p:ext uri="{BB962C8B-B14F-4D97-AF65-F5344CB8AC3E}">
        <p14:creationId xmlns:p14="http://schemas.microsoft.com/office/powerpoint/2010/main" val="419131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[Y axis] FAIBLE – RENDEMENT ANNUALISÉ (%) – ÉLEVÉ</a:t>
            </a:r>
          </a:p>
          <a:p>
            <a:r>
              <a:rPr lang="fr-CA" dirty="0"/>
              <a:t>[X axis] FAIBLE – ÉCART-TYPE (RISQUE EN %) – ÉLEVÉ</a:t>
            </a:r>
          </a:p>
          <a:p>
            <a:endParaRPr lang="fr-CA" dirty="0"/>
          </a:p>
          <a:p>
            <a:r>
              <a:rPr lang="fr-CA" b="1" dirty="0"/>
              <a:t>RISQUE FAIBLE/RENDEMENT ÉLEVÉ	RISQUE ÉLEVÉ/RENDEMENT ÉLEVÉ</a:t>
            </a:r>
          </a:p>
          <a:p>
            <a:r>
              <a:rPr lang="fr-CA" b="1" dirty="0"/>
              <a:t>RISQUE FAIBLE/RENDEMENT FAIBLE	RISQUE ÉLEVÉ/RENDEMENT FAIBLE</a:t>
            </a:r>
          </a:p>
          <a:p>
            <a:endParaRPr lang="fr-CA" dirty="0"/>
          </a:p>
          <a:p>
            <a:r>
              <a:rPr lang="fr-CA" b="1" dirty="0"/>
              <a:t>Portefeuille diversifié</a:t>
            </a:r>
          </a:p>
          <a:p>
            <a:r>
              <a:rPr lang="fr-CA" dirty="0"/>
              <a:t>Actions mondiales 20 %</a:t>
            </a:r>
          </a:p>
          <a:p>
            <a:r>
              <a:rPr lang="fr-CA" dirty="0"/>
              <a:t>Actions canadiennes 30 %</a:t>
            </a:r>
          </a:p>
          <a:p>
            <a:r>
              <a:rPr lang="fr-CA" dirty="0"/>
              <a:t>Obligations canadiennes 50 %</a:t>
            </a:r>
          </a:p>
          <a:p>
            <a:endParaRPr lang="fr-CA" dirty="0"/>
          </a:p>
          <a:p>
            <a:r>
              <a:rPr lang="fr-CA" dirty="0"/>
              <a:t>100 % Actions canadiennes</a:t>
            </a:r>
          </a:p>
          <a:p>
            <a:endParaRPr lang="fr-CA" dirty="0"/>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9</a:t>
            </a:fld>
            <a:endParaRPr lang="fr-CA"/>
          </a:p>
        </p:txBody>
      </p:sp>
    </p:spTree>
    <p:extLst>
      <p:ext uri="{BB962C8B-B14F-4D97-AF65-F5344CB8AC3E}">
        <p14:creationId xmlns:p14="http://schemas.microsoft.com/office/powerpoint/2010/main" val="1301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D15BF9-D6C1-DADD-D1F7-151CD7DF08A1}"/>
              </a:ext>
            </a:extLst>
          </p:cNvPr>
          <p:cNvSpPr txBox="1"/>
          <p:nvPr userDrawn="1"/>
        </p:nvSpPr>
        <p:spPr>
          <a:xfrm>
            <a:off x="2470068" y="6451599"/>
            <a:ext cx="39950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1793765-v2024412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TextBox 6">
            <a:extLst>
              <a:ext uri="{FF2B5EF4-FFF2-40B4-BE49-F238E27FC236}">
                <a16:creationId xmlns:a16="http://schemas.microsoft.com/office/drawing/2014/main" id="{3E81305A-E355-8863-9B59-0586AC84ED08}"/>
              </a:ext>
            </a:extLst>
          </p:cNvPr>
          <p:cNvSpPr txBox="1"/>
          <p:nvPr userDrawn="1"/>
        </p:nvSpPr>
        <p:spPr>
          <a:xfrm>
            <a:off x="2470068" y="6451599"/>
            <a:ext cx="39950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1793765-v2024412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17C1B203-E8F5-3701-410E-DE0AC244D2C6}"/>
              </a:ext>
            </a:extLst>
          </p:cNvPr>
          <p:cNvSpPr txBox="1"/>
          <p:nvPr userDrawn="1"/>
        </p:nvSpPr>
        <p:spPr>
          <a:xfrm>
            <a:off x="2470068" y="6451599"/>
            <a:ext cx="39950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1793765-v2024412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6</a:t>
            </a:r>
          </a:p>
        </p:txBody>
      </p:sp>
      <p:pic>
        <p:nvPicPr>
          <p:cNvPr id="2" name="Image 1" descr="Une image contenant texte, Police, Graphique, logo&#10;&#10;Description générée automatiquement">
            <a:extLst>
              <a:ext uri="{FF2B5EF4-FFF2-40B4-BE49-F238E27FC236}">
                <a16:creationId xmlns:a16="http://schemas.microsoft.com/office/drawing/2014/main" id="{AA1DBF75-D815-A799-2E43-1EBB30EA7D1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5.xml"/><Relationship Id="rId5" Type="http://schemas.openxmlformats.org/officeDocument/2006/relationships/video" Target="https://www.youtube.com/embed/yBo5bBVoZrs?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hyperlink" Target="https://www.fidelity.ca/fr/products/investmentfinder/?" TargetMode="Externa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8.e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7.emf"/><Relationship Id="rId5" Type="http://schemas.openxmlformats.org/officeDocument/2006/relationships/tags" Target="../tags/tag44.xml"/><Relationship Id="rId10" Type="http://schemas.openxmlformats.org/officeDocument/2006/relationships/slideLayout" Target="../slideLayouts/slideLayout3.xml"/><Relationship Id="rId4" Type="http://schemas.openxmlformats.org/officeDocument/2006/relationships/tags" Target="../tags/tag43.xml"/><Relationship Id="rId9"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notesSlide" Target="../notesSlides/notesSlide3.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video" Target="https://www.youtube.com/embed/yBo5bBVoZrs?list=PLBzmUd_ESwotHoBQVE0l2LIfSrf-_dGFU" TargetMode="External"/><Relationship Id="rId7" Type="http://schemas.openxmlformats.org/officeDocument/2006/relationships/image" Target="../media/image3.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8.xml"/><Relationship Id="rId7" Type="http://schemas.openxmlformats.org/officeDocument/2006/relationships/notesSlide" Target="../notesSlides/notesSlide6.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3.xml"/><Relationship Id="rId5" Type="http://schemas.openxmlformats.org/officeDocument/2006/relationships/tags" Target="../tags/tag30.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5.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6.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Établir ses objectifs et son horizon de placement</a:t>
            </a:r>
            <a:br>
              <a:rPr lang="fr-CA"/>
            </a:br>
            <a:br>
              <a:rPr lang="fr-CA"/>
            </a:br>
            <a:br>
              <a:rPr lang="fr-CA"/>
            </a:br>
            <a:endParaRPr lang="fr-CA"/>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8" name="Online Media 7" descr="Établir ses objectifs et son horizon de placement">
            <a:hlinkClick r:id="" action="ppaction://media"/>
            <a:extLst>
              <a:ext uri="{FF2B5EF4-FFF2-40B4-BE49-F238E27FC236}">
                <a16:creationId xmlns:a16="http://schemas.microsoft.com/office/drawing/2014/main" id="{7D7C3402-5BD1-0893-9700-FFD95E04E076}"/>
              </a:ext>
            </a:extLst>
          </p:cNvPr>
          <p:cNvPicPr>
            <a:picLocks noRot="1" noChangeAspect="1"/>
          </p:cNvPicPr>
          <p:nvPr>
            <a:videoFile r:link="rId5"/>
            <p:custDataLst>
              <p:tags r:id="rId6"/>
            </p:custDataLst>
          </p:nvPr>
        </p:nvPicPr>
        <p:blipFill>
          <a:blip r:embed="rId8"/>
          <a:stretch>
            <a:fillRect/>
          </a:stretch>
        </p:blipFill>
        <p:spPr>
          <a:xfrm>
            <a:off x="3302000" y="2423582"/>
            <a:ext cx="5588000" cy="3157220"/>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a:xfrm>
            <a:off x="517870" y="1160463"/>
            <a:ext cx="11158193" cy="1071108"/>
          </a:xfrm>
        </p:spPr>
        <p:txBody>
          <a:bodyPr/>
          <a:lstStyle/>
          <a:p>
            <a:r>
              <a:rPr lang="fr-CA"/>
              <a:t>Exercice : utilise </a:t>
            </a:r>
            <a:r>
              <a:rPr lang="fr-CA" dirty="0"/>
              <a:t>le </a:t>
            </a:r>
            <a:r>
              <a:rPr lang="fr-CA" dirty="0">
                <a:ea typeface="Open Sans"/>
                <a:cs typeface="Open Sans"/>
                <a:hlinkClick r:id="rId5">
                  <a:extLst>
                    <a:ext uri="{A12FA001-AC4F-418D-AE19-62706E023703}">
                      <ahyp:hlinkClr xmlns:ahyp="http://schemas.microsoft.com/office/drawing/2018/hyperlinkcolor" val="tx"/>
                    </a:ext>
                  </a:extLst>
                </a:hlinkClick>
              </a:rPr>
              <a:t>Sélecteur de placements de </a:t>
            </a:r>
            <a:r>
              <a:rPr lang="fr-CA" dirty="0" err="1">
                <a:ea typeface="Open Sans"/>
                <a:cs typeface="Open Sans"/>
                <a:hlinkClick r:id="rId5">
                  <a:extLst>
                    <a:ext uri="{A12FA001-AC4F-418D-AE19-62706E023703}">
                      <ahyp:hlinkClr xmlns:ahyp="http://schemas.microsoft.com/office/drawing/2018/hyperlinkcolor" val="tx"/>
                    </a:ext>
                  </a:extLst>
                </a:hlinkClick>
              </a:rPr>
              <a:t>Fidelity</a:t>
            </a:r>
            <a:r>
              <a:rPr lang="fr-CA" dirty="0"/>
              <a:t> pour t’aider à remplir ce tableau.</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2"/>
            </p:custDataLst>
          </p:nvPr>
        </p:nvSpPr>
        <p:spPr/>
        <p:txBody>
          <a:bodyPr/>
          <a:lstStyle/>
          <a:p>
            <a:fld id="{DFDF98CC-160E-494C-8C3C-8CDC5FA257DE}" type="slidenum">
              <a:rPr lang="en-US" smtClean="0"/>
              <a:t>10</a:t>
            </a:fld>
            <a:endParaRPr lang="en-US"/>
          </a:p>
        </p:txBody>
      </p:sp>
      <p:graphicFrame>
        <p:nvGraphicFramePr>
          <p:cNvPr id="3" name="Table 2">
            <a:extLst>
              <a:ext uri="{FF2B5EF4-FFF2-40B4-BE49-F238E27FC236}">
                <a16:creationId xmlns:a16="http://schemas.microsoft.com/office/drawing/2014/main" id="{A3EC1331-3B43-FC6F-7136-A8B499098CA1}"/>
              </a:ext>
            </a:extLst>
          </p:cNvPr>
          <p:cNvGraphicFramePr>
            <a:graphicFrameLocks noGrp="1"/>
          </p:cNvGraphicFramePr>
          <p:nvPr>
            <p:custDataLst>
              <p:tags r:id="rId3"/>
            </p:custDataLst>
            <p:extLst>
              <p:ext uri="{D42A27DB-BD31-4B8C-83A1-F6EECF244321}">
                <p14:modId xmlns:p14="http://schemas.microsoft.com/office/powerpoint/2010/main" val="881631681"/>
              </p:ext>
            </p:extLst>
          </p:nvPr>
        </p:nvGraphicFramePr>
        <p:xfrm>
          <a:off x="616659" y="2289517"/>
          <a:ext cx="11059404" cy="3840228"/>
        </p:xfrm>
        <a:graphic>
          <a:graphicData uri="http://schemas.openxmlformats.org/drawingml/2006/table">
            <a:tbl>
              <a:tblPr firstRow="1" bandRow="1">
                <a:tableStyleId>{5C22544A-7EE6-4342-B048-85BDC9FD1C3A}</a:tableStyleId>
              </a:tblPr>
              <a:tblGrid>
                <a:gridCol w="2002971">
                  <a:extLst>
                    <a:ext uri="{9D8B030D-6E8A-4147-A177-3AD203B41FA5}">
                      <a16:colId xmlns:a16="http://schemas.microsoft.com/office/drawing/2014/main" val="2324842690"/>
                    </a:ext>
                  </a:extLst>
                </a:gridCol>
                <a:gridCol w="2220686">
                  <a:extLst>
                    <a:ext uri="{9D8B030D-6E8A-4147-A177-3AD203B41FA5}">
                      <a16:colId xmlns:a16="http://schemas.microsoft.com/office/drawing/2014/main" val="148973809"/>
                    </a:ext>
                  </a:extLst>
                </a:gridCol>
                <a:gridCol w="3407229">
                  <a:extLst>
                    <a:ext uri="{9D8B030D-6E8A-4147-A177-3AD203B41FA5}">
                      <a16:colId xmlns:a16="http://schemas.microsoft.com/office/drawing/2014/main" val="795722063"/>
                    </a:ext>
                  </a:extLst>
                </a:gridCol>
                <a:gridCol w="3428518">
                  <a:extLst>
                    <a:ext uri="{9D8B030D-6E8A-4147-A177-3AD203B41FA5}">
                      <a16:colId xmlns:a16="http://schemas.microsoft.com/office/drawing/2014/main" val="270703545"/>
                    </a:ext>
                  </a:extLst>
                </a:gridCol>
              </a:tblGrid>
              <a:tr h="625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a:solidFill>
                            <a:schemeClr val="tx1"/>
                          </a:solidFill>
                          <a:latin typeface="Century Gothic" panose="020B0502020202020204" pitchFamily="34" charset="0"/>
                        </a:rPr>
                        <a:t>Description </a:t>
                      </a:r>
                      <a:br>
                        <a:rPr lang="fr-CA" sz="1600">
                          <a:solidFill>
                            <a:schemeClr val="tx1"/>
                          </a:solidFill>
                          <a:latin typeface="Century Gothic" panose="020B0502020202020204" pitchFamily="34" charset="0"/>
                        </a:rPr>
                      </a:br>
                      <a:r>
                        <a:rPr lang="fr-CA" sz="1600">
                          <a:solidFill>
                            <a:schemeClr val="tx1"/>
                          </a:solidFill>
                          <a:latin typeface="Century Gothic" panose="020B0502020202020204" pitchFamily="34" charset="0"/>
                        </a:rPr>
                        <a:t>de l’objectif</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BD4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solidFill>
                            <a:schemeClr val="tx1"/>
                          </a:solidFill>
                          <a:latin typeface="Century Gothic" panose="020B0502020202020204" pitchFamily="34" charset="0"/>
                        </a:rPr>
                        <a:t>Somme d’argent à amasser (fais une recherche pour déterminer le coût)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BD4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a:solidFill>
                            <a:schemeClr val="tx1"/>
                          </a:solidFill>
                          <a:latin typeface="Century Gothic" panose="020B0502020202020204" pitchFamily="34" charset="0"/>
                        </a:rPr>
                        <a:t>Option d’investissement n</a:t>
                      </a:r>
                      <a:r>
                        <a:rPr lang="fr-CA" sz="1600" baseline="30000">
                          <a:solidFill>
                            <a:schemeClr val="tx1"/>
                          </a:solidFill>
                          <a:latin typeface="Century Gothic" panose="020B0502020202020204" pitchFamily="34" charset="0"/>
                        </a:rPr>
                        <a:t>o</a:t>
                      </a:r>
                      <a:r>
                        <a:rPr lang="fr-CA" sz="1600">
                          <a:solidFill>
                            <a:schemeClr val="tx1"/>
                          </a:solidFill>
                          <a:latin typeface="Century Gothic" panose="020B0502020202020204" pitchFamily="34" charset="0"/>
                        </a:rPr>
                        <a:t> 1 </a:t>
                      </a:r>
                      <a:br>
                        <a:rPr lang="fr-CA" sz="1600">
                          <a:solidFill>
                            <a:schemeClr val="tx1"/>
                          </a:solidFill>
                          <a:latin typeface="Century Gothic" panose="020B0502020202020204" pitchFamily="34" charset="0"/>
                        </a:rPr>
                      </a:br>
                      <a:r>
                        <a:rPr lang="fr-CA" sz="1600">
                          <a:solidFill>
                            <a:schemeClr val="tx1"/>
                          </a:solidFill>
                          <a:latin typeface="Century Gothic" panose="020B0502020202020204" pitchFamily="34" charset="0"/>
                        </a:rPr>
                        <a:t>et justification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BD4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a:solidFill>
                            <a:schemeClr val="tx1"/>
                          </a:solidFill>
                          <a:latin typeface="Century Gothic" panose="020B0502020202020204" pitchFamily="34" charset="0"/>
                        </a:rPr>
                        <a:t>Option d’investissement n</a:t>
                      </a:r>
                      <a:r>
                        <a:rPr lang="fr-CA" sz="1600" baseline="30000">
                          <a:solidFill>
                            <a:schemeClr val="tx1"/>
                          </a:solidFill>
                          <a:latin typeface="Century Gothic" panose="020B0502020202020204" pitchFamily="34" charset="0"/>
                        </a:rPr>
                        <a:t>o</a:t>
                      </a:r>
                      <a:r>
                        <a:rPr lang="fr-CA" sz="1600">
                          <a:solidFill>
                            <a:schemeClr val="tx1"/>
                          </a:solidFill>
                          <a:latin typeface="Century Gothic" panose="020B0502020202020204" pitchFamily="34" charset="0"/>
                        </a:rPr>
                        <a:t> 2 </a:t>
                      </a:r>
                      <a:br>
                        <a:rPr lang="fr-CA" sz="1600">
                          <a:solidFill>
                            <a:schemeClr val="tx1"/>
                          </a:solidFill>
                          <a:latin typeface="Century Gothic" panose="020B0502020202020204" pitchFamily="34" charset="0"/>
                        </a:rPr>
                      </a:br>
                      <a:r>
                        <a:rPr lang="fr-CA" sz="1600">
                          <a:solidFill>
                            <a:schemeClr val="tx1"/>
                          </a:solidFill>
                          <a:latin typeface="Century Gothic" panose="020B0502020202020204" pitchFamily="34" charset="0"/>
                        </a:rPr>
                        <a:t>et justification</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6ABD4A"/>
                    </a:solidFill>
                  </a:tcPr>
                </a:tc>
                <a:extLst>
                  <a:ext uri="{0D108BD9-81ED-4DB2-BD59-A6C34878D82A}">
                    <a16:rowId xmlns:a16="http://schemas.microsoft.com/office/drawing/2014/main" val="4181479939"/>
                  </a:ext>
                </a:extLst>
              </a:tr>
              <a:tr h="903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latin typeface="Century Gothic" panose="020B0502020202020204" pitchFamily="34" charset="0"/>
                        </a:rPr>
                        <a:t>Court terme (&lt;1 an)</a:t>
                      </a:r>
                    </a:p>
                  </a:txBody>
                  <a:tcPr>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903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latin typeface="Century Gothic" panose="020B0502020202020204" pitchFamily="34" charset="0"/>
                        </a:rPr>
                        <a:t>Moyen terme (1-5 ans)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966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latin typeface="Century Gothic" panose="020B0502020202020204" pitchFamily="34" charset="0"/>
                        </a:rPr>
                        <a:t>Long terme (&gt;5 ans)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bl>
          </a:graphicData>
        </a:graphic>
      </p:graphicFrame>
    </p:spTree>
    <p:extLst>
      <p:ext uri="{BB962C8B-B14F-4D97-AF65-F5344CB8AC3E}">
        <p14:creationId xmlns:p14="http://schemas.microsoft.com/office/powerpoint/2010/main" val="267799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title"/>
            <p:custDataLst>
              <p:tags r:id="rId1"/>
            </p:custDataLst>
          </p:nvPr>
        </p:nvSpPr>
        <p:spPr/>
        <p:txBody>
          <a:bodyPr/>
          <a:lstStyle/>
          <a:p>
            <a:r>
              <a:rPr lang="fr-CA" sz="3200">
                <a:ea typeface="Open Sans"/>
                <a:cs typeface="Open Sans"/>
              </a:rPr>
              <a:t>Récapitulation</a:t>
            </a:r>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custDataLst>
              <p:tags r:id="rId2"/>
            </p:custDataLst>
          </p:nvPr>
        </p:nvSpPr>
        <p:spPr/>
        <p:txBody>
          <a:bodyPr/>
          <a:lstStyle/>
          <a:p>
            <a:fld id="{DFDF98CC-160E-494C-8C3C-8CDC5FA257DE}" type="slidenum">
              <a:rPr lang="en-US" smtClean="0"/>
              <a:t>11</a:t>
            </a:fld>
            <a:endParaRPr lang="en-US"/>
          </a:p>
        </p:txBody>
      </p:sp>
      <p:sp>
        <p:nvSpPr>
          <p:cNvPr id="6" name="Oval 5">
            <a:extLst>
              <a:ext uri="{FF2B5EF4-FFF2-40B4-BE49-F238E27FC236}">
                <a16:creationId xmlns:a16="http://schemas.microsoft.com/office/drawing/2014/main" id="{2D2A2DB0-8D19-7DBA-AE92-25978B8589A3}"/>
              </a:ext>
            </a:extLst>
          </p:cNvPr>
          <p:cNvSpPr/>
          <p:nvPr>
            <p:custDataLst>
              <p:tags r:id="rId3"/>
            </p:custDataLst>
          </p:nvPr>
        </p:nvSpPr>
        <p:spPr>
          <a:xfrm>
            <a:off x="2036172" y="2242460"/>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5D554CB-ED77-2466-1426-49C99FAEACAB}"/>
              </a:ext>
            </a:extLst>
          </p:cNvPr>
          <p:cNvCxnSpPr>
            <a:cxnSpLocks/>
          </p:cNvCxnSpPr>
          <p:nvPr>
            <p:custDataLst>
              <p:tags r:id="rId4"/>
            </p:custDataLst>
          </p:nvPr>
        </p:nvCxnSpPr>
        <p:spPr>
          <a:xfrm>
            <a:off x="5867400" y="2173487"/>
            <a:ext cx="0" cy="361771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5F30C07-D39A-770B-10FA-B629DC4BDE8B}"/>
              </a:ext>
            </a:extLst>
          </p:cNvPr>
          <p:cNvSpPr/>
          <p:nvPr>
            <p:custDataLst>
              <p:tags r:id="rId5"/>
            </p:custDataLst>
          </p:nvPr>
        </p:nvSpPr>
        <p:spPr>
          <a:xfrm>
            <a:off x="8153943" y="2242460"/>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3078BE-4E1B-40A3-3746-8AD7A8F075A1}"/>
              </a:ext>
            </a:extLst>
          </p:cNvPr>
          <p:cNvSpPr txBox="1"/>
          <p:nvPr>
            <p:custDataLst>
              <p:tags r:id="rId6"/>
            </p:custDataLst>
          </p:nvPr>
        </p:nvSpPr>
        <p:spPr>
          <a:xfrm>
            <a:off x="1214555" y="4473070"/>
            <a:ext cx="3520177" cy="646331"/>
          </a:xfrm>
          <a:prstGeom prst="rect">
            <a:avLst/>
          </a:prstGeom>
          <a:noFill/>
        </p:spPr>
        <p:txBody>
          <a:bodyPr wrap="square">
            <a:spAutoFit/>
          </a:bodyPr>
          <a:lstStyle/>
          <a:p>
            <a:pPr lvl="0" algn="ctr"/>
            <a:r>
              <a:rPr lang="fr-CA" b="1">
                <a:latin typeface="Century Gothic" panose="020B0502020202020204" pitchFamily="34" charset="0"/>
              </a:rPr>
              <a:t>Partage tes objectifs à l’intérieur d’un petit groupe.  </a:t>
            </a:r>
          </a:p>
        </p:txBody>
      </p:sp>
      <p:sp>
        <p:nvSpPr>
          <p:cNvPr id="14" name="TextBox 13">
            <a:extLst>
              <a:ext uri="{FF2B5EF4-FFF2-40B4-BE49-F238E27FC236}">
                <a16:creationId xmlns:a16="http://schemas.microsoft.com/office/drawing/2014/main" id="{0BE092D5-9A1C-2646-AC45-7D578AB4B8D1}"/>
              </a:ext>
            </a:extLst>
          </p:cNvPr>
          <p:cNvSpPr txBox="1"/>
          <p:nvPr>
            <p:custDataLst>
              <p:tags r:id="rId7"/>
            </p:custDataLst>
          </p:nvPr>
        </p:nvSpPr>
        <p:spPr>
          <a:xfrm>
            <a:off x="6757703" y="4461226"/>
            <a:ext cx="4669406" cy="1477328"/>
          </a:xfrm>
          <a:prstGeom prst="rect">
            <a:avLst/>
          </a:prstGeom>
          <a:noFill/>
        </p:spPr>
        <p:txBody>
          <a:bodyPr wrap="square">
            <a:spAutoFit/>
          </a:bodyPr>
          <a:lstStyle/>
          <a:p>
            <a:pPr lvl="0" algn="ctr"/>
            <a:r>
              <a:rPr lang="fr-CA" b="1" dirty="0">
                <a:latin typeface="Century Gothic" panose="020B0502020202020204" pitchFamily="34" charset="0"/>
              </a:rPr>
              <a:t>Pour chaque objectif partagé par un membre de l’équipe, les autres doivent le conseiller sur la meilleure </a:t>
            </a:r>
            <a:r>
              <a:rPr lang="fr-CA" b="1">
                <a:latin typeface="Century Gothic" panose="020B0502020202020204" pitchFamily="34" charset="0"/>
              </a:rPr>
              <a:t>option d’investissement, </a:t>
            </a:r>
            <a:r>
              <a:rPr lang="fr-CA" b="1" dirty="0">
                <a:latin typeface="Century Gothic" panose="020B0502020202020204" pitchFamily="34" charset="0"/>
              </a:rPr>
              <a:t>en tenant compte de l’horizon de placement.  </a:t>
            </a:r>
          </a:p>
        </p:txBody>
      </p:sp>
      <p:pic>
        <p:nvPicPr>
          <p:cNvPr id="17" name="Picture 16">
            <a:extLst>
              <a:ext uri="{FF2B5EF4-FFF2-40B4-BE49-F238E27FC236}">
                <a16:creationId xmlns:a16="http://schemas.microsoft.com/office/drawing/2014/main" id="{00A39FF8-3A98-2B6D-F1A3-E658D6FA6DD7}"/>
              </a:ext>
            </a:extLst>
          </p:cNvPr>
          <p:cNvPicPr>
            <a:picLocks noChangeAspect="1"/>
          </p:cNvPicPr>
          <p:nvPr>
            <p:custDataLst>
              <p:tags r:id="rId8"/>
            </p:custDataLst>
          </p:nvPr>
        </p:nvPicPr>
        <p:blipFill>
          <a:blip r:embed="rId11"/>
          <a:stretch>
            <a:fillRect/>
          </a:stretch>
        </p:blipFill>
        <p:spPr>
          <a:xfrm>
            <a:off x="2435794" y="2581732"/>
            <a:ext cx="1055910" cy="1055910"/>
          </a:xfrm>
          <a:prstGeom prst="rect">
            <a:avLst/>
          </a:prstGeom>
        </p:spPr>
      </p:pic>
      <p:pic>
        <p:nvPicPr>
          <p:cNvPr id="18" name="Picture 17">
            <a:extLst>
              <a:ext uri="{FF2B5EF4-FFF2-40B4-BE49-F238E27FC236}">
                <a16:creationId xmlns:a16="http://schemas.microsoft.com/office/drawing/2014/main" id="{2B4D1B95-1264-0B22-D21F-3E45B16240D1}"/>
              </a:ext>
            </a:extLst>
          </p:cNvPr>
          <p:cNvPicPr>
            <a:picLocks noChangeAspect="1"/>
          </p:cNvPicPr>
          <p:nvPr>
            <p:custDataLst>
              <p:tags r:id="rId9"/>
            </p:custDataLst>
          </p:nvPr>
        </p:nvPicPr>
        <p:blipFill>
          <a:blip r:embed="rId12"/>
          <a:stretch>
            <a:fillRect/>
          </a:stretch>
        </p:blipFill>
        <p:spPr>
          <a:xfrm>
            <a:off x="8597650" y="2691768"/>
            <a:ext cx="968528" cy="968528"/>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sz="3200">
                <a:cs typeface="Calibri Light"/>
              </a:rPr>
              <a:t>Révision</a:t>
            </a:r>
          </a:p>
        </p:txBody>
      </p:sp>
      <p:sp>
        <p:nvSpPr>
          <p:cNvPr id="241" name="Google Shape;241;p23"/>
          <p:cNvSpPr txBox="1">
            <a:spLocks noGrp="1"/>
          </p:cNvSpPr>
          <p:nvPr>
            <p:ph type="subTitle" idx="1"/>
            <p:custDataLst>
              <p:tags r:id="rId2"/>
            </p:custDataLst>
          </p:nvPr>
        </p:nvSpPr>
        <p:spPr>
          <a:xfrm>
            <a:off x="517870" y="1893870"/>
            <a:ext cx="11158193" cy="4029786"/>
          </a:xfrm>
          <a:prstGeom prst="rect">
            <a:avLst/>
          </a:prstGeom>
        </p:spPr>
        <p:txBody>
          <a:bodyPr spcFirstLastPara="1" vert="horz" lIns="91440" tIns="45720" rIns="91440" bIns="45720" rtlCol="0" anchorCtr="0">
            <a:normAutofit/>
          </a:bodyPr>
          <a:lstStyle/>
          <a:p>
            <a:r>
              <a:rPr lang="fr-CA" sz="3000">
                <a:cs typeface="Calibri"/>
              </a:rPr>
              <a:t>Quelle est la différence entre épargner et investir?</a:t>
            </a:r>
          </a:p>
          <a:p>
            <a:r>
              <a:rPr lang="fr-CA" sz="3000">
                <a:cs typeface="Calibri"/>
              </a:rPr>
              <a:t>Qu’est-ce qu’une catégorie d’actifs?</a:t>
            </a:r>
          </a:p>
          <a:p>
            <a:r>
              <a:rPr lang="fr-CA" sz="3000">
                <a:cs typeface="Calibri"/>
              </a:rPr>
              <a:t>Peux-tu me donner des exemples de catégories d’actifs traditionnelles et non traditionnelles dont tu te souviens?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159313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sz="3200">
                <a:ea typeface="Open Sans"/>
                <a:cs typeface="Open Sans"/>
              </a:rPr>
              <a:t>Réflexion</a:t>
            </a:r>
          </a:p>
        </p:txBody>
      </p:sp>
      <p:sp>
        <p:nvSpPr>
          <p:cNvPr id="241" name="Google Shape;241;p23"/>
          <p:cNvSpPr txBox="1">
            <a:spLocks noGrp="1"/>
          </p:cNvSpPr>
          <p:nvPr>
            <p:ph type="subTitle" idx="1"/>
            <p:custDataLst>
              <p:tags r:id="rId2"/>
            </p:custDataLst>
          </p:nvPr>
        </p:nvSpPr>
        <p:spPr>
          <a:xfrm>
            <a:off x="517870" y="1893870"/>
            <a:ext cx="11158193" cy="4029786"/>
          </a:xfrm>
          <a:prstGeom prst="rect">
            <a:avLst/>
          </a:prstGeom>
        </p:spPr>
        <p:txBody>
          <a:bodyPr spcFirstLastPara="1" vert="horz" lIns="91440" tIns="45720" rIns="91440" bIns="45720" rtlCol="0" anchorCtr="0">
            <a:noAutofit/>
          </a:bodyPr>
          <a:lstStyle/>
          <a:p>
            <a:pPr marL="137160" indent="0">
              <a:lnSpc>
                <a:spcPct val="114999"/>
              </a:lnSpc>
              <a:buNone/>
            </a:pPr>
            <a:r>
              <a:rPr lang="fr-CA" sz="2600" dirty="0">
                <a:solidFill>
                  <a:srgbClr val="000000"/>
                </a:solidFill>
                <a:ea typeface="Open Sans"/>
                <a:cs typeface="Open Sans"/>
              </a:rPr>
              <a:t>Sur ton autocollant, écris :</a:t>
            </a:r>
          </a:p>
          <a:p>
            <a:pPr marL="651510" indent="-514350">
              <a:lnSpc>
                <a:spcPct val="114999"/>
              </a:lnSpc>
              <a:buClr>
                <a:schemeClr val="tx1"/>
              </a:buClr>
              <a:buSzPct val="100000"/>
              <a:buAutoNum type="arabicPeriod"/>
            </a:pPr>
            <a:r>
              <a:rPr lang="fr-CA" sz="2600" dirty="0">
                <a:solidFill>
                  <a:srgbClr val="000000"/>
                </a:solidFill>
                <a:ea typeface="Open Sans"/>
                <a:cs typeface="Open Sans"/>
              </a:rPr>
              <a:t>Ton nom.</a:t>
            </a:r>
          </a:p>
          <a:p>
            <a:pPr marL="594360" indent="-457200">
              <a:lnSpc>
                <a:spcPct val="114999"/>
              </a:lnSpc>
              <a:buClr>
                <a:schemeClr val="tx1"/>
              </a:buClr>
              <a:buSzPct val="100000"/>
              <a:buFont typeface="Arial" panose="020B0604020202020204" pitchFamily="34" charset="0"/>
              <a:buAutoNum type="arabicPeriod"/>
            </a:pPr>
            <a:r>
              <a:rPr lang="fr-CA" sz="2600" dirty="0">
                <a:solidFill>
                  <a:srgbClr val="000000"/>
                </a:solidFill>
              </a:rPr>
              <a:t>Un objectif personnel qui exige d’amasser une certaine somme</a:t>
            </a:r>
            <a:r>
              <a:rPr lang="fr-CA" sz="2600" dirty="0">
                <a:solidFill>
                  <a:srgbClr val="000000"/>
                </a:solidFill>
                <a:effectLst/>
              </a:rPr>
              <a:t> d’argent</a:t>
            </a:r>
            <a:r>
              <a:rPr lang="fr-CA" sz="2600" dirty="0">
                <a:solidFill>
                  <a:srgbClr val="000000"/>
                </a:solidFill>
              </a:rPr>
              <a:t>;</a:t>
            </a:r>
            <a:r>
              <a:rPr lang="fr-CA" sz="2600" dirty="0">
                <a:solidFill>
                  <a:srgbClr val="000000"/>
                </a:solidFill>
                <a:effectLst/>
              </a:rPr>
              <a:t> p</a:t>
            </a:r>
            <a:r>
              <a:rPr lang="fr-CA" sz="2600" dirty="0">
                <a:solidFill>
                  <a:srgbClr val="000000"/>
                </a:solidFill>
                <a:latin typeface="Century Gothic" panose="020B0502020202020204" pitchFamily="34" charset="0"/>
                <a:ea typeface="Open Sans"/>
                <a:cs typeface="Open Sans"/>
              </a:rPr>
              <a:t>ar exemple, faire un voyage dans un pays en particulier, </a:t>
            </a:r>
            <a:r>
              <a:rPr lang="fr-CA" sz="2600" dirty="0">
                <a:solidFill>
                  <a:srgbClr val="000000"/>
                </a:solidFill>
                <a:ea typeface="Open Sans"/>
                <a:cs typeface="Open Sans"/>
              </a:rPr>
              <a:t>t</a:t>
            </a:r>
            <a:r>
              <a:rPr lang="fr-CA" sz="2600" dirty="0">
                <a:solidFill>
                  <a:srgbClr val="000000"/>
                </a:solidFill>
                <a:latin typeface="Century Gothic" panose="020B0502020202020204" pitchFamily="34" charset="0"/>
                <a:ea typeface="Open Sans"/>
                <a:cs typeface="Open Sans"/>
              </a:rPr>
              <a:t>’inscrire dans </a:t>
            </a:r>
            <a:r>
              <a:rPr lang="fr-CA" sz="2600" dirty="0">
                <a:solidFill>
                  <a:srgbClr val="000000"/>
                </a:solidFill>
                <a:ea typeface="Open Sans"/>
                <a:cs typeface="Open Sans"/>
              </a:rPr>
              <a:t>l’</a:t>
            </a:r>
            <a:r>
              <a:rPr lang="fr-CA" sz="2600" dirty="0">
                <a:solidFill>
                  <a:srgbClr val="000000"/>
                </a:solidFill>
                <a:latin typeface="Century Gothic" panose="020B0502020202020204" pitchFamily="34" charset="0"/>
                <a:ea typeface="Open Sans"/>
                <a:cs typeface="Open Sans"/>
              </a:rPr>
              <a:t>établissement d’enseignement postsecondaire de ton choix, acheter une auto d’une certaine marque, acheter une maison dans un quartier précis. </a:t>
            </a:r>
          </a:p>
          <a:p>
            <a:pPr marL="594360" indent="-457200">
              <a:lnSpc>
                <a:spcPct val="114999"/>
              </a:lnSpc>
              <a:buClr>
                <a:schemeClr val="tx1"/>
              </a:buClr>
              <a:buSzPct val="100000"/>
              <a:buAutoNum type="arabicPeriod"/>
            </a:pPr>
            <a:r>
              <a:rPr lang="fr-CA" sz="2600" dirty="0">
                <a:solidFill>
                  <a:srgbClr val="000000"/>
                </a:solidFill>
                <a:ea typeface="Open Sans"/>
                <a:cs typeface="Open Sans"/>
              </a:rPr>
              <a:t>À noter que ton objectif sera partagé avec le reste de la classe.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Tree>
    <p:extLst>
      <p:ext uri="{BB962C8B-B14F-4D97-AF65-F5344CB8AC3E}">
        <p14:creationId xmlns:p14="http://schemas.microsoft.com/office/powerpoint/2010/main" val="16982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2600">
                <a:ea typeface="Open Sans"/>
                <a:cs typeface="Calibri"/>
              </a:rPr>
              <a:t>L’horizon de placement est la période pendant laquelle tu économises et investis ton argent jusqu’à ce que tu en aies besoin.</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9" y="2362203"/>
            <a:ext cx="3185204" cy="2993571"/>
          </a:xfrm>
          <a:prstGeom prst="rect">
            <a:avLst/>
          </a:prstGeom>
        </p:spPr>
        <p:txBody>
          <a:bodyPr>
            <a:normAutofit/>
          </a:bodyPr>
          <a:lstStyle/>
          <a:p>
            <a:pPr marL="9525" marR="0" lvl="0" algn="l">
              <a:lnSpc>
                <a:spcPct val="90000"/>
              </a:lnSpc>
              <a:spcBef>
                <a:spcPts val="1000"/>
              </a:spcBef>
              <a:spcAft>
                <a:spcPts val="0"/>
              </a:spcAft>
              <a:buNone/>
            </a:pPr>
            <a:r>
              <a:rPr lang="fr-CA" sz="1800" b="1" i="0" u="none" strike="noStrike" noProof="0">
                <a:solidFill>
                  <a:srgbClr val="333F48"/>
                </a:solidFill>
                <a:latin typeface="Century Gothic" panose="020B0502020202020204" pitchFamily="34" charset="0"/>
              </a:rPr>
              <a:t>Objectifs financiers à court terme (trois ans ou moins)</a:t>
            </a:r>
          </a:p>
          <a:p>
            <a:pPr marL="225425" marR="0" lvl="0" indent="-215900" algn="l">
              <a:lnSpc>
                <a:spcPct val="90000"/>
              </a:lnSpc>
              <a:spcBef>
                <a:spcPts val="1000"/>
              </a:spcBef>
              <a:spcAft>
                <a:spcPts val="0"/>
              </a:spcAft>
              <a:buClr>
                <a:srgbClr val="A2AAAD"/>
              </a:buClr>
              <a:buFont typeface="Arial"/>
              <a:buChar char="•"/>
            </a:pPr>
            <a:r>
              <a:rPr lang="fr-CA" sz="1500" b="0" i="0" u="none" strike="noStrike" noProof="0">
                <a:solidFill>
                  <a:srgbClr val="000000"/>
                </a:solidFill>
                <a:latin typeface="Century Gothic" panose="020B0502020202020204" pitchFamily="34" charset="0"/>
              </a:rPr>
              <a:t>Visent à répondre aux besoins financiers immédiats ou à gérer les difficultés financières à court terme. </a:t>
            </a:r>
          </a:p>
          <a:p>
            <a:pPr marL="225425" marR="0" lvl="0" indent="-215900" algn="l">
              <a:lnSpc>
                <a:spcPct val="90000"/>
              </a:lnSpc>
              <a:spcBef>
                <a:spcPts val="1000"/>
              </a:spcBef>
              <a:spcAft>
                <a:spcPts val="0"/>
              </a:spcAft>
              <a:buClr>
                <a:srgbClr val="A2AAAD"/>
              </a:buClr>
              <a:buFont typeface="Arial"/>
              <a:buChar char="•"/>
            </a:pPr>
            <a:r>
              <a:rPr lang="fr-CA" sz="1500" b="0" i="0" u="none" strike="noStrike" noProof="0">
                <a:solidFill>
                  <a:srgbClr val="000000"/>
                </a:solidFill>
                <a:latin typeface="Century Gothic" panose="020B0502020202020204" pitchFamily="34" charset="0"/>
              </a:rPr>
              <a:t>Exemples : épargner pour des vacances, rembourser une carte de crédit, économiser pour l’achat d’une voiture.</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3"/>
            </p:custDataLst>
          </p:nvPr>
        </p:nvCxnSpPr>
        <p:spPr>
          <a:xfrm>
            <a:off x="3962400" y="2362203"/>
            <a:ext cx="0" cy="285205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4"/>
            </p:custDataLst>
          </p:nvPr>
        </p:nvSpPr>
        <p:spPr/>
        <p:txBody>
          <a:bodyPr/>
          <a:lstStyle/>
          <a:p>
            <a:fld id="{DFDF98CC-160E-494C-8C3C-8CDC5FA257DE}" type="slidenum">
              <a:rPr lang="en-US" smtClean="0"/>
              <a:t>4</a:t>
            </a:fld>
            <a:endParaRPr lang="en-US"/>
          </a:p>
        </p:txBody>
      </p:sp>
      <p:sp>
        <p:nvSpPr>
          <p:cNvPr id="6" name="Text Placeholder 1">
            <a:extLst>
              <a:ext uri="{FF2B5EF4-FFF2-40B4-BE49-F238E27FC236}">
                <a16:creationId xmlns:a16="http://schemas.microsoft.com/office/drawing/2014/main" id="{081158A2-4E5F-D343-115C-4F4AA2D19973}"/>
              </a:ext>
            </a:extLst>
          </p:cNvPr>
          <p:cNvSpPr txBox="1">
            <a:spLocks/>
          </p:cNvSpPr>
          <p:nvPr>
            <p:custDataLst>
              <p:tags r:id="rId5"/>
            </p:custDataLst>
          </p:nvPr>
        </p:nvSpPr>
        <p:spPr>
          <a:xfrm>
            <a:off x="4336825" y="2362203"/>
            <a:ext cx="3598860" cy="2993571"/>
          </a:xfrm>
          <a:prstGeom prst="rect">
            <a:avLst/>
          </a:prstGeom>
        </p:spPr>
        <p:txBody>
          <a:bodyPr>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algn="l">
              <a:lnSpc>
                <a:spcPct val="90000"/>
              </a:lnSpc>
              <a:spcBef>
                <a:spcPts val="1000"/>
              </a:spcBef>
              <a:spcAft>
                <a:spcPts val="0"/>
              </a:spcAft>
              <a:buNone/>
            </a:pPr>
            <a:r>
              <a:rPr lang="fr-CA" sz="1800" b="1" i="0" u="none" strike="noStrike" noProof="0" dirty="0">
                <a:solidFill>
                  <a:srgbClr val="333F48"/>
                </a:solidFill>
                <a:latin typeface="Century Gothic" panose="020B0502020202020204" pitchFamily="34" charset="0"/>
              </a:rPr>
              <a:t>Objectifs financiers à moyen terme (trois à cinq ans)</a:t>
            </a:r>
          </a:p>
          <a:p>
            <a:pPr marL="225425" marR="0" lvl="0" indent="-225425" algn="l">
              <a:lnSpc>
                <a:spcPct val="90000"/>
              </a:lnSpc>
              <a:spcBef>
                <a:spcPts val="1000"/>
              </a:spcBef>
              <a:spcAft>
                <a:spcPts val="0"/>
              </a:spcAft>
              <a:buClr>
                <a:srgbClr val="A2AAAD"/>
              </a:buClr>
              <a:buFont typeface="Arial"/>
              <a:buChar char="•"/>
            </a:pPr>
            <a:r>
              <a:rPr lang="fr-CA" sz="1600" b="0" i="0" u="none" strike="noStrike" noProof="0" dirty="0">
                <a:solidFill>
                  <a:srgbClr val="000000"/>
                </a:solidFill>
                <a:latin typeface="Century Gothic" panose="020B0502020202020204" pitchFamily="34" charset="0"/>
              </a:rPr>
              <a:t>Visent habituellement à répondre à des besoins financiers plus importants et à faire la transition entre les objectifs financiers à court et à long terme. </a:t>
            </a:r>
          </a:p>
          <a:p>
            <a:pPr marL="225425" marR="0" lvl="0" indent="-225425" algn="l">
              <a:lnSpc>
                <a:spcPct val="90000"/>
              </a:lnSpc>
              <a:spcBef>
                <a:spcPts val="1000"/>
              </a:spcBef>
              <a:spcAft>
                <a:spcPts val="0"/>
              </a:spcAft>
              <a:buClr>
                <a:srgbClr val="A2AAAD"/>
              </a:buClr>
              <a:buFont typeface="Arial"/>
              <a:buChar char="•"/>
            </a:pPr>
            <a:r>
              <a:rPr lang="fr-CA" sz="1600" b="0" i="0" u="none" strike="noStrike" noProof="0" dirty="0">
                <a:solidFill>
                  <a:srgbClr val="000000"/>
                </a:solidFill>
                <a:latin typeface="Century Gothic" panose="020B0502020202020204" pitchFamily="34" charset="0"/>
              </a:rPr>
              <a:t>Exemples : épargner pour financer des études postsecondaires, épargner pour démarrer une entreprise.</a:t>
            </a:r>
          </a:p>
        </p:txBody>
      </p:sp>
      <p:sp>
        <p:nvSpPr>
          <p:cNvPr id="8" name="Text Placeholder 1">
            <a:extLst>
              <a:ext uri="{FF2B5EF4-FFF2-40B4-BE49-F238E27FC236}">
                <a16:creationId xmlns:a16="http://schemas.microsoft.com/office/drawing/2014/main" id="{CFB92378-AF69-BF18-C449-D84A5FA930B4}"/>
              </a:ext>
            </a:extLst>
          </p:cNvPr>
          <p:cNvSpPr txBox="1">
            <a:spLocks/>
          </p:cNvSpPr>
          <p:nvPr>
            <p:custDataLst>
              <p:tags r:id="rId6"/>
            </p:custDataLst>
          </p:nvPr>
        </p:nvSpPr>
        <p:spPr>
          <a:xfrm>
            <a:off x="8349342" y="2362203"/>
            <a:ext cx="3185204" cy="3004457"/>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algn="l">
              <a:lnSpc>
                <a:spcPct val="90000"/>
              </a:lnSpc>
              <a:spcBef>
                <a:spcPts val="1000"/>
              </a:spcBef>
              <a:spcAft>
                <a:spcPts val="0"/>
              </a:spcAft>
              <a:buNone/>
            </a:pPr>
            <a:r>
              <a:rPr lang="fr-CA" sz="1800" b="1" i="0" u="none" strike="noStrike" noProof="0" dirty="0">
                <a:solidFill>
                  <a:srgbClr val="333F48"/>
                </a:solidFill>
                <a:latin typeface="Century Gothic" panose="020B0502020202020204" pitchFamily="34" charset="0"/>
              </a:rPr>
              <a:t>Objectifs financiers à long terme (plus de cinq ans)</a:t>
            </a:r>
          </a:p>
          <a:p>
            <a:pPr marL="225425" marR="0" lvl="0" indent="-225425" algn="l">
              <a:lnSpc>
                <a:spcPct val="90000"/>
              </a:lnSpc>
              <a:spcBef>
                <a:spcPts val="1000"/>
              </a:spcBef>
              <a:spcAft>
                <a:spcPts val="0"/>
              </a:spcAft>
              <a:buClr>
                <a:srgbClr val="A2AAAD"/>
              </a:buClr>
              <a:buFont typeface="Arial"/>
              <a:buChar char="•"/>
            </a:pPr>
            <a:r>
              <a:rPr lang="fr-CA" sz="1600" b="0" i="0" u="none" strike="noStrike" noProof="0" dirty="0">
                <a:solidFill>
                  <a:srgbClr val="000000"/>
                </a:solidFill>
                <a:latin typeface="Century Gothic" panose="020B0502020202020204" pitchFamily="34" charset="0"/>
              </a:rPr>
              <a:t>Exigent habituellement une planification financière, </a:t>
            </a:r>
            <a:r>
              <a:rPr lang="fr-CA" sz="1600" b="0" i="0" u="none" strike="noStrike" noProof="0">
                <a:solidFill>
                  <a:srgbClr val="000000"/>
                </a:solidFill>
                <a:latin typeface="Century Gothic" panose="020B0502020202020204" pitchFamily="34" charset="0"/>
              </a:rPr>
              <a:t>des investissements </a:t>
            </a:r>
            <a:r>
              <a:rPr lang="fr-CA" sz="1600" b="0" i="0" u="none" strike="noStrike" noProof="0" dirty="0">
                <a:solidFill>
                  <a:srgbClr val="000000"/>
                </a:solidFill>
                <a:latin typeface="Century Gothic" panose="020B0502020202020204" pitchFamily="34" charset="0"/>
              </a:rPr>
              <a:t>et des engagements financiers importants.</a:t>
            </a:r>
          </a:p>
          <a:p>
            <a:pPr marL="225425" marR="0" lvl="0" indent="-225425" algn="l">
              <a:lnSpc>
                <a:spcPct val="90000"/>
              </a:lnSpc>
              <a:spcBef>
                <a:spcPts val="1000"/>
              </a:spcBef>
              <a:spcAft>
                <a:spcPts val="0"/>
              </a:spcAft>
              <a:buClr>
                <a:srgbClr val="A2AAAD"/>
              </a:buClr>
              <a:buFont typeface="Arial"/>
              <a:buChar char="•"/>
            </a:pPr>
            <a:r>
              <a:rPr lang="fr-CA" sz="1600" b="0" i="0" u="none" strike="noStrike" noProof="0" dirty="0">
                <a:solidFill>
                  <a:srgbClr val="000000"/>
                </a:solidFill>
                <a:latin typeface="Century Gothic" panose="020B0502020202020204" pitchFamily="34" charset="0"/>
              </a:rPr>
              <a:t>Exemples : acheter une maison, planifier la retraite.</a:t>
            </a:r>
          </a:p>
        </p:txBody>
      </p:sp>
      <p:cxnSp>
        <p:nvCxnSpPr>
          <p:cNvPr id="10" name="Straight Connector 9">
            <a:extLst>
              <a:ext uri="{FF2B5EF4-FFF2-40B4-BE49-F238E27FC236}">
                <a16:creationId xmlns:a16="http://schemas.microsoft.com/office/drawing/2014/main" id="{DD4150FA-970D-11ED-0CBC-F425E8EBFF0D}"/>
              </a:ext>
            </a:extLst>
          </p:cNvPr>
          <p:cNvCxnSpPr>
            <a:cxnSpLocks/>
          </p:cNvCxnSpPr>
          <p:nvPr>
            <p:custDataLst>
              <p:tags r:id="rId7"/>
            </p:custDataLst>
          </p:nvPr>
        </p:nvCxnSpPr>
        <p:spPr>
          <a:xfrm>
            <a:off x="7935685" y="2362203"/>
            <a:ext cx="0" cy="286294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C89F83-8D6B-D331-D0A7-0FD308875C65}"/>
              </a:ext>
            </a:extLst>
          </p:cNvPr>
          <p:cNvSpPr txBox="1"/>
          <p:nvPr>
            <p:custDataLst>
              <p:tags r:id="rId8"/>
            </p:custDataLst>
          </p:nvPr>
        </p:nvSpPr>
        <p:spPr>
          <a:xfrm>
            <a:off x="1520714" y="5469327"/>
            <a:ext cx="8817425" cy="707886"/>
          </a:xfrm>
          <a:prstGeom prst="rect">
            <a:avLst/>
          </a:prstGeom>
          <a:noFill/>
        </p:spPr>
        <p:txBody>
          <a:bodyPr wrap="square">
            <a:spAutoFit/>
          </a:bodyPr>
          <a:lstStyle/>
          <a:p>
            <a:pPr marL="0" indent="0" algn="ctr">
              <a:buNone/>
            </a:pPr>
            <a:r>
              <a:rPr lang="fr-CA" sz="2000" b="1">
                <a:solidFill>
                  <a:srgbClr val="333F48"/>
                </a:solidFill>
                <a:latin typeface="Century Gothic" panose="020B0502020202020204" pitchFamily="34" charset="0"/>
                <a:ea typeface="Open Sans"/>
                <a:cs typeface="Open Sans"/>
              </a:rPr>
              <a:t>Quel type de risque d’investissement serait le plus approprié pour chaque horizon de placement?</a:t>
            </a:r>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Tes objectifs financiers</a:t>
            </a: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custDataLst>
              <p:tags r:id="rId2"/>
            </p:custDataLst>
          </p:nvPr>
        </p:nvSpPr>
        <p:spPr/>
        <p:txBody>
          <a:bodyPr/>
          <a:lstStyle/>
          <a:p>
            <a:fld id="{DFDF98CC-160E-494C-8C3C-8CDC5FA257DE}" type="slidenum">
              <a:rPr lang="en-US" smtClean="0"/>
              <a:t>5</a:t>
            </a:fld>
            <a:endParaRPr lang="en-US"/>
          </a:p>
        </p:txBody>
      </p:sp>
      <p:graphicFrame>
        <p:nvGraphicFramePr>
          <p:cNvPr id="5" name="Table 4">
            <a:extLst>
              <a:ext uri="{FF2B5EF4-FFF2-40B4-BE49-F238E27FC236}">
                <a16:creationId xmlns:a16="http://schemas.microsoft.com/office/drawing/2014/main" id="{811575D9-20C3-B143-6072-71670B222399}"/>
              </a:ext>
            </a:extLst>
          </p:cNvPr>
          <p:cNvGraphicFramePr>
            <a:graphicFrameLocks noGrp="1"/>
          </p:cNvGraphicFramePr>
          <p:nvPr>
            <p:custDataLst>
              <p:tags r:id="rId3"/>
            </p:custDataLst>
            <p:extLst>
              <p:ext uri="{D42A27DB-BD31-4B8C-83A1-F6EECF244321}">
                <p14:modId xmlns:p14="http://schemas.microsoft.com/office/powerpoint/2010/main" val="3080826430"/>
              </p:ext>
            </p:extLst>
          </p:nvPr>
        </p:nvGraphicFramePr>
        <p:xfrm>
          <a:off x="653143" y="1948544"/>
          <a:ext cx="11059405" cy="4046340"/>
        </p:xfrm>
        <a:graphic>
          <a:graphicData uri="http://schemas.openxmlformats.org/drawingml/2006/table">
            <a:tbl>
              <a:tblPr firstRow="1" bandRow="1">
                <a:tableStyleId>{5C22544A-7EE6-4342-B048-85BDC9FD1C3A}</a:tableStyleId>
              </a:tblPr>
              <a:tblGrid>
                <a:gridCol w="3818222">
                  <a:extLst>
                    <a:ext uri="{9D8B030D-6E8A-4147-A177-3AD203B41FA5}">
                      <a16:colId xmlns:a16="http://schemas.microsoft.com/office/drawing/2014/main" val="2324842690"/>
                    </a:ext>
                  </a:extLst>
                </a:gridCol>
                <a:gridCol w="3422961">
                  <a:extLst>
                    <a:ext uri="{9D8B030D-6E8A-4147-A177-3AD203B41FA5}">
                      <a16:colId xmlns:a16="http://schemas.microsoft.com/office/drawing/2014/main" val="148973809"/>
                    </a:ext>
                  </a:extLst>
                </a:gridCol>
                <a:gridCol w="3818222">
                  <a:extLst>
                    <a:ext uri="{9D8B030D-6E8A-4147-A177-3AD203B41FA5}">
                      <a16:colId xmlns:a16="http://schemas.microsoft.com/office/drawing/2014/main" val="795722063"/>
                    </a:ext>
                  </a:extLst>
                </a:gridCol>
              </a:tblGrid>
              <a:tr h="598713">
                <a:tc>
                  <a:txBody>
                    <a:bodyPr/>
                    <a:lstStyle/>
                    <a:p>
                      <a:r>
                        <a:rPr lang="fr-CA" sz="1600">
                          <a:solidFill>
                            <a:schemeClr val="tx1"/>
                          </a:solidFill>
                          <a:latin typeface="Century Gothic" panose="020B0502020202020204" pitchFamily="34" charset="0"/>
                        </a:rPr>
                        <a:t>Objectif</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600">
                          <a:solidFill>
                            <a:schemeClr val="tx1"/>
                          </a:solidFill>
                          <a:latin typeface="Century Gothic" panose="020B0502020202020204" pitchFamily="34" charset="0"/>
                        </a:rPr>
                        <a:t>Horizon de 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600" dirty="0">
                          <a:solidFill>
                            <a:schemeClr val="tx1"/>
                          </a:solidFill>
                          <a:latin typeface="Century Gothic" panose="020B0502020202020204" pitchFamily="34" charset="0"/>
                        </a:rPr>
                        <a:t>Type d’objectif?  </a:t>
                      </a:r>
                    </a:p>
                    <a:p>
                      <a:r>
                        <a:rPr lang="fr-CA" sz="1600" dirty="0">
                          <a:solidFill>
                            <a:schemeClr val="tx1"/>
                          </a:solidFill>
                          <a:latin typeface="Century Gothic" panose="020B0502020202020204" pitchFamily="34" charset="0"/>
                        </a:rPr>
                        <a:t>(court terme, moyen terme, </a:t>
                      </a:r>
                      <a:br>
                        <a:rPr lang="fr-CA" sz="1600" dirty="0">
                          <a:solidFill>
                            <a:schemeClr val="tx1"/>
                          </a:solidFill>
                          <a:latin typeface="Century Gothic" panose="020B0502020202020204" pitchFamily="34" charset="0"/>
                        </a:rPr>
                      </a:br>
                      <a:r>
                        <a:rPr lang="fr-CA" sz="1600" dirty="0">
                          <a:solidFill>
                            <a:schemeClr val="tx1"/>
                          </a:solidFill>
                          <a:latin typeface="Century Gothic" panose="020B0502020202020204" pitchFamily="34" charset="0"/>
                        </a:rPr>
                        <a:t>long terme)</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631372">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631371">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674914">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642257">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643466">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custDataLst>
              <p:tags r:id="rId1"/>
            </p:custDataLst>
          </p:nvPr>
        </p:nvSpPr>
        <p:spPr/>
        <p:txBody>
          <a:bodyPr/>
          <a:lstStyle/>
          <a:p>
            <a:fld id="{DFDF98CC-160E-494C-8C3C-8CDC5FA257DE}" type="slidenum">
              <a:rPr lang="en-US" smtClean="0"/>
              <a:t>6</a:t>
            </a:fld>
            <a:endParaRPr lang="en-US"/>
          </a:p>
        </p:txBody>
      </p:sp>
      <p:sp>
        <p:nvSpPr>
          <p:cNvPr id="13" name="Rectangle 12">
            <a:extLst>
              <a:ext uri="{FF2B5EF4-FFF2-40B4-BE49-F238E27FC236}">
                <a16:creationId xmlns:a16="http://schemas.microsoft.com/office/drawing/2014/main" id="{CDAF2C34-DBBE-A5F1-8E4D-77210AA96C92}"/>
              </a:ext>
            </a:extLst>
          </p:cNvPr>
          <p:cNvSpPr/>
          <p:nvPr>
            <p:custDataLst>
              <p:tags r:id="rId2"/>
            </p:custDataLst>
          </p:nvPr>
        </p:nvSpPr>
        <p:spPr>
          <a:xfrm>
            <a:off x="0" y="1323833"/>
            <a:ext cx="12192000" cy="4697555"/>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7" descr="Établir ses objectifs et son horizon de placement">
            <a:hlinkClick r:id="" action="ppaction://media"/>
            <a:extLst>
              <a:ext uri="{FF2B5EF4-FFF2-40B4-BE49-F238E27FC236}">
                <a16:creationId xmlns:a16="http://schemas.microsoft.com/office/drawing/2014/main" id="{3DFA236B-EABD-781B-2B34-6AAE181961B8}"/>
              </a:ext>
            </a:extLst>
          </p:cNvPr>
          <p:cNvPicPr>
            <a:picLocks noRot="1" noChangeAspect="1"/>
          </p:cNvPicPr>
          <p:nvPr>
            <a:videoFile r:link="rId3"/>
            <p:custDataLst>
              <p:tags r:id="rId4"/>
            </p:custDataLst>
          </p:nvPr>
        </p:nvPicPr>
        <p:blipFill>
          <a:blip r:embed="rId7"/>
          <a:stretch>
            <a:fillRect/>
          </a:stretch>
        </p:blipFill>
        <p:spPr>
          <a:xfrm>
            <a:off x="3302000" y="2094000"/>
            <a:ext cx="5588000" cy="3157220"/>
          </a:xfrm>
          <a:prstGeom prst="rect">
            <a:avLst/>
          </a:prstGeom>
        </p:spPr>
      </p:pic>
    </p:spTree>
    <p:extLst>
      <p:ext uri="{BB962C8B-B14F-4D97-AF65-F5344CB8AC3E}">
        <p14:creationId xmlns:p14="http://schemas.microsoft.com/office/powerpoint/2010/main" val="21852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title"/>
            <p:custDataLst>
              <p:tags r:id="rId1"/>
            </p:custDataLst>
          </p:nvPr>
        </p:nvSpPr>
        <p:spPr>
          <a:xfrm>
            <a:off x="393687" y="1160463"/>
            <a:ext cx="10143812" cy="532370"/>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Révision : les catégories d’actifs</a:t>
            </a:r>
          </a:p>
        </p:txBody>
      </p:sp>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2"/>
            </p:custDataLst>
          </p:nvPr>
        </p:nvSpPr>
        <p:spPr/>
        <p:txBody>
          <a:bodyPr/>
          <a:lstStyle/>
          <a:p>
            <a:fld id="{DFDF98CC-160E-494C-8C3C-8CDC5FA257DE}" type="slidenum">
              <a:rPr lang="en-US" smtClean="0"/>
              <a:t>7</a:t>
            </a:fld>
            <a:endParaRPr lang="en-US"/>
          </a:p>
        </p:txBody>
      </p:sp>
      <p:sp>
        <p:nvSpPr>
          <p:cNvPr id="9" name="Text Placeholder 4">
            <a:extLst>
              <a:ext uri="{FF2B5EF4-FFF2-40B4-BE49-F238E27FC236}">
                <a16:creationId xmlns:a16="http://schemas.microsoft.com/office/drawing/2014/main" id="{7D0C4959-AAD7-E4DC-EE8B-AE29163FBB19}"/>
              </a:ext>
            </a:extLst>
          </p:cNvPr>
          <p:cNvSpPr txBox="1">
            <a:spLocks/>
          </p:cNvSpPr>
          <p:nvPr>
            <p:custDataLst>
              <p:tags r:id="rId3"/>
            </p:custDataLst>
          </p:nvPr>
        </p:nvSpPr>
        <p:spPr>
          <a:xfrm>
            <a:off x="3353764" y="1817912"/>
            <a:ext cx="2742236" cy="444613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a:r>
              <a:rPr lang="fr-CA" sz="1600" b="1">
                <a:solidFill>
                  <a:srgbClr val="333F48"/>
                </a:solidFill>
                <a:latin typeface="Century Gothic" panose="020B0502020202020204" pitchFamily="34" charset="0"/>
                <a:cs typeface="Calibri"/>
              </a:rPr>
              <a:t>Actifs traditionnels</a:t>
            </a:r>
          </a:p>
          <a:p>
            <a:pPr marL="9525"/>
            <a:r>
              <a:rPr lang="fr-CA" sz="1300" b="1">
                <a:solidFill>
                  <a:srgbClr val="205885"/>
                </a:solidFill>
                <a:latin typeface="Century Gothic" panose="020B0502020202020204" pitchFamily="34" charset="0"/>
              </a:rPr>
              <a:t>Actions</a:t>
            </a:r>
            <a:r>
              <a:rPr lang="fr-CA" sz="1300" b="1">
                <a:solidFill>
                  <a:srgbClr val="007296"/>
                </a:solidFill>
                <a:latin typeface="Century Gothic" panose="020B0502020202020204" pitchFamily="34" charset="0"/>
              </a:rPr>
              <a:t> </a:t>
            </a:r>
          </a:p>
          <a:p>
            <a:pPr>
              <a:lnSpc>
                <a:spcPct val="114999"/>
              </a:lnSpc>
              <a:spcBef>
                <a:spcPts val="0"/>
              </a:spcBef>
            </a:pPr>
            <a:r>
              <a:rPr lang="fr-CA" sz="1300">
                <a:solidFill>
                  <a:srgbClr val="36424A"/>
                </a:solidFill>
                <a:latin typeface="Century Gothic" panose="020B0502020202020204" pitchFamily="34" charset="0"/>
              </a:rPr>
              <a:t>Les actions détenues dans une entreprise représentent une part de la propriété de l’entreprise.</a:t>
            </a:r>
          </a:p>
          <a:p>
            <a:pPr>
              <a:lnSpc>
                <a:spcPct val="114999"/>
              </a:lnSpc>
            </a:pPr>
            <a:r>
              <a:rPr lang="fr-CA" sz="1300" b="1">
                <a:solidFill>
                  <a:srgbClr val="205885"/>
                </a:solidFill>
                <a:latin typeface="Century Gothic" panose="020B0502020202020204" pitchFamily="34" charset="0"/>
              </a:rPr>
              <a:t>Obligations (revenu fixe, intérêt fixe, dette)</a:t>
            </a:r>
          </a:p>
          <a:p>
            <a:pPr>
              <a:lnSpc>
                <a:spcPct val="114999"/>
              </a:lnSpc>
              <a:spcBef>
                <a:spcPts val="0"/>
              </a:spcBef>
            </a:pPr>
            <a:r>
              <a:rPr lang="fr-CA" sz="1300">
                <a:solidFill>
                  <a:srgbClr val="36424A"/>
                </a:solidFill>
                <a:latin typeface="Century Gothic" panose="020B0502020202020204" pitchFamily="34" charset="0"/>
              </a:rPr>
              <a:t>Une obligation est un prêt consenti à une entreprise ou à un gouvernement qui a besoin de réunir des fonds. </a:t>
            </a:r>
          </a:p>
          <a:p>
            <a:pPr marL="9525">
              <a:lnSpc>
                <a:spcPct val="114999"/>
              </a:lnSpc>
            </a:pPr>
            <a:r>
              <a:rPr lang="fr-CA" sz="1300" b="1">
                <a:solidFill>
                  <a:srgbClr val="205885"/>
                </a:solidFill>
                <a:latin typeface="Century Gothic" panose="020B0502020202020204" pitchFamily="34" charset="0"/>
              </a:rPr>
              <a:t>Liquidités et équivalents</a:t>
            </a:r>
          </a:p>
          <a:p>
            <a:pPr>
              <a:lnSpc>
                <a:spcPct val="114999"/>
              </a:lnSpc>
              <a:spcBef>
                <a:spcPts val="0"/>
              </a:spcBef>
            </a:pPr>
            <a:r>
              <a:rPr lang="fr-CA" sz="1300">
                <a:solidFill>
                  <a:srgbClr val="36424A"/>
                </a:solidFill>
                <a:latin typeface="Century Gothic" panose="020B0502020202020204" pitchFamily="34" charset="0"/>
              </a:rPr>
              <a:t>Les équivalents aux liquidités sont des investissements de qualité qui peuvent être facilement convertis en liquidités. </a:t>
            </a:r>
            <a:endParaRPr lang="en-US" sz="1300" dirty="0">
              <a:latin typeface="Century Gothic" panose="020B0502020202020204" pitchFamily="34" charset="0"/>
            </a:endParaRPr>
          </a:p>
        </p:txBody>
      </p:sp>
      <p:sp>
        <p:nvSpPr>
          <p:cNvPr id="10" name="Content Placeholder 6">
            <a:extLst>
              <a:ext uri="{FF2B5EF4-FFF2-40B4-BE49-F238E27FC236}">
                <a16:creationId xmlns:a16="http://schemas.microsoft.com/office/drawing/2014/main" id="{7334976E-1015-F44D-C6B8-065BF85934DF}"/>
              </a:ext>
            </a:extLst>
          </p:cNvPr>
          <p:cNvSpPr txBox="1">
            <a:spLocks/>
          </p:cNvSpPr>
          <p:nvPr>
            <p:custDataLst>
              <p:tags r:id="rId4"/>
            </p:custDataLst>
          </p:nvPr>
        </p:nvSpPr>
        <p:spPr>
          <a:xfrm>
            <a:off x="6235398" y="1784136"/>
            <a:ext cx="5651672" cy="4446134"/>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CA" sz="1300" b="1" dirty="0">
                <a:latin typeface="Century Gothic" panose="020B0502020202020204" pitchFamily="34" charset="0"/>
                <a:ea typeface="+mn-lt"/>
                <a:cs typeface="Calibri"/>
              </a:rPr>
              <a:t>Actifs non traditionnels : </a:t>
            </a:r>
            <a:r>
              <a:rPr lang="fr-CA" sz="1300" dirty="0">
                <a:solidFill>
                  <a:srgbClr val="36424A"/>
                </a:solidFill>
                <a:latin typeface="Century Gothic" panose="020B0502020202020204" pitchFamily="34" charset="0"/>
                <a:ea typeface="+mn-lt"/>
                <a:cs typeface="+mn-lt"/>
              </a:rPr>
              <a:t>Toutes les catégories d’actifs autres que des actions, des obligations et des liquidités.</a:t>
            </a:r>
          </a:p>
          <a:p>
            <a:pPr>
              <a:spcBef>
                <a:spcPts val="600"/>
              </a:spcBef>
            </a:pPr>
            <a:r>
              <a:rPr lang="fr-CA" sz="1300" dirty="0">
                <a:solidFill>
                  <a:srgbClr val="36424A"/>
                </a:solidFill>
                <a:latin typeface="Century Gothic" panose="020B0502020202020204" pitchFamily="34" charset="0"/>
                <a:ea typeface="+mn-lt"/>
                <a:cs typeface="+mn-lt"/>
              </a:rPr>
              <a:t>L’immobilier et les marchandises, comme l’or, sont considérés comme des catégories d’actifs non traditionnelles.</a:t>
            </a:r>
          </a:p>
          <a:p>
            <a:r>
              <a:rPr lang="fr-CA" sz="1300" b="1" dirty="0">
                <a:latin typeface="Century Gothic" panose="020B0502020202020204" pitchFamily="34" charset="0"/>
                <a:ea typeface="+mn-lt"/>
                <a:cs typeface="+mn-lt"/>
              </a:rPr>
              <a:t>Marchandises : </a:t>
            </a:r>
            <a:r>
              <a:rPr lang="fr-CA" sz="1300" dirty="0">
                <a:latin typeface="Century Gothic" panose="020B0502020202020204" pitchFamily="34" charset="0"/>
                <a:ea typeface="+mn-lt"/>
                <a:cs typeface="+mn-lt"/>
              </a:rPr>
              <a:t>Les marchandises comprennent les matières premières ou les ressources comme l’or, le pétrole et le gaz naturel. </a:t>
            </a:r>
          </a:p>
          <a:p>
            <a:r>
              <a:rPr lang="fr-CA" sz="1300" b="1" dirty="0">
                <a:solidFill>
                  <a:srgbClr val="205885"/>
                </a:solidFill>
                <a:latin typeface="Century Gothic" panose="020B0502020202020204" pitchFamily="34" charset="0"/>
                <a:ea typeface="+mn-lt"/>
                <a:cs typeface="+mn-lt"/>
              </a:rPr>
              <a:t>Immobilier </a:t>
            </a:r>
          </a:p>
          <a:p>
            <a:pPr>
              <a:spcBef>
                <a:spcPts val="0"/>
              </a:spcBef>
            </a:pPr>
            <a:r>
              <a:rPr lang="fr-CA" sz="1300" b="1" dirty="0">
                <a:latin typeface="Century Gothic" panose="020B0502020202020204" pitchFamily="34" charset="0"/>
                <a:ea typeface="+mn-lt"/>
                <a:cs typeface="+mn-lt"/>
              </a:rPr>
              <a:t>FPI : </a:t>
            </a:r>
            <a:r>
              <a:rPr lang="fr-CA" sz="1300" dirty="0">
                <a:latin typeface="Century Gothic" panose="020B0502020202020204" pitchFamily="34" charset="0"/>
                <a:ea typeface="+mn-lt"/>
                <a:cs typeface="+mn-lt"/>
              </a:rPr>
              <a:t>Dans le secteur de l’investissement, l’immobilier peut être un bien matériel ou un investissement dans une société qui détient et exploite des biens immobiliers productifs de revenu, ce qu’on appelle une fiducie de placements immobiliers (FPI).</a:t>
            </a:r>
          </a:p>
          <a:p>
            <a:pPr>
              <a:spcBef>
                <a:spcPts val="600"/>
              </a:spcBef>
            </a:pPr>
            <a:r>
              <a:rPr lang="fr-CA" sz="1300" dirty="0">
                <a:latin typeface="Century Gothic" panose="020B0502020202020204" pitchFamily="34" charset="0"/>
              </a:rPr>
              <a:t>De nombreuses FPI sont négociées en bourse, ce qui permet aux investisseurs de les acheter et de les vendre comme des actions.</a:t>
            </a:r>
          </a:p>
          <a:p>
            <a:r>
              <a:rPr lang="fr-CA" sz="1300" b="1" dirty="0">
                <a:solidFill>
                  <a:srgbClr val="205885"/>
                </a:solidFill>
                <a:latin typeface="Century Gothic" panose="020B0502020202020204" pitchFamily="34" charset="0"/>
                <a:cs typeface="Calibri"/>
              </a:rPr>
              <a:t>Actifs numériques</a:t>
            </a:r>
          </a:p>
          <a:p>
            <a:pPr>
              <a:spcBef>
                <a:spcPts val="0"/>
              </a:spcBef>
            </a:pPr>
            <a:r>
              <a:rPr lang="fr-CA" sz="1300" dirty="0">
                <a:latin typeface="Century Gothic" panose="020B0502020202020204" pitchFamily="34" charset="0"/>
              </a:rPr>
              <a:t>Les actifs numériques comprennent tout ce qui est créé et stocké numériquement, et ils constituent une nouvelle catégorie d’actifs. Les cryptomonnaies, comme le bitcoin, les jetons non fongibles (ou JNF), l’art numérique et même les biens virtuels, en font partie.</a:t>
            </a:r>
            <a:endParaRPr lang="en-US" sz="1300" dirty="0">
              <a:solidFill>
                <a:schemeClr val="accent2"/>
              </a:solidFill>
              <a:cs typeface="Calibri"/>
            </a:endParaRPr>
          </a:p>
          <a:p>
            <a:endParaRPr lang="en-US" sz="1300" dirty="0">
              <a:solidFill>
                <a:schemeClr val="accent2"/>
              </a:solidFill>
              <a:cs typeface="Calibri"/>
            </a:endParaRPr>
          </a:p>
          <a:p>
            <a:endParaRPr lang="en-US" sz="1300" dirty="0">
              <a:cs typeface="Calibri"/>
            </a:endParaRPr>
          </a:p>
        </p:txBody>
      </p:sp>
      <p:pic>
        <p:nvPicPr>
          <p:cNvPr id="5" name="Image 4" descr="Une image contenant texte, capture d’écran, Police, diagramme&#10;&#10;Description générée automatiquement">
            <a:extLst>
              <a:ext uri="{FF2B5EF4-FFF2-40B4-BE49-F238E27FC236}">
                <a16:creationId xmlns:a16="http://schemas.microsoft.com/office/drawing/2014/main" id="{282EC4EC-E6E8-83B1-A37D-1067D7516FA0}"/>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304930" y="1883174"/>
            <a:ext cx="2692270" cy="4327126"/>
          </a:xfrm>
          <a:prstGeom prst="rect">
            <a:avLst/>
          </a:prstGeom>
        </p:spPr>
      </p:pic>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5DC79C-01D9-FBDF-58EC-3B55D5E16B2B}"/>
              </a:ext>
            </a:extLst>
          </p:cNvPr>
          <p:cNvSpPr>
            <a:spLocks noGrp="1"/>
          </p:cNvSpPr>
          <p:nvPr>
            <p:ph type="sldNum" sz="quarter" idx="12"/>
            <p:custDataLst>
              <p:tags r:id="rId1"/>
            </p:custDataLst>
          </p:nvPr>
        </p:nvSpPr>
        <p:spPr/>
        <p:txBody>
          <a:bodyPr/>
          <a:lstStyle/>
          <a:p>
            <a:fld id="{DFDF98CC-160E-494C-8C3C-8CDC5FA257DE}" type="slidenum">
              <a:rPr lang="en-US" smtClean="0"/>
              <a:t>8</a:t>
            </a:fld>
            <a:endParaRPr lang="en-US"/>
          </a:p>
        </p:txBody>
      </p:sp>
      <p:sp>
        <p:nvSpPr>
          <p:cNvPr id="2" name="Google Shape;241;p23">
            <a:extLst>
              <a:ext uri="{FF2B5EF4-FFF2-40B4-BE49-F238E27FC236}">
                <a16:creationId xmlns:a16="http://schemas.microsoft.com/office/drawing/2014/main" id="{0F0A61FA-3895-81CF-62AB-E9C56E8A9133}"/>
              </a:ext>
            </a:extLst>
          </p:cNvPr>
          <p:cNvSpPr txBox="1">
            <a:spLocks/>
          </p:cNvSpPr>
          <p:nvPr>
            <p:custDataLst>
              <p:tags r:id="rId2"/>
            </p:custDataLst>
          </p:nvPr>
        </p:nvSpPr>
        <p:spPr>
          <a:xfrm>
            <a:off x="6568751" y="1047737"/>
            <a:ext cx="5108371" cy="5002017"/>
          </a:xfrm>
          <a:prstGeom prst="rect">
            <a:avLst/>
          </a:prstGeom>
        </p:spPr>
        <p:txBody>
          <a:bodyPr spcFirstLastPara="1" vert="horz" lIns="91440" tIns="45720" rIns="91440" bIns="45720" rtlCol="0" anchorCtr="0">
            <a:normAutofit fontScale="850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150" indent="-311150">
              <a:buClr>
                <a:srgbClr val="A2AAAD"/>
              </a:buClr>
              <a:buFont typeface="Arial" panose="020B0604020202020204" pitchFamily="34" charset="0"/>
              <a:buChar char="•"/>
            </a:pPr>
            <a:r>
              <a:rPr lang="fr-CA" sz="2600">
                <a:latin typeface="Century Gothic" panose="020B0502020202020204" pitchFamily="34" charset="0"/>
                <a:ea typeface="Open Sans"/>
                <a:cs typeface="Open Sans"/>
              </a:rPr>
              <a:t>Les objectifs à court terme exigent des investissements plus liquides et moins risqués, alors que les objectifs à long terme peuvent comporter des investissements plus risqués.</a:t>
            </a:r>
          </a:p>
          <a:p>
            <a:pPr marL="311150" indent="-311150">
              <a:buClr>
                <a:srgbClr val="A2AAAD"/>
              </a:buClr>
              <a:buFont typeface="Arial" panose="020B0604020202020204" pitchFamily="34" charset="0"/>
              <a:buChar char="•"/>
            </a:pPr>
            <a:r>
              <a:rPr lang="fr-CA" sz="2600">
                <a:latin typeface="Century Gothic" panose="020B0502020202020204" pitchFamily="34" charset="0"/>
                <a:ea typeface="Open Sans"/>
                <a:cs typeface="Open Sans"/>
              </a:rPr>
              <a:t>Les objectifs à moyen terme se situent quelque part entre les deux, en termes de risque et de liquidité.</a:t>
            </a:r>
          </a:p>
          <a:p>
            <a:pPr marL="311150" indent="-311150">
              <a:buClr>
                <a:srgbClr val="A2AAAD"/>
              </a:buClr>
              <a:buFont typeface="Arial" panose="020B0604020202020204" pitchFamily="34" charset="0"/>
              <a:buChar char="•"/>
            </a:pPr>
            <a:r>
              <a:rPr lang="fr-CA" sz="2600">
                <a:latin typeface="Century Gothic" panose="020B0502020202020204" pitchFamily="34" charset="0"/>
                <a:ea typeface="Open Sans"/>
                <a:cs typeface="Open Sans"/>
              </a:rPr>
              <a:t>Les instruments d’investissement les plus appropriés diffèrent selon l’horizon de placement.</a:t>
            </a:r>
            <a:endParaRPr lang="fr-CA" sz="2600" dirty="0">
              <a:latin typeface="Century Gothic" panose="020B0502020202020204" pitchFamily="34" charset="0"/>
              <a:ea typeface="Open Sans"/>
              <a:cs typeface="Open Sans"/>
            </a:endParaRPr>
          </a:p>
        </p:txBody>
      </p:sp>
      <p:graphicFrame>
        <p:nvGraphicFramePr>
          <p:cNvPr id="5" name="Table 4">
            <a:extLst>
              <a:ext uri="{FF2B5EF4-FFF2-40B4-BE49-F238E27FC236}">
                <a16:creationId xmlns:a16="http://schemas.microsoft.com/office/drawing/2014/main" id="{F59C449E-8F8E-2D1F-7197-F2FF7FB87716}"/>
              </a:ext>
            </a:extLst>
          </p:cNvPr>
          <p:cNvGraphicFramePr>
            <a:graphicFrameLocks noGrp="1"/>
          </p:cNvGraphicFramePr>
          <p:nvPr>
            <p:custDataLst>
              <p:tags r:id="rId3"/>
            </p:custDataLst>
            <p:extLst>
              <p:ext uri="{D42A27DB-BD31-4B8C-83A1-F6EECF244321}">
                <p14:modId xmlns:p14="http://schemas.microsoft.com/office/powerpoint/2010/main" val="2645100568"/>
              </p:ext>
            </p:extLst>
          </p:nvPr>
        </p:nvGraphicFramePr>
        <p:xfrm>
          <a:off x="514877" y="4019391"/>
          <a:ext cx="5907695" cy="1580009"/>
        </p:xfrm>
        <a:graphic>
          <a:graphicData uri="http://schemas.openxmlformats.org/drawingml/2006/table">
            <a:tbl>
              <a:tblPr firstRow="1" bandRow="1">
                <a:tableStyleId>{5C22544A-7EE6-4342-B048-85BDC9FD1C3A}</a:tableStyleId>
              </a:tblPr>
              <a:tblGrid>
                <a:gridCol w="1435311">
                  <a:extLst>
                    <a:ext uri="{9D8B030D-6E8A-4147-A177-3AD203B41FA5}">
                      <a16:colId xmlns:a16="http://schemas.microsoft.com/office/drawing/2014/main" val="2324842690"/>
                    </a:ext>
                  </a:extLst>
                </a:gridCol>
                <a:gridCol w="2236192">
                  <a:extLst>
                    <a:ext uri="{9D8B030D-6E8A-4147-A177-3AD203B41FA5}">
                      <a16:colId xmlns:a16="http://schemas.microsoft.com/office/drawing/2014/main" val="148973809"/>
                    </a:ext>
                  </a:extLst>
                </a:gridCol>
                <a:gridCol w="2236192">
                  <a:extLst>
                    <a:ext uri="{9D8B030D-6E8A-4147-A177-3AD203B41FA5}">
                      <a16:colId xmlns:a16="http://schemas.microsoft.com/office/drawing/2014/main" val="4254545558"/>
                    </a:ext>
                  </a:extLst>
                </a:gridCol>
              </a:tblGrid>
              <a:tr h="432300">
                <a:tc>
                  <a:txBody>
                    <a:bodyPr/>
                    <a:lstStyle/>
                    <a:p>
                      <a:endParaRPr lang="en-US" sz="700" dirty="0">
                        <a:solidFill>
                          <a:schemeClr val="tx1"/>
                        </a:solidFill>
                        <a:latin typeface="Century Gothic" panose="020B0502020202020204" pitchFamily="34" charset="0"/>
                      </a:endParaRP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tc>
                  <a:txBody>
                    <a:bodyPr/>
                    <a:lstStyle/>
                    <a:p>
                      <a:pPr algn="ctr"/>
                      <a:r>
                        <a:rPr lang="fr-CA" sz="1200">
                          <a:solidFill>
                            <a:schemeClr val="tx1"/>
                          </a:solidFill>
                          <a:latin typeface="Century Gothic" panose="020B0502020202020204" pitchFamily="34" charset="0"/>
                        </a:rPr>
                        <a:t>Portefeuille audacieux :</a:t>
                      </a:r>
                    </a:p>
                    <a:p>
                      <a:pPr algn="ctr"/>
                      <a:r>
                        <a:rPr lang="fr-CA" sz="1200">
                          <a:solidFill>
                            <a:schemeClr val="tx1"/>
                          </a:solidFill>
                          <a:latin typeface="Century Gothic" panose="020B0502020202020204" pitchFamily="34" charset="0"/>
                        </a:rPr>
                        <a:t>100 % d’actions</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tc>
                  <a:txBody>
                    <a:bodyPr/>
                    <a:lstStyle/>
                    <a:p>
                      <a:pPr algn="ctr"/>
                      <a:r>
                        <a:rPr lang="fr-CA" sz="1200">
                          <a:solidFill>
                            <a:schemeClr val="tx1"/>
                          </a:solidFill>
                          <a:latin typeface="Century Gothic" panose="020B0502020202020204" pitchFamily="34" charset="0"/>
                        </a:rPr>
                        <a:t>Portefeuille à court terme :</a:t>
                      </a:r>
                      <a:br>
                        <a:rPr lang="fr-CA" sz="1200">
                          <a:solidFill>
                            <a:schemeClr val="tx1"/>
                          </a:solidFill>
                          <a:latin typeface="Century Gothic" panose="020B0502020202020204" pitchFamily="34" charset="0"/>
                        </a:rPr>
                      </a:br>
                      <a:r>
                        <a:rPr lang="fr-CA" sz="1200">
                          <a:solidFill>
                            <a:schemeClr val="tx1"/>
                          </a:solidFill>
                          <a:latin typeface="Century Gothic" panose="020B0502020202020204" pitchFamily="34" charset="0"/>
                        </a:rPr>
                        <a:t>0 % d’actions</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extLst>
                  <a:ext uri="{0D108BD9-81ED-4DB2-BD59-A6C34878D82A}">
                    <a16:rowId xmlns:a16="http://schemas.microsoft.com/office/drawing/2014/main" val="1860341671"/>
                  </a:ext>
                </a:extLst>
              </a:tr>
              <a:tr h="337457">
                <a:tc>
                  <a:txBody>
                    <a:bodyPr/>
                    <a:lstStyle/>
                    <a:p>
                      <a:r>
                        <a:rPr lang="fr-CA" sz="1200" b="1">
                          <a:solidFill>
                            <a:schemeClr val="tx1"/>
                          </a:solidFill>
                          <a:latin typeface="Century Gothic" panose="020B0502020202020204" pitchFamily="34" charset="0"/>
                        </a:rPr>
                        <a:t>Meilleure année</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162,89 %</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15,20 %</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578074"/>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solidFill>
                            <a:schemeClr val="tx1"/>
                          </a:solidFill>
                          <a:latin typeface="Century Gothic" panose="020B0502020202020204" pitchFamily="34" charset="0"/>
                        </a:rPr>
                        <a:t>Pire année</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-67,56 %</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-0,04 %</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49785"/>
                  </a:ext>
                </a:extLst>
              </a:tr>
              <a:tr h="37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solidFill>
                            <a:schemeClr val="tx1"/>
                          </a:solidFill>
                          <a:latin typeface="Century Gothic" panose="020B0502020202020204" pitchFamily="34" charset="0"/>
                        </a:rPr>
                        <a:t>Rendement moyen</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10,31 %</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3,26 %</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815067"/>
                  </a:ext>
                </a:extLst>
              </a:tr>
            </a:tbl>
          </a:graphicData>
        </a:graphic>
      </p:graphicFrame>
      <p:pic>
        <p:nvPicPr>
          <p:cNvPr id="8" name="Picture 7">
            <a:extLst>
              <a:ext uri="{FF2B5EF4-FFF2-40B4-BE49-F238E27FC236}">
                <a16:creationId xmlns:a16="http://schemas.microsoft.com/office/drawing/2014/main" id="{0C91F6E1-4FB6-0B97-66A2-3ADA8F8582A5}"/>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514877" y="739706"/>
            <a:ext cx="5907694" cy="3127603"/>
          </a:xfrm>
          <a:prstGeom prst="rect">
            <a:avLst/>
          </a:prstGeom>
        </p:spPr>
      </p:pic>
    </p:spTree>
    <p:extLst>
      <p:ext uri="{BB962C8B-B14F-4D97-AF65-F5344CB8AC3E}">
        <p14:creationId xmlns:p14="http://schemas.microsoft.com/office/powerpoint/2010/main" val="254233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129D0-1254-5E8A-ACDB-283345D7D6C2}"/>
              </a:ext>
            </a:extLst>
          </p:cNvPr>
          <p:cNvSpPr>
            <a:spLocks noGrp="1"/>
          </p:cNvSpPr>
          <p:nvPr>
            <p:ph type="sldNum" sz="quarter" idx="12"/>
            <p:custDataLst>
              <p:tags r:id="rId1"/>
            </p:custDataLst>
          </p:nvPr>
        </p:nvSpPr>
        <p:spPr/>
        <p:txBody>
          <a:bodyPr/>
          <a:lstStyle/>
          <a:p>
            <a:fld id="{DFDF98CC-160E-494C-8C3C-8CDC5FA257DE}" type="slidenum">
              <a:rPr lang="en-US" smtClean="0"/>
              <a:t>9</a:t>
            </a:fld>
            <a:endParaRPr lang="en-US"/>
          </a:p>
        </p:txBody>
      </p:sp>
      <p:pic>
        <p:nvPicPr>
          <p:cNvPr id="4" name="Picture 3">
            <a:extLst>
              <a:ext uri="{FF2B5EF4-FFF2-40B4-BE49-F238E27FC236}">
                <a16:creationId xmlns:a16="http://schemas.microsoft.com/office/drawing/2014/main" id="{91C9F829-4617-1F0D-6D39-B0B5282AA250}"/>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53060" y="920932"/>
            <a:ext cx="10764240" cy="5073468"/>
          </a:xfrm>
          <a:prstGeom prst="rect">
            <a:avLst/>
          </a:prstGeom>
        </p:spPr>
      </p:pic>
    </p:spTree>
    <p:extLst>
      <p:ext uri="{BB962C8B-B14F-4D97-AF65-F5344CB8AC3E}">
        <p14:creationId xmlns:p14="http://schemas.microsoft.com/office/powerpoint/2010/main" val="679291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844</Words>
  <Application>Microsoft Office PowerPoint</Application>
  <PresentationFormat>Widescreen</PresentationFormat>
  <Paragraphs>96</Paragraphs>
  <Slides>11</Slides>
  <Notes>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Bierstadt</vt:lpstr>
      <vt:lpstr>Calibri</vt:lpstr>
      <vt:lpstr>Century Gothic</vt:lpstr>
      <vt:lpstr>GestaltVTI</vt:lpstr>
      <vt:lpstr>Établir ses objectifs et son horizon de placement   </vt:lpstr>
      <vt:lpstr>Révision</vt:lpstr>
      <vt:lpstr>Réflexion</vt:lpstr>
      <vt:lpstr>L’horizon de placement est la période pendant laquelle tu économises et investis ton argent jusqu’à ce que tu en aies besoin.</vt:lpstr>
      <vt:lpstr>Tes objectifs financiers</vt:lpstr>
      <vt:lpstr>PowerPoint Presentation</vt:lpstr>
      <vt:lpstr>Révision : les catégories d’actifs</vt:lpstr>
      <vt:lpstr>PowerPoint Presentation</vt:lpstr>
      <vt:lpstr>PowerPoint Presentation</vt:lpstr>
      <vt:lpstr>Exercice : utilise le Sélecteur de placements de Fidelity pour t’aider à remplir ce tableau.</vt:lpstr>
      <vt:lpstr>Récapitulation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Soriano, Sally</cp:lastModifiedBy>
  <cp:revision>91</cp:revision>
  <dcterms:created xsi:type="dcterms:W3CDTF">2023-10-22T21:01:04Z</dcterms:created>
  <dcterms:modified xsi:type="dcterms:W3CDTF">2024-06-25T21:00:48Z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