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8"/>
  </p:notesMasterIdLst>
  <p:sldIdLst>
    <p:sldId id="281" r:id="rId2"/>
    <p:sldId id="279" r:id="rId3"/>
    <p:sldId id="285" r:id="rId4"/>
    <p:sldId id="278" r:id="rId5"/>
    <p:sldId id="277" r:id="rId6"/>
    <p:sldId id="282" r:id="rId7"/>
    <p:sldId id="275" r:id="rId8"/>
    <p:sldId id="286" r:id="rId9"/>
    <p:sldId id="287" r:id="rId10"/>
    <p:sldId id="262" r:id="rId11"/>
    <p:sldId id="261" r:id="rId12"/>
    <p:sldId id="288" r:id="rId13"/>
    <p:sldId id="289" r:id="rId14"/>
    <p:sldId id="290" r:id="rId15"/>
    <p:sldId id="291"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C62313AA-70BB-5D03-5235-BD645A1D21AC}" name="Verreault, Lorianne" initials="VL" userId="S::Lorianne.Verreault@fidelity.ca::d92078dc-d85a-4005-a612-3182e84fbe83"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D4A"/>
    <a:srgbClr val="333F48"/>
    <a:srgbClr val="205885"/>
    <a:srgbClr val="85AE23"/>
    <a:srgbClr val="B9E5F0"/>
    <a:srgbClr val="F2A900"/>
    <a:srgbClr val="8BD3E6"/>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68" autoAdjust="0"/>
    <p:restoredTop sz="94660"/>
  </p:normalViewPr>
  <p:slideViewPr>
    <p:cSldViewPr snapToGrid="0">
      <p:cViewPr varScale="1">
        <p:scale>
          <a:sx n="50" d="100"/>
          <a:sy n="50" d="100"/>
        </p:scale>
        <p:origin x="36" y="396"/>
      </p:cViewPr>
      <p:guideLst/>
    </p:cSldViewPr>
  </p:slideViewPr>
  <p:notesTextViewPr>
    <p:cViewPr>
      <p:scale>
        <a:sx n="1" d="1"/>
        <a:sy n="1" d="1"/>
      </p:scale>
      <p:origin x="0" y="0"/>
    </p:cViewPr>
  </p:notesTextViewPr>
  <p:notesViewPr>
    <p:cSldViewPr snapToGrid="0">
      <p:cViewPr varScale="1">
        <p:scale>
          <a:sx n="120" d="100"/>
          <a:sy n="120" d="100"/>
        </p:scale>
        <p:origin x="243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14/06/2024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‹N°›</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996D0F3-C04C-4EB4-93F2-B3F04278AF65}" type="slidenum">
              <a:rPr lang="fr-CA" smtClean="0"/>
              <a:t>1</a:t>
            </a:fld>
            <a:endParaRPr lang="fr-CA"/>
          </a:p>
        </p:txBody>
      </p:sp>
    </p:spTree>
    <p:extLst>
      <p:ext uri="{BB962C8B-B14F-4D97-AF65-F5344CB8AC3E}">
        <p14:creationId xmlns:p14="http://schemas.microsoft.com/office/powerpoint/2010/main" val="15247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57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39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replis du marché boursier sont incontournables pour les actions.</a:t>
            </a:r>
          </a:p>
        </p:txBody>
      </p:sp>
      <p:sp>
        <p:nvSpPr>
          <p:cNvPr id="4" name="Espace réservé du numéro de diapositive 3"/>
          <p:cNvSpPr>
            <a:spLocks noGrp="1"/>
          </p:cNvSpPr>
          <p:nvPr>
            <p:ph type="sldNum" sz="quarter" idx="5"/>
          </p:nvPr>
        </p:nvSpPr>
        <p:spPr/>
        <p:txBody>
          <a:bodyPr/>
          <a:lstStyle/>
          <a:p>
            <a:fld id="{E996D0F3-C04C-4EB4-93F2-B3F04278AF65}" type="slidenum">
              <a:rPr lang="fr-CA" smtClean="0"/>
              <a:t>8</a:t>
            </a:fld>
            <a:endParaRPr lang="fr-CA"/>
          </a:p>
        </p:txBody>
      </p:sp>
    </p:spTree>
    <p:extLst>
      <p:ext uri="{BB962C8B-B14F-4D97-AF65-F5344CB8AC3E}">
        <p14:creationId xmlns:p14="http://schemas.microsoft.com/office/powerpoint/2010/main" val="3593815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[Y axis] FAIBLE – RENDEMENT ANNUALISÉ (%) – ÉLEVÉ</a:t>
            </a:r>
          </a:p>
          <a:p>
            <a:r>
              <a:rPr lang="fr-CA" dirty="0"/>
              <a:t>[X axis] FAIBLE – ÉCART-TYPE (RISQUE EN %) – ÉLEVÉ</a:t>
            </a:r>
          </a:p>
          <a:p>
            <a:endParaRPr lang="fr-CA" dirty="0"/>
          </a:p>
          <a:p>
            <a:r>
              <a:rPr lang="fr-CA" b="1" dirty="0"/>
              <a:t>RISQUE FAIBLE/RENDEMENT ÉLEVÉ	RISQUE ÉLEVÉ/RENDEMENT ÉLEVÉ</a:t>
            </a:r>
          </a:p>
          <a:p>
            <a:r>
              <a:rPr lang="fr-CA" b="1" dirty="0"/>
              <a:t>RISQUE FAIBLE/RENDEMENT FAIBLE	RISQUE ÉLEVÉ/RENDEMENT FAIBLE</a:t>
            </a:r>
          </a:p>
          <a:p>
            <a:endParaRPr lang="fr-CA" dirty="0"/>
          </a:p>
          <a:p>
            <a:r>
              <a:rPr lang="fr-CA" b="1" dirty="0"/>
              <a:t>Portefeuille diversifié</a:t>
            </a:r>
          </a:p>
          <a:p>
            <a:r>
              <a:rPr lang="fr-CA" dirty="0"/>
              <a:t>Actions mondiales 20 %</a:t>
            </a:r>
          </a:p>
          <a:p>
            <a:r>
              <a:rPr lang="fr-CA" dirty="0"/>
              <a:t>Actions canadiennes 30 %</a:t>
            </a:r>
          </a:p>
          <a:p>
            <a:r>
              <a:rPr lang="fr-CA" dirty="0"/>
              <a:t>Obligations canadiennes 50 %</a:t>
            </a:r>
          </a:p>
          <a:p>
            <a:endParaRPr lang="fr-CA" dirty="0"/>
          </a:p>
          <a:p>
            <a:r>
              <a:rPr lang="fr-CA" dirty="0"/>
              <a:t>100 % Actions canadiennes</a:t>
            </a:r>
          </a:p>
        </p:txBody>
      </p:sp>
      <p:sp>
        <p:nvSpPr>
          <p:cNvPr id="4" name="Espace réservé du numéro de diapositive 3"/>
          <p:cNvSpPr>
            <a:spLocks noGrp="1"/>
          </p:cNvSpPr>
          <p:nvPr>
            <p:ph type="sldNum" sz="quarter" idx="5"/>
          </p:nvPr>
        </p:nvSpPr>
        <p:spPr/>
        <p:txBody>
          <a:bodyPr/>
          <a:lstStyle/>
          <a:p>
            <a:fld id="{E996D0F3-C04C-4EB4-93F2-B3F04278AF65}" type="slidenum">
              <a:rPr lang="fr-CA" smtClean="0"/>
              <a:t>9</a:t>
            </a:fld>
            <a:endParaRPr lang="fr-CA"/>
          </a:p>
        </p:txBody>
      </p:sp>
    </p:spTree>
    <p:extLst>
      <p:ext uri="{BB962C8B-B14F-4D97-AF65-F5344CB8AC3E}">
        <p14:creationId xmlns:p14="http://schemas.microsoft.com/office/powerpoint/2010/main" val="191829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‹N°›</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‹N°›</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‹N°›</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err="1">
                <a:solidFill>
                  <a:srgbClr val="333F48"/>
                </a:solidFill>
                <a:latin typeface="Century Gothic" panose="020B0502020202020204" pitchFamily="34" charset="0"/>
              </a:rPr>
              <a:t>Leçon</a:t>
            </a:r>
            <a:r>
              <a:rPr lang="en-US" b="1" dirty="0">
                <a:solidFill>
                  <a:srgbClr val="333F48"/>
                </a:solidFill>
                <a:latin typeface="Century Gothic" panose="020B0502020202020204" pitchFamily="34" charset="0"/>
              </a:rPr>
              <a:t> 5</a:t>
            </a:r>
          </a:p>
        </p:txBody>
      </p:sp>
      <p:pic>
        <p:nvPicPr>
          <p:cNvPr id="2" name="Image 1" descr="Une image contenant texte, Police, Graphique, logo&#10;&#10;Description générée automatiquement">
            <a:extLst>
              <a:ext uri="{FF2B5EF4-FFF2-40B4-BE49-F238E27FC236}">
                <a16:creationId xmlns:a16="http://schemas.microsoft.com/office/drawing/2014/main" id="{582F9408-E3D5-D65A-1EA4-C4F01EEECB7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32886" y="179278"/>
            <a:ext cx="2071597" cy="553583"/>
          </a:xfrm>
          <a:prstGeom prst="rect">
            <a:avLst/>
          </a:prstGeom>
        </p:spPr>
      </p:pic>
      <p:sp>
        <p:nvSpPr>
          <p:cNvPr id="3" name="TextBox 2">
            <a:extLst>
              <a:ext uri="{FF2B5EF4-FFF2-40B4-BE49-F238E27FC236}">
                <a16:creationId xmlns:a16="http://schemas.microsoft.com/office/drawing/2014/main" id="{C86FC520-5466-19E4-2A8C-48C617353D9B}"/>
              </a:ext>
            </a:extLst>
          </p:cNvPr>
          <p:cNvSpPr txBox="1"/>
          <p:nvPr userDrawn="1"/>
        </p:nvSpPr>
        <p:spPr>
          <a:xfrm>
            <a:off x="2470068" y="6451599"/>
            <a:ext cx="3962944"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b="0" i="0" u="none" strike="noStrike" dirty="0">
                <a:solidFill>
                  <a:srgbClr val="545454"/>
                </a:solidFill>
                <a:effectLst/>
                <a:latin typeface="Century Gothic" panose="020B0502020202020204" pitchFamily="34" charset="0"/>
              </a:rPr>
              <a:t>1793763-v2024411</a:t>
            </a:r>
            <a:endParaRPr lang="en-US" sz="900" dirty="0">
              <a:latin typeface="Century Gothic" panose="020B0502020202020204" pitchFamily="34" charset="0"/>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5.xml"/><Relationship Id="rId5" Type="http://schemas.openxmlformats.org/officeDocument/2006/relationships/video" Target="https://www.youtube.com/embed/yBo5bBVoZrs?list=PLBzmUd_ESwotHoBQVE0l2LIfSrf-_dGFU" TargetMode="External"/><Relationship Id="rId4" Type="http://schemas.openxmlformats.org/officeDocument/2006/relationships/tags" Target="../tags/tag4.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7.emf"/><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tags" Target="../tags/tag65.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10" Type="http://schemas.openxmlformats.org/officeDocument/2006/relationships/notesSlide" Target="../notesSlides/notesSlide4.xml"/><Relationship Id="rId4" Type="http://schemas.openxmlformats.org/officeDocument/2006/relationships/tags" Target="../tags/tag15.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video" Target="https://www.youtube.com/embed/yBo5bBVoZrs?list=PLBzmUd_ESwotHoBQVE0l2LIfSrf-_dGFU" TargetMode="External"/><Relationship Id="rId7" Type="http://schemas.openxmlformats.org/officeDocument/2006/relationships/image" Target="../media/image3.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8.xml"/><Relationship Id="rId7" Type="http://schemas.openxmlformats.org/officeDocument/2006/relationships/notesSlide" Target="../notesSlides/notesSlide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3.xml"/><Relationship Id="rId5" Type="http://schemas.openxmlformats.org/officeDocument/2006/relationships/tags" Target="../tags/tag30.xml"/><Relationship Id="rId4"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5.emf"/><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3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6.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p:txBody>
          <a:bodyPr>
            <a:noAutofit/>
          </a:bodyPr>
          <a:lstStyle/>
          <a:p>
            <a:r>
              <a:rPr lang="fr-CA"/>
              <a:t>Établir ses objectifs et son horizon de placement</a:t>
            </a:r>
            <a:br>
              <a:rPr lang="fr-CA"/>
            </a:br>
            <a:br>
              <a:rPr lang="fr-CA"/>
            </a:br>
            <a:br>
              <a:rPr lang="fr-CA"/>
            </a:br>
            <a:endParaRPr lang="fr-CA"/>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8" name="Online Media 7" descr="Établir ses objectifs et son horizon de placement">
            <a:hlinkClick r:id="" action="ppaction://media"/>
            <a:extLst>
              <a:ext uri="{FF2B5EF4-FFF2-40B4-BE49-F238E27FC236}">
                <a16:creationId xmlns:a16="http://schemas.microsoft.com/office/drawing/2014/main" id="{7089CEE2-F516-9B48-7F86-003245C44A3F}"/>
              </a:ext>
            </a:extLst>
          </p:cNvPr>
          <p:cNvPicPr>
            <a:picLocks noRot="1" noChangeAspect="1"/>
          </p:cNvPicPr>
          <p:nvPr>
            <a:videoFile r:link="rId5"/>
            <p:custDataLst>
              <p:tags r:id="rId6"/>
            </p:custDataLst>
          </p:nvPr>
        </p:nvPicPr>
        <p:blipFill>
          <a:blip r:embed="rId9"/>
          <a:stretch>
            <a:fillRect/>
          </a:stretch>
        </p:blipFill>
        <p:spPr>
          <a:xfrm>
            <a:off x="3302000" y="2423582"/>
            <a:ext cx="5588000" cy="3157220"/>
          </a:xfrm>
          <a:prstGeom prst="rect">
            <a:avLst/>
          </a:prstGeom>
        </p:spPr>
      </p:pic>
    </p:spTree>
    <p:extLst>
      <p:ext uri="{BB962C8B-B14F-4D97-AF65-F5344CB8AC3E}">
        <p14:creationId xmlns:p14="http://schemas.microsoft.com/office/powerpoint/2010/main" val="1508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A593-16B2-D949-35CC-ECCFE6A923EE}"/>
              </a:ext>
            </a:extLst>
          </p:cNvPr>
          <p:cNvSpPr>
            <a:spLocks noGrp="1"/>
          </p:cNvSpPr>
          <p:nvPr>
            <p:ph type="ctrTitle"/>
            <p:custDataLst>
              <p:tags r:id="rId1"/>
            </p:custDataLst>
          </p:nvPr>
        </p:nvSpPr>
        <p:spPr/>
        <p:txBody>
          <a:bodyPr/>
          <a:lstStyle/>
          <a:p>
            <a:r>
              <a:rPr lang="fr-CA"/>
              <a:t>Exercice :</a:t>
            </a:r>
          </a:p>
        </p:txBody>
      </p:sp>
      <p:sp>
        <p:nvSpPr>
          <p:cNvPr id="3" name="Text Placeholder 2">
            <a:extLst>
              <a:ext uri="{FF2B5EF4-FFF2-40B4-BE49-F238E27FC236}">
                <a16:creationId xmlns:a16="http://schemas.microsoft.com/office/drawing/2014/main" id="{94A1CB9C-8FF1-3D05-C646-6372DE1ACA2C}"/>
              </a:ext>
            </a:extLst>
          </p:cNvPr>
          <p:cNvSpPr>
            <a:spLocks noGrp="1"/>
          </p:cNvSpPr>
          <p:nvPr>
            <p:ph type="subTitle" idx="1"/>
            <p:custDataLst>
              <p:tags r:id="rId2"/>
            </p:custDataLst>
          </p:nvPr>
        </p:nvSpPr>
        <p:spPr>
          <a:xfrm>
            <a:off x="517871" y="1990800"/>
            <a:ext cx="5748018" cy="3885344"/>
          </a:xfrm>
        </p:spPr>
        <p:txBody>
          <a:bodyPr tIns="46800" numCol="1" spcCol="180000">
            <a:normAutofit lnSpcReduction="10000"/>
          </a:bodyPr>
          <a:lstStyle/>
          <a:p>
            <a:pPr marL="0" indent="0">
              <a:buNone/>
            </a:pPr>
            <a:r>
              <a:rPr lang="fr-CA" sz="1800" dirty="0">
                <a:ea typeface="Open Sans"/>
                <a:cs typeface="Open Sans"/>
              </a:rPr>
              <a:t>Imaginez-vous que vous êtes des planificateurs financiers. Vous devez :</a:t>
            </a:r>
          </a:p>
          <a:p>
            <a:pPr marL="323850" lvl="1" indent="-309563" algn="l">
              <a:spcBef>
                <a:spcPts val="1100"/>
              </a:spcBef>
              <a:buAutoNum type="arabicPeriod"/>
            </a:pPr>
            <a:r>
              <a:rPr lang="fr-CA" sz="1800" dirty="0">
                <a:latin typeface="Century Gothic" panose="020B0502020202020204" pitchFamily="34" charset="0"/>
                <a:ea typeface="Open Sans"/>
                <a:cs typeface="Open Sans"/>
              </a:rPr>
              <a:t>déterminer le </a:t>
            </a:r>
            <a:r>
              <a:rPr lang="fr-CA" sz="1800">
                <a:latin typeface="Century Gothic" panose="020B0502020202020204" pitchFamily="34" charset="0"/>
                <a:ea typeface="Open Sans"/>
                <a:cs typeface="Open Sans"/>
              </a:rPr>
              <a:t>type d’investissement </a:t>
            </a:r>
            <a:r>
              <a:rPr lang="fr-CA" sz="1800" dirty="0">
                <a:latin typeface="Century Gothic" panose="020B0502020202020204" pitchFamily="34" charset="0"/>
                <a:ea typeface="Open Sans"/>
                <a:cs typeface="Open Sans"/>
              </a:rPr>
              <a:t>approprié entre </a:t>
            </a:r>
            <a:r>
              <a:rPr lang="fr-CA" sz="1800">
                <a:latin typeface="Century Gothic" panose="020B0502020202020204" pitchFamily="34" charset="0"/>
                <a:ea typeface="Open Sans"/>
                <a:cs typeface="Open Sans"/>
              </a:rPr>
              <a:t>un investissement </a:t>
            </a:r>
            <a:r>
              <a:rPr lang="fr-CA" sz="1800" dirty="0">
                <a:latin typeface="Century Gothic" panose="020B0502020202020204" pitchFamily="34" charset="0"/>
                <a:ea typeface="Open Sans"/>
                <a:cs typeface="Open Sans"/>
              </a:rPr>
              <a:t>à court, à moyen ou à long terme;</a:t>
            </a:r>
          </a:p>
          <a:p>
            <a:pPr marL="323850" lvl="1" indent="-309563" algn="l">
              <a:spcBef>
                <a:spcPts val="1100"/>
              </a:spcBef>
              <a:buAutoNum type="arabicPeriod"/>
            </a:pPr>
            <a:r>
              <a:rPr lang="fr-CA" sz="1800" dirty="0">
                <a:latin typeface="Century Gothic" panose="020B0502020202020204" pitchFamily="34" charset="0"/>
                <a:ea typeface="Open Sans"/>
                <a:cs typeface="Open Sans"/>
              </a:rPr>
              <a:t>proposer des </a:t>
            </a:r>
            <a:r>
              <a:rPr lang="fr-CA" sz="1800">
                <a:latin typeface="Century Gothic" panose="020B0502020202020204" pitchFamily="34" charset="0"/>
                <a:ea typeface="Open Sans"/>
                <a:cs typeface="Open Sans"/>
              </a:rPr>
              <a:t>options d’investissement </a:t>
            </a:r>
            <a:r>
              <a:rPr lang="fr-CA" sz="1800" dirty="0">
                <a:latin typeface="Century Gothic" panose="020B0502020202020204" pitchFamily="34" charset="0"/>
                <a:ea typeface="Open Sans"/>
                <a:cs typeface="Open Sans"/>
              </a:rPr>
              <a:t>à chaque </a:t>
            </a:r>
            <a:r>
              <a:rPr lang="fr-CA" sz="1800">
                <a:latin typeface="Century Gothic" panose="020B0502020202020204" pitchFamily="34" charset="0"/>
                <a:ea typeface="Open Sans"/>
                <a:cs typeface="Open Sans"/>
              </a:rPr>
              <a:t>client ou cliente selon </a:t>
            </a:r>
            <a:r>
              <a:rPr lang="fr-CA" sz="1800" dirty="0">
                <a:latin typeface="Century Gothic" panose="020B0502020202020204" pitchFamily="34" charset="0"/>
                <a:ea typeface="Open Sans"/>
                <a:cs typeface="Open Sans"/>
              </a:rPr>
              <a:t>son horizon de placement;</a:t>
            </a:r>
          </a:p>
          <a:p>
            <a:pPr marL="323850" lvl="1" indent="-309563" algn="l">
              <a:spcBef>
                <a:spcPts val="1100"/>
              </a:spcBef>
              <a:buAutoNum type="arabicPeriod"/>
            </a:pPr>
            <a:r>
              <a:rPr lang="fr-CA" sz="1800" dirty="0">
                <a:latin typeface="Century Gothic" panose="020B0502020202020204" pitchFamily="34" charset="0"/>
                <a:ea typeface="Open Sans"/>
                <a:cs typeface="Open Sans"/>
              </a:rPr>
              <a:t>expliquer les raisons de ce choix (raisonnement);</a:t>
            </a:r>
          </a:p>
          <a:p>
            <a:pPr marL="323850" lvl="1" indent="-309563" algn="l">
              <a:spcBef>
                <a:spcPts val="1100"/>
              </a:spcBef>
              <a:buAutoNum type="arabicPeriod"/>
            </a:pPr>
            <a:r>
              <a:rPr lang="fr-CA" sz="1800" dirty="0">
                <a:latin typeface="Century Gothic" panose="020B0502020202020204" pitchFamily="34" charset="0"/>
                <a:ea typeface="Open Sans"/>
                <a:cs typeface="Open Sans"/>
              </a:rPr>
              <a:t>faire une présentation à vos « clients ».</a:t>
            </a:r>
          </a:p>
        </p:txBody>
      </p:sp>
      <p:sp>
        <p:nvSpPr>
          <p:cNvPr id="4" name="Slide Number Placeholder 3">
            <a:extLst>
              <a:ext uri="{FF2B5EF4-FFF2-40B4-BE49-F238E27FC236}">
                <a16:creationId xmlns:a16="http://schemas.microsoft.com/office/drawing/2014/main" id="{907B193E-B4F7-6594-E0B1-73B7C11BA795}"/>
              </a:ext>
            </a:extLst>
          </p:cNvPr>
          <p:cNvSpPr>
            <a:spLocks noGrp="1"/>
          </p:cNvSpPr>
          <p:nvPr>
            <p:ph type="sldNum" sz="quarter" idx="12"/>
            <p:custDataLst>
              <p:tags r:id="rId3"/>
            </p:custDataLst>
          </p:nvPr>
        </p:nvSpPr>
        <p:spPr/>
        <p:txBody>
          <a:bodyPr/>
          <a:lstStyle/>
          <a:p>
            <a:fld id="{DFDF98CC-160E-494C-8C3C-8CDC5FA257DE}" type="slidenum">
              <a:rPr lang="en-US" smtClean="0"/>
              <a:t>10</a:t>
            </a:fld>
            <a:endParaRPr lang="en-US"/>
          </a:p>
        </p:txBody>
      </p:sp>
      <p:sp>
        <p:nvSpPr>
          <p:cNvPr id="6" name="TextBox 5">
            <a:extLst>
              <a:ext uri="{FF2B5EF4-FFF2-40B4-BE49-F238E27FC236}">
                <a16:creationId xmlns:a16="http://schemas.microsoft.com/office/drawing/2014/main" id="{9503F8A4-BCB5-7597-1371-F43277A53EE9}"/>
              </a:ext>
            </a:extLst>
          </p:cNvPr>
          <p:cNvSpPr txBox="1"/>
          <p:nvPr>
            <p:custDataLst>
              <p:tags r:id="rId4"/>
            </p:custDataLst>
          </p:nvPr>
        </p:nvSpPr>
        <p:spPr>
          <a:xfrm>
            <a:off x="6917965" y="1987908"/>
            <a:ext cx="4639452" cy="3762568"/>
          </a:xfrm>
          <a:prstGeom prst="rect">
            <a:avLst/>
          </a:prstGeom>
          <a:noFill/>
        </p:spPr>
        <p:txBody>
          <a:bodyPr wrap="square">
            <a:spAutoFit/>
          </a:bodyPr>
          <a:lstStyle/>
          <a:p>
            <a:pPr marL="0" indent="0">
              <a:buNone/>
            </a:pPr>
            <a:r>
              <a:rPr lang="fr-CA" sz="1800" b="1">
                <a:latin typeface="Century Gothic" panose="020B0502020202020204" pitchFamily="34" charset="0"/>
                <a:ea typeface="Open Sans"/>
                <a:cs typeface="Open Sans"/>
              </a:rPr>
              <a:t>Options d’investissement </a:t>
            </a:r>
            <a:r>
              <a:rPr lang="fr-CA" sz="1800" b="1" dirty="0">
                <a:latin typeface="Century Gothic" panose="020B0502020202020204" pitchFamily="34" charset="0"/>
                <a:ea typeface="Open Sans"/>
                <a:cs typeface="Open Sans"/>
              </a:rPr>
              <a:t>:</a:t>
            </a:r>
          </a:p>
          <a:p>
            <a:pPr marL="234950" indent="-234950">
              <a:spcBef>
                <a:spcPts val="300"/>
              </a:spcBef>
              <a:buClr>
                <a:srgbClr val="A2AAAD"/>
              </a:buClr>
              <a:buFont typeface="Arial" panose="020B0604020202020204" pitchFamily="34" charset="0"/>
              <a:buChar char="•"/>
            </a:pPr>
            <a:r>
              <a:rPr lang="fr-CA" sz="1800" dirty="0">
                <a:latin typeface="Century Gothic" panose="020B0502020202020204" pitchFamily="34" charset="0"/>
                <a:ea typeface="Open Sans"/>
                <a:cs typeface="Open Sans"/>
              </a:rPr>
              <a:t>Compte d’épargne à intérêt élevé</a:t>
            </a:r>
          </a:p>
          <a:p>
            <a:pPr marL="234950" indent="-234950">
              <a:spcBef>
                <a:spcPts val="300"/>
              </a:spcBef>
              <a:buClr>
                <a:srgbClr val="A2AAAD"/>
              </a:buClr>
              <a:buFont typeface="Arial" panose="020B0604020202020204" pitchFamily="34" charset="0"/>
              <a:buChar char="•"/>
            </a:pPr>
            <a:r>
              <a:rPr lang="fr-CA" sz="1800" dirty="0">
                <a:latin typeface="Century Gothic" panose="020B0502020202020204" pitchFamily="34" charset="0"/>
                <a:ea typeface="Open Sans"/>
                <a:cs typeface="Open Sans"/>
              </a:rPr>
              <a:t>Certificat de placement </a:t>
            </a:r>
            <a:r>
              <a:rPr lang="fr-CA" sz="1800">
                <a:latin typeface="Century Gothic" panose="020B0502020202020204" pitchFamily="34" charset="0"/>
                <a:ea typeface="Open Sans"/>
                <a:cs typeface="Open Sans"/>
              </a:rPr>
              <a:t>garanti (CPG) d’un an </a:t>
            </a:r>
          </a:p>
          <a:p>
            <a:pPr marL="234950" indent="-234950">
              <a:spcBef>
                <a:spcPts val="300"/>
              </a:spcBef>
              <a:buClr>
                <a:srgbClr val="A2AAAD"/>
              </a:buClr>
              <a:buFont typeface="Arial" panose="020B0604020202020204" pitchFamily="34" charset="0"/>
              <a:buChar char="•"/>
            </a:pPr>
            <a:r>
              <a:rPr lang="fr-CA" sz="1800">
                <a:latin typeface="Century Gothic" panose="020B0502020202020204" pitchFamily="34" charset="0"/>
                <a:ea typeface="Open Sans"/>
                <a:cs typeface="Open Sans"/>
              </a:rPr>
              <a:t>Obligations et FNB d’obligations</a:t>
            </a:r>
          </a:p>
          <a:p>
            <a:pPr marL="234950" indent="-234950">
              <a:spcBef>
                <a:spcPts val="300"/>
              </a:spcBef>
              <a:buClr>
                <a:srgbClr val="A2AAAD"/>
              </a:buClr>
              <a:buFont typeface="Arial" panose="020B0604020202020204" pitchFamily="34" charset="0"/>
              <a:buChar char="•"/>
            </a:pPr>
            <a:r>
              <a:rPr lang="fr-CA" sz="1800">
                <a:latin typeface="Century Gothic" panose="020B0502020202020204" pitchFamily="34" charset="0"/>
                <a:ea typeface="Open Sans"/>
                <a:cs typeface="Open Sans"/>
              </a:rPr>
              <a:t>Portefeuille </a:t>
            </a:r>
            <a:r>
              <a:rPr lang="fr-CA" sz="1800" dirty="0">
                <a:latin typeface="Century Gothic" panose="020B0502020202020204" pitchFamily="34" charset="0"/>
                <a:ea typeface="Open Sans"/>
                <a:cs typeface="Open Sans"/>
              </a:rPr>
              <a:t>d’actions diversifié</a:t>
            </a:r>
          </a:p>
          <a:p>
            <a:pPr marL="234950" indent="-234950">
              <a:spcBef>
                <a:spcPts val="300"/>
              </a:spcBef>
              <a:buClr>
                <a:srgbClr val="A2AAAD"/>
              </a:buClr>
              <a:buFont typeface="Arial" panose="020B0604020202020204" pitchFamily="34" charset="0"/>
              <a:buChar char="•"/>
            </a:pPr>
            <a:r>
              <a:rPr lang="fr-CA" sz="1800" dirty="0">
                <a:latin typeface="Century Gothic" panose="020B0502020202020204" pitchFamily="34" charset="0"/>
                <a:ea typeface="Open Sans"/>
                <a:cs typeface="Open Sans"/>
              </a:rPr>
              <a:t>Argent conservé dans un coffre-fort à la maison</a:t>
            </a:r>
          </a:p>
          <a:p>
            <a:pPr marL="234950" indent="-234950">
              <a:spcBef>
                <a:spcPts val="300"/>
              </a:spcBef>
              <a:buClr>
                <a:srgbClr val="A2AAAD"/>
              </a:buClr>
              <a:buFont typeface="Arial" panose="020B0604020202020204" pitchFamily="34" charset="0"/>
              <a:buChar char="•"/>
            </a:pPr>
            <a:r>
              <a:rPr lang="fr-CA" sz="1800">
                <a:latin typeface="Century Gothic" panose="020B0502020202020204" pitchFamily="34" charset="0"/>
                <a:ea typeface="Open Sans"/>
                <a:cs typeface="Open Sans"/>
              </a:rPr>
              <a:t>Marchandises</a:t>
            </a:r>
            <a:endParaRPr lang="fr-CA" sz="1800" dirty="0">
              <a:latin typeface="Century Gothic" panose="020B0502020202020204" pitchFamily="34" charset="0"/>
              <a:ea typeface="Open Sans"/>
              <a:cs typeface="Open Sans"/>
            </a:endParaRPr>
          </a:p>
          <a:p>
            <a:pPr marL="234950" indent="-234950">
              <a:spcBef>
                <a:spcPts val="300"/>
              </a:spcBef>
              <a:buClr>
                <a:srgbClr val="A2AAAD"/>
              </a:buClr>
              <a:buFont typeface="Arial" panose="020B0604020202020204" pitchFamily="34" charset="0"/>
              <a:buChar char="•"/>
            </a:pPr>
            <a:r>
              <a:rPr lang="fr-CA" sz="1800">
                <a:latin typeface="Century Gothic" panose="020B0502020202020204" pitchFamily="34" charset="0"/>
                <a:ea typeface="Open Sans"/>
                <a:cs typeface="Open Sans"/>
              </a:rPr>
              <a:t>Investissements </a:t>
            </a:r>
            <a:r>
              <a:rPr lang="fr-CA" sz="1800" dirty="0">
                <a:latin typeface="Century Gothic" panose="020B0502020202020204" pitchFamily="34" charset="0"/>
                <a:ea typeface="Open Sans"/>
                <a:cs typeface="Open Sans"/>
              </a:rPr>
              <a:t>immobiliers</a:t>
            </a:r>
          </a:p>
          <a:p>
            <a:pPr marL="234950" indent="-234950">
              <a:spcBef>
                <a:spcPts val="300"/>
              </a:spcBef>
              <a:buClr>
                <a:srgbClr val="A2AAAD"/>
              </a:buClr>
              <a:buFont typeface="Arial" panose="020B0604020202020204" pitchFamily="34" charset="0"/>
              <a:buChar char="•"/>
            </a:pPr>
            <a:r>
              <a:rPr lang="fr-CA" sz="1800" dirty="0">
                <a:latin typeface="Century Gothic" panose="020B0502020202020204" pitchFamily="34" charset="0"/>
                <a:ea typeface="Open Sans"/>
                <a:cs typeface="Open Sans"/>
              </a:rPr>
              <a:t>Objets de collection</a:t>
            </a:r>
          </a:p>
          <a:p>
            <a:pPr marL="234950" indent="-234950">
              <a:spcBef>
                <a:spcPts val="300"/>
              </a:spcBef>
              <a:buClr>
                <a:srgbClr val="A2AAAD"/>
              </a:buClr>
              <a:buFont typeface="Arial" panose="020B0604020202020204" pitchFamily="34" charset="0"/>
              <a:buChar char="•"/>
            </a:pPr>
            <a:r>
              <a:rPr lang="fr-CA" sz="1800" dirty="0">
                <a:latin typeface="Century Gothic" panose="020B0502020202020204" pitchFamily="34" charset="0"/>
                <a:ea typeface="Open Sans"/>
                <a:cs typeface="Open Sans"/>
              </a:rPr>
              <a:t>Cryptomonnaies</a:t>
            </a:r>
          </a:p>
        </p:txBody>
      </p:sp>
      <p:cxnSp>
        <p:nvCxnSpPr>
          <p:cNvPr id="7" name="Straight Connector 6">
            <a:extLst>
              <a:ext uri="{FF2B5EF4-FFF2-40B4-BE49-F238E27FC236}">
                <a16:creationId xmlns:a16="http://schemas.microsoft.com/office/drawing/2014/main" id="{FCEEA3C6-8C8A-C786-EE0F-103FA8E61F81}"/>
              </a:ext>
            </a:extLst>
          </p:cNvPr>
          <p:cNvCxnSpPr>
            <a:cxnSpLocks/>
          </p:cNvCxnSpPr>
          <p:nvPr>
            <p:custDataLst>
              <p:tags r:id="rId5"/>
            </p:custDataLst>
          </p:nvPr>
        </p:nvCxnSpPr>
        <p:spPr>
          <a:xfrm>
            <a:off x="6375818" y="2002971"/>
            <a:ext cx="0" cy="3753252"/>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custDataLst>
              <p:tags r:id="rId1"/>
            </p:custDataLst>
          </p:nvPr>
        </p:nvSpPr>
        <p:spPr/>
        <p:txBody>
          <a:bodyPr/>
          <a:lstStyle/>
          <a:p>
            <a:r>
              <a:rPr lang="fr-CA"/>
              <a:t>Scénario 1 </a:t>
            </a:r>
            <a:r>
              <a:rPr lang="fr-CA">
                <a:latin typeface="Arial" panose="020B0604020202020204" pitchFamily="34" charset="0"/>
                <a:cs typeface="Arial" panose="020B0604020202020204" pitchFamily="34" charset="0"/>
              </a:rPr>
              <a:t>‒</a:t>
            </a:r>
            <a:r>
              <a:rPr lang="fr-CA"/>
              <a:t> Première auto de Yousef</a:t>
            </a:r>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custDataLst>
              <p:tags r:id="rId2"/>
            </p:custDataLst>
          </p:nvPr>
        </p:nvSpPr>
        <p:spPr/>
        <p:txBody>
          <a:bodyPr/>
          <a:lstStyle/>
          <a:p>
            <a:fld id="{DFDF98CC-160E-494C-8C3C-8CDC5FA257DE}" type="slidenum">
              <a:rPr lang="en-US" smtClean="0"/>
              <a:t>11</a:t>
            </a:fld>
            <a:endParaRPr lang="en-US"/>
          </a:p>
        </p:txBody>
      </p:sp>
      <p:sp>
        <p:nvSpPr>
          <p:cNvPr id="8" name="TextBox 7">
            <a:extLst>
              <a:ext uri="{FF2B5EF4-FFF2-40B4-BE49-F238E27FC236}">
                <a16:creationId xmlns:a16="http://schemas.microsoft.com/office/drawing/2014/main" id="{C084E668-6356-D332-ADE2-76007D49B4E7}"/>
              </a:ext>
            </a:extLst>
          </p:cNvPr>
          <p:cNvSpPr txBox="1"/>
          <p:nvPr>
            <p:custDataLst>
              <p:tags r:id="rId3"/>
            </p:custDataLst>
          </p:nvPr>
        </p:nvSpPr>
        <p:spPr>
          <a:xfrm>
            <a:off x="515937" y="1828800"/>
            <a:ext cx="11158192" cy="1477328"/>
          </a:xfrm>
          <a:prstGeom prst="rect">
            <a:avLst/>
          </a:prstGeom>
          <a:noFill/>
        </p:spPr>
        <p:txBody>
          <a:bodyPr wrap="square">
            <a:spAutoFit/>
          </a:bodyPr>
          <a:lstStyle/>
          <a:p>
            <a:r>
              <a:rPr lang="fr-CA" sz="1800" dirty="0">
                <a:latin typeface="Century Gothic" panose="020B0502020202020204" pitchFamily="34" charset="0"/>
              </a:rPr>
              <a:t>Yousef est un élève de </a:t>
            </a:r>
            <a:r>
              <a:rPr lang="fr-CA" sz="1800">
                <a:latin typeface="Century Gothic" panose="020B0502020202020204" pitchFamily="34" charset="0"/>
              </a:rPr>
              <a:t>10</a:t>
            </a:r>
            <a:r>
              <a:rPr lang="fr-CA" sz="1800" baseline="30000">
                <a:latin typeface="Century Gothic" panose="020B0502020202020204" pitchFamily="34" charset="0"/>
              </a:rPr>
              <a:t>e</a:t>
            </a:r>
            <a:r>
              <a:rPr lang="fr-CA" sz="1800">
                <a:latin typeface="Century Gothic" panose="020B0502020202020204" pitchFamily="34" charset="0"/>
              </a:rPr>
              <a:t> année (4</a:t>
            </a:r>
            <a:r>
              <a:rPr lang="fr-CA" sz="1800" baseline="30000">
                <a:latin typeface="Century Gothic" panose="020B0502020202020204" pitchFamily="34" charset="0"/>
              </a:rPr>
              <a:t>e</a:t>
            </a:r>
            <a:r>
              <a:rPr lang="fr-CA" sz="1800">
                <a:latin typeface="Century Gothic" panose="020B0502020202020204" pitchFamily="34" charset="0"/>
              </a:rPr>
              <a:t> secondaire) </a:t>
            </a:r>
            <a:r>
              <a:rPr lang="fr-CA" sz="1800" dirty="0">
                <a:latin typeface="Century Gothic" panose="020B0502020202020204" pitchFamily="34" charset="0"/>
              </a:rPr>
              <a:t>qui est déterminé à s’acheter une auto pour faciliter ses déplacements entre l’école, son emploi à temps partiel et la maison. Son emploi à temps partiel lui a permis d’économiser 800 $ jusqu’ici et il espère s’acheter une voiture d'occasion d’ici trois ans, Yousef souhaite explorer ses </a:t>
            </a:r>
            <a:r>
              <a:rPr lang="fr-CA" sz="1800">
                <a:latin typeface="Century Gothic" panose="020B0502020202020204" pitchFamily="34" charset="0"/>
              </a:rPr>
              <a:t>options d’investissement </a:t>
            </a:r>
            <a:r>
              <a:rPr lang="fr-CA" sz="1800" dirty="0">
                <a:latin typeface="Century Gothic" panose="020B0502020202020204" pitchFamily="34" charset="0"/>
              </a:rPr>
              <a:t>à court terme pour l’aider à atteindre son objectif plus rapidement.</a:t>
            </a:r>
          </a:p>
        </p:txBody>
      </p:sp>
      <p:graphicFrame>
        <p:nvGraphicFramePr>
          <p:cNvPr id="9" name="Table 8">
            <a:extLst>
              <a:ext uri="{FF2B5EF4-FFF2-40B4-BE49-F238E27FC236}">
                <a16:creationId xmlns:a16="http://schemas.microsoft.com/office/drawing/2014/main" id="{EF4150C8-AB58-8909-89DE-54E66E413722}"/>
              </a:ext>
            </a:extLst>
          </p:cNvPr>
          <p:cNvGraphicFramePr>
            <a:graphicFrameLocks noGrp="1"/>
          </p:cNvGraphicFramePr>
          <p:nvPr>
            <p:custDataLst>
              <p:tags r:id="rId4"/>
            </p:custDataLst>
            <p:extLst>
              <p:ext uri="{D42A27DB-BD31-4B8C-83A1-F6EECF244321}">
                <p14:modId xmlns:p14="http://schemas.microsoft.com/office/powerpoint/2010/main" val="3213032955"/>
              </p:ext>
            </p:extLst>
          </p:nvPr>
        </p:nvGraphicFramePr>
        <p:xfrm>
          <a:off x="614724" y="3411988"/>
          <a:ext cx="11059405" cy="2516478"/>
        </p:xfrm>
        <a:graphic>
          <a:graphicData uri="http://schemas.openxmlformats.org/drawingml/2006/table">
            <a:tbl>
              <a:tblPr firstRow="1" bandRow="1">
                <a:tableStyleId>{5C22544A-7EE6-4342-B048-85BDC9FD1C3A}</a:tableStyleId>
              </a:tblPr>
              <a:tblGrid>
                <a:gridCol w="2188437">
                  <a:extLst>
                    <a:ext uri="{9D8B030D-6E8A-4147-A177-3AD203B41FA5}">
                      <a16:colId xmlns:a16="http://schemas.microsoft.com/office/drawing/2014/main" val="2324842690"/>
                    </a:ext>
                  </a:extLst>
                </a:gridCol>
                <a:gridCol w="8870968">
                  <a:extLst>
                    <a:ext uri="{9D8B030D-6E8A-4147-A177-3AD203B41FA5}">
                      <a16:colId xmlns:a16="http://schemas.microsoft.com/office/drawing/2014/main" val="148973809"/>
                    </a:ext>
                  </a:extLst>
                </a:gridCol>
              </a:tblGrid>
              <a:tr h="880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a:solidFill>
                            <a:schemeClr val="tx1"/>
                          </a:solidFill>
                          <a:latin typeface="Century Gothic" panose="020B0502020202020204" pitchFamily="34" charset="0"/>
                        </a:rPr>
                        <a:t>Objectif à court, moyen ou long terme?</a:t>
                      </a:r>
                    </a:p>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792673">
                <a:tc>
                  <a:txBody>
                    <a:bodyPr/>
                    <a:lstStyle/>
                    <a:p>
                      <a:r>
                        <a:rPr lang="fr-CA" sz="1500" b="1">
                          <a:latin typeface="Century Gothic" panose="020B0502020202020204" pitchFamily="34" charset="0"/>
                        </a:rPr>
                        <a:t>Options d’épargne/ </a:t>
                      </a:r>
                    </a:p>
                    <a:p>
                      <a:pPr lvl="0">
                        <a:buNone/>
                      </a:pPr>
                      <a:r>
                        <a:rPr lang="fr-CA" sz="1500" b="1">
                          <a:latin typeface="Century Gothic" panose="020B0502020202020204" pitchFamily="34" charset="0"/>
                        </a:rPr>
                        <a:t>d’investissement suggérées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794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a:latin typeface="Century Gothic" panose="020B0502020202020204" pitchFamily="34" charset="0"/>
                        </a:rPr>
                        <a:t>Justification (pourquoi avez-vous choisi cette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2677995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custDataLst>
              <p:tags r:id="rId1"/>
            </p:custDataLst>
          </p:nvPr>
        </p:nvSpPr>
        <p:spPr/>
        <p:txBody>
          <a:bodyPr/>
          <a:lstStyle/>
          <a:p>
            <a:r>
              <a:rPr lang="fr-CA"/>
              <a:t>Scénario 2 </a:t>
            </a:r>
            <a:r>
              <a:rPr lang="fr-CA">
                <a:latin typeface="Arial" panose="020B0604020202020204" pitchFamily="34" charset="0"/>
                <a:cs typeface="Arial" panose="020B0604020202020204" pitchFamily="34" charset="0"/>
              </a:rPr>
              <a:t>‒</a:t>
            </a:r>
            <a:r>
              <a:rPr lang="fr-CA"/>
              <a:t> Le voyage de rêve de Jing</a:t>
            </a:r>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custDataLst>
              <p:tags r:id="rId2"/>
            </p:custDataLst>
          </p:nvPr>
        </p:nvSpPr>
        <p:spPr/>
        <p:txBody>
          <a:bodyPr/>
          <a:lstStyle/>
          <a:p>
            <a:fld id="{DFDF98CC-160E-494C-8C3C-8CDC5FA257DE}" type="slidenum">
              <a:rPr lang="en-US" smtClean="0"/>
              <a:t>12</a:t>
            </a:fld>
            <a:endParaRPr lang="en-US"/>
          </a:p>
        </p:txBody>
      </p:sp>
      <p:sp>
        <p:nvSpPr>
          <p:cNvPr id="8" name="TextBox 7">
            <a:extLst>
              <a:ext uri="{FF2B5EF4-FFF2-40B4-BE49-F238E27FC236}">
                <a16:creationId xmlns:a16="http://schemas.microsoft.com/office/drawing/2014/main" id="{C084E668-6356-D332-ADE2-76007D49B4E7}"/>
              </a:ext>
            </a:extLst>
          </p:cNvPr>
          <p:cNvSpPr txBox="1"/>
          <p:nvPr>
            <p:custDataLst>
              <p:tags r:id="rId3"/>
            </p:custDataLst>
          </p:nvPr>
        </p:nvSpPr>
        <p:spPr>
          <a:xfrm>
            <a:off x="515937" y="1828800"/>
            <a:ext cx="11158192" cy="923330"/>
          </a:xfrm>
          <a:prstGeom prst="rect">
            <a:avLst/>
          </a:prstGeom>
          <a:noFill/>
        </p:spPr>
        <p:txBody>
          <a:bodyPr wrap="square">
            <a:spAutoFit/>
          </a:bodyPr>
          <a:lstStyle/>
          <a:p>
            <a:r>
              <a:rPr lang="fr-CA" sz="1800">
                <a:latin typeface="Century Gothic" panose="020B0502020202020204" pitchFamily="34" charset="0"/>
              </a:rPr>
              <a:t>Jing est une élève de 10</a:t>
            </a:r>
            <a:r>
              <a:rPr lang="fr-CA" sz="1800" baseline="30000">
                <a:latin typeface="Century Gothic" panose="020B0502020202020204" pitchFamily="34" charset="0"/>
              </a:rPr>
              <a:t>e</a:t>
            </a:r>
            <a:r>
              <a:rPr lang="fr-CA" sz="1800">
                <a:latin typeface="Century Gothic" panose="020B0502020202020204" pitchFamily="34" charset="0"/>
              </a:rPr>
              <a:t> année (4</a:t>
            </a:r>
            <a:r>
              <a:rPr lang="fr-CA" sz="1800" baseline="30000">
                <a:latin typeface="Century Gothic" panose="020B0502020202020204" pitchFamily="34" charset="0"/>
              </a:rPr>
              <a:t>e</a:t>
            </a:r>
            <a:r>
              <a:rPr lang="fr-CA" sz="1800">
                <a:latin typeface="Century Gothic" panose="020B0502020202020204" pitchFamily="34" charset="0"/>
              </a:rPr>
              <a:t> secondaire) qui rêve de participer au voyage de fin d’études en Italie de son école. Le voyage devrait coûter autour de 3 000 $. Elle a économisé jusqu’ici 500 $ et elle compte économiser le reste au cours des deux ou trois prochaines années. </a:t>
            </a:r>
          </a:p>
        </p:txBody>
      </p:sp>
      <p:graphicFrame>
        <p:nvGraphicFramePr>
          <p:cNvPr id="9" name="Table 8">
            <a:extLst>
              <a:ext uri="{FF2B5EF4-FFF2-40B4-BE49-F238E27FC236}">
                <a16:creationId xmlns:a16="http://schemas.microsoft.com/office/drawing/2014/main" id="{EF4150C8-AB58-8909-89DE-54E66E413722}"/>
              </a:ext>
            </a:extLst>
          </p:cNvPr>
          <p:cNvGraphicFramePr>
            <a:graphicFrameLocks noGrp="1"/>
          </p:cNvGraphicFramePr>
          <p:nvPr>
            <p:custDataLst>
              <p:tags r:id="rId4"/>
            </p:custDataLst>
            <p:extLst>
              <p:ext uri="{D42A27DB-BD31-4B8C-83A1-F6EECF244321}">
                <p14:modId xmlns:p14="http://schemas.microsoft.com/office/powerpoint/2010/main" val="915158591"/>
              </p:ext>
            </p:extLst>
          </p:nvPr>
        </p:nvGraphicFramePr>
        <p:xfrm>
          <a:off x="614724" y="3290633"/>
          <a:ext cx="11059405" cy="2605475"/>
        </p:xfrm>
        <a:graphic>
          <a:graphicData uri="http://schemas.openxmlformats.org/drawingml/2006/table">
            <a:tbl>
              <a:tblPr firstRow="1" bandRow="1">
                <a:tableStyleId>{5C22544A-7EE6-4342-B048-85BDC9FD1C3A}</a:tableStyleId>
              </a:tblPr>
              <a:tblGrid>
                <a:gridCol w="2188437">
                  <a:extLst>
                    <a:ext uri="{9D8B030D-6E8A-4147-A177-3AD203B41FA5}">
                      <a16:colId xmlns:a16="http://schemas.microsoft.com/office/drawing/2014/main" val="2324842690"/>
                    </a:ext>
                  </a:extLst>
                </a:gridCol>
                <a:gridCol w="8870968">
                  <a:extLst>
                    <a:ext uri="{9D8B030D-6E8A-4147-A177-3AD203B41FA5}">
                      <a16:colId xmlns:a16="http://schemas.microsoft.com/office/drawing/2014/main" val="148973809"/>
                    </a:ext>
                  </a:extLst>
                </a:gridCol>
              </a:tblGrid>
              <a:tr h="76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a:solidFill>
                            <a:schemeClr val="tx1"/>
                          </a:solidFill>
                          <a:latin typeface="Century Gothic" panose="020B0502020202020204" pitchFamily="34" charset="0"/>
                        </a:rPr>
                        <a:t>Objectif à court, moyen ou long terme?</a:t>
                      </a:r>
                    </a:p>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837130">
                <a:tc>
                  <a:txBody>
                    <a:bodyPr/>
                    <a:lstStyle/>
                    <a:p>
                      <a:r>
                        <a:rPr lang="fr-CA" sz="1500" b="1">
                          <a:latin typeface="Century Gothic" panose="020B0502020202020204" pitchFamily="34" charset="0"/>
                        </a:rPr>
                        <a:t>Options d’épargne/ </a:t>
                      </a:r>
                    </a:p>
                    <a:p>
                      <a:pPr lvl="0">
                        <a:buNone/>
                      </a:pPr>
                      <a:r>
                        <a:rPr lang="fr-CA" sz="1500" b="1">
                          <a:latin typeface="Century Gothic" panose="020B0502020202020204" pitchFamily="34" charset="0"/>
                        </a:rPr>
                        <a:t>d’investissement suggérées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83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a:latin typeface="Century Gothic" panose="020B0502020202020204" pitchFamily="34" charset="0"/>
                        </a:rPr>
                        <a:t>Justification (pourquoi avez-vous choisi cette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93614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custDataLst>
              <p:tags r:id="rId1"/>
            </p:custDataLst>
          </p:nvPr>
        </p:nvSpPr>
        <p:spPr/>
        <p:txBody>
          <a:bodyPr/>
          <a:lstStyle/>
          <a:p>
            <a:r>
              <a:rPr lang="fr-CA"/>
              <a:t>Scénario 3 </a:t>
            </a:r>
            <a:r>
              <a:rPr lang="fr-CA">
                <a:latin typeface="Arial" panose="020B0604020202020204" pitchFamily="34" charset="0"/>
                <a:cs typeface="Arial" panose="020B0604020202020204" pitchFamily="34" charset="0"/>
              </a:rPr>
              <a:t>‒</a:t>
            </a:r>
            <a:r>
              <a:rPr lang="fr-CA"/>
              <a:t> Régime d’épargne-études de David</a:t>
            </a:r>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custDataLst>
              <p:tags r:id="rId2"/>
            </p:custDataLst>
          </p:nvPr>
        </p:nvSpPr>
        <p:spPr/>
        <p:txBody>
          <a:bodyPr/>
          <a:lstStyle/>
          <a:p>
            <a:fld id="{DFDF98CC-160E-494C-8C3C-8CDC5FA257DE}" type="slidenum">
              <a:rPr lang="en-US" smtClean="0"/>
              <a:t>13</a:t>
            </a:fld>
            <a:endParaRPr lang="en-US"/>
          </a:p>
        </p:txBody>
      </p:sp>
      <p:sp>
        <p:nvSpPr>
          <p:cNvPr id="8" name="TextBox 7">
            <a:extLst>
              <a:ext uri="{FF2B5EF4-FFF2-40B4-BE49-F238E27FC236}">
                <a16:creationId xmlns:a16="http://schemas.microsoft.com/office/drawing/2014/main" id="{C084E668-6356-D332-ADE2-76007D49B4E7}"/>
              </a:ext>
            </a:extLst>
          </p:cNvPr>
          <p:cNvSpPr txBox="1"/>
          <p:nvPr>
            <p:custDataLst>
              <p:tags r:id="rId3"/>
            </p:custDataLst>
          </p:nvPr>
        </p:nvSpPr>
        <p:spPr>
          <a:xfrm>
            <a:off x="515937" y="1828800"/>
            <a:ext cx="11158192" cy="1754326"/>
          </a:xfrm>
          <a:prstGeom prst="rect">
            <a:avLst/>
          </a:prstGeom>
          <a:noFill/>
        </p:spPr>
        <p:txBody>
          <a:bodyPr wrap="square">
            <a:spAutoFit/>
          </a:bodyPr>
          <a:lstStyle/>
          <a:p>
            <a:r>
              <a:rPr lang="fr-CA" sz="1800">
                <a:latin typeface="Century Gothic" panose="020B0502020202020204" pitchFamily="34" charset="0"/>
              </a:rPr>
              <a:t>Les parents de David ont commencé à cotiser à un régime d’épargne-études afin de réunir la somme nécessaire pour financer les études futures de leur fils. David est actuellement en 10</a:t>
            </a:r>
            <a:r>
              <a:rPr lang="fr-CA" sz="1800" baseline="30000">
                <a:latin typeface="Century Gothic" panose="020B0502020202020204" pitchFamily="34" charset="0"/>
              </a:rPr>
              <a:t>e</a:t>
            </a:r>
            <a:r>
              <a:rPr lang="fr-CA" sz="1800">
                <a:latin typeface="Century Gothic" panose="020B0502020202020204" pitchFamily="34" charset="0"/>
              </a:rPr>
              <a:t> année (4</a:t>
            </a:r>
            <a:r>
              <a:rPr lang="fr-CA" sz="1800" baseline="30000">
                <a:latin typeface="Century Gothic" panose="020B0502020202020204" pitchFamily="34" charset="0"/>
              </a:rPr>
              <a:t>e</a:t>
            </a:r>
            <a:r>
              <a:rPr lang="fr-CA" sz="1800">
                <a:latin typeface="Century Gothic" panose="020B0502020202020204" pitchFamily="34" charset="0"/>
              </a:rPr>
              <a:t> secondaire) et il compte s’inscrire à l’université d’ici quatre à six ans. Le coût estimatif des frais de scolarité et autres dépenses est de 30 000 $. Ses parents ont économisé 7 000 $ jusqu’ici et ils veulent explorer leurs options d’investissement pour faire fructifier l’argent à l’intérieur du régime.</a:t>
            </a:r>
          </a:p>
        </p:txBody>
      </p:sp>
      <p:graphicFrame>
        <p:nvGraphicFramePr>
          <p:cNvPr id="9" name="Table 8">
            <a:extLst>
              <a:ext uri="{FF2B5EF4-FFF2-40B4-BE49-F238E27FC236}">
                <a16:creationId xmlns:a16="http://schemas.microsoft.com/office/drawing/2014/main" id="{EF4150C8-AB58-8909-89DE-54E66E413722}"/>
              </a:ext>
            </a:extLst>
          </p:cNvPr>
          <p:cNvGraphicFramePr>
            <a:graphicFrameLocks noGrp="1"/>
          </p:cNvGraphicFramePr>
          <p:nvPr>
            <p:custDataLst>
              <p:tags r:id="rId4"/>
            </p:custDataLst>
            <p:extLst>
              <p:ext uri="{D42A27DB-BD31-4B8C-83A1-F6EECF244321}">
                <p14:modId xmlns:p14="http://schemas.microsoft.com/office/powerpoint/2010/main" val="235188052"/>
              </p:ext>
            </p:extLst>
          </p:nvPr>
        </p:nvGraphicFramePr>
        <p:xfrm>
          <a:off x="614724" y="3625744"/>
          <a:ext cx="11059405" cy="2516478"/>
        </p:xfrm>
        <a:graphic>
          <a:graphicData uri="http://schemas.openxmlformats.org/drawingml/2006/table">
            <a:tbl>
              <a:tblPr firstRow="1" bandRow="1">
                <a:tableStyleId>{5C22544A-7EE6-4342-B048-85BDC9FD1C3A}</a:tableStyleId>
              </a:tblPr>
              <a:tblGrid>
                <a:gridCol w="2188437">
                  <a:extLst>
                    <a:ext uri="{9D8B030D-6E8A-4147-A177-3AD203B41FA5}">
                      <a16:colId xmlns:a16="http://schemas.microsoft.com/office/drawing/2014/main" val="2324842690"/>
                    </a:ext>
                  </a:extLst>
                </a:gridCol>
                <a:gridCol w="8870968">
                  <a:extLst>
                    <a:ext uri="{9D8B030D-6E8A-4147-A177-3AD203B41FA5}">
                      <a16:colId xmlns:a16="http://schemas.microsoft.com/office/drawing/2014/main" val="148973809"/>
                    </a:ext>
                  </a:extLst>
                </a:gridCol>
              </a:tblGrid>
              <a:tr h="880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a:solidFill>
                            <a:schemeClr val="tx1"/>
                          </a:solidFill>
                          <a:latin typeface="Century Gothic" panose="020B0502020202020204" pitchFamily="34" charset="0"/>
                        </a:rPr>
                        <a:t>Objectif à court, moyen ou long terme?</a:t>
                      </a:r>
                    </a:p>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792673">
                <a:tc>
                  <a:txBody>
                    <a:bodyPr/>
                    <a:lstStyle/>
                    <a:p>
                      <a:r>
                        <a:rPr lang="fr-CA" sz="1500" b="1">
                          <a:latin typeface="Century Gothic" panose="020B0502020202020204" pitchFamily="34" charset="0"/>
                        </a:rPr>
                        <a:t>Options d’épargne/ </a:t>
                      </a:r>
                    </a:p>
                    <a:p>
                      <a:pPr lvl="0">
                        <a:buNone/>
                      </a:pPr>
                      <a:r>
                        <a:rPr lang="fr-CA" sz="1500" b="1">
                          <a:latin typeface="Century Gothic" panose="020B0502020202020204" pitchFamily="34" charset="0"/>
                        </a:rPr>
                        <a:t>d’investissement suggérées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794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a:latin typeface="Century Gothic" panose="020B0502020202020204" pitchFamily="34" charset="0"/>
                        </a:rPr>
                        <a:t>Justification (pourquoi avez-vous choisi cette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2658386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custDataLst>
              <p:tags r:id="rId1"/>
            </p:custDataLst>
          </p:nvPr>
        </p:nvSpPr>
        <p:spPr>
          <a:xfrm>
            <a:off x="438913" y="879114"/>
            <a:ext cx="12009602" cy="668337"/>
          </a:xfrm>
        </p:spPr>
        <p:txBody>
          <a:bodyPr/>
          <a:lstStyle/>
          <a:p>
            <a:r>
              <a:rPr lang="fr-CA"/>
              <a:t>Scénario 4</a:t>
            </a:r>
            <a:r>
              <a:rPr lang="fr-CA">
                <a:latin typeface="Arial" panose="020B0604020202020204" pitchFamily="34" charset="0"/>
                <a:cs typeface="Arial" panose="020B0604020202020204" pitchFamily="34" charset="0"/>
              </a:rPr>
              <a:t> ‒</a:t>
            </a:r>
            <a:r>
              <a:rPr lang="fr-CA"/>
              <a:t> </a:t>
            </a:r>
            <a:r>
              <a:rPr lang="fr-CA" dirty="0"/>
              <a:t>Investissement dans la future </a:t>
            </a:r>
            <a:r>
              <a:rPr lang="fr-CA"/>
              <a:t>carrière </a:t>
            </a:r>
            <a:br>
              <a:rPr lang="fr-CA"/>
            </a:br>
            <a:r>
              <a:rPr lang="fr-CA"/>
              <a:t>de </a:t>
            </a:r>
            <a:r>
              <a:rPr lang="fr-CA" dirty="0"/>
              <a:t>Maya</a:t>
            </a:r>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custDataLst>
              <p:tags r:id="rId2"/>
            </p:custDataLst>
          </p:nvPr>
        </p:nvSpPr>
        <p:spPr/>
        <p:txBody>
          <a:bodyPr/>
          <a:lstStyle/>
          <a:p>
            <a:fld id="{DFDF98CC-160E-494C-8C3C-8CDC5FA257DE}" type="slidenum">
              <a:rPr lang="en-US" smtClean="0"/>
              <a:t>14</a:t>
            </a:fld>
            <a:endParaRPr lang="en-US"/>
          </a:p>
        </p:txBody>
      </p:sp>
      <p:sp>
        <p:nvSpPr>
          <p:cNvPr id="8" name="TextBox 7">
            <a:extLst>
              <a:ext uri="{FF2B5EF4-FFF2-40B4-BE49-F238E27FC236}">
                <a16:creationId xmlns:a16="http://schemas.microsoft.com/office/drawing/2014/main" id="{C084E668-6356-D332-ADE2-76007D49B4E7}"/>
              </a:ext>
            </a:extLst>
          </p:cNvPr>
          <p:cNvSpPr txBox="1"/>
          <p:nvPr>
            <p:custDataLst>
              <p:tags r:id="rId3"/>
            </p:custDataLst>
          </p:nvPr>
        </p:nvSpPr>
        <p:spPr>
          <a:xfrm>
            <a:off x="438913" y="1924050"/>
            <a:ext cx="11235216" cy="1200329"/>
          </a:xfrm>
          <a:prstGeom prst="rect">
            <a:avLst/>
          </a:prstGeom>
          <a:noFill/>
        </p:spPr>
        <p:txBody>
          <a:bodyPr wrap="square">
            <a:spAutoFit/>
          </a:bodyPr>
          <a:lstStyle/>
          <a:p>
            <a:r>
              <a:rPr lang="fr-CA" sz="1800" dirty="0">
                <a:latin typeface="Century Gothic" panose="020B0502020202020204" pitchFamily="34" charset="0"/>
              </a:rPr>
              <a:t>Maya est en 10</a:t>
            </a:r>
            <a:r>
              <a:rPr lang="fr-CA" sz="1800" baseline="30000" dirty="0">
                <a:latin typeface="Century Gothic" panose="020B0502020202020204" pitchFamily="34" charset="0"/>
              </a:rPr>
              <a:t>e</a:t>
            </a:r>
            <a:r>
              <a:rPr lang="fr-CA" sz="1800" dirty="0">
                <a:latin typeface="Century Gothic" panose="020B0502020202020204" pitchFamily="34" charset="0"/>
              </a:rPr>
              <a:t> </a:t>
            </a:r>
            <a:r>
              <a:rPr lang="fr-CA" sz="1800">
                <a:latin typeface="Century Gothic" panose="020B0502020202020204" pitchFamily="34" charset="0"/>
              </a:rPr>
              <a:t>année (4</a:t>
            </a:r>
            <a:r>
              <a:rPr lang="fr-CA" sz="1800" baseline="30000">
                <a:latin typeface="Century Gothic" panose="020B0502020202020204" pitchFamily="34" charset="0"/>
              </a:rPr>
              <a:t>e</a:t>
            </a:r>
            <a:r>
              <a:rPr lang="fr-CA" sz="1800">
                <a:latin typeface="Century Gothic" panose="020B0502020202020204" pitchFamily="34" charset="0"/>
              </a:rPr>
              <a:t> secondaire) et </a:t>
            </a:r>
            <a:r>
              <a:rPr lang="fr-CA" sz="1800" dirty="0">
                <a:latin typeface="Century Gothic" panose="020B0502020202020204" pitchFamily="34" charset="0"/>
              </a:rPr>
              <a:t>elle aspire à devenir médecin et à ouvrir son propre bureau. Elle envisage d’aller à l’université et de poursuivre ensuite des études en médecine. Elle estime que ses études et sa spécialisation pourraient prendre 10 ans au total après l’obtention de son diplôme d’études secondaires. Elle a économisé 2 000 $ jusqu’ici.</a:t>
            </a:r>
          </a:p>
        </p:txBody>
      </p:sp>
      <p:graphicFrame>
        <p:nvGraphicFramePr>
          <p:cNvPr id="9" name="Table 8">
            <a:extLst>
              <a:ext uri="{FF2B5EF4-FFF2-40B4-BE49-F238E27FC236}">
                <a16:creationId xmlns:a16="http://schemas.microsoft.com/office/drawing/2014/main" id="{EF4150C8-AB58-8909-89DE-54E66E413722}"/>
              </a:ext>
            </a:extLst>
          </p:cNvPr>
          <p:cNvGraphicFramePr>
            <a:graphicFrameLocks noGrp="1"/>
          </p:cNvGraphicFramePr>
          <p:nvPr>
            <p:custDataLst>
              <p:tags r:id="rId4"/>
            </p:custDataLst>
            <p:extLst>
              <p:ext uri="{D42A27DB-BD31-4B8C-83A1-F6EECF244321}">
                <p14:modId xmlns:p14="http://schemas.microsoft.com/office/powerpoint/2010/main" val="983931253"/>
              </p:ext>
            </p:extLst>
          </p:nvPr>
        </p:nvGraphicFramePr>
        <p:xfrm>
          <a:off x="517872" y="3236976"/>
          <a:ext cx="11156258" cy="2691490"/>
        </p:xfrm>
        <a:graphic>
          <a:graphicData uri="http://schemas.openxmlformats.org/drawingml/2006/table">
            <a:tbl>
              <a:tblPr firstRow="1" bandRow="1">
                <a:tableStyleId>{5C22544A-7EE6-4342-B048-85BDC9FD1C3A}</a:tableStyleId>
              </a:tblPr>
              <a:tblGrid>
                <a:gridCol w="2207602">
                  <a:extLst>
                    <a:ext uri="{9D8B030D-6E8A-4147-A177-3AD203B41FA5}">
                      <a16:colId xmlns:a16="http://schemas.microsoft.com/office/drawing/2014/main" val="2324842690"/>
                    </a:ext>
                  </a:extLst>
                </a:gridCol>
                <a:gridCol w="8948656">
                  <a:extLst>
                    <a:ext uri="{9D8B030D-6E8A-4147-A177-3AD203B41FA5}">
                      <a16:colId xmlns:a16="http://schemas.microsoft.com/office/drawing/2014/main" val="148973809"/>
                    </a:ext>
                  </a:extLst>
                </a:gridCol>
              </a:tblGrid>
              <a:tr h="994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dirty="0">
                          <a:solidFill>
                            <a:schemeClr val="tx1"/>
                          </a:solidFill>
                          <a:latin typeface="Century Gothic" panose="020B0502020202020204" pitchFamily="34" charset="0"/>
                        </a:rPr>
                        <a:t>Objectif à court, moyen ou long terme?</a:t>
                      </a:r>
                    </a:p>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847801">
                <a:tc>
                  <a:txBody>
                    <a:bodyPr/>
                    <a:lstStyle/>
                    <a:p>
                      <a:r>
                        <a:rPr lang="fr-CA" sz="1500" b="1">
                          <a:latin typeface="Century Gothic" panose="020B0502020202020204" pitchFamily="34" charset="0"/>
                        </a:rPr>
                        <a:t>Options d’épargne/ </a:t>
                      </a:r>
                    </a:p>
                    <a:p>
                      <a:pPr lvl="0">
                        <a:buNone/>
                      </a:pPr>
                      <a:r>
                        <a:rPr lang="fr-CA" sz="1500" b="1">
                          <a:latin typeface="Century Gothic" panose="020B0502020202020204" pitchFamily="34" charset="0"/>
                        </a:rPr>
                        <a:t>D’investissement suggérées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849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a:latin typeface="Century Gothic" panose="020B0502020202020204" pitchFamily="34" charset="0"/>
                        </a:rPr>
                        <a:t>Justification (pourquoi avez-vous choisi cette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2220263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custDataLst>
              <p:tags r:id="rId1"/>
            </p:custDataLst>
          </p:nvPr>
        </p:nvSpPr>
        <p:spPr/>
        <p:txBody>
          <a:bodyPr/>
          <a:lstStyle/>
          <a:p>
            <a:r>
              <a:rPr lang="fr-CA"/>
              <a:t>Scénario 5 </a:t>
            </a:r>
            <a:r>
              <a:rPr lang="fr-CA">
                <a:latin typeface="Arial" panose="020B0604020202020204" pitchFamily="34" charset="0"/>
                <a:cs typeface="Arial" panose="020B0604020202020204" pitchFamily="34" charset="0"/>
              </a:rPr>
              <a:t>‒</a:t>
            </a:r>
            <a:r>
              <a:rPr lang="fr-CA"/>
              <a:t> Retraite anticipée de Tola</a:t>
            </a:r>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custDataLst>
              <p:tags r:id="rId2"/>
            </p:custDataLst>
          </p:nvPr>
        </p:nvSpPr>
        <p:spPr/>
        <p:txBody>
          <a:bodyPr/>
          <a:lstStyle/>
          <a:p>
            <a:fld id="{DFDF98CC-160E-494C-8C3C-8CDC5FA257DE}" type="slidenum">
              <a:rPr lang="en-US" smtClean="0"/>
              <a:t>15</a:t>
            </a:fld>
            <a:endParaRPr lang="en-US"/>
          </a:p>
        </p:txBody>
      </p:sp>
      <p:sp>
        <p:nvSpPr>
          <p:cNvPr id="8" name="TextBox 7">
            <a:extLst>
              <a:ext uri="{FF2B5EF4-FFF2-40B4-BE49-F238E27FC236}">
                <a16:creationId xmlns:a16="http://schemas.microsoft.com/office/drawing/2014/main" id="{C084E668-6356-D332-ADE2-76007D49B4E7}"/>
              </a:ext>
            </a:extLst>
          </p:cNvPr>
          <p:cNvSpPr txBox="1"/>
          <p:nvPr>
            <p:custDataLst>
              <p:tags r:id="rId3"/>
            </p:custDataLst>
          </p:nvPr>
        </p:nvSpPr>
        <p:spPr>
          <a:xfrm>
            <a:off x="515937" y="1828800"/>
            <a:ext cx="10291971" cy="923330"/>
          </a:xfrm>
          <a:prstGeom prst="rect">
            <a:avLst/>
          </a:prstGeom>
          <a:noFill/>
        </p:spPr>
        <p:txBody>
          <a:bodyPr wrap="square">
            <a:spAutoFit/>
          </a:bodyPr>
          <a:lstStyle/>
          <a:p>
            <a:r>
              <a:rPr lang="fr-CA" sz="1800">
                <a:latin typeface="Century Gothic" panose="020B0502020202020204" pitchFamily="34" charset="0"/>
              </a:rPr>
              <a:t>Tola est un élève de 10</a:t>
            </a:r>
            <a:r>
              <a:rPr lang="fr-CA" sz="1800" baseline="30000">
                <a:latin typeface="Century Gothic" panose="020B0502020202020204" pitchFamily="34" charset="0"/>
              </a:rPr>
              <a:t>e</a:t>
            </a:r>
            <a:r>
              <a:rPr lang="fr-CA" sz="1800">
                <a:latin typeface="Century Gothic" panose="020B0502020202020204" pitchFamily="34" charset="0"/>
              </a:rPr>
              <a:t> année (4</a:t>
            </a:r>
            <a:r>
              <a:rPr lang="fr-CA" sz="1800" baseline="30000">
                <a:latin typeface="Century Gothic" panose="020B0502020202020204" pitchFamily="34" charset="0"/>
              </a:rPr>
              <a:t>e</a:t>
            </a:r>
            <a:r>
              <a:rPr lang="fr-CA" sz="1800">
                <a:latin typeface="Century Gothic" panose="020B0502020202020204" pitchFamily="34" charset="0"/>
              </a:rPr>
              <a:t> secondaire) qui voit loin et qui rêve de prendre sa retraite à 40 ans pour faire le tour du monde. Il est conscient qu’il devra bien planifier pour pouvoir prendre une retraite anticipée. Il a reçu récemment un héritage de 80 000 $.</a:t>
            </a:r>
          </a:p>
        </p:txBody>
      </p:sp>
      <p:graphicFrame>
        <p:nvGraphicFramePr>
          <p:cNvPr id="9" name="Table 8">
            <a:extLst>
              <a:ext uri="{FF2B5EF4-FFF2-40B4-BE49-F238E27FC236}">
                <a16:creationId xmlns:a16="http://schemas.microsoft.com/office/drawing/2014/main" id="{EF4150C8-AB58-8909-89DE-54E66E413722}"/>
              </a:ext>
            </a:extLst>
          </p:cNvPr>
          <p:cNvGraphicFramePr>
            <a:graphicFrameLocks noGrp="1"/>
          </p:cNvGraphicFramePr>
          <p:nvPr>
            <p:custDataLst>
              <p:tags r:id="rId4"/>
            </p:custDataLst>
            <p:extLst>
              <p:ext uri="{D42A27DB-BD31-4B8C-83A1-F6EECF244321}">
                <p14:modId xmlns:p14="http://schemas.microsoft.com/office/powerpoint/2010/main" val="237675182"/>
              </p:ext>
            </p:extLst>
          </p:nvPr>
        </p:nvGraphicFramePr>
        <p:xfrm>
          <a:off x="614724" y="3290633"/>
          <a:ext cx="11059405" cy="2605475"/>
        </p:xfrm>
        <a:graphic>
          <a:graphicData uri="http://schemas.openxmlformats.org/drawingml/2006/table">
            <a:tbl>
              <a:tblPr firstRow="1" bandRow="1">
                <a:tableStyleId>{5C22544A-7EE6-4342-B048-85BDC9FD1C3A}</a:tableStyleId>
              </a:tblPr>
              <a:tblGrid>
                <a:gridCol w="2188437">
                  <a:extLst>
                    <a:ext uri="{9D8B030D-6E8A-4147-A177-3AD203B41FA5}">
                      <a16:colId xmlns:a16="http://schemas.microsoft.com/office/drawing/2014/main" val="2324842690"/>
                    </a:ext>
                  </a:extLst>
                </a:gridCol>
                <a:gridCol w="8870968">
                  <a:extLst>
                    <a:ext uri="{9D8B030D-6E8A-4147-A177-3AD203B41FA5}">
                      <a16:colId xmlns:a16="http://schemas.microsoft.com/office/drawing/2014/main" val="148973809"/>
                    </a:ext>
                  </a:extLst>
                </a:gridCol>
              </a:tblGrid>
              <a:tr h="766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a:solidFill>
                            <a:schemeClr val="tx1"/>
                          </a:solidFill>
                          <a:latin typeface="Century Gothic" panose="020B0502020202020204" pitchFamily="34" charset="0"/>
                        </a:rPr>
                        <a:t>Objectif à court, moyen ou long terme?</a:t>
                      </a:r>
                    </a:p>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837130">
                <a:tc>
                  <a:txBody>
                    <a:bodyPr/>
                    <a:lstStyle/>
                    <a:p>
                      <a:r>
                        <a:rPr lang="fr-CA" sz="1500" b="1">
                          <a:latin typeface="Century Gothic" panose="020B0502020202020204" pitchFamily="34" charset="0"/>
                        </a:rPr>
                        <a:t>Options d’épargne/ </a:t>
                      </a:r>
                    </a:p>
                    <a:p>
                      <a:pPr lvl="0">
                        <a:buNone/>
                      </a:pPr>
                      <a:r>
                        <a:rPr lang="fr-CA" sz="1500" b="1">
                          <a:latin typeface="Century Gothic" panose="020B0502020202020204" pitchFamily="34" charset="0"/>
                        </a:rPr>
                        <a:t>d’investissement suggérées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838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a:latin typeface="Century Gothic" panose="020B0502020202020204" pitchFamily="34" charset="0"/>
                        </a:rPr>
                        <a:t>Justification (pourquoi avez-vous choisi cette option?)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D4A"/>
                    </a:solid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119902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43538-70D0-F1AC-0386-1E74CF064B6A}"/>
              </a:ext>
            </a:extLst>
          </p:cNvPr>
          <p:cNvSpPr>
            <a:spLocks noGrp="1"/>
          </p:cNvSpPr>
          <p:nvPr>
            <p:ph type="ctrTitle"/>
            <p:custDataLst>
              <p:tags r:id="rId1"/>
            </p:custDataLst>
          </p:nvPr>
        </p:nvSpPr>
        <p:spPr/>
        <p:txBody>
          <a:bodyPr/>
          <a:lstStyle/>
          <a:p>
            <a:r>
              <a:rPr lang="fr-CA" sz="3200">
                <a:cs typeface="Calibri Light"/>
              </a:rPr>
              <a:t>Devoir : réflexion</a:t>
            </a:r>
          </a:p>
        </p:txBody>
      </p:sp>
      <p:sp>
        <p:nvSpPr>
          <p:cNvPr id="4" name="Slide Number Placeholder 3">
            <a:extLst>
              <a:ext uri="{FF2B5EF4-FFF2-40B4-BE49-F238E27FC236}">
                <a16:creationId xmlns:a16="http://schemas.microsoft.com/office/drawing/2014/main" id="{2940E560-B7CD-DB96-4B8D-6FA9F9E7D8EB}"/>
              </a:ext>
            </a:extLst>
          </p:cNvPr>
          <p:cNvSpPr>
            <a:spLocks noGrp="1"/>
          </p:cNvSpPr>
          <p:nvPr>
            <p:ph type="sldNum" sz="quarter" idx="12"/>
            <p:custDataLst>
              <p:tags r:id="rId2"/>
            </p:custDataLst>
          </p:nvPr>
        </p:nvSpPr>
        <p:spPr/>
        <p:txBody>
          <a:bodyPr/>
          <a:lstStyle/>
          <a:p>
            <a:fld id="{DFDF98CC-160E-494C-8C3C-8CDC5FA257DE}" type="slidenum">
              <a:rPr lang="en-US" smtClean="0"/>
              <a:t>16</a:t>
            </a:fld>
            <a:endParaRPr lang="en-US"/>
          </a:p>
        </p:txBody>
      </p:sp>
      <p:sp>
        <p:nvSpPr>
          <p:cNvPr id="7" name="TextBox 6">
            <a:extLst>
              <a:ext uri="{FF2B5EF4-FFF2-40B4-BE49-F238E27FC236}">
                <a16:creationId xmlns:a16="http://schemas.microsoft.com/office/drawing/2014/main" id="{7D71D4A0-D577-702B-5F93-C2F4FDE0C321}"/>
              </a:ext>
            </a:extLst>
          </p:cNvPr>
          <p:cNvSpPr txBox="1"/>
          <p:nvPr>
            <p:custDataLst>
              <p:tags r:id="rId3"/>
            </p:custDataLst>
          </p:nvPr>
        </p:nvSpPr>
        <p:spPr>
          <a:xfrm>
            <a:off x="517869" y="2328339"/>
            <a:ext cx="7359651" cy="3293209"/>
          </a:xfrm>
          <a:prstGeom prst="rect">
            <a:avLst/>
          </a:prstGeom>
          <a:noFill/>
        </p:spPr>
        <p:txBody>
          <a:bodyPr wrap="square">
            <a:spAutoFit/>
          </a:bodyPr>
          <a:lstStyle/>
          <a:p>
            <a:pPr marL="0" indent="0">
              <a:buNone/>
            </a:pPr>
            <a:r>
              <a:rPr lang="fr-CA" sz="2600" dirty="0">
                <a:latin typeface="Century Gothic" panose="020B0502020202020204" pitchFamily="34" charset="0"/>
                <a:ea typeface="Open Sans"/>
                <a:cs typeface="Open Sans"/>
              </a:rPr>
              <a:t>Choisis un de tes objectifs financiers personnels et :</a:t>
            </a:r>
          </a:p>
          <a:p>
            <a:pPr marL="279400" lvl="1" indent="-265113">
              <a:buClr>
                <a:schemeClr val="tx1"/>
              </a:buClr>
              <a:buFont typeface="Arial" panose="020B0604020202020204" pitchFamily="34" charset="0"/>
              <a:buChar char="•"/>
            </a:pPr>
            <a:r>
              <a:rPr lang="fr-CA" sz="2600" dirty="0">
                <a:latin typeface="Century Gothic" panose="020B0502020202020204" pitchFamily="34" charset="0"/>
                <a:ea typeface="Open Sans"/>
                <a:cs typeface="Open Sans"/>
              </a:rPr>
              <a:t>décris ton objectif;</a:t>
            </a:r>
          </a:p>
          <a:p>
            <a:pPr marL="279400" lvl="1" indent="-265113">
              <a:buClr>
                <a:schemeClr val="tx1"/>
              </a:buClr>
              <a:buFont typeface="Arial" panose="020B0604020202020204" pitchFamily="34" charset="0"/>
              <a:buChar char="•"/>
            </a:pPr>
            <a:r>
              <a:rPr lang="fr-CA" sz="2600" dirty="0">
                <a:latin typeface="Century Gothic" panose="020B0502020202020204" pitchFamily="34" charset="0"/>
                <a:ea typeface="Open Sans"/>
                <a:cs typeface="Open Sans"/>
              </a:rPr>
              <a:t>précise s’il s’agit d’un objectif à court, moyen ou long terme;</a:t>
            </a:r>
          </a:p>
          <a:p>
            <a:pPr marL="279400" lvl="1" indent="-265113">
              <a:buClr>
                <a:schemeClr val="tx1"/>
              </a:buClr>
              <a:buFont typeface="Arial" panose="020B0604020202020204" pitchFamily="34" charset="0"/>
              <a:buChar char="•"/>
            </a:pPr>
            <a:r>
              <a:rPr lang="fr-CA" sz="2600" dirty="0">
                <a:latin typeface="Century Gothic" panose="020B0502020202020204" pitchFamily="34" charset="0"/>
                <a:ea typeface="Open Sans"/>
                <a:cs typeface="Open Sans"/>
              </a:rPr>
              <a:t>explique de quelle façon tu comptes investir ton argent aujourd’hui pour atteindre ton objectif.</a:t>
            </a:r>
          </a:p>
        </p:txBody>
      </p:sp>
      <p:sp>
        <p:nvSpPr>
          <p:cNvPr id="8" name="Oval 7">
            <a:extLst>
              <a:ext uri="{FF2B5EF4-FFF2-40B4-BE49-F238E27FC236}">
                <a16:creationId xmlns:a16="http://schemas.microsoft.com/office/drawing/2014/main" id="{30732D43-980D-FCC6-A49E-0E7890D725B1}"/>
              </a:ext>
            </a:extLst>
          </p:cNvPr>
          <p:cNvSpPr/>
          <p:nvPr>
            <p:custDataLst>
              <p:tags r:id="rId4"/>
            </p:custDataLst>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9" name="Picture 8">
            <a:extLst>
              <a:ext uri="{FF2B5EF4-FFF2-40B4-BE49-F238E27FC236}">
                <a16:creationId xmlns:a16="http://schemas.microsoft.com/office/drawing/2014/main" id="{9B4DBF50-F614-689D-B6BB-E9D8F8786333}"/>
              </a:ext>
            </a:extLst>
          </p:cNvPr>
          <p:cNvPicPr>
            <a:picLocks noChangeAspect="1"/>
          </p:cNvPicPr>
          <p:nvPr>
            <p:custDataLst>
              <p:tags r:id="rId5"/>
            </p:custDataLst>
          </p:nvPr>
        </p:nvPicPr>
        <p:blipFill>
          <a:blip r:embed="rId7"/>
          <a:stretch>
            <a:fillRect/>
          </a:stretch>
        </p:blipFill>
        <p:spPr>
          <a:xfrm>
            <a:off x="8537189" y="3002058"/>
            <a:ext cx="1806024" cy="1970208"/>
          </a:xfrm>
          <a:prstGeom prst="rect">
            <a:avLst/>
          </a:prstGeom>
        </p:spPr>
      </p:pic>
    </p:spTree>
    <p:extLst>
      <p:ext uri="{BB962C8B-B14F-4D97-AF65-F5344CB8AC3E}">
        <p14:creationId xmlns:p14="http://schemas.microsoft.com/office/powerpoint/2010/main" val="37882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sz="3200">
                <a:cs typeface="Calibri Light"/>
              </a:rPr>
              <a:t>Révision</a:t>
            </a:r>
          </a:p>
        </p:txBody>
      </p:sp>
      <p:sp>
        <p:nvSpPr>
          <p:cNvPr id="241" name="Google Shape;241;p23"/>
          <p:cNvSpPr txBox="1">
            <a:spLocks noGrp="1"/>
          </p:cNvSpPr>
          <p:nvPr>
            <p:ph type="subTitle" idx="1"/>
            <p:custDataLst>
              <p:tags r:id="rId2"/>
            </p:custDataLst>
          </p:nvPr>
        </p:nvSpPr>
        <p:spPr>
          <a:xfrm>
            <a:off x="517870" y="1893870"/>
            <a:ext cx="11158193" cy="4029786"/>
          </a:xfrm>
          <a:prstGeom prst="rect">
            <a:avLst/>
          </a:prstGeom>
        </p:spPr>
        <p:txBody>
          <a:bodyPr spcFirstLastPara="1" vert="horz" lIns="91440" tIns="45720" rIns="91440" bIns="45720" rtlCol="0" anchorCtr="0">
            <a:normAutofit/>
          </a:bodyPr>
          <a:lstStyle/>
          <a:p>
            <a:r>
              <a:rPr lang="fr-CA" sz="3000">
                <a:cs typeface="Calibri"/>
              </a:rPr>
              <a:t>Quelle est la différence entre épargner et investir?</a:t>
            </a:r>
          </a:p>
          <a:p>
            <a:r>
              <a:rPr lang="fr-CA" sz="3000">
                <a:cs typeface="Calibri"/>
              </a:rPr>
              <a:t>Qu’est-ce qu’une catégorie d’actifs?</a:t>
            </a:r>
          </a:p>
          <a:p>
            <a:r>
              <a:rPr lang="fr-CA" sz="3000">
                <a:cs typeface="Calibri"/>
              </a:rPr>
              <a:t>Peux-tu me donner des exemples de catégories d’actifs traditionnelles et non traditionnelles dont tu te souviens?</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3"/>
            </p:custDataLst>
          </p:nvPr>
        </p:nvSpPr>
        <p:spPr/>
        <p:txBody>
          <a:bodyPr/>
          <a:lstStyle/>
          <a:p>
            <a:fld id="{DFDF98CC-160E-494C-8C3C-8CDC5FA257DE}" type="slidenum">
              <a:rPr lang="en-US" smtClean="0"/>
              <a:t>2</a:t>
            </a:fld>
            <a:endParaRPr lang="en-US"/>
          </a:p>
        </p:txBody>
      </p:sp>
    </p:spTree>
    <p:extLst>
      <p:ext uri="{BB962C8B-B14F-4D97-AF65-F5344CB8AC3E}">
        <p14:creationId xmlns:p14="http://schemas.microsoft.com/office/powerpoint/2010/main" val="159313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sz="3200">
                <a:ea typeface="Open Sans"/>
                <a:cs typeface="Open Sans"/>
              </a:rPr>
              <a:t>Réflexion, discussion, partage</a:t>
            </a:r>
          </a:p>
        </p:txBody>
      </p:sp>
      <p:sp>
        <p:nvSpPr>
          <p:cNvPr id="241" name="Google Shape;241;p23"/>
          <p:cNvSpPr txBox="1">
            <a:spLocks noGrp="1"/>
          </p:cNvSpPr>
          <p:nvPr>
            <p:ph type="subTitle" idx="1"/>
            <p:custDataLst>
              <p:tags r:id="rId2"/>
            </p:custDataLst>
          </p:nvPr>
        </p:nvSpPr>
        <p:spPr>
          <a:xfrm>
            <a:off x="517870" y="1893870"/>
            <a:ext cx="11158193" cy="4029786"/>
          </a:xfrm>
          <a:prstGeom prst="rect">
            <a:avLst/>
          </a:prstGeom>
        </p:spPr>
        <p:txBody>
          <a:bodyPr spcFirstLastPara="1" vert="horz" lIns="91440" tIns="45720" rIns="91440" bIns="45720" rtlCol="0" anchorCtr="0">
            <a:normAutofit/>
          </a:bodyPr>
          <a:lstStyle/>
          <a:p>
            <a:pPr marL="365125" indent="-355600">
              <a:lnSpc>
                <a:spcPct val="114999"/>
              </a:lnSpc>
            </a:pPr>
            <a:r>
              <a:rPr lang="fr-CA" sz="2600" dirty="0">
                <a:solidFill>
                  <a:srgbClr val="000000"/>
                </a:solidFill>
                <a:ea typeface="Open Sans"/>
                <a:cs typeface="Open Sans"/>
              </a:rPr>
              <a:t>Pense à deux de tes objectifs financiers :</a:t>
            </a:r>
          </a:p>
          <a:p>
            <a:pPr marL="666750" lvl="1" indent="-301625" algn="l">
              <a:lnSpc>
                <a:spcPct val="114999"/>
              </a:lnSpc>
              <a:buClr>
                <a:srgbClr val="A2AAAD"/>
              </a:buClr>
              <a:buSzPct val="90000"/>
              <a:buFont typeface="Arial" panose="020B0604020202020204" pitchFamily="34" charset="0"/>
              <a:buChar char="•"/>
            </a:pPr>
            <a:r>
              <a:rPr lang="fr-CA" sz="2600" dirty="0">
                <a:solidFill>
                  <a:srgbClr val="000000"/>
                </a:solidFill>
                <a:latin typeface="Century Gothic" panose="020B0502020202020204" pitchFamily="34" charset="0"/>
                <a:ea typeface="Open Sans"/>
                <a:cs typeface="Open Sans"/>
              </a:rPr>
              <a:t>un objectif dont l’horizon de placement est de moins d’un an;</a:t>
            </a:r>
          </a:p>
          <a:p>
            <a:pPr marL="666750" lvl="1" indent="-301625" algn="l">
              <a:lnSpc>
                <a:spcPct val="114999"/>
              </a:lnSpc>
              <a:buClr>
                <a:srgbClr val="A2AAAD"/>
              </a:buClr>
              <a:buSzPct val="90000"/>
              <a:buFont typeface="Arial" panose="020B0604020202020204" pitchFamily="34" charset="0"/>
              <a:buChar char="•"/>
            </a:pPr>
            <a:r>
              <a:rPr lang="fr-CA" sz="2600" dirty="0">
                <a:solidFill>
                  <a:srgbClr val="000000"/>
                </a:solidFill>
                <a:latin typeface="Century Gothic" panose="020B0502020202020204" pitchFamily="34" charset="0"/>
                <a:ea typeface="Open Sans"/>
                <a:cs typeface="Open Sans"/>
              </a:rPr>
              <a:t>un objectif dont l’horizon de placement de plus d’un an.</a:t>
            </a:r>
          </a:p>
          <a:p>
            <a:pPr>
              <a:lnSpc>
                <a:spcPct val="114999"/>
              </a:lnSpc>
            </a:pPr>
            <a:r>
              <a:rPr lang="fr-CA" sz="2600" dirty="0">
                <a:solidFill>
                  <a:srgbClr val="000000"/>
                </a:solidFill>
                <a:ea typeface="Open Sans"/>
                <a:cs typeface="Open Sans"/>
              </a:rPr>
              <a:t>Partage tes </a:t>
            </a:r>
            <a:r>
              <a:rPr lang="fr-CA" sz="2600">
                <a:solidFill>
                  <a:srgbClr val="000000"/>
                </a:solidFill>
                <a:ea typeface="Open Sans"/>
                <a:cs typeface="Open Sans"/>
              </a:rPr>
              <a:t>objectifs en équipe de deux et </a:t>
            </a:r>
            <a:r>
              <a:rPr lang="fr-CA" sz="2600" dirty="0">
                <a:solidFill>
                  <a:srgbClr val="000000"/>
                </a:solidFill>
                <a:ea typeface="Open Sans"/>
                <a:cs typeface="Open Sans"/>
              </a:rPr>
              <a:t>discute de la façon dont tu comptes atteindre chacun de tes objectifs.</a:t>
            </a:r>
          </a:p>
          <a:p>
            <a:pPr>
              <a:lnSpc>
                <a:spcPct val="114999"/>
              </a:lnSpc>
            </a:pPr>
            <a:r>
              <a:rPr lang="fr-CA" sz="2600" dirty="0">
                <a:solidFill>
                  <a:srgbClr val="000000"/>
                </a:solidFill>
                <a:ea typeface="Open Sans"/>
                <a:cs typeface="Open Sans"/>
              </a:rPr>
              <a:t>Les membres de chaque équipe partagent ensuite </a:t>
            </a:r>
            <a:r>
              <a:rPr lang="fr-CA" sz="2600">
                <a:solidFill>
                  <a:srgbClr val="000000"/>
                </a:solidFill>
                <a:ea typeface="Open Sans"/>
                <a:cs typeface="Open Sans"/>
              </a:rPr>
              <a:t>l’un de ces objectifs </a:t>
            </a:r>
            <a:r>
              <a:rPr lang="fr-CA" sz="2600" dirty="0">
                <a:solidFill>
                  <a:srgbClr val="000000"/>
                </a:solidFill>
                <a:ea typeface="Open Sans"/>
                <a:cs typeface="Open Sans"/>
              </a:rPr>
              <a:t>avec le reste de la classe.</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3"/>
            </p:custDataLst>
          </p:nvPr>
        </p:nvSpPr>
        <p:spPr/>
        <p:txBody>
          <a:bodyPr/>
          <a:lstStyle/>
          <a:p>
            <a:fld id="{DFDF98CC-160E-494C-8C3C-8CDC5FA257DE}" type="slidenum">
              <a:rPr lang="en-US" smtClean="0"/>
              <a:t>3</a:t>
            </a:fld>
            <a:endParaRPr lang="en-US"/>
          </a:p>
        </p:txBody>
      </p:sp>
    </p:spTree>
    <p:extLst>
      <p:ext uri="{BB962C8B-B14F-4D97-AF65-F5344CB8AC3E}">
        <p14:creationId xmlns:p14="http://schemas.microsoft.com/office/powerpoint/2010/main" val="169825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sz="2600">
                <a:ea typeface="Open Sans"/>
                <a:cs typeface="Calibri"/>
              </a:rPr>
              <a:t>L’horizon de placement est la période pendant laquelle tu économises et investis ton argent jusqu’à ce que tu en aies besoin.</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2"/>
            </p:custDataLst>
          </p:nvPr>
        </p:nvSpPr>
        <p:spPr>
          <a:xfrm>
            <a:off x="515939" y="2136711"/>
            <a:ext cx="3185204" cy="3219064"/>
          </a:xfrm>
          <a:prstGeom prst="rect">
            <a:avLst/>
          </a:prstGeom>
        </p:spPr>
        <p:txBody>
          <a:bodyPr>
            <a:normAutofit/>
          </a:bodyPr>
          <a:lstStyle/>
          <a:p>
            <a:pPr marL="9525" marR="0" lvl="0" algn="l">
              <a:lnSpc>
                <a:spcPct val="90000"/>
              </a:lnSpc>
              <a:spcBef>
                <a:spcPts val="1000"/>
              </a:spcBef>
              <a:spcAft>
                <a:spcPts val="0"/>
              </a:spcAft>
              <a:buNone/>
            </a:pPr>
            <a:r>
              <a:rPr lang="fr-CA" sz="1800" b="1" i="0" u="none" strike="noStrike" noProof="0" dirty="0">
                <a:solidFill>
                  <a:srgbClr val="333F48"/>
                </a:solidFill>
                <a:latin typeface="Century Gothic" panose="020B0502020202020204" pitchFamily="34" charset="0"/>
              </a:rPr>
              <a:t>Objectifs financiers à court terme (trois ans ou moins)</a:t>
            </a:r>
          </a:p>
          <a:p>
            <a:pPr marL="225425" marR="0" lvl="0" indent="-215900" algn="l">
              <a:lnSpc>
                <a:spcPct val="90000"/>
              </a:lnSpc>
              <a:spcBef>
                <a:spcPts val="1000"/>
              </a:spcBef>
              <a:spcAft>
                <a:spcPts val="0"/>
              </a:spcAft>
              <a:buClr>
                <a:srgbClr val="A2AAAD"/>
              </a:buClr>
              <a:buFont typeface="Arial"/>
              <a:buChar char="•"/>
            </a:pPr>
            <a:r>
              <a:rPr lang="fr-CA" sz="1500" b="0" i="0" u="none" strike="noStrike" noProof="0" dirty="0">
                <a:solidFill>
                  <a:srgbClr val="000000"/>
                </a:solidFill>
                <a:latin typeface="Century Gothic" panose="020B0502020202020204" pitchFamily="34" charset="0"/>
              </a:rPr>
              <a:t>Visent à répondre aux besoins financiers immédiats ou à gérer les difficultés financières à court terme. </a:t>
            </a:r>
          </a:p>
          <a:p>
            <a:pPr marL="225425" marR="0" lvl="0" indent="-215900" algn="l">
              <a:lnSpc>
                <a:spcPct val="90000"/>
              </a:lnSpc>
              <a:spcBef>
                <a:spcPts val="1000"/>
              </a:spcBef>
              <a:spcAft>
                <a:spcPts val="0"/>
              </a:spcAft>
              <a:buClr>
                <a:srgbClr val="A2AAAD"/>
              </a:buClr>
              <a:buFont typeface="Arial"/>
              <a:buChar char="•"/>
            </a:pPr>
            <a:r>
              <a:rPr lang="fr-CA" sz="1500" b="0" i="0" u="none" strike="noStrike" noProof="0" dirty="0">
                <a:solidFill>
                  <a:srgbClr val="000000"/>
                </a:solidFill>
                <a:latin typeface="Century Gothic" panose="020B0502020202020204" pitchFamily="34" charset="0"/>
              </a:rPr>
              <a:t>Exemples : épargner pour des vacances, rembourser une carte de crédit, économiser pour l’achat d’une voiture.</a:t>
            </a: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3"/>
            </p:custDataLst>
          </p:nvPr>
        </p:nvCxnSpPr>
        <p:spPr>
          <a:xfrm>
            <a:off x="3962400" y="2362203"/>
            <a:ext cx="0" cy="285205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4"/>
            </p:custDataLst>
          </p:nvPr>
        </p:nvSpPr>
        <p:spPr/>
        <p:txBody>
          <a:bodyPr/>
          <a:lstStyle/>
          <a:p>
            <a:fld id="{DFDF98CC-160E-494C-8C3C-8CDC5FA257DE}" type="slidenum">
              <a:rPr lang="en-US" smtClean="0"/>
              <a:t>4</a:t>
            </a:fld>
            <a:endParaRPr lang="en-US"/>
          </a:p>
        </p:txBody>
      </p:sp>
      <p:sp>
        <p:nvSpPr>
          <p:cNvPr id="6" name="Text Placeholder 1">
            <a:extLst>
              <a:ext uri="{FF2B5EF4-FFF2-40B4-BE49-F238E27FC236}">
                <a16:creationId xmlns:a16="http://schemas.microsoft.com/office/drawing/2014/main" id="{081158A2-4E5F-D343-115C-4F4AA2D19973}"/>
              </a:ext>
            </a:extLst>
          </p:cNvPr>
          <p:cNvSpPr txBox="1">
            <a:spLocks/>
          </p:cNvSpPr>
          <p:nvPr>
            <p:custDataLst>
              <p:tags r:id="rId5"/>
            </p:custDataLst>
          </p:nvPr>
        </p:nvSpPr>
        <p:spPr>
          <a:xfrm>
            <a:off x="4336825" y="2136711"/>
            <a:ext cx="3454236" cy="3219063"/>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algn="l">
              <a:lnSpc>
                <a:spcPct val="90000"/>
              </a:lnSpc>
              <a:spcBef>
                <a:spcPts val="1000"/>
              </a:spcBef>
              <a:spcAft>
                <a:spcPts val="0"/>
              </a:spcAft>
              <a:buNone/>
            </a:pPr>
            <a:r>
              <a:rPr lang="fr-CA" sz="1800" b="1" i="0" u="none" strike="noStrike" noProof="0" dirty="0">
                <a:solidFill>
                  <a:srgbClr val="333F48"/>
                </a:solidFill>
                <a:latin typeface="Century Gothic" panose="020B0502020202020204" pitchFamily="34" charset="0"/>
              </a:rPr>
              <a:t>Objectifs financiers à moyen terme (trois à cinq ans)</a:t>
            </a:r>
          </a:p>
          <a:p>
            <a:pPr marL="225425" marR="0" lvl="0" indent="-225425" algn="l">
              <a:lnSpc>
                <a:spcPct val="90000"/>
              </a:lnSpc>
              <a:spcBef>
                <a:spcPts val="1000"/>
              </a:spcBef>
              <a:spcAft>
                <a:spcPts val="0"/>
              </a:spcAft>
              <a:buClr>
                <a:srgbClr val="A2AAAD"/>
              </a:buClr>
              <a:buFont typeface="Arial"/>
              <a:buChar char="•"/>
            </a:pPr>
            <a:r>
              <a:rPr lang="fr-CA" sz="1500" b="0" i="0" u="none" strike="noStrike" noProof="0" dirty="0">
                <a:solidFill>
                  <a:srgbClr val="000000"/>
                </a:solidFill>
                <a:latin typeface="Century Gothic" panose="020B0502020202020204" pitchFamily="34" charset="0"/>
              </a:rPr>
              <a:t>Visent habituellement à répondre à des besoins financiers plus importants et à faire la transition entre les objectifs financiers à court et à long terme. </a:t>
            </a:r>
          </a:p>
          <a:p>
            <a:pPr marL="225425" marR="0" lvl="0" indent="-225425" algn="l">
              <a:lnSpc>
                <a:spcPct val="90000"/>
              </a:lnSpc>
              <a:spcBef>
                <a:spcPts val="1000"/>
              </a:spcBef>
              <a:spcAft>
                <a:spcPts val="0"/>
              </a:spcAft>
              <a:buClr>
                <a:srgbClr val="A2AAAD"/>
              </a:buClr>
              <a:buFont typeface="Arial"/>
              <a:buChar char="•"/>
            </a:pPr>
            <a:r>
              <a:rPr lang="fr-CA" sz="1500" b="0" i="0" u="none" strike="noStrike" noProof="0" dirty="0">
                <a:solidFill>
                  <a:srgbClr val="000000"/>
                </a:solidFill>
                <a:latin typeface="Century Gothic" panose="020B0502020202020204" pitchFamily="34" charset="0"/>
              </a:rPr>
              <a:t>Exemples : épargner pour financer des études postsecondaires, épargner pour démarrer une entreprise.</a:t>
            </a:r>
          </a:p>
        </p:txBody>
      </p:sp>
      <p:sp>
        <p:nvSpPr>
          <p:cNvPr id="8" name="Text Placeholder 1">
            <a:extLst>
              <a:ext uri="{FF2B5EF4-FFF2-40B4-BE49-F238E27FC236}">
                <a16:creationId xmlns:a16="http://schemas.microsoft.com/office/drawing/2014/main" id="{CFB92378-AF69-BF18-C449-D84A5FA930B4}"/>
              </a:ext>
            </a:extLst>
          </p:cNvPr>
          <p:cNvSpPr txBox="1">
            <a:spLocks/>
          </p:cNvSpPr>
          <p:nvPr>
            <p:custDataLst>
              <p:tags r:id="rId6"/>
            </p:custDataLst>
          </p:nvPr>
        </p:nvSpPr>
        <p:spPr>
          <a:xfrm>
            <a:off x="8349342" y="2136711"/>
            <a:ext cx="3185204" cy="3229949"/>
          </a:xfrm>
          <a:prstGeom prst="rect">
            <a:avLst/>
          </a:prstGeom>
        </p:spPr>
        <p:txBody>
          <a:bodyP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algn="l">
              <a:lnSpc>
                <a:spcPct val="90000"/>
              </a:lnSpc>
              <a:spcBef>
                <a:spcPts val="1000"/>
              </a:spcBef>
              <a:spcAft>
                <a:spcPts val="0"/>
              </a:spcAft>
              <a:buNone/>
            </a:pPr>
            <a:r>
              <a:rPr lang="fr-CA" sz="1800" b="1" i="0" u="none" strike="noStrike" noProof="0" dirty="0">
                <a:solidFill>
                  <a:srgbClr val="333F48"/>
                </a:solidFill>
                <a:latin typeface="Century Gothic" panose="020B0502020202020204" pitchFamily="34" charset="0"/>
              </a:rPr>
              <a:t>Objectifs financiers à long terme (plus de cinq ans)</a:t>
            </a:r>
          </a:p>
          <a:p>
            <a:pPr marL="225425" marR="0" lvl="0" indent="-225425" algn="l">
              <a:lnSpc>
                <a:spcPct val="90000"/>
              </a:lnSpc>
              <a:spcBef>
                <a:spcPts val="1000"/>
              </a:spcBef>
              <a:spcAft>
                <a:spcPts val="0"/>
              </a:spcAft>
              <a:buClr>
                <a:srgbClr val="A2AAAD"/>
              </a:buClr>
              <a:buFont typeface="Arial"/>
              <a:buChar char="•"/>
            </a:pPr>
            <a:r>
              <a:rPr lang="fr-CA" sz="1500" b="0" i="0" u="none" strike="noStrike" noProof="0" dirty="0">
                <a:solidFill>
                  <a:srgbClr val="000000"/>
                </a:solidFill>
                <a:latin typeface="Century Gothic" panose="020B0502020202020204" pitchFamily="34" charset="0"/>
              </a:rPr>
              <a:t>Exigent habituellement une planification financière, </a:t>
            </a:r>
            <a:r>
              <a:rPr lang="fr-CA" sz="1500" b="0" i="0" u="none" strike="noStrike" noProof="0">
                <a:solidFill>
                  <a:srgbClr val="000000"/>
                </a:solidFill>
                <a:latin typeface="Century Gothic" panose="020B0502020202020204" pitchFamily="34" charset="0"/>
              </a:rPr>
              <a:t>des </a:t>
            </a:r>
            <a:r>
              <a:rPr lang="fr-CA" sz="1500">
                <a:solidFill>
                  <a:srgbClr val="000000"/>
                </a:solidFill>
                <a:latin typeface="Century Gothic" panose="020B0502020202020204" pitchFamily="34" charset="0"/>
              </a:rPr>
              <a:t>investissements</a:t>
            </a:r>
            <a:r>
              <a:rPr lang="fr-CA" sz="1500" b="0" i="0" u="none" strike="noStrike" noProof="0">
                <a:solidFill>
                  <a:srgbClr val="000000"/>
                </a:solidFill>
                <a:latin typeface="Century Gothic" panose="020B0502020202020204" pitchFamily="34" charset="0"/>
              </a:rPr>
              <a:t> </a:t>
            </a:r>
            <a:r>
              <a:rPr lang="fr-CA" sz="1500" b="0" i="0" u="none" strike="noStrike" noProof="0" dirty="0">
                <a:solidFill>
                  <a:srgbClr val="000000"/>
                </a:solidFill>
                <a:latin typeface="Century Gothic" panose="020B0502020202020204" pitchFamily="34" charset="0"/>
              </a:rPr>
              <a:t>et des engagements financiers importants.</a:t>
            </a:r>
          </a:p>
          <a:p>
            <a:pPr marL="225425" marR="0" lvl="0" indent="-225425" algn="l">
              <a:lnSpc>
                <a:spcPct val="90000"/>
              </a:lnSpc>
              <a:spcBef>
                <a:spcPts val="1000"/>
              </a:spcBef>
              <a:spcAft>
                <a:spcPts val="0"/>
              </a:spcAft>
              <a:buClr>
                <a:srgbClr val="A2AAAD"/>
              </a:buClr>
              <a:buFont typeface="Arial"/>
              <a:buChar char="•"/>
            </a:pPr>
            <a:r>
              <a:rPr lang="fr-CA" sz="1500" b="0" i="0" u="none" strike="noStrike" noProof="0" dirty="0">
                <a:solidFill>
                  <a:srgbClr val="000000"/>
                </a:solidFill>
                <a:latin typeface="Century Gothic" panose="020B0502020202020204" pitchFamily="34" charset="0"/>
              </a:rPr>
              <a:t>Exemples : acheter une maison, planifier la retraite.</a:t>
            </a:r>
          </a:p>
        </p:txBody>
      </p:sp>
      <p:cxnSp>
        <p:nvCxnSpPr>
          <p:cNvPr id="10" name="Straight Connector 9">
            <a:extLst>
              <a:ext uri="{FF2B5EF4-FFF2-40B4-BE49-F238E27FC236}">
                <a16:creationId xmlns:a16="http://schemas.microsoft.com/office/drawing/2014/main" id="{DD4150FA-970D-11ED-0CBC-F425E8EBFF0D}"/>
              </a:ext>
            </a:extLst>
          </p:cNvPr>
          <p:cNvCxnSpPr>
            <a:cxnSpLocks/>
          </p:cNvCxnSpPr>
          <p:nvPr>
            <p:custDataLst>
              <p:tags r:id="rId7"/>
            </p:custDataLst>
          </p:nvPr>
        </p:nvCxnSpPr>
        <p:spPr>
          <a:xfrm>
            <a:off x="7935685" y="2362203"/>
            <a:ext cx="0" cy="2862942"/>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C89F83-8D6B-D331-D0A7-0FD308875C65}"/>
              </a:ext>
            </a:extLst>
          </p:cNvPr>
          <p:cNvSpPr txBox="1"/>
          <p:nvPr>
            <p:custDataLst>
              <p:tags r:id="rId8"/>
            </p:custDataLst>
          </p:nvPr>
        </p:nvSpPr>
        <p:spPr>
          <a:xfrm>
            <a:off x="1520714" y="5469327"/>
            <a:ext cx="8817425" cy="707886"/>
          </a:xfrm>
          <a:prstGeom prst="rect">
            <a:avLst/>
          </a:prstGeom>
          <a:noFill/>
        </p:spPr>
        <p:txBody>
          <a:bodyPr wrap="square">
            <a:spAutoFit/>
          </a:bodyPr>
          <a:lstStyle/>
          <a:p>
            <a:pPr marL="0" indent="0" algn="ctr">
              <a:buNone/>
            </a:pPr>
            <a:r>
              <a:rPr lang="fr-CA" sz="2000" b="1">
                <a:solidFill>
                  <a:srgbClr val="333F48"/>
                </a:solidFill>
                <a:latin typeface="Century Gothic" panose="020B0502020202020204" pitchFamily="34" charset="0"/>
                <a:ea typeface="Open Sans"/>
                <a:cs typeface="Open Sans"/>
              </a:rPr>
              <a:t>Quel type de risque d’investissement serait le plus approprié pour chaque horizon de placement?</a:t>
            </a:r>
          </a:p>
        </p:txBody>
      </p:sp>
    </p:spTree>
    <p:extLst>
      <p:ext uri="{BB962C8B-B14F-4D97-AF65-F5344CB8AC3E}">
        <p14:creationId xmlns:p14="http://schemas.microsoft.com/office/powerpoint/2010/main" val="127476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ctrTitle"/>
            <p:custDataLst>
              <p:tags r:id="rId1"/>
            </p:custDataLst>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Tes objectifs financiers</a:t>
            </a:r>
          </a:p>
        </p:txBody>
      </p:sp>
      <p:sp>
        <p:nvSpPr>
          <p:cNvPr id="2" name="Slide Number Placeholder 1">
            <a:extLst>
              <a:ext uri="{FF2B5EF4-FFF2-40B4-BE49-F238E27FC236}">
                <a16:creationId xmlns:a16="http://schemas.microsoft.com/office/drawing/2014/main" id="{BC765D79-FDB5-278A-F258-1B8C70CD11C0}"/>
              </a:ext>
            </a:extLst>
          </p:cNvPr>
          <p:cNvSpPr>
            <a:spLocks noGrp="1"/>
          </p:cNvSpPr>
          <p:nvPr>
            <p:ph type="sldNum" sz="quarter" idx="12"/>
            <p:custDataLst>
              <p:tags r:id="rId2"/>
            </p:custDataLst>
          </p:nvPr>
        </p:nvSpPr>
        <p:spPr/>
        <p:txBody>
          <a:bodyPr/>
          <a:lstStyle/>
          <a:p>
            <a:fld id="{DFDF98CC-160E-494C-8C3C-8CDC5FA257DE}" type="slidenum">
              <a:rPr lang="en-US" smtClean="0"/>
              <a:t>5</a:t>
            </a:fld>
            <a:endParaRPr lang="en-US"/>
          </a:p>
        </p:txBody>
      </p:sp>
      <p:graphicFrame>
        <p:nvGraphicFramePr>
          <p:cNvPr id="5" name="Table 4">
            <a:extLst>
              <a:ext uri="{FF2B5EF4-FFF2-40B4-BE49-F238E27FC236}">
                <a16:creationId xmlns:a16="http://schemas.microsoft.com/office/drawing/2014/main" id="{811575D9-20C3-B143-6072-71670B222399}"/>
              </a:ext>
            </a:extLst>
          </p:cNvPr>
          <p:cNvGraphicFramePr>
            <a:graphicFrameLocks noGrp="1"/>
          </p:cNvGraphicFramePr>
          <p:nvPr>
            <p:custDataLst>
              <p:tags r:id="rId3"/>
            </p:custDataLst>
            <p:extLst>
              <p:ext uri="{D42A27DB-BD31-4B8C-83A1-F6EECF244321}">
                <p14:modId xmlns:p14="http://schemas.microsoft.com/office/powerpoint/2010/main" val="3799464305"/>
              </p:ext>
            </p:extLst>
          </p:nvPr>
        </p:nvGraphicFramePr>
        <p:xfrm>
          <a:off x="653143" y="1948544"/>
          <a:ext cx="11059405" cy="4046340"/>
        </p:xfrm>
        <a:graphic>
          <a:graphicData uri="http://schemas.openxmlformats.org/drawingml/2006/table">
            <a:tbl>
              <a:tblPr firstRow="1" bandRow="1">
                <a:tableStyleId>{5C22544A-7EE6-4342-B048-85BDC9FD1C3A}</a:tableStyleId>
              </a:tblPr>
              <a:tblGrid>
                <a:gridCol w="3818222">
                  <a:extLst>
                    <a:ext uri="{9D8B030D-6E8A-4147-A177-3AD203B41FA5}">
                      <a16:colId xmlns:a16="http://schemas.microsoft.com/office/drawing/2014/main" val="2324842690"/>
                    </a:ext>
                  </a:extLst>
                </a:gridCol>
                <a:gridCol w="3422961">
                  <a:extLst>
                    <a:ext uri="{9D8B030D-6E8A-4147-A177-3AD203B41FA5}">
                      <a16:colId xmlns:a16="http://schemas.microsoft.com/office/drawing/2014/main" val="148973809"/>
                    </a:ext>
                  </a:extLst>
                </a:gridCol>
                <a:gridCol w="3818222">
                  <a:extLst>
                    <a:ext uri="{9D8B030D-6E8A-4147-A177-3AD203B41FA5}">
                      <a16:colId xmlns:a16="http://schemas.microsoft.com/office/drawing/2014/main" val="795722063"/>
                    </a:ext>
                  </a:extLst>
                </a:gridCol>
              </a:tblGrid>
              <a:tr h="598713">
                <a:tc>
                  <a:txBody>
                    <a:bodyPr/>
                    <a:lstStyle/>
                    <a:p>
                      <a:r>
                        <a:rPr lang="fr-CA" sz="1600">
                          <a:solidFill>
                            <a:schemeClr val="tx1"/>
                          </a:solidFill>
                          <a:latin typeface="Century Gothic" panose="020B0502020202020204" pitchFamily="34" charset="0"/>
                        </a:rPr>
                        <a:t>Objectif</a:t>
                      </a: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600">
                          <a:solidFill>
                            <a:schemeClr val="tx1"/>
                          </a:solidFill>
                          <a:latin typeface="Century Gothic" panose="020B0502020202020204" pitchFamily="34" charset="0"/>
                        </a:rPr>
                        <a:t>Horizon de 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600" dirty="0">
                          <a:solidFill>
                            <a:schemeClr val="tx1"/>
                          </a:solidFill>
                          <a:latin typeface="Century Gothic" panose="020B0502020202020204" pitchFamily="34" charset="0"/>
                        </a:rPr>
                        <a:t>Type d’objectif?  </a:t>
                      </a:r>
                    </a:p>
                    <a:p>
                      <a:r>
                        <a:rPr lang="fr-CA" sz="1600" dirty="0">
                          <a:solidFill>
                            <a:schemeClr val="tx1"/>
                          </a:solidFill>
                          <a:latin typeface="Century Gothic" panose="020B0502020202020204" pitchFamily="34" charset="0"/>
                        </a:rPr>
                        <a:t>(court terme, moyen terme, </a:t>
                      </a:r>
                      <a:br>
                        <a:rPr lang="fr-CA" sz="1600" dirty="0">
                          <a:solidFill>
                            <a:schemeClr val="tx1"/>
                          </a:solidFill>
                          <a:latin typeface="Century Gothic" panose="020B0502020202020204" pitchFamily="34" charset="0"/>
                        </a:rPr>
                      </a:br>
                      <a:r>
                        <a:rPr lang="fr-CA" sz="1600" dirty="0">
                          <a:solidFill>
                            <a:schemeClr val="tx1"/>
                          </a:solidFill>
                          <a:latin typeface="Century Gothic" panose="020B0502020202020204" pitchFamily="34" charset="0"/>
                        </a:rPr>
                        <a:t>long terme)</a:t>
                      </a:r>
                    </a:p>
                  </a:txBody>
                  <a:tcP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631372">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r h="631371">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6200475"/>
                  </a:ext>
                </a:extLst>
              </a:tr>
              <a:tr h="674914">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341671"/>
                  </a:ext>
                </a:extLst>
              </a:tr>
              <a:tr h="642257">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3578074"/>
                  </a:ext>
                </a:extLst>
              </a:tr>
              <a:tr h="643466">
                <a:tc>
                  <a:txBody>
                    <a:bodyPr/>
                    <a:lstStyle/>
                    <a:p>
                      <a:endParaRPr lang="en-US" sz="1000" dirty="0">
                        <a:latin typeface="Century Gothic" panose="020B0502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449785"/>
                  </a:ext>
                </a:extLst>
              </a:tr>
            </a:tbl>
          </a:graphicData>
        </a:graphic>
      </p:graphicFrame>
    </p:spTree>
    <p:extLst>
      <p:ext uri="{BB962C8B-B14F-4D97-AF65-F5344CB8AC3E}">
        <p14:creationId xmlns:p14="http://schemas.microsoft.com/office/powerpoint/2010/main" val="256235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D003329-0CFB-7526-D8A7-6DB170F4FE71}"/>
              </a:ext>
            </a:extLst>
          </p:cNvPr>
          <p:cNvSpPr>
            <a:spLocks noGrp="1"/>
          </p:cNvSpPr>
          <p:nvPr>
            <p:ph type="sldNum" sz="quarter" idx="12"/>
            <p:custDataLst>
              <p:tags r:id="rId1"/>
            </p:custDataLst>
          </p:nvPr>
        </p:nvSpPr>
        <p:spPr/>
        <p:txBody>
          <a:bodyPr/>
          <a:lstStyle/>
          <a:p>
            <a:fld id="{DFDF98CC-160E-494C-8C3C-8CDC5FA257DE}" type="slidenum">
              <a:rPr lang="en-US" smtClean="0"/>
              <a:t>6</a:t>
            </a:fld>
            <a:endParaRPr lang="en-US"/>
          </a:p>
        </p:txBody>
      </p:sp>
      <p:sp>
        <p:nvSpPr>
          <p:cNvPr id="13" name="Rectangle 12">
            <a:extLst>
              <a:ext uri="{FF2B5EF4-FFF2-40B4-BE49-F238E27FC236}">
                <a16:creationId xmlns:a16="http://schemas.microsoft.com/office/drawing/2014/main" id="{CDAF2C34-DBBE-A5F1-8E4D-77210AA96C92}"/>
              </a:ext>
            </a:extLst>
          </p:cNvPr>
          <p:cNvSpPr/>
          <p:nvPr>
            <p:custDataLst>
              <p:tags r:id="rId2"/>
            </p:custDataLst>
          </p:nvPr>
        </p:nvSpPr>
        <p:spPr>
          <a:xfrm>
            <a:off x="0" y="1323833"/>
            <a:ext cx="12192000" cy="4697555"/>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7" descr="Établir ses objectifs et son horizon de placement">
            <a:hlinkClick r:id="" action="ppaction://media"/>
            <a:extLst>
              <a:ext uri="{FF2B5EF4-FFF2-40B4-BE49-F238E27FC236}">
                <a16:creationId xmlns:a16="http://schemas.microsoft.com/office/drawing/2014/main" id="{805A2B16-137F-60DA-4F4D-1E2E0356D764}"/>
              </a:ext>
            </a:extLst>
          </p:cNvPr>
          <p:cNvPicPr>
            <a:picLocks noRot="1" noChangeAspect="1"/>
          </p:cNvPicPr>
          <p:nvPr>
            <a:videoFile r:link="rId3"/>
            <p:custDataLst>
              <p:tags r:id="rId4"/>
            </p:custDataLst>
          </p:nvPr>
        </p:nvPicPr>
        <p:blipFill>
          <a:blip r:embed="rId7"/>
          <a:stretch>
            <a:fillRect/>
          </a:stretch>
        </p:blipFill>
        <p:spPr>
          <a:xfrm>
            <a:off x="3302000" y="2094000"/>
            <a:ext cx="5588000" cy="3157220"/>
          </a:xfrm>
          <a:prstGeom prst="rect">
            <a:avLst/>
          </a:prstGeom>
        </p:spPr>
      </p:pic>
    </p:spTree>
    <p:extLst>
      <p:ext uri="{BB962C8B-B14F-4D97-AF65-F5344CB8AC3E}">
        <p14:creationId xmlns:p14="http://schemas.microsoft.com/office/powerpoint/2010/main" val="218523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title"/>
            <p:custDataLst>
              <p:tags r:id="rId1"/>
            </p:custDataLst>
          </p:nvPr>
        </p:nvSpPr>
        <p:spPr>
          <a:xfrm>
            <a:off x="393687" y="1160463"/>
            <a:ext cx="10143812" cy="532370"/>
          </a:xfrm>
          <a:prstGeom prst="rect">
            <a:avLst/>
          </a:prstGeom>
          <a:noFill/>
          <a:ln>
            <a:noFill/>
          </a:ln>
        </p:spPr>
        <p:txBody>
          <a:bodyPr spcFirstLastPara="1" wrap="square" lIns="91425" tIns="45700" rIns="91425" bIns="45700" anchor="t" anchorCtr="0">
            <a:noAutofit/>
          </a:bodyPr>
          <a:lstStyle/>
          <a:p>
            <a:pPr>
              <a:buClr>
                <a:schemeClr val="dk2"/>
              </a:buClr>
              <a:buSzPts val="4400"/>
            </a:pPr>
            <a:r>
              <a:rPr lang="fr-CA"/>
              <a:t>Révision : les catégories d’actifs</a:t>
            </a:r>
          </a:p>
        </p:txBody>
      </p:sp>
      <p:sp>
        <p:nvSpPr>
          <p:cNvPr id="4" name="Slide Number Placeholder 3">
            <a:extLst>
              <a:ext uri="{FF2B5EF4-FFF2-40B4-BE49-F238E27FC236}">
                <a16:creationId xmlns:a16="http://schemas.microsoft.com/office/drawing/2014/main" id="{9F9DA20D-89FC-3D84-30DB-872719E06555}"/>
              </a:ext>
            </a:extLst>
          </p:cNvPr>
          <p:cNvSpPr>
            <a:spLocks noGrp="1"/>
          </p:cNvSpPr>
          <p:nvPr>
            <p:ph type="sldNum" sz="quarter" idx="12"/>
            <p:custDataLst>
              <p:tags r:id="rId2"/>
            </p:custDataLst>
          </p:nvPr>
        </p:nvSpPr>
        <p:spPr/>
        <p:txBody>
          <a:bodyPr/>
          <a:lstStyle/>
          <a:p>
            <a:fld id="{DFDF98CC-160E-494C-8C3C-8CDC5FA257DE}" type="slidenum">
              <a:rPr lang="en-US" smtClean="0"/>
              <a:t>7</a:t>
            </a:fld>
            <a:endParaRPr lang="en-US"/>
          </a:p>
        </p:txBody>
      </p:sp>
      <p:sp>
        <p:nvSpPr>
          <p:cNvPr id="9" name="Text Placeholder 4">
            <a:extLst>
              <a:ext uri="{FF2B5EF4-FFF2-40B4-BE49-F238E27FC236}">
                <a16:creationId xmlns:a16="http://schemas.microsoft.com/office/drawing/2014/main" id="{7D0C4959-AAD7-E4DC-EE8B-AE29163FBB19}"/>
              </a:ext>
            </a:extLst>
          </p:cNvPr>
          <p:cNvSpPr txBox="1">
            <a:spLocks/>
          </p:cNvSpPr>
          <p:nvPr>
            <p:custDataLst>
              <p:tags r:id="rId3"/>
            </p:custDataLst>
          </p:nvPr>
        </p:nvSpPr>
        <p:spPr>
          <a:xfrm>
            <a:off x="3353764" y="1817912"/>
            <a:ext cx="2742236" cy="4446134"/>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a:r>
              <a:rPr lang="fr-CA" sz="1600" b="1" dirty="0">
                <a:solidFill>
                  <a:srgbClr val="333F48"/>
                </a:solidFill>
                <a:latin typeface="Century Gothic" panose="020B0502020202020204" pitchFamily="34" charset="0"/>
                <a:cs typeface="Calibri"/>
              </a:rPr>
              <a:t>Actifs traditionnels</a:t>
            </a:r>
          </a:p>
          <a:p>
            <a:pPr marL="9525"/>
            <a:r>
              <a:rPr lang="fr-CA" sz="1300" b="1" dirty="0">
                <a:solidFill>
                  <a:srgbClr val="205885"/>
                </a:solidFill>
                <a:latin typeface="Century Gothic" panose="020B0502020202020204" pitchFamily="34" charset="0"/>
              </a:rPr>
              <a:t>Actions</a:t>
            </a:r>
            <a:r>
              <a:rPr lang="fr-CA" sz="1300" b="1" dirty="0">
                <a:solidFill>
                  <a:srgbClr val="007296"/>
                </a:solidFill>
                <a:latin typeface="Century Gothic" panose="020B0502020202020204" pitchFamily="34" charset="0"/>
              </a:rPr>
              <a:t> </a:t>
            </a:r>
          </a:p>
          <a:p>
            <a:pPr>
              <a:lnSpc>
                <a:spcPct val="114999"/>
              </a:lnSpc>
              <a:spcBef>
                <a:spcPts val="0"/>
              </a:spcBef>
            </a:pPr>
            <a:r>
              <a:rPr lang="fr-CA" sz="1300" dirty="0">
                <a:solidFill>
                  <a:srgbClr val="36424A"/>
                </a:solidFill>
                <a:latin typeface="Century Gothic" panose="020B0502020202020204" pitchFamily="34" charset="0"/>
              </a:rPr>
              <a:t>Les actions détenues dans une entreprise représentent une part de la propriété de l’entreprise.</a:t>
            </a:r>
          </a:p>
          <a:p>
            <a:pPr>
              <a:lnSpc>
                <a:spcPct val="114999"/>
              </a:lnSpc>
            </a:pPr>
            <a:r>
              <a:rPr lang="fr-CA" sz="1300" b="1" dirty="0">
                <a:solidFill>
                  <a:srgbClr val="205885"/>
                </a:solidFill>
                <a:latin typeface="Century Gothic" panose="020B0502020202020204" pitchFamily="34" charset="0"/>
              </a:rPr>
              <a:t>Obligations (revenu fixe, intérêt fixe, dette)</a:t>
            </a:r>
          </a:p>
          <a:p>
            <a:pPr>
              <a:lnSpc>
                <a:spcPct val="114999"/>
              </a:lnSpc>
              <a:spcBef>
                <a:spcPts val="0"/>
              </a:spcBef>
            </a:pPr>
            <a:r>
              <a:rPr lang="fr-CA" sz="1300" dirty="0">
                <a:solidFill>
                  <a:srgbClr val="36424A"/>
                </a:solidFill>
                <a:latin typeface="Century Gothic" panose="020B0502020202020204" pitchFamily="34" charset="0"/>
              </a:rPr>
              <a:t>Une obligation est un prêt consenti à une entreprise ou à un gouvernement qui a besoin de réunir des fonds. </a:t>
            </a:r>
          </a:p>
          <a:p>
            <a:pPr marL="9525">
              <a:lnSpc>
                <a:spcPct val="114999"/>
              </a:lnSpc>
            </a:pPr>
            <a:r>
              <a:rPr lang="fr-CA" sz="1300" b="1">
                <a:solidFill>
                  <a:srgbClr val="205885"/>
                </a:solidFill>
                <a:latin typeface="Century Gothic" panose="020B0502020202020204" pitchFamily="34" charset="0"/>
              </a:rPr>
              <a:t>Liquidités et équivalents</a:t>
            </a:r>
            <a:endParaRPr lang="fr-CA" sz="1300" b="1" dirty="0">
              <a:solidFill>
                <a:srgbClr val="205885"/>
              </a:solidFill>
              <a:latin typeface="Century Gothic" panose="020B0502020202020204" pitchFamily="34" charset="0"/>
            </a:endParaRPr>
          </a:p>
          <a:p>
            <a:pPr>
              <a:lnSpc>
                <a:spcPct val="114999"/>
              </a:lnSpc>
              <a:spcBef>
                <a:spcPts val="0"/>
              </a:spcBef>
            </a:pPr>
            <a:r>
              <a:rPr lang="fr-CA" sz="1300">
                <a:solidFill>
                  <a:srgbClr val="36424A"/>
                </a:solidFill>
                <a:latin typeface="Century Gothic" panose="020B0502020202020204" pitchFamily="34" charset="0"/>
              </a:rPr>
              <a:t>Les équivalents aux liquidités </a:t>
            </a:r>
            <a:r>
              <a:rPr lang="fr-CA" sz="1300" dirty="0">
                <a:solidFill>
                  <a:srgbClr val="36424A"/>
                </a:solidFill>
                <a:latin typeface="Century Gothic" panose="020B0502020202020204" pitchFamily="34" charset="0"/>
              </a:rPr>
              <a:t>sont </a:t>
            </a:r>
            <a:r>
              <a:rPr lang="fr-CA" sz="1300">
                <a:solidFill>
                  <a:srgbClr val="36424A"/>
                </a:solidFill>
                <a:latin typeface="Century Gothic" panose="020B0502020202020204" pitchFamily="34" charset="0"/>
              </a:rPr>
              <a:t>des investissements </a:t>
            </a:r>
            <a:r>
              <a:rPr lang="fr-CA" sz="1300" dirty="0">
                <a:solidFill>
                  <a:srgbClr val="36424A"/>
                </a:solidFill>
                <a:latin typeface="Century Gothic" panose="020B0502020202020204" pitchFamily="34" charset="0"/>
              </a:rPr>
              <a:t>de qualité qui peuvent être facilement convertis </a:t>
            </a:r>
            <a:r>
              <a:rPr lang="fr-CA" sz="1300">
                <a:solidFill>
                  <a:srgbClr val="36424A"/>
                </a:solidFill>
                <a:latin typeface="Century Gothic" panose="020B0502020202020204" pitchFamily="34" charset="0"/>
              </a:rPr>
              <a:t>en liquidités. </a:t>
            </a:r>
            <a:endParaRPr lang="fr-CA" sz="1300" dirty="0">
              <a:solidFill>
                <a:srgbClr val="36424A"/>
              </a:solidFill>
              <a:latin typeface="Century Gothic" panose="020B0502020202020204" pitchFamily="34" charset="0"/>
            </a:endParaRPr>
          </a:p>
          <a:p>
            <a:pPr>
              <a:lnSpc>
                <a:spcPct val="114999"/>
              </a:lnSpc>
            </a:pPr>
            <a:endParaRPr lang="en-US" sz="1300" dirty="0">
              <a:solidFill>
                <a:srgbClr val="36424A"/>
              </a:solidFill>
              <a:latin typeface="Century Gothic" panose="020B0502020202020204" pitchFamily="34" charset="0"/>
            </a:endParaRPr>
          </a:p>
          <a:p>
            <a:pPr>
              <a:lnSpc>
                <a:spcPct val="114999"/>
              </a:lnSpc>
            </a:pPr>
            <a:endParaRPr lang="en-US" sz="1300" dirty="0">
              <a:latin typeface="Century Gothic" panose="020B0502020202020204" pitchFamily="34" charset="0"/>
            </a:endParaRPr>
          </a:p>
        </p:txBody>
      </p:sp>
      <p:sp>
        <p:nvSpPr>
          <p:cNvPr id="10" name="Content Placeholder 6">
            <a:extLst>
              <a:ext uri="{FF2B5EF4-FFF2-40B4-BE49-F238E27FC236}">
                <a16:creationId xmlns:a16="http://schemas.microsoft.com/office/drawing/2014/main" id="{7334976E-1015-F44D-C6B8-065BF85934DF}"/>
              </a:ext>
            </a:extLst>
          </p:cNvPr>
          <p:cNvSpPr txBox="1">
            <a:spLocks/>
          </p:cNvSpPr>
          <p:nvPr>
            <p:custDataLst>
              <p:tags r:id="rId4"/>
            </p:custDataLst>
          </p:nvPr>
        </p:nvSpPr>
        <p:spPr>
          <a:xfrm>
            <a:off x="6235398" y="1784136"/>
            <a:ext cx="5651672" cy="4446134"/>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fr-CA" sz="1300" b="1" dirty="0">
                <a:latin typeface="Century Gothic" panose="020B0502020202020204" pitchFamily="34" charset="0"/>
                <a:ea typeface="+mn-lt"/>
                <a:cs typeface="Calibri"/>
              </a:rPr>
              <a:t>Actifs non traditionnels : </a:t>
            </a:r>
            <a:r>
              <a:rPr lang="fr-CA" sz="1300" dirty="0">
                <a:solidFill>
                  <a:srgbClr val="36424A"/>
                </a:solidFill>
                <a:latin typeface="Century Gothic" panose="020B0502020202020204" pitchFamily="34" charset="0"/>
                <a:ea typeface="+mn-lt"/>
                <a:cs typeface="+mn-lt"/>
              </a:rPr>
              <a:t>Toutes les catégories d’actifs autres que des actions, des obligations et des liquidités.</a:t>
            </a:r>
          </a:p>
          <a:p>
            <a:pPr>
              <a:spcBef>
                <a:spcPts val="600"/>
              </a:spcBef>
            </a:pPr>
            <a:r>
              <a:rPr lang="fr-CA" sz="1300" dirty="0">
                <a:solidFill>
                  <a:srgbClr val="36424A"/>
                </a:solidFill>
                <a:latin typeface="Century Gothic" panose="020B0502020202020204" pitchFamily="34" charset="0"/>
                <a:ea typeface="+mn-lt"/>
                <a:cs typeface="+mn-lt"/>
              </a:rPr>
              <a:t>L’immobilier et les marchandises, comme l’or, sont considérés comme des catégories d’actifs non traditionnelles.</a:t>
            </a:r>
          </a:p>
          <a:p>
            <a:r>
              <a:rPr lang="fr-CA" sz="1300" b="1" dirty="0">
                <a:latin typeface="Century Gothic" panose="020B0502020202020204" pitchFamily="34" charset="0"/>
                <a:ea typeface="+mn-lt"/>
                <a:cs typeface="+mn-lt"/>
              </a:rPr>
              <a:t>Marchandises : </a:t>
            </a:r>
            <a:r>
              <a:rPr lang="fr-CA" sz="1300" dirty="0">
                <a:latin typeface="Century Gothic" panose="020B0502020202020204" pitchFamily="34" charset="0"/>
                <a:ea typeface="+mn-lt"/>
                <a:cs typeface="+mn-lt"/>
              </a:rPr>
              <a:t>Les marchandises comprennent les matières premières ou les ressources comme l’or, le pétrole et le gaz naturel. </a:t>
            </a:r>
          </a:p>
          <a:p>
            <a:r>
              <a:rPr lang="fr-CA" sz="1300" b="1" dirty="0">
                <a:solidFill>
                  <a:srgbClr val="205885"/>
                </a:solidFill>
                <a:latin typeface="Century Gothic" panose="020B0502020202020204" pitchFamily="34" charset="0"/>
                <a:ea typeface="+mn-lt"/>
                <a:cs typeface="+mn-lt"/>
              </a:rPr>
              <a:t>Immobilier </a:t>
            </a:r>
          </a:p>
          <a:p>
            <a:pPr>
              <a:spcBef>
                <a:spcPts val="0"/>
              </a:spcBef>
            </a:pPr>
            <a:r>
              <a:rPr lang="fr-CA" sz="1300" b="1" dirty="0">
                <a:latin typeface="Century Gothic" panose="020B0502020202020204" pitchFamily="34" charset="0"/>
                <a:ea typeface="+mn-lt"/>
                <a:cs typeface="+mn-lt"/>
              </a:rPr>
              <a:t>FPI : </a:t>
            </a:r>
            <a:r>
              <a:rPr lang="fr-CA" sz="1300" dirty="0">
                <a:latin typeface="Century Gothic" panose="020B0502020202020204" pitchFamily="34" charset="0"/>
                <a:ea typeface="+mn-lt"/>
                <a:cs typeface="+mn-lt"/>
              </a:rPr>
              <a:t>Dans le secteur de l’investissement, l’immobilier peut être un bien matériel ou un investissement dans une société qui détient et exploite des biens immobiliers productifs de revenu, ce qu’on appelle une fiducie de placements immobiliers (FPI).</a:t>
            </a:r>
          </a:p>
          <a:p>
            <a:pPr>
              <a:spcBef>
                <a:spcPts val="600"/>
              </a:spcBef>
            </a:pPr>
            <a:r>
              <a:rPr lang="fr-CA" sz="1300" dirty="0">
                <a:latin typeface="Century Gothic" panose="020B0502020202020204" pitchFamily="34" charset="0"/>
              </a:rPr>
              <a:t>De nombreuses FPI sont négociées en bourse, ce qui permet aux investisseurs de les acheter et de les vendre comme des actions.</a:t>
            </a:r>
          </a:p>
          <a:p>
            <a:r>
              <a:rPr lang="fr-CA" sz="1300" b="1" dirty="0">
                <a:solidFill>
                  <a:srgbClr val="205885"/>
                </a:solidFill>
                <a:latin typeface="Century Gothic" panose="020B0502020202020204" pitchFamily="34" charset="0"/>
                <a:cs typeface="Calibri"/>
              </a:rPr>
              <a:t>Actifs numériques</a:t>
            </a:r>
          </a:p>
          <a:p>
            <a:pPr>
              <a:spcBef>
                <a:spcPts val="0"/>
              </a:spcBef>
            </a:pPr>
            <a:r>
              <a:rPr lang="fr-CA" sz="1300" dirty="0">
                <a:latin typeface="Century Gothic" panose="020B0502020202020204" pitchFamily="34" charset="0"/>
              </a:rPr>
              <a:t>Les actifs numériques comprennent tout ce qui est créé et stocké numériquement, et ils constituent une nouvelle catégorie d’actifs. Les cryptomonnaies, comme le bitcoin, les jetons non fongibles (ou JNF), l’art numérique et même les biens virtuels, en font partie.</a:t>
            </a:r>
          </a:p>
          <a:p>
            <a:endParaRPr lang="en-US" sz="1300" dirty="0">
              <a:solidFill>
                <a:schemeClr val="accent2"/>
              </a:solidFill>
              <a:cs typeface="Calibri"/>
            </a:endParaRPr>
          </a:p>
          <a:p>
            <a:endParaRPr lang="en-US" sz="1300" dirty="0">
              <a:solidFill>
                <a:schemeClr val="accent2"/>
              </a:solidFill>
              <a:cs typeface="Calibri"/>
            </a:endParaRPr>
          </a:p>
          <a:p>
            <a:endParaRPr lang="en-US" sz="1300" dirty="0">
              <a:cs typeface="Calibri"/>
            </a:endParaRPr>
          </a:p>
        </p:txBody>
      </p:sp>
      <p:pic>
        <p:nvPicPr>
          <p:cNvPr id="6" name="Image 5" descr="Une image contenant texte, capture d’écran, Police, diagramme&#10;&#10;Description générée automatiquement">
            <a:extLst>
              <a:ext uri="{FF2B5EF4-FFF2-40B4-BE49-F238E27FC236}">
                <a16:creationId xmlns:a16="http://schemas.microsoft.com/office/drawing/2014/main" id="{E34CCEAB-038E-1367-B55C-89FE0CE649A7}"/>
              </a:ext>
            </a:extLst>
          </p:cNvPr>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304930" y="1883174"/>
            <a:ext cx="2692270" cy="4327126"/>
          </a:xfrm>
          <a:prstGeom prst="rect">
            <a:avLst/>
          </a:prstGeom>
        </p:spPr>
      </p:pic>
    </p:spTree>
    <p:extLst>
      <p:ext uri="{BB962C8B-B14F-4D97-AF65-F5344CB8AC3E}">
        <p14:creationId xmlns:p14="http://schemas.microsoft.com/office/powerpoint/2010/main" val="115807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5DC79C-01D9-FBDF-58EC-3B55D5E16B2B}"/>
              </a:ext>
            </a:extLst>
          </p:cNvPr>
          <p:cNvSpPr>
            <a:spLocks noGrp="1"/>
          </p:cNvSpPr>
          <p:nvPr>
            <p:ph type="sldNum" sz="quarter" idx="12"/>
            <p:custDataLst>
              <p:tags r:id="rId1"/>
            </p:custDataLst>
          </p:nvPr>
        </p:nvSpPr>
        <p:spPr/>
        <p:txBody>
          <a:bodyPr/>
          <a:lstStyle/>
          <a:p>
            <a:fld id="{DFDF98CC-160E-494C-8C3C-8CDC5FA257DE}" type="slidenum">
              <a:rPr lang="en-US" smtClean="0"/>
              <a:t>8</a:t>
            </a:fld>
            <a:endParaRPr lang="en-US"/>
          </a:p>
        </p:txBody>
      </p:sp>
      <p:sp>
        <p:nvSpPr>
          <p:cNvPr id="7" name="Google Shape;241;p23">
            <a:extLst>
              <a:ext uri="{FF2B5EF4-FFF2-40B4-BE49-F238E27FC236}">
                <a16:creationId xmlns:a16="http://schemas.microsoft.com/office/drawing/2014/main" id="{CF74F929-4533-4BF6-5702-67B4C94CA2DE}"/>
              </a:ext>
            </a:extLst>
          </p:cNvPr>
          <p:cNvSpPr txBox="1">
            <a:spLocks/>
          </p:cNvSpPr>
          <p:nvPr>
            <p:custDataLst>
              <p:tags r:id="rId2"/>
            </p:custDataLst>
          </p:nvPr>
        </p:nvSpPr>
        <p:spPr>
          <a:xfrm>
            <a:off x="6518495" y="1047737"/>
            <a:ext cx="5158627" cy="5002017"/>
          </a:xfrm>
          <a:prstGeom prst="rect">
            <a:avLst/>
          </a:prstGeom>
        </p:spPr>
        <p:txBody>
          <a:bodyPr spcFirstLastPara="1" vert="horz" lIns="91440" tIns="45720" rIns="91440" bIns="45720" rtlCol="0" anchorCtr="0">
            <a:normAutofit fontScale="85000" lnSpcReduction="1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1150" indent="-311150">
              <a:buClr>
                <a:srgbClr val="A2AAAD"/>
              </a:buClr>
              <a:buFont typeface="Arial" panose="020B0604020202020204" pitchFamily="34" charset="0"/>
              <a:buChar char="•"/>
            </a:pPr>
            <a:r>
              <a:rPr lang="fr-CA" sz="2600" dirty="0">
                <a:latin typeface="Century Gothic" panose="020B0502020202020204" pitchFamily="34" charset="0"/>
                <a:ea typeface="Open Sans"/>
                <a:cs typeface="Open Sans"/>
              </a:rPr>
              <a:t>Les objectifs à court terme exigent </a:t>
            </a:r>
            <a:r>
              <a:rPr lang="fr-CA" sz="2600">
                <a:latin typeface="Century Gothic" panose="020B0502020202020204" pitchFamily="34" charset="0"/>
                <a:ea typeface="Open Sans"/>
                <a:cs typeface="Open Sans"/>
              </a:rPr>
              <a:t>des investissements </a:t>
            </a:r>
            <a:r>
              <a:rPr lang="fr-CA" sz="2600" dirty="0">
                <a:latin typeface="Century Gothic" panose="020B0502020202020204" pitchFamily="34" charset="0"/>
                <a:ea typeface="Open Sans"/>
                <a:cs typeface="Open Sans"/>
              </a:rPr>
              <a:t>plus liquides et moins risqués, alors que les objectifs à long terme </a:t>
            </a:r>
            <a:r>
              <a:rPr lang="fr-CA" sz="2600">
                <a:latin typeface="Century Gothic" panose="020B0502020202020204" pitchFamily="34" charset="0"/>
                <a:ea typeface="Open Sans"/>
                <a:cs typeface="Open Sans"/>
              </a:rPr>
              <a:t>peuvent comporter des investissements </a:t>
            </a:r>
            <a:r>
              <a:rPr lang="fr-CA" sz="2600" dirty="0">
                <a:latin typeface="Century Gothic" panose="020B0502020202020204" pitchFamily="34" charset="0"/>
                <a:ea typeface="Open Sans"/>
                <a:cs typeface="Open Sans"/>
              </a:rPr>
              <a:t>plus risqués.</a:t>
            </a:r>
          </a:p>
          <a:p>
            <a:pPr marL="311150" indent="-311150">
              <a:buClr>
                <a:srgbClr val="A2AAAD"/>
              </a:buClr>
              <a:buFont typeface="Arial" panose="020B0604020202020204" pitchFamily="34" charset="0"/>
              <a:buChar char="•"/>
            </a:pPr>
            <a:r>
              <a:rPr lang="fr-CA" sz="2600" dirty="0">
                <a:latin typeface="Century Gothic" panose="020B0502020202020204" pitchFamily="34" charset="0"/>
                <a:ea typeface="Open Sans"/>
                <a:cs typeface="Open Sans"/>
              </a:rPr>
              <a:t>Les objectifs à moyen terme se situent quelque part entre les deux, en termes de risque et de liquidité.</a:t>
            </a:r>
          </a:p>
          <a:p>
            <a:pPr marL="311150" indent="-311150">
              <a:buClr>
                <a:srgbClr val="A2AAAD"/>
              </a:buClr>
              <a:buFont typeface="Arial" panose="020B0604020202020204" pitchFamily="34" charset="0"/>
              <a:buChar char="•"/>
            </a:pPr>
            <a:r>
              <a:rPr lang="fr-CA" sz="2600" dirty="0">
                <a:latin typeface="Century Gothic" panose="020B0502020202020204" pitchFamily="34" charset="0"/>
                <a:ea typeface="Open Sans"/>
                <a:cs typeface="Open Sans"/>
              </a:rPr>
              <a:t>Les </a:t>
            </a:r>
            <a:r>
              <a:rPr lang="fr-CA" sz="2600">
                <a:latin typeface="Century Gothic" panose="020B0502020202020204" pitchFamily="34" charset="0"/>
                <a:ea typeface="Open Sans"/>
                <a:cs typeface="Open Sans"/>
              </a:rPr>
              <a:t>instruments d’investissement </a:t>
            </a:r>
            <a:r>
              <a:rPr lang="fr-CA" sz="2600" dirty="0">
                <a:latin typeface="Century Gothic" panose="020B0502020202020204" pitchFamily="34" charset="0"/>
                <a:ea typeface="Open Sans"/>
                <a:cs typeface="Open Sans"/>
              </a:rPr>
              <a:t>les plus appropriés diffèrent selon l’horizon de placement.</a:t>
            </a:r>
          </a:p>
        </p:txBody>
      </p:sp>
      <p:graphicFrame>
        <p:nvGraphicFramePr>
          <p:cNvPr id="5" name="Table 4">
            <a:extLst>
              <a:ext uri="{FF2B5EF4-FFF2-40B4-BE49-F238E27FC236}">
                <a16:creationId xmlns:a16="http://schemas.microsoft.com/office/drawing/2014/main" id="{3C0742BB-F5C8-8CFF-1900-81D14C9CFD14}"/>
              </a:ext>
            </a:extLst>
          </p:cNvPr>
          <p:cNvGraphicFramePr>
            <a:graphicFrameLocks noGrp="1"/>
          </p:cNvGraphicFramePr>
          <p:nvPr>
            <p:custDataLst>
              <p:tags r:id="rId3"/>
            </p:custDataLst>
            <p:extLst>
              <p:ext uri="{D42A27DB-BD31-4B8C-83A1-F6EECF244321}">
                <p14:modId xmlns:p14="http://schemas.microsoft.com/office/powerpoint/2010/main" val="2046640422"/>
              </p:ext>
            </p:extLst>
          </p:nvPr>
        </p:nvGraphicFramePr>
        <p:xfrm>
          <a:off x="514877" y="4019391"/>
          <a:ext cx="5907695" cy="1580009"/>
        </p:xfrm>
        <a:graphic>
          <a:graphicData uri="http://schemas.openxmlformats.org/drawingml/2006/table">
            <a:tbl>
              <a:tblPr firstRow="1" bandRow="1">
                <a:tableStyleId>{5C22544A-7EE6-4342-B048-85BDC9FD1C3A}</a:tableStyleId>
              </a:tblPr>
              <a:tblGrid>
                <a:gridCol w="1435311">
                  <a:extLst>
                    <a:ext uri="{9D8B030D-6E8A-4147-A177-3AD203B41FA5}">
                      <a16:colId xmlns:a16="http://schemas.microsoft.com/office/drawing/2014/main" val="2324842690"/>
                    </a:ext>
                  </a:extLst>
                </a:gridCol>
                <a:gridCol w="2236192">
                  <a:extLst>
                    <a:ext uri="{9D8B030D-6E8A-4147-A177-3AD203B41FA5}">
                      <a16:colId xmlns:a16="http://schemas.microsoft.com/office/drawing/2014/main" val="148973809"/>
                    </a:ext>
                  </a:extLst>
                </a:gridCol>
                <a:gridCol w="2236192">
                  <a:extLst>
                    <a:ext uri="{9D8B030D-6E8A-4147-A177-3AD203B41FA5}">
                      <a16:colId xmlns:a16="http://schemas.microsoft.com/office/drawing/2014/main" val="4254545558"/>
                    </a:ext>
                  </a:extLst>
                </a:gridCol>
              </a:tblGrid>
              <a:tr h="432300">
                <a:tc>
                  <a:txBody>
                    <a:bodyPr/>
                    <a:lstStyle/>
                    <a:p>
                      <a:endParaRPr lang="en-US" sz="700" dirty="0">
                        <a:solidFill>
                          <a:schemeClr val="tx1"/>
                        </a:solidFill>
                        <a:latin typeface="Century Gothic" panose="020B0502020202020204" pitchFamily="34" charset="0"/>
                      </a:endParaRP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BD4A"/>
                    </a:solidFill>
                  </a:tcPr>
                </a:tc>
                <a:tc>
                  <a:txBody>
                    <a:bodyPr/>
                    <a:lstStyle/>
                    <a:p>
                      <a:pPr algn="ctr"/>
                      <a:r>
                        <a:rPr lang="fr-CA" sz="1200">
                          <a:solidFill>
                            <a:schemeClr val="tx1"/>
                          </a:solidFill>
                          <a:latin typeface="Century Gothic" panose="020B0502020202020204" pitchFamily="34" charset="0"/>
                        </a:rPr>
                        <a:t>Portefeuille audacieux :</a:t>
                      </a:r>
                    </a:p>
                    <a:p>
                      <a:pPr algn="ctr"/>
                      <a:r>
                        <a:rPr lang="fr-CA" sz="1200">
                          <a:solidFill>
                            <a:schemeClr val="tx1"/>
                          </a:solidFill>
                          <a:latin typeface="Century Gothic" panose="020B0502020202020204" pitchFamily="34" charset="0"/>
                        </a:rPr>
                        <a:t>100 % d’actions</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BD4A"/>
                    </a:solidFill>
                  </a:tcPr>
                </a:tc>
                <a:tc>
                  <a:txBody>
                    <a:bodyPr/>
                    <a:lstStyle/>
                    <a:p>
                      <a:pPr algn="ctr"/>
                      <a:r>
                        <a:rPr lang="fr-CA" sz="1200">
                          <a:solidFill>
                            <a:schemeClr val="tx1"/>
                          </a:solidFill>
                          <a:latin typeface="Century Gothic" panose="020B0502020202020204" pitchFamily="34" charset="0"/>
                        </a:rPr>
                        <a:t>Portefeuille à court terme :</a:t>
                      </a:r>
                      <a:br>
                        <a:rPr lang="fr-CA" sz="1200">
                          <a:solidFill>
                            <a:schemeClr val="tx1"/>
                          </a:solidFill>
                          <a:latin typeface="Century Gothic" panose="020B0502020202020204" pitchFamily="34" charset="0"/>
                        </a:rPr>
                      </a:br>
                      <a:r>
                        <a:rPr lang="fr-CA" sz="1200">
                          <a:solidFill>
                            <a:schemeClr val="tx1"/>
                          </a:solidFill>
                          <a:latin typeface="Century Gothic" panose="020B0502020202020204" pitchFamily="34" charset="0"/>
                        </a:rPr>
                        <a:t>0 % d’actions</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ABD4A"/>
                    </a:solidFill>
                  </a:tcPr>
                </a:tc>
                <a:extLst>
                  <a:ext uri="{0D108BD9-81ED-4DB2-BD59-A6C34878D82A}">
                    <a16:rowId xmlns:a16="http://schemas.microsoft.com/office/drawing/2014/main" val="1860341671"/>
                  </a:ext>
                </a:extLst>
              </a:tr>
              <a:tr h="337457">
                <a:tc>
                  <a:txBody>
                    <a:bodyPr/>
                    <a:lstStyle/>
                    <a:p>
                      <a:r>
                        <a:rPr lang="fr-CA" sz="1200" b="1">
                          <a:solidFill>
                            <a:schemeClr val="tx1"/>
                          </a:solidFill>
                          <a:latin typeface="Century Gothic" panose="020B0502020202020204" pitchFamily="34" charset="0"/>
                        </a:rPr>
                        <a:t>Meilleure année</a:t>
                      </a: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162,89 %</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15,20 %</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3578074"/>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solidFill>
                            <a:schemeClr val="tx1"/>
                          </a:solidFill>
                          <a:latin typeface="Century Gothic" panose="020B0502020202020204" pitchFamily="34" charset="0"/>
                        </a:rPr>
                        <a:t>Pire année</a:t>
                      </a: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-67,56 %</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-0,04 %</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449785"/>
                  </a:ext>
                </a:extLst>
              </a:tr>
              <a:tr h="3721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solidFill>
                            <a:schemeClr val="tx1"/>
                          </a:solidFill>
                          <a:latin typeface="Century Gothic" panose="020B0502020202020204" pitchFamily="34" charset="0"/>
                        </a:rPr>
                        <a:t>Rendement moyen</a:t>
                      </a:r>
                    </a:p>
                  </a:txBody>
                  <a:tcPr marL="63491" marR="63491" marT="31746" marB="3174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10,31 %</a:t>
                      </a:r>
                    </a:p>
                  </a:txBody>
                  <a:tcPr marL="63491" marR="63491" marT="31746" marB="31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1200">
                          <a:solidFill>
                            <a:schemeClr val="tx1"/>
                          </a:solidFill>
                          <a:latin typeface="Century Gothic" panose="020B0502020202020204" pitchFamily="34" charset="0"/>
                        </a:rPr>
                        <a:t>3,26 %</a:t>
                      </a:r>
                    </a:p>
                  </a:txBody>
                  <a:tcPr marL="63491" marR="63491" marT="31746" marB="3174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1815067"/>
                  </a:ext>
                </a:extLst>
              </a:tr>
            </a:tbl>
          </a:graphicData>
        </a:graphic>
      </p:graphicFrame>
      <p:pic>
        <p:nvPicPr>
          <p:cNvPr id="8" name="Picture 7">
            <a:extLst>
              <a:ext uri="{FF2B5EF4-FFF2-40B4-BE49-F238E27FC236}">
                <a16:creationId xmlns:a16="http://schemas.microsoft.com/office/drawing/2014/main" id="{E15ECD43-ED33-40C1-5555-A5ACCD9CAB45}"/>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514877" y="739706"/>
            <a:ext cx="5907694" cy="3127603"/>
          </a:xfrm>
          <a:prstGeom prst="rect">
            <a:avLst/>
          </a:prstGeom>
        </p:spPr>
      </p:pic>
    </p:spTree>
    <p:extLst>
      <p:ext uri="{BB962C8B-B14F-4D97-AF65-F5344CB8AC3E}">
        <p14:creationId xmlns:p14="http://schemas.microsoft.com/office/powerpoint/2010/main" val="2542332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129D0-1254-5E8A-ACDB-283345D7D6C2}"/>
              </a:ext>
            </a:extLst>
          </p:cNvPr>
          <p:cNvSpPr>
            <a:spLocks noGrp="1"/>
          </p:cNvSpPr>
          <p:nvPr>
            <p:ph type="sldNum" sz="quarter" idx="12"/>
            <p:custDataLst>
              <p:tags r:id="rId1"/>
            </p:custDataLst>
          </p:nvPr>
        </p:nvSpPr>
        <p:spPr/>
        <p:txBody>
          <a:bodyPr/>
          <a:lstStyle/>
          <a:p>
            <a:fld id="{DFDF98CC-160E-494C-8C3C-8CDC5FA257DE}" type="slidenum">
              <a:rPr lang="en-US" smtClean="0"/>
              <a:t>9</a:t>
            </a:fld>
            <a:endParaRPr lang="en-US"/>
          </a:p>
        </p:txBody>
      </p:sp>
      <p:pic>
        <p:nvPicPr>
          <p:cNvPr id="5" name="Picture 4">
            <a:extLst>
              <a:ext uri="{FF2B5EF4-FFF2-40B4-BE49-F238E27FC236}">
                <a16:creationId xmlns:a16="http://schemas.microsoft.com/office/drawing/2014/main" id="{295DBB18-4F48-31D2-B104-4DFE46D6C8EF}"/>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653060" y="920932"/>
            <a:ext cx="10764240" cy="5073468"/>
          </a:xfrm>
          <a:prstGeom prst="rect">
            <a:avLst/>
          </a:prstGeom>
        </p:spPr>
      </p:pic>
    </p:spTree>
    <p:extLst>
      <p:ext uri="{BB962C8B-B14F-4D97-AF65-F5344CB8AC3E}">
        <p14:creationId xmlns:p14="http://schemas.microsoft.com/office/powerpoint/2010/main" val="679291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1387</Words>
  <Application>Microsoft Office PowerPoint</Application>
  <PresentationFormat>Grand écran</PresentationFormat>
  <Paragraphs>144</Paragraphs>
  <Slides>16</Slides>
  <Notes>9</Notes>
  <HiddenSlides>0</HiddenSlides>
  <MMClips>2</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Bierstadt</vt:lpstr>
      <vt:lpstr>Calibri</vt:lpstr>
      <vt:lpstr>Century Gothic</vt:lpstr>
      <vt:lpstr>GestaltVTI</vt:lpstr>
      <vt:lpstr>Établir ses objectifs et son horizon de placement   </vt:lpstr>
      <vt:lpstr>Révision</vt:lpstr>
      <vt:lpstr>Réflexion, discussion, partage</vt:lpstr>
      <vt:lpstr>L’horizon de placement est la période pendant laquelle tu économises et investis ton argent jusqu’à ce que tu en aies besoin.</vt:lpstr>
      <vt:lpstr>Tes objectifs financiers</vt:lpstr>
      <vt:lpstr>Présentation PowerPoint</vt:lpstr>
      <vt:lpstr>Révision : les catégories d’actifs</vt:lpstr>
      <vt:lpstr>Présentation PowerPoint</vt:lpstr>
      <vt:lpstr>Présentation PowerPoint</vt:lpstr>
      <vt:lpstr>Exercice :</vt:lpstr>
      <vt:lpstr>Scénario 1 ‒ Première auto de Yousef</vt:lpstr>
      <vt:lpstr>Scénario 2 ‒ Le voyage de rêve de Jing</vt:lpstr>
      <vt:lpstr>Scénario 3 ‒ Régime d’épargne-études de David</vt:lpstr>
      <vt:lpstr>Scénario 4 ‒ Investissement dans la future carrière  de Maya</vt:lpstr>
      <vt:lpstr>Scénario 5 ‒ Retraite anticipée de Tola</vt:lpstr>
      <vt:lpstr>Devoir : réflexion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Verreault, Lorianne</cp:lastModifiedBy>
  <cp:revision>91</cp:revision>
  <dcterms:created xsi:type="dcterms:W3CDTF">2023-10-22T21:01:04Z</dcterms:created>
  <dcterms:modified xsi:type="dcterms:W3CDTF">2024-06-14T14:43:23Z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