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3"/>
  </p:notesMasterIdLst>
  <p:sldIdLst>
    <p:sldId id="298" r:id="rId2"/>
    <p:sldId id="279" r:id="rId3"/>
    <p:sldId id="280" r:id="rId4"/>
    <p:sldId id="282" r:id="rId5"/>
    <p:sldId id="278" r:id="rId6"/>
    <p:sldId id="277" r:id="rId7"/>
    <p:sldId id="275" r:id="rId8"/>
    <p:sldId id="268" r:id="rId9"/>
    <p:sldId id="296" r:id="rId10"/>
    <p:sldId id="286" r:id="rId11"/>
    <p:sldId id="287" r:id="rId12"/>
    <p:sldId id="297" r:id="rId13"/>
    <p:sldId id="288" r:id="rId14"/>
    <p:sldId id="289" r:id="rId15"/>
    <p:sldId id="290" r:id="rId16"/>
    <p:sldId id="291" r:id="rId17"/>
    <p:sldId id="292" r:id="rId18"/>
    <p:sldId id="283" r:id="rId19"/>
    <p:sldId id="284" r:id="rId20"/>
    <p:sldId id="294"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205885"/>
    <a:srgbClr val="6ABD4A"/>
    <a:srgbClr val="B9E5F0"/>
    <a:srgbClr val="F2A900"/>
    <a:srgbClr val="8BD3E6"/>
    <a:srgbClr val="85AE23"/>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07453-8C6E-469B-B4D2-EC061F38F20E}" v="4" dt="2024-04-09T15:51:33.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73" autoAdjust="0"/>
    <p:restoredTop sz="94660"/>
  </p:normalViewPr>
  <p:slideViewPr>
    <p:cSldViewPr snapToGrid="0">
      <p:cViewPr varScale="1">
        <p:scale>
          <a:sx n="90" d="100"/>
          <a:sy n="90" d="100"/>
        </p:scale>
        <p:origin x="216"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BCC6B-57C6-4909-8D94-362443F6BE7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FEBA328-F4F0-4EE0-8B22-03A1B4B569F0}">
      <dgm:prSet phldrT="[Text]" phldr="0"/>
      <dgm:spPr>
        <a:solidFill>
          <a:srgbClr val="205885"/>
        </a:solidFill>
      </dgm:spPr>
      <dgm:t>
        <a:bodyPr/>
        <a:lstStyle/>
        <a:p>
          <a:pPr rtl="0"/>
          <a:r>
            <a:rPr lang="fr-CA" b="1">
              <a:solidFill>
                <a:schemeClr val="bg1"/>
              </a:solidFill>
              <a:latin typeface="Century Gothic" panose="020B0502020202020204" pitchFamily="34" charset="0"/>
            </a:rPr>
            <a:t>Critères environnementaux</a:t>
          </a:r>
        </a:p>
      </dgm:t>
    </dgm:pt>
    <dgm:pt modelId="{D392B2E0-3803-4DD1-BCF8-B8733D669CDA}" type="parTrans" cxnId="{BC94AE0F-D8DD-4570-A27A-8958BE17C322}">
      <dgm:prSet/>
      <dgm:spPr>
        <a:ln>
          <a:solidFill>
            <a:srgbClr val="205885"/>
          </a:solidFill>
        </a:ln>
      </dgm:spPr>
      <dgm:t>
        <a:bodyPr/>
        <a:lstStyle/>
        <a:p>
          <a:endParaRPr lang="en-US"/>
        </a:p>
      </dgm:t>
    </dgm:pt>
    <dgm:pt modelId="{F46FDCE4-053C-4F63-938E-A5B6E2BC1103}" type="sibTrans" cxnId="{BC94AE0F-D8DD-4570-A27A-8958BE17C322}">
      <dgm:prSet/>
      <dgm:spPr/>
      <dgm:t>
        <a:bodyPr/>
        <a:lstStyle/>
        <a:p>
          <a:endParaRPr lang="en-US"/>
        </a:p>
      </dgm:t>
    </dgm:pt>
    <dgm:pt modelId="{1C51E29C-7D3B-4A4D-8DAE-CFF87C63816D}">
      <dgm:prSet phldrT="[Text]" phldr="0" custT="1"/>
      <dgm:spPr/>
      <dgm:t>
        <a:bodyPr/>
        <a:lstStyle/>
        <a:p>
          <a:pPr rtl="0">
            <a:buClr>
              <a:srgbClr val="A2AAAD"/>
            </a:buClr>
          </a:pPr>
          <a:r>
            <a:rPr lang="fr-CA" sz="1200" b="0" i="0">
              <a:latin typeface="Century Gothic" panose="020B0502020202020204" pitchFamily="34" charset="0"/>
            </a:rPr>
            <a:t>Atténuation des changements climatiques</a:t>
          </a:r>
        </a:p>
      </dgm:t>
    </dgm:pt>
    <dgm:pt modelId="{01EA54A2-2B5F-45B1-84FA-181D3C9D0EFF}" type="parTrans" cxnId="{BB90CE0B-6386-4E46-B397-43C4115104BC}">
      <dgm:prSet/>
      <dgm:spPr/>
      <dgm:t>
        <a:bodyPr/>
        <a:lstStyle/>
        <a:p>
          <a:endParaRPr lang="en-US"/>
        </a:p>
      </dgm:t>
    </dgm:pt>
    <dgm:pt modelId="{93B1C924-3FB2-4C14-AC86-A05B0247F394}" type="sibTrans" cxnId="{BB90CE0B-6386-4E46-B397-43C4115104BC}">
      <dgm:prSet/>
      <dgm:spPr/>
      <dgm:t>
        <a:bodyPr/>
        <a:lstStyle/>
        <a:p>
          <a:endParaRPr lang="en-US"/>
        </a:p>
      </dgm:t>
    </dgm:pt>
    <dgm:pt modelId="{77D17EA0-C6EB-4A19-AD7B-211F0006AB02}">
      <dgm:prSet phldrT="[Text]" phldr="0" custT="1"/>
      <dgm:spPr/>
      <dgm:t>
        <a:bodyPr/>
        <a:lstStyle/>
        <a:p>
          <a:pPr rtl="0">
            <a:buClr>
              <a:srgbClr val="A2AAAD"/>
            </a:buClr>
          </a:pPr>
          <a:r>
            <a:rPr lang="fr-CA" sz="1200" b="0" i="0">
              <a:latin typeface="Century Gothic" panose="020B0502020202020204" pitchFamily="34" charset="0"/>
            </a:rPr>
            <a:t>Énergie renouvelable</a:t>
          </a:r>
        </a:p>
      </dgm:t>
    </dgm:pt>
    <dgm:pt modelId="{4E2D2718-B760-4DB4-84D9-862832166578}" type="parTrans" cxnId="{930E93E2-62CF-47F0-BCC2-3EC700CB8B55}">
      <dgm:prSet/>
      <dgm:spPr/>
      <dgm:t>
        <a:bodyPr/>
        <a:lstStyle/>
        <a:p>
          <a:endParaRPr lang="en-US"/>
        </a:p>
      </dgm:t>
    </dgm:pt>
    <dgm:pt modelId="{BF61C03F-EAAD-4570-8635-20F6BAFB6C12}" type="sibTrans" cxnId="{930E93E2-62CF-47F0-BCC2-3EC700CB8B55}">
      <dgm:prSet/>
      <dgm:spPr/>
      <dgm:t>
        <a:bodyPr/>
        <a:lstStyle/>
        <a:p>
          <a:endParaRPr lang="en-US"/>
        </a:p>
      </dgm:t>
    </dgm:pt>
    <dgm:pt modelId="{48886A3E-B818-4417-B10C-229A3BFF94D7}">
      <dgm:prSet phldrT="[Text]" phldr="0" custT="1"/>
      <dgm:spPr/>
      <dgm:t>
        <a:bodyPr/>
        <a:lstStyle/>
        <a:p>
          <a:pPr rtl="0">
            <a:buClr>
              <a:srgbClr val="A2AAAD"/>
            </a:buClr>
          </a:pPr>
          <a:r>
            <a:rPr lang="fr-CA" sz="1200" b="0" i="0">
              <a:latin typeface="Century Gothic" panose="020B0502020202020204" pitchFamily="34" charset="0"/>
            </a:rPr>
            <a:t>Réduction des déchets</a:t>
          </a:r>
        </a:p>
      </dgm:t>
    </dgm:pt>
    <dgm:pt modelId="{026D2BD7-1F38-4664-B8A7-7F1BE6C0ED46}" type="parTrans" cxnId="{151DF5CF-8866-45C1-958B-FE5D1774B21B}">
      <dgm:prSet/>
      <dgm:spPr/>
      <dgm:t>
        <a:bodyPr/>
        <a:lstStyle/>
        <a:p>
          <a:endParaRPr lang="en-US"/>
        </a:p>
      </dgm:t>
    </dgm:pt>
    <dgm:pt modelId="{0862BBFB-B83C-48F1-ABF8-D97A27B8A4FB}" type="sibTrans" cxnId="{151DF5CF-8866-45C1-958B-FE5D1774B21B}">
      <dgm:prSet/>
      <dgm:spPr/>
      <dgm:t>
        <a:bodyPr/>
        <a:lstStyle/>
        <a:p>
          <a:endParaRPr lang="en-US"/>
        </a:p>
      </dgm:t>
    </dgm:pt>
    <dgm:pt modelId="{58380BE6-A5EF-46F9-853F-207CF4C6D434}">
      <dgm:prSet phldrT="[Text]" phldr="0"/>
      <dgm:spPr>
        <a:solidFill>
          <a:srgbClr val="205885"/>
        </a:solidFill>
      </dgm:spPr>
      <dgm:t>
        <a:bodyPr/>
        <a:lstStyle/>
        <a:p>
          <a:pPr rtl="0"/>
          <a:r>
            <a:rPr lang="fr-CA" b="1" i="0">
              <a:latin typeface="Century Gothic" panose="020B0502020202020204" pitchFamily="34" charset="0"/>
            </a:rPr>
            <a:t>Critères sociaux</a:t>
          </a:r>
        </a:p>
      </dgm:t>
    </dgm:pt>
    <dgm:pt modelId="{1F57BD05-02A9-4F88-A0D3-2E41C0A268F8}" type="parTrans" cxnId="{1FA7353B-933D-48B5-9A99-FA050322BF6C}">
      <dgm:prSet/>
      <dgm:spPr>
        <a:ln>
          <a:solidFill>
            <a:srgbClr val="205885"/>
          </a:solidFill>
        </a:ln>
      </dgm:spPr>
      <dgm:t>
        <a:bodyPr/>
        <a:lstStyle/>
        <a:p>
          <a:endParaRPr lang="en-US"/>
        </a:p>
      </dgm:t>
    </dgm:pt>
    <dgm:pt modelId="{15827EA9-EE05-4181-8B99-1693B50C927C}" type="sibTrans" cxnId="{1FA7353B-933D-48B5-9A99-FA050322BF6C}">
      <dgm:prSet/>
      <dgm:spPr/>
      <dgm:t>
        <a:bodyPr/>
        <a:lstStyle/>
        <a:p>
          <a:endParaRPr lang="en-US"/>
        </a:p>
      </dgm:t>
    </dgm:pt>
    <dgm:pt modelId="{2E70719B-0FE0-4A7E-A601-28F5CE40A4B2}">
      <dgm:prSet phldrT="[Text]" phldr="0" custT="1"/>
      <dgm:spPr/>
      <dgm:t>
        <a:bodyPr/>
        <a:lstStyle/>
        <a:p>
          <a:pPr rtl="0">
            <a:buClr>
              <a:srgbClr val="A2AAAD"/>
            </a:buClr>
          </a:pPr>
          <a:r>
            <a:rPr lang="fr-CA" sz="1200" b="0" i="0">
              <a:latin typeface="Century Gothic" panose="020B0502020202020204" pitchFamily="34" charset="0"/>
            </a:rPr>
            <a:t>Pratiques de travail</a:t>
          </a:r>
        </a:p>
      </dgm:t>
    </dgm:pt>
    <dgm:pt modelId="{9DE06ECF-99AC-4E20-9589-1F39D2996443}" type="parTrans" cxnId="{26C046FE-8BF0-4DA3-99BF-0CADD8D227DF}">
      <dgm:prSet/>
      <dgm:spPr/>
      <dgm:t>
        <a:bodyPr/>
        <a:lstStyle/>
        <a:p>
          <a:endParaRPr lang="en-US"/>
        </a:p>
      </dgm:t>
    </dgm:pt>
    <dgm:pt modelId="{98E1A3F0-2560-4794-A125-36CFAB539C99}" type="sibTrans" cxnId="{26C046FE-8BF0-4DA3-99BF-0CADD8D227DF}">
      <dgm:prSet/>
      <dgm:spPr/>
      <dgm:t>
        <a:bodyPr/>
        <a:lstStyle/>
        <a:p>
          <a:endParaRPr lang="en-US"/>
        </a:p>
      </dgm:t>
    </dgm:pt>
    <dgm:pt modelId="{50F815D0-B25C-4BAA-B324-015BA98AA746}">
      <dgm:prSet phldrT="[Text]" phldr="0" custT="1"/>
      <dgm:spPr/>
      <dgm:t>
        <a:bodyPr/>
        <a:lstStyle/>
        <a:p>
          <a:pPr rtl="0">
            <a:buClr>
              <a:srgbClr val="A2AAAD"/>
            </a:buClr>
          </a:pPr>
          <a:r>
            <a:rPr lang="fr-CA" sz="1200" b="0" i="0">
              <a:latin typeface="Century Gothic" panose="020B0502020202020204" pitchFamily="34" charset="0"/>
            </a:rPr>
            <a:t>Diversité et inclusion</a:t>
          </a:r>
        </a:p>
      </dgm:t>
    </dgm:pt>
    <dgm:pt modelId="{47317760-AB0A-4670-9FD6-05FAA400CAEB}" type="parTrans" cxnId="{6574D917-77DC-4D76-AC7D-D161E299ABDC}">
      <dgm:prSet/>
      <dgm:spPr/>
      <dgm:t>
        <a:bodyPr/>
        <a:lstStyle/>
        <a:p>
          <a:endParaRPr lang="en-US"/>
        </a:p>
      </dgm:t>
    </dgm:pt>
    <dgm:pt modelId="{12661F3F-3389-4180-A4A6-E87DA8B5E6C5}" type="sibTrans" cxnId="{6574D917-77DC-4D76-AC7D-D161E299ABDC}">
      <dgm:prSet/>
      <dgm:spPr/>
      <dgm:t>
        <a:bodyPr/>
        <a:lstStyle/>
        <a:p>
          <a:endParaRPr lang="en-US"/>
        </a:p>
      </dgm:t>
    </dgm:pt>
    <dgm:pt modelId="{E2955EA0-23B6-4FDC-87F0-70C72630D341}">
      <dgm:prSet phldrT="[Text]" phldr="0"/>
      <dgm:spPr>
        <a:solidFill>
          <a:srgbClr val="205885"/>
        </a:solidFill>
      </dgm:spPr>
      <dgm:t>
        <a:bodyPr/>
        <a:lstStyle/>
        <a:p>
          <a:pPr rtl="0"/>
          <a:r>
            <a:rPr lang="fr-CA" b="1" i="0">
              <a:latin typeface="Century Gothic" panose="020B0502020202020204" pitchFamily="34" charset="0"/>
            </a:rPr>
            <a:t>Critères de gouvernance</a:t>
          </a:r>
        </a:p>
      </dgm:t>
    </dgm:pt>
    <dgm:pt modelId="{3DE0DC9E-CA00-46A2-A0C9-8C8D775C4FFD}" type="parTrans" cxnId="{FF76149E-706D-4521-B2D4-06378E669F9C}">
      <dgm:prSet/>
      <dgm:spPr>
        <a:ln>
          <a:solidFill>
            <a:srgbClr val="205885"/>
          </a:solidFill>
        </a:ln>
      </dgm:spPr>
      <dgm:t>
        <a:bodyPr/>
        <a:lstStyle/>
        <a:p>
          <a:endParaRPr lang="en-US"/>
        </a:p>
      </dgm:t>
    </dgm:pt>
    <dgm:pt modelId="{8A3D8CD8-39FE-4350-ADD5-51C591647302}" type="sibTrans" cxnId="{FF76149E-706D-4521-B2D4-06378E669F9C}">
      <dgm:prSet/>
      <dgm:spPr/>
      <dgm:t>
        <a:bodyPr/>
        <a:lstStyle/>
        <a:p>
          <a:endParaRPr lang="en-US"/>
        </a:p>
      </dgm:t>
    </dgm:pt>
    <dgm:pt modelId="{8D19B312-9567-4761-ACDB-8D403FD6114A}">
      <dgm:prSet phldrT="[Text]" phldr="0" custT="1"/>
      <dgm:spPr/>
      <dgm:t>
        <a:bodyPr/>
        <a:lstStyle/>
        <a:p>
          <a:pPr>
            <a:buClr>
              <a:srgbClr val="A2AAAD"/>
            </a:buClr>
          </a:pPr>
          <a:r>
            <a:rPr lang="fr-CA" sz="1200" b="0" i="0">
              <a:latin typeface="Century Gothic" panose="020B0502020202020204" pitchFamily="34" charset="0"/>
            </a:rPr>
            <a:t>Lutte à la corruption</a:t>
          </a:r>
        </a:p>
      </dgm:t>
    </dgm:pt>
    <dgm:pt modelId="{7ECCADD8-8290-4E31-BA3A-76598C8F465D}" type="parTrans" cxnId="{53EEECF9-20A4-48B0-B261-07CFC38C232F}">
      <dgm:prSet/>
      <dgm:spPr/>
      <dgm:t>
        <a:bodyPr/>
        <a:lstStyle/>
        <a:p>
          <a:endParaRPr lang="en-US"/>
        </a:p>
      </dgm:t>
    </dgm:pt>
    <dgm:pt modelId="{F44D47EE-7465-47D5-BD34-76685DA04AFC}" type="sibTrans" cxnId="{53EEECF9-20A4-48B0-B261-07CFC38C232F}">
      <dgm:prSet/>
      <dgm:spPr/>
      <dgm:t>
        <a:bodyPr/>
        <a:lstStyle/>
        <a:p>
          <a:endParaRPr lang="en-US"/>
        </a:p>
      </dgm:t>
    </dgm:pt>
    <dgm:pt modelId="{B65DF3A3-5706-4F72-92D4-73186E971009}" type="pres">
      <dgm:prSet presAssocID="{580BCC6B-57C6-4909-8D94-362443F6BE7C}" presName="composite" presStyleCnt="0">
        <dgm:presLayoutVars>
          <dgm:chMax val="5"/>
          <dgm:dir/>
          <dgm:animLvl val="ctr"/>
          <dgm:resizeHandles val="exact"/>
        </dgm:presLayoutVars>
      </dgm:prSet>
      <dgm:spPr/>
    </dgm:pt>
    <dgm:pt modelId="{2429ECE0-14C0-4A06-ACD1-ABB3E6384308}" type="pres">
      <dgm:prSet presAssocID="{580BCC6B-57C6-4909-8D94-362443F6BE7C}" presName="cycle" presStyleCnt="0"/>
      <dgm:spPr/>
    </dgm:pt>
    <dgm:pt modelId="{DD90641D-F326-4C11-A9B1-794AC13F213B}" type="pres">
      <dgm:prSet presAssocID="{580BCC6B-57C6-4909-8D94-362443F6BE7C}" presName="centerShape" presStyleCnt="0"/>
      <dgm:spPr/>
    </dgm:pt>
    <dgm:pt modelId="{2BF61F48-529C-481B-8234-16716A42D7A5}" type="pres">
      <dgm:prSet presAssocID="{580BCC6B-57C6-4909-8D94-362443F6BE7C}" presName="connSite" presStyleLbl="node1" presStyleIdx="0" presStyleCnt="4"/>
      <dgm:spPr/>
    </dgm:pt>
    <dgm:pt modelId="{578B0D79-1AE5-4563-8E74-49191557467B}" type="pres">
      <dgm:prSet presAssocID="{580BCC6B-57C6-4909-8D94-362443F6BE7C}" presName="visible" presStyleLbl="node1" presStyleIdx="0" presStyleCnt="4"/>
      <dgm:spPr>
        <a:solidFill>
          <a:srgbClr val="205885"/>
        </a:solidFill>
      </dgm:spPr>
    </dgm:pt>
    <dgm:pt modelId="{757C083E-8B5D-4C99-90CC-04986EB8F806}" type="pres">
      <dgm:prSet presAssocID="{D392B2E0-3803-4DD1-BCF8-B8733D669CDA}" presName="Name25" presStyleLbl="parChTrans1D1" presStyleIdx="0" presStyleCnt="3"/>
      <dgm:spPr/>
    </dgm:pt>
    <dgm:pt modelId="{F8FA29D3-F8D0-4650-8C08-BB6B886A793E}" type="pres">
      <dgm:prSet presAssocID="{DFEBA328-F4F0-4EE0-8B22-03A1B4B569F0}" presName="node" presStyleCnt="0"/>
      <dgm:spPr/>
    </dgm:pt>
    <dgm:pt modelId="{8563DDE8-3784-40D9-95EF-323476E0E602}" type="pres">
      <dgm:prSet presAssocID="{DFEBA328-F4F0-4EE0-8B22-03A1B4B569F0}" presName="parentNode" presStyleLbl="node1" presStyleIdx="1" presStyleCnt="4" custLinFactNeighborY="22920">
        <dgm:presLayoutVars>
          <dgm:chMax val="1"/>
          <dgm:bulletEnabled val="1"/>
        </dgm:presLayoutVars>
      </dgm:prSet>
      <dgm:spPr/>
    </dgm:pt>
    <dgm:pt modelId="{EDA265B0-1D6A-4663-84C6-D3ADBEC2F98B}" type="pres">
      <dgm:prSet presAssocID="{DFEBA328-F4F0-4EE0-8B22-03A1B4B569F0}" presName="childNode" presStyleLbl="revTx" presStyleIdx="0" presStyleCnt="3">
        <dgm:presLayoutVars>
          <dgm:bulletEnabled val="1"/>
        </dgm:presLayoutVars>
      </dgm:prSet>
      <dgm:spPr/>
    </dgm:pt>
    <dgm:pt modelId="{A56E7260-900C-4209-9E50-73780F445003}" type="pres">
      <dgm:prSet presAssocID="{1F57BD05-02A9-4F88-A0D3-2E41C0A268F8}" presName="Name25" presStyleLbl="parChTrans1D1" presStyleIdx="1" presStyleCnt="3"/>
      <dgm:spPr/>
    </dgm:pt>
    <dgm:pt modelId="{81C336AF-734F-4396-BB54-A6736F253640}" type="pres">
      <dgm:prSet presAssocID="{58380BE6-A5EF-46F9-853F-207CF4C6D434}" presName="node" presStyleCnt="0"/>
      <dgm:spPr/>
    </dgm:pt>
    <dgm:pt modelId="{BC087378-8A81-4CCE-9525-5C4B5BD88C94}" type="pres">
      <dgm:prSet presAssocID="{58380BE6-A5EF-46F9-853F-207CF4C6D434}" presName="parentNode" presStyleLbl="node1" presStyleIdx="2" presStyleCnt="4" custLinFactNeighborX="45839" custLinFactNeighborY="22919">
        <dgm:presLayoutVars>
          <dgm:chMax val="1"/>
          <dgm:bulletEnabled val="1"/>
        </dgm:presLayoutVars>
      </dgm:prSet>
      <dgm:spPr/>
    </dgm:pt>
    <dgm:pt modelId="{8DB6AE06-AC2F-48B3-8C03-C20A9EA76616}" type="pres">
      <dgm:prSet presAssocID="{58380BE6-A5EF-46F9-853F-207CF4C6D434}" presName="childNode" presStyleLbl="revTx" presStyleIdx="1" presStyleCnt="3">
        <dgm:presLayoutVars>
          <dgm:bulletEnabled val="1"/>
        </dgm:presLayoutVars>
      </dgm:prSet>
      <dgm:spPr/>
    </dgm:pt>
    <dgm:pt modelId="{BAF56B71-E40A-499C-8CC5-51DA92562721}" type="pres">
      <dgm:prSet presAssocID="{3DE0DC9E-CA00-46A2-A0C9-8C8D775C4FFD}" presName="Name25" presStyleLbl="parChTrans1D1" presStyleIdx="2" presStyleCnt="3"/>
      <dgm:spPr/>
    </dgm:pt>
    <dgm:pt modelId="{C494BD7A-ABA7-4D8F-A0A9-2429BE6AE570}" type="pres">
      <dgm:prSet presAssocID="{E2955EA0-23B6-4FDC-87F0-70C72630D341}" presName="node" presStyleCnt="0"/>
      <dgm:spPr/>
    </dgm:pt>
    <dgm:pt modelId="{9CCE9964-BEE4-4A32-ACE4-AB28B21E6E1C}" type="pres">
      <dgm:prSet presAssocID="{E2955EA0-23B6-4FDC-87F0-70C72630D341}" presName="parentNode" presStyleLbl="node1" presStyleIdx="3" presStyleCnt="4" custLinFactNeighborX="3820">
        <dgm:presLayoutVars>
          <dgm:chMax val="1"/>
          <dgm:bulletEnabled val="1"/>
        </dgm:presLayoutVars>
      </dgm:prSet>
      <dgm:spPr/>
    </dgm:pt>
    <dgm:pt modelId="{9A6A9EE7-D5C1-413E-A9E4-BDB4A68974B2}" type="pres">
      <dgm:prSet presAssocID="{E2955EA0-23B6-4FDC-87F0-70C72630D341}" presName="childNode" presStyleLbl="revTx" presStyleIdx="2" presStyleCnt="3">
        <dgm:presLayoutVars>
          <dgm:bulletEnabled val="1"/>
        </dgm:presLayoutVars>
      </dgm:prSet>
      <dgm:spPr/>
    </dgm:pt>
  </dgm:ptLst>
  <dgm:cxnLst>
    <dgm:cxn modelId="{DCAF4009-7096-4BAB-80BD-79933E6586D0}" type="presOf" srcId="{1F57BD05-02A9-4F88-A0D3-2E41C0A268F8}" destId="{A56E7260-900C-4209-9E50-73780F445003}" srcOrd="0" destOrd="0" presId="urn:microsoft.com/office/officeart/2005/8/layout/radial2"/>
    <dgm:cxn modelId="{BB90CE0B-6386-4E46-B397-43C4115104BC}" srcId="{DFEBA328-F4F0-4EE0-8B22-03A1B4B569F0}" destId="{1C51E29C-7D3B-4A4D-8DAE-CFF87C63816D}" srcOrd="0" destOrd="0" parTransId="{01EA54A2-2B5F-45B1-84FA-181D3C9D0EFF}" sibTransId="{93B1C924-3FB2-4C14-AC86-A05B0247F394}"/>
    <dgm:cxn modelId="{BC94AE0F-D8DD-4570-A27A-8958BE17C322}" srcId="{580BCC6B-57C6-4909-8D94-362443F6BE7C}" destId="{DFEBA328-F4F0-4EE0-8B22-03A1B4B569F0}" srcOrd="0" destOrd="0" parTransId="{D392B2E0-3803-4DD1-BCF8-B8733D669CDA}" sibTransId="{F46FDCE4-053C-4F63-938E-A5B6E2BC1103}"/>
    <dgm:cxn modelId="{95195010-AE2E-43A6-A82B-6C06A9DD7073}" type="presOf" srcId="{3DE0DC9E-CA00-46A2-A0C9-8C8D775C4FFD}" destId="{BAF56B71-E40A-499C-8CC5-51DA92562721}" srcOrd="0" destOrd="0" presId="urn:microsoft.com/office/officeart/2005/8/layout/radial2"/>
    <dgm:cxn modelId="{32244212-88DE-48A4-BE3E-1BD878FFE80D}" type="presOf" srcId="{77D17EA0-C6EB-4A19-AD7B-211F0006AB02}" destId="{EDA265B0-1D6A-4663-84C6-D3ADBEC2F98B}" srcOrd="0" destOrd="1" presId="urn:microsoft.com/office/officeart/2005/8/layout/radial2"/>
    <dgm:cxn modelId="{6574D917-77DC-4D76-AC7D-D161E299ABDC}" srcId="{58380BE6-A5EF-46F9-853F-207CF4C6D434}" destId="{50F815D0-B25C-4BAA-B324-015BA98AA746}" srcOrd="1" destOrd="0" parTransId="{47317760-AB0A-4670-9FD6-05FAA400CAEB}" sibTransId="{12661F3F-3389-4180-A4A6-E87DA8B5E6C5}"/>
    <dgm:cxn modelId="{EEB5431A-D255-4E84-B443-E697A7EFFFE5}" type="presOf" srcId="{DFEBA328-F4F0-4EE0-8B22-03A1B4B569F0}" destId="{8563DDE8-3784-40D9-95EF-323476E0E602}" srcOrd="0" destOrd="0" presId="urn:microsoft.com/office/officeart/2005/8/layout/radial2"/>
    <dgm:cxn modelId="{C433DA26-99D4-4501-A490-F4BD0F6A1E7E}" type="presOf" srcId="{58380BE6-A5EF-46F9-853F-207CF4C6D434}" destId="{BC087378-8A81-4CCE-9525-5C4B5BD88C94}" srcOrd="0" destOrd="0" presId="urn:microsoft.com/office/officeart/2005/8/layout/radial2"/>
    <dgm:cxn modelId="{1FA7353B-933D-48B5-9A99-FA050322BF6C}" srcId="{580BCC6B-57C6-4909-8D94-362443F6BE7C}" destId="{58380BE6-A5EF-46F9-853F-207CF4C6D434}" srcOrd="1" destOrd="0" parTransId="{1F57BD05-02A9-4F88-A0D3-2E41C0A268F8}" sibTransId="{15827EA9-EE05-4181-8B99-1693B50C927C}"/>
    <dgm:cxn modelId="{BA257544-8716-4692-A5CF-58D9B0AA9A3C}" type="presOf" srcId="{580BCC6B-57C6-4909-8D94-362443F6BE7C}" destId="{B65DF3A3-5706-4F72-92D4-73186E971009}" srcOrd="0" destOrd="0" presId="urn:microsoft.com/office/officeart/2005/8/layout/radial2"/>
    <dgm:cxn modelId="{CE4AD654-B876-4E37-8C39-BE481B16CC88}" type="presOf" srcId="{E2955EA0-23B6-4FDC-87F0-70C72630D341}" destId="{9CCE9964-BEE4-4A32-ACE4-AB28B21E6E1C}" srcOrd="0" destOrd="0" presId="urn:microsoft.com/office/officeart/2005/8/layout/radial2"/>
    <dgm:cxn modelId="{14FCA959-05D5-425F-8D8A-A5B616E3D5B0}" type="presOf" srcId="{2E70719B-0FE0-4A7E-A601-28F5CE40A4B2}" destId="{8DB6AE06-AC2F-48B3-8C03-C20A9EA76616}" srcOrd="0" destOrd="0" presId="urn:microsoft.com/office/officeart/2005/8/layout/radial2"/>
    <dgm:cxn modelId="{1A86CC82-865B-4EC7-A9AC-1E82173AECE4}" type="presOf" srcId="{48886A3E-B818-4417-B10C-229A3BFF94D7}" destId="{EDA265B0-1D6A-4663-84C6-D3ADBEC2F98B}" srcOrd="0" destOrd="2" presId="urn:microsoft.com/office/officeart/2005/8/layout/radial2"/>
    <dgm:cxn modelId="{C461EF86-D741-4FC9-9E39-05E04302EE30}" type="presOf" srcId="{D392B2E0-3803-4DD1-BCF8-B8733D669CDA}" destId="{757C083E-8B5D-4C99-90CC-04986EB8F806}" srcOrd="0" destOrd="0" presId="urn:microsoft.com/office/officeart/2005/8/layout/radial2"/>
    <dgm:cxn modelId="{FF76149E-706D-4521-B2D4-06378E669F9C}" srcId="{580BCC6B-57C6-4909-8D94-362443F6BE7C}" destId="{E2955EA0-23B6-4FDC-87F0-70C72630D341}" srcOrd="2" destOrd="0" parTransId="{3DE0DC9E-CA00-46A2-A0C9-8C8D775C4FFD}" sibTransId="{8A3D8CD8-39FE-4350-ADD5-51C591647302}"/>
    <dgm:cxn modelId="{B6AB26A3-4397-439B-BC47-EDC8D0D6E889}" type="presOf" srcId="{1C51E29C-7D3B-4A4D-8DAE-CFF87C63816D}" destId="{EDA265B0-1D6A-4663-84C6-D3ADBEC2F98B}" srcOrd="0" destOrd="0" presId="urn:microsoft.com/office/officeart/2005/8/layout/radial2"/>
    <dgm:cxn modelId="{DF32CCCB-0346-444A-9355-A72474B64884}" type="presOf" srcId="{50F815D0-B25C-4BAA-B324-015BA98AA746}" destId="{8DB6AE06-AC2F-48B3-8C03-C20A9EA76616}" srcOrd="0" destOrd="1" presId="urn:microsoft.com/office/officeart/2005/8/layout/radial2"/>
    <dgm:cxn modelId="{22F91ACD-5475-4AAA-9C2A-60222CD2A6A4}" type="presOf" srcId="{8D19B312-9567-4761-ACDB-8D403FD6114A}" destId="{9A6A9EE7-D5C1-413E-A9E4-BDB4A68974B2}" srcOrd="0" destOrd="0" presId="urn:microsoft.com/office/officeart/2005/8/layout/radial2"/>
    <dgm:cxn modelId="{151DF5CF-8866-45C1-958B-FE5D1774B21B}" srcId="{DFEBA328-F4F0-4EE0-8B22-03A1B4B569F0}" destId="{48886A3E-B818-4417-B10C-229A3BFF94D7}" srcOrd="2" destOrd="0" parTransId="{026D2BD7-1F38-4664-B8A7-7F1BE6C0ED46}" sibTransId="{0862BBFB-B83C-48F1-ABF8-D97A27B8A4FB}"/>
    <dgm:cxn modelId="{930E93E2-62CF-47F0-BCC2-3EC700CB8B55}" srcId="{DFEBA328-F4F0-4EE0-8B22-03A1B4B569F0}" destId="{77D17EA0-C6EB-4A19-AD7B-211F0006AB02}" srcOrd="1" destOrd="0" parTransId="{4E2D2718-B760-4DB4-84D9-862832166578}" sibTransId="{BF61C03F-EAAD-4570-8635-20F6BAFB6C12}"/>
    <dgm:cxn modelId="{53EEECF9-20A4-48B0-B261-07CFC38C232F}" srcId="{E2955EA0-23B6-4FDC-87F0-70C72630D341}" destId="{8D19B312-9567-4761-ACDB-8D403FD6114A}" srcOrd="0" destOrd="0" parTransId="{7ECCADD8-8290-4E31-BA3A-76598C8F465D}" sibTransId="{F44D47EE-7465-47D5-BD34-76685DA04AFC}"/>
    <dgm:cxn modelId="{26C046FE-8BF0-4DA3-99BF-0CADD8D227DF}" srcId="{58380BE6-A5EF-46F9-853F-207CF4C6D434}" destId="{2E70719B-0FE0-4A7E-A601-28F5CE40A4B2}" srcOrd="0" destOrd="0" parTransId="{9DE06ECF-99AC-4E20-9589-1F39D2996443}" sibTransId="{98E1A3F0-2560-4794-A125-36CFAB539C99}"/>
    <dgm:cxn modelId="{D922E0B7-C54D-43F4-82EF-DD34A9204F3E}" type="presParOf" srcId="{B65DF3A3-5706-4F72-92D4-73186E971009}" destId="{2429ECE0-14C0-4A06-ACD1-ABB3E6384308}" srcOrd="0" destOrd="0" presId="urn:microsoft.com/office/officeart/2005/8/layout/radial2"/>
    <dgm:cxn modelId="{C254E751-0BD7-4BB1-A2FB-5088F793CCF9}" type="presParOf" srcId="{2429ECE0-14C0-4A06-ACD1-ABB3E6384308}" destId="{DD90641D-F326-4C11-A9B1-794AC13F213B}" srcOrd="0" destOrd="0" presId="urn:microsoft.com/office/officeart/2005/8/layout/radial2"/>
    <dgm:cxn modelId="{06E30B5B-9A36-4238-AF3C-F4355EB6D836}" type="presParOf" srcId="{DD90641D-F326-4C11-A9B1-794AC13F213B}" destId="{2BF61F48-529C-481B-8234-16716A42D7A5}" srcOrd="0" destOrd="0" presId="urn:microsoft.com/office/officeart/2005/8/layout/radial2"/>
    <dgm:cxn modelId="{C8D19CC9-902A-4DBB-B12C-D3852EEC2DC3}" type="presParOf" srcId="{DD90641D-F326-4C11-A9B1-794AC13F213B}" destId="{578B0D79-1AE5-4563-8E74-49191557467B}" srcOrd="1" destOrd="0" presId="urn:microsoft.com/office/officeart/2005/8/layout/radial2"/>
    <dgm:cxn modelId="{76A0B77E-104D-459B-8583-612BA57BE620}" type="presParOf" srcId="{2429ECE0-14C0-4A06-ACD1-ABB3E6384308}" destId="{757C083E-8B5D-4C99-90CC-04986EB8F806}" srcOrd="1" destOrd="0" presId="urn:microsoft.com/office/officeart/2005/8/layout/radial2"/>
    <dgm:cxn modelId="{8F1988F9-8B01-4402-890F-B309BE85E790}" type="presParOf" srcId="{2429ECE0-14C0-4A06-ACD1-ABB3E6384308}" destId="{F8FA29D3-F8D0-4650-8C08-BB6B886A793E}" srcOrd="2" destOrd="0" presId="urn:microsoft.com/office/officeart/2005/8/layout/radial2"/>
    <dgm:cxn modelId="{ADFC4CFD-6825-4D39-B4EF-81640FBB9A27}" type="presParOf" srcId="{F8FA29D3-F8D0-4650-8C08-BB6B886A793E}" destId="{8563DDE8-3784-40D9-95EF-323476E0E602}" srcOrd="0" destOrd="0" presId="urn:microsoft.com/office/officeart/2005/8/layout/radial2"/>
    <dgm:cxn modelId="{5171F8D8-305C-4211-9017-1620C512EB3A}" type="presParOf" srcId="{F8FA29D3-F8D0-4650-8C08-BB6B886A793E}" destId="{EDA265B0-1D6A-4663-84C6-D3ADBEC2F98B}" srcOrd="1" destOrd="0" presId="urn:microsoft.com/office/officeart/2005/8/layout/radial2"/>
    <dgm:cxn modelId="{6DE557D0-4887-4E75-B583-FBF3FD6D067F}" type="presParOf" srcId="{2429ECE0-14C0-4A06-ACD1-ABB3E6384308}" destId="{A56E7260-900C-4209-9E50-73780F445003}" srcOrd="3" destOrd="0" presId="urn:microsoft.com/office/officeart/2005/8/layout/radial2"/>
    <dgm:cxn modelId="{2A40FF39-31E7-4FEB-9FD3-8E32AE2D8D4C}" type="presParOf" srcId="{2429ECE0-14C0-4A06-ACD1-ABB3E6384308}" destId="{81C336AF-734F-4396-BB54-A6736F253640}" srcOrd="4" destOrd="0" presId="urn:microsoft.com/office/officeart/2005/8/layout/radial2"/>
    <dgm:cxn modelId="{25F6E793-F828-46B2-957C-9AF34DED8D1D}" type="presParOf" srcId="{81C336AF-734F-4396-BB54-A6736F253640}" destId="{BC087378-8A81-4CCE-9525-5C4B5BD88C94}" srcOrd="0" destOrd="0" presId="urn:microsoft.com/office/officeart/2005/8/layout/radial2"/>
    <dgm:cxn modelId="{68E3DA02-CCE3-444B-93B9-8DF8C8F23F02}" type="presParOf" srcId="{81C336AF-734F-4396-BB54-A6736F253640}" destId="{8DB6AE06-AC2F-48B3-8C03-C20A9EA76616}" srcOrd="1" destOrd="0" presId="urn:microsoft.com/office/officeart/2005/8/layout/radial2"/>
    <dgm:cxn modelId="{9D2D37C8-44C0-4A5E-A3C6-6DDC0E0880D7}" type="presParOf" srcId="{2429ECE0-14C0-4A06-ACD1-ABB3E6384308}" destId="{BAF56B71-E40A-499C-8CC5-51DA92562721}" srcOrd="5" destOrd="0" presId="urn:microsoft.com/office/officeart/2005/8/layout/radial2"/>
    <dgm:cxn modelId="{04AC4E8F-0607-4623-BAC8-CD77EA719BEE}" type="presParOf" srcId="{2429ECE0-14C0-4A06-ACD1-ABB3E6384308}" destId="{C494BD7A-ABA7-4D8F-A0A9-2429BE6AE570}" srcOrd="6" destOrd="0" presId="urn:microsoft.com/office/officeart/2005/8/layout/radial2"/>
    <dgm:cxn modelId="{5444052C-6B7E-4C5D-AEAA-8823B0591371}" type="presParOf" srcId="{C494BD7A-ABA7-4D8F-A0A9-2429BE6AE570}" destId="{9CCE9964-BEE4-4A32-ACE4-AB28B21E6E1C}" srcOrd="0" destOrd="0" presId="urn:microsoft.com/office/officeart/2005/8/layout/radial2"/>
    <dgm:cxn modelId="{2779C466-AE58-4A89-886B-598639DC7419}" type="presParOf" srcId="{C494BD7A-ABA7-4D8F-A0A9-2429BE6AE570}" destId="{9A6A9EE7-D5C1-413E-A9E4-BDB4A68974B2}"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56B71-E40A-499C-8CC5-51DA92562721}">
      <dsp:nvSpPr>
        <dsp:cNvPr id="0" name=""/>
        <dsp:cNvSpPr/>
      </dsp:nvSpPr>
      <dsp:spPr>
        <a:xfrm rot="2513647">
          <a:off x="3669891" y="2844349"/>
          <a:ext cx="660437" cy="36650"/>
        </a:xfrm>
        <a:custGeom>
          <a:avLst/>
          <a:gdLst/>
          <a:ahLst/>
          <a:cxnLst/>
          <a:rect l="0" t="0" r="0" b="0"/>
          <a:pathLst>
            <a:path>
              <a:moveTo>
                <a:pt x="0" y="18325"/>
              </a:moveTo>
              <a:lnTo>
                <a:pt x="660437" y="18325"/>
              </a:lnTo>
            </a:path>
          </a:pathLst>
        </a:custGeom>
        <a:noFill/>
        <a:ln w="12700" cap="flat" cmpd="sng" algn="ctr">
          <a:solidFill>
            <a:srgbClr val="205885"/>
          </a:solidFill>
          <a:prstDash val="solid"/>
          <a:miter lim="800000"/>
        </a:ln>
        <a:effectLst/>
      </dsp:spPr>
      <dsp:style>
        <a:lnRef idx="2">
          <a:scrgbClr r="0" g="0" b="0"/>
        </a:lnRef>
        <a:fillRef idx="0">
          <a:scrgbClr r="0" g="0" b="0"/>
        </a:fillRef>
        <a:effectRef idx="0">
          <a:scrgbClr r="0" g="0" b="0"/>
        </a:effectRef>
        <a:fontRef idx="minor"/>
      </dsp:style>
    </dsp:sp>
    <dsp:sp modelId="{A56E7260-900C-4209-9E50-73780F445003}">
      <dsp:nvSpPr>
        <dsp:cNvPr id="0" name=""/>
        <dsp:cNvSpPr/>
      </dsp:nvSpPr>
      <dsp:spPr>
        <a:xfrm rot="369081">
          <a:off x="3750758" y="2151086"/>
          <a:ext cx="1231078" cy="36650"/>
        </a:xfrm>
        <a:custGeom>
          <a:avLst/>
          <a:gdLst/>
          <a:ahLst/>
          <a:cxnLst/>
          <a:rect l="0" t="0" r="0" b="0"/>
          <a:pathLst>
            <a:path>
              <a:moveTo>
                <a:pt x="0" y="18325"/>
              </a:moveTo>
              <a:lnTo>
                <a:pt x="1231078" y="18325"/>
              </a:lnTo>
            </a:path>
          </a:pathLst>
        </a:custGeom>
        <a:noFill/>
        <a:ln w="12700" cap="flat" cmpd="sng" algn="ctr">
          <a:solidFill>
            <a:srgbClr val="205885"/>
          </a:solidFill>
          <a:prstDash val="solid"/>
          <a:miter lim="800000"/>
        </a:ln>
        <a:effectLst/>
      </dsp:spPr>
      <dsp:style>
        <a:lnRef idx="2">
          <a:scrgbClr r="0" g="0" b="0"/>
        </a:lnRef>
        <a:fillRef idx="0">
          <a:scrgbClr r="0" g="0" b="0"/>
        </a:fillRef>
        <a:effectRef idx="0">
          <a:scrgbClr r="0" g="0" b="0"/>
        </a:effectRef>
        <a:fontRef idx="minor"/>
      </dsp:style>
    </dsp:sp>
    <dsp:sp modelId="{757C083E-8B5D-4C99-90CC-04986EB8F806}">
      <dsp:nvSpPr>
        <dsp:cNvPr id="0" name=""/>
        <dsp:cNvSpPr/>
      </dsp:nvSpPr>
      <dsp:spPr>
        <a:xfrm rot="19384907">
          <a:off x="3702303" y="1342990"/>
          <a:ext cx="518674" cy="36650"/>
        </a:xfrm>
        <a:custGeom>
          <a:avLst/>
          <a:gdLst/>
          <a:ahLst/>
          <a:cxnLst/>
          <a:rect l="0" t="0" r="0" b="0"/>
          <a:pathLst>
            <a:path>
              <a:moveTo>
                <a:pt x="0" y="18325"/>
              </a:moveTo>
              <a:lnTo>
                <a:pt x="518674" y="18325"/>
              </a:lnTo>
            </a:path>
          </a:pathLst>
        </a:custGeom>
        <a:noFill/>
        <a:ln w="12700" cap="flat" cmpd="sng" algn="ctr">
          <a:solidFill>
            <a:srgbClr val="205885"/>
          </a:solidFill>
          <a:prstDash val="solid"/>
          <a:miter lim="800000"/>
        </a:ln>
        <a:effectLst/>
      </dsp:spPr>
      <dsp:style>
        <a:lnRef idx="2">
          <a:scrgbClr r="0" g="0" b="0"/>
        </a:lnRef>
        <a:fillRef idx="0">
          <a:scrgbClr r="0" g="0" b="0"/>
        </a:fillRef>
        <a:effectRef idx="0">
          <a:scrgbClr r="0" g="0" b="0"/>
        </a:effectRef>
        <a:fontRef idx="minor"/>
      </dsp:style>
    </dsp:sp>
    <dsp:sp modelId="{578B0D79-1AE5-4563-8E74-49191557467B}">
      <dsp:nvSpPr>
        <dsp:cNvPr id="0" name=""/>
        <dsp:cNvSpPr/>
      </dsp:nvSpPr>
      <dsp:spPr>
        <a:xfrm>
          <a:off x="2096720" y="1054845"/>
          <a:ext cx="1950096" cy="1950096"/>
        </a:xfrm>
        <a:prstGeom prst="ellipse">
          <a:avLst/>
        </a:prstGeom>
        <a:solidFill>
          <a:srgbClr val="2058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3DDE8-3784-40D9-95EF-323476E0E602}">
      <dsp:nvSpPr>
        <dsp:cNvPr id="0" name=""/>
        <dsp:cNvSpPr/>
      </dsp:nvSpPr>
      <dsp:spPr>
        <a:xfrm>
          <a:off x="4051677" y="269097"/>
          <a:ext cx="1170057" cy="1170057"/>
        </a:xfrm>
        <a:prstGeom prst="ellipse">
          <a:avLst/>
        </a:prstGeom>
        <a:solidFill>
          <a:srgbClr val="2058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fr-CA" sz="700" b="1" kern="1200">
              <a:solidFill>
                <a:schemeClr val="bg1"/>
              </a:solidFill>
              <a:latin typeface="Century Gothic" panose="020B0502020202020204" pitchFamily="34" charset="0"/>
            </a:rPr>
            <a:t>Critères environnementaux</a:t>
          </a:r>
        </a:p>
      </dsp:txBody>
      <dsp:txXfrm>
        <a:off x="4223028" y="440448"/>
        <a:ext cx="827355" cy="827355"/>
      </dsp:txXfrm>
    </dsp:sp>
    <dsp:sp modelId="{EDA265B0-1D6A-4663-84C6-D3ADBEC2F98B}">
      <dsp:nvSpPr>
        <dsp:cNvPr id="0" name=""/>
        <dsp:cNvSpPr/>
      </dsp:nvSpPr>
      <dsp:spPr>
        <a:xfrm>
          <a:off x="5338741" y="269097"/>
          <a:ext cx="1755086" cy="117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rtl="0">
            <a:lnSpc>
              <a:spcPct val="90000"/>
            </a:lnSpc>
            <a:spcBef>
              <a:spcPct val="0"/>
            </a:spcBef>
            <a:spcAft>
              <a:spcPct val="15000"/>
            </a:spcAft>
            <a:buClr>
              <a:srgbClr val="A2AAAD"/>
            </a:buClr>
            <a:buChar char="•"/>
          </a:pPr>
          <a:r>
            <a:rPr lang="fr-CA" sz="1200" b="0" i="0" kern="1200">
              <a:latin typeface="Century Gothic" panose="020B0502020202020204" pitchFamily="34" charset="0"/>
            </a:rPr>
            <a:t>Atténuation des changements climatiques</a:t>
          </a:r>
        </a:p>
        <a:p>
          <a:pPr marL="114300" lvl="1" indent="-114300" algn="l" defTabSz="533400" rtl="0">
            <a:lnSpc>
              <a:spcPct val="90000"/>
            </a:lnSpc>
            <a:spcBef>
              <a:spcPct val="0"/>
            </a:spcBef>
            <a:spcAft>
              <a:spcPct val="15000"/>
            </a:spcAft>
            <a:buClr>
              <a:srgbClr val="A2AAAD"/>
            </a:buClr>
            <a:buChar char="•"/>
          </a:pPr>
          <a:r>
            <a:rPr lang="fr-CA" sz="1200" b="0" i="0" kern="1200">
              <a:latin typeface="Century Gothic" panose="020B0502020202020204" pitchFamily="34" charset="0"/>
            </a:rPr>
            <a:t>Énergie renouvelable</a:t>
          </a:r>
        </a:p>
        <a:p>
          <a:pPr marL="114300" lvl="1" indent="-114300" algn="l" defTabSz="533400" rtl="0">
            <a:lnSpc>
              <a:spcPct val="90000"/>
            </a:lnSpc>
            <a:spcBef>
              <a:spcPct val="0"/>
            </a:spcBef>
            <a:spcAft>
              <a:spcPct val="15000"/>
            </a:spcAft>
            <a:buClr>
              <a:srgbClr val="A2AAAD"/>
            </a:buClr>
            <a:buChar char="•"/>
          </a:pPr>
          <a:r>
            <a:rPr lang="fr-CA" sz="1200" b="0" i="0" kern="1200">
              <a:latin typeface="Century Gothic" panose="020B0502020202020204" pitchFamily="34" charset="0"/>
            </a:rPr>
            <a:t>Réduction des déchets</a:t>
          </a:r>
        </a:p>
      </dsp:txBody>
      <dsp:txXfrm>
        <a:off x="5338741" y="269097"/>
        <a:ext cx="1755086" cy="1170057"/>
      </dsp:txXfrm>
    </dsp:sp>
    <dsp:sp modelId="{BC087378-8A81-4CCE-9525-5C4B5BD88C94}">
      <dsp:nvSpPr>
        <dsp:cNvPr id="0" name=""/>
        <dsp:cNvSpPr/>
      </dsp:nvSpPr>
      <dsp:spPr>
        <a:xfrm>
          <a:off x="4974924" y="1713030"/>
          <a:ext cx="1170057" cy="1170057"/>
        </a:xfrm>
        <a:prstGeom prst="ellipse">
          <a:avLst/>
        </a:prstGeom>
        <a:solidFill>
          <a:srgbClr val="2058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fr-CA" sz="700" b="1" i="0" kern="1200">
              <a:latin typeface="Century Gothic" panose="020B0502020202020204" pitchFamily="34" charset="0"/>
            </a:rPr>
            <a:t>Critères sociaux</a:t>
          </a:r>
        </a:p>
      </dsp:txBody>
      <dsp:txXfrm>
        <a:off x="5146275" y="1884381"/>
        <a:ext cx="827355" cy="827355"/>
      </dsp:txXfrm>
    </dsp:sp>
    <dsp:sp modelId="{8DB6AE06-AC2F-48B3-8C03-C20A9EA76616}">
      <dsp:nvSpPr>
        <dsp:cNvPr id="0" name=""/>
        <dsp:cNvSpPr/>
      </dsp:nvSpPr>
      <dsp:spPr>
        <a:xfrm>
          <a:off x="6261987" y="1713030"/>
          <a:ext cx="1755086" cy="117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rtl="0">
            <a:lnSpc>
              <a:spcPct val="90000"/>
            </a:lnSpc>
            <a:spcBef>
              <a:spcPct val="0"/>
            </a:spcBef>
            <a:spcAft>
              <a:spcPct val="15000"/>
            </a:spcAft>
            <a:buClr>
              <a:srgbClr val="A2AAAD"/>
            </a:buClr>
            <a:buChar char="•"/>
          </a:pPr>
          <a:r>
            <a:rPr lang="fr-CA" sz="1200" b="0" i="0" kern="1200">
              <a:latin typeface="Century Gothic" panose="020B0502020202020204" pitchFamily="34" charset="0"/>
            </a:rPr>
            <a:t>Pratiques de travail</a:t>
          </a:r>
        </a:p>
        <a:p>
          <a:pPr marL="114300" lvl="1" indent="-114300" algn="l" defTabSz="533400" rtl="0">
            <a:lnSpc>
              <a:spcPct val="90000"/>
            </a:lnSpc>
            <a:spcBef>
              <a:spcPct val="0"/>
            </a:spcBef>
            <a:spcAft>
              <a:spcPct val="15000"/>
            </a:spcAft>
            <a:buClr>
              <a:srgbClr val="A2AAAD"/>
            </a:buClr>
            <a:buChar char="•"/>
          </a:pPr>
          <a:r>
            <a:rPr lang="fr-CA" sz="1200" b="0" i="0" kern="1200">
              <a:latin typeface="Century Gothic" panose="020B0502020202020204" pitchFamily="34" charset="0"/>
            </a:rPr>
            <a:t>Diversité et inclusion</a:t>
          </a:r>
        </a:p>
      </dsp:txBody>
      <dsp:txXfrm>
        <a:off x="6261987" y="1713030"/>
        <a:ext cx="1755086" cy="1170057"/>
      </dsp:txXfrm>
    </dsp:sp>
    <dsp:sp modelId="{9CCE9964-BEE4-4A32-ACE4-AB28B21E6E1C}">
      <dsp:nvSpPr>
        <dsp:cNvPr id="0" name=""/>
        <dsp:cNvSpPr/>
      </dsp:nvSpPr>
      <dsp:spPr>
        <a:xfrm>
          <a:off x="4096373" y="2888808"/>
          <a:ext cx="1170057" cy="1170057"/>
        </a:xfrm>
        <a:prstGeom prst="ellipse">
          <a:avLst/>
        </a:prstGeom>
        <a:solidFill>
          <a:srgbClr val="2058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fr-CA" sz="700" b="1" i="0" kern="1200">
              <a:latin typeface="Century Gothic" panose="020B0502020202020204" pitchFamily="34" charset="0"/>
            </a:rPr>
            <a:t>Critères de gouvernance</a:t>
          </a:r>
        </a:p>
      </dsp:txBody>
      <dsp:txXfrm>
        <a:off x="4267724" y="3060159"/>
        <a:ext cx="827355" cy="827355"/>
      </dsp:txXfrm>
    </dsp:sp>
    <dsp:sp modelId="{9A6A9EE7-D5C1-413E-A9E4-BDB4A68974B2}">
      <dsp:nvSpPr>
        <dsp:cNvPr id="0" name=""/>
        <dsp:cNvSpPr/>
      </dsp:nvSpPr>
      <dsp:spPr>
        <a:xfrm>
          <a:off x="5383437" y="2888808"/>
          <a:ext cx="1755086" cy="117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lr>
              <a:srgbClr val="A2AAAD"/>
            </a:buClr>
            <a:buChar char="•"/>
          </a:pPr>
          <a:r>
            <a:rPr lang="fr-CA" sz="1200" b="0" i="0" kern="1200">
              <a:latin typeface="Century Gothic" panose="020B0502020202020204" pitchFamily="34" charset="0"/>
            </a:rPr>
            <a:t>Lutte à la corruption</a:t>
          </a:r>
        </a:p>
      </dsp:txBody>
      <dsp:txXfrm>
        <a:off x="5383437" y="2888808"/>
        <a:ext cx="1755086" cy="117005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8597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90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70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9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805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42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42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42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51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68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18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79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err="1">
                <a:solidFill>
                  <a:srgbClr val="333F48"/>
                </a:solidFill>
                <a:latin typeface="Century Gothic" panose="020B0502020202020204" pitchFamily="34" charset="0"/>
              </a:rPr>
              <a:t>Leçon</a:t>
            </a:r>
            <a:r>
              <a:rPr lang="en-US" b="1" dirty="0">
                <a:solidFill>
                  <a:srgbClr val="333F48"/>
                </a:solidFill>
                <a:latin typeface="Century Gothic" panose="020B0502020202020204" pitchFamily="34" charset="0"/>
              </a:rPr>
              <a:t> 4</a:t>
            </a:r>
          </a:p>
        </p:txBody>
      </p:sp>
      <p:pic>
        <p:nvPicPr>
          <p:cNvPr id="2" name="Image 1" descr="Une image contenant texte, Police, Graphique, logo&#10;&#10;Description générée automatiquement">
            <a:extLst>
              <a:ext uri="{FF2B5EF4-FFF2-40B4-BE49-F238E27FC236}">
                <a16:creationId xmlns:a16="http://schemas.microsoft.com/office/drawing/2014/main" id="{E4E56CE8-2D66-4EDA-5282-51A9508016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3" name="TextBox 2">
            <a:extLst>
              <a:ext uri="{FF2B5EF4-FFF2-40B4-BE49-F238E27FC236}">
                <a16:creationId xmlns:a16="http://schemas.microsoft.com/office/drawing/2014/main" id="{86F60F8E-A5A4-BC7E-2C1C-F3E70432E657}"/>
              </a:ext>
            </a:extLst>
          </p:cNvPr>
          <p:cNvSpPr txBox="1"/>
          <p:nvPr userDrawn="1"/>
        </p:nvSpPr>
        <p:spPr>
          <a:xfrm>
            <a:off x="2470068" y="6451599"/>
            <a:ext cx="38347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1824979-v202449</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video" Target="https://www.youtube.com/embed/B82C2w1huw4?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notesSlide" Target="../notesSlides/notesSlide9.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slideLayout" Target="../slideLayouts/slideLayout2.xml"/><Relationship Id="rId2" Type="http://schemas.openxmlformats.org/officeDocument/2006/relationships/tags" Target="../tags/tag45.xml"/><Relationship Id="rId16" Type="http://schemas.openxmlformats.org/officeDocument/2006/relationships/image" Target="../media/image12.emf"/><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image" Target="../media/image11.emf"/><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notesSlide" Target="../notesSlides/notesSlide10.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slideLayout" Target="../slideLayouts/slideLayout2.xml"/><Relationship Id="rId2" Type="http://schemas.openxmlformats.org/officeDocument/2006/relationships/tags" Target="../tags/tag56.xml"/><Relationship Id="rId16" Type="http://schemas.openxmlformats.org/officeDocument/2006/relationships/image" Target="../media/image15.emf"/><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image" Target="../media/image14.emf"/><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notesSlide" Target="../notesSlides/notesSlide11.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slideLayout" Target="../slideLayouts/slideLayout2.xml"/><Relationship Id="rId2" Type="http://schemas.openxmlformats.org/officeDocument/2006/relationships/tags" Target="../tags/tag67.xml"/><Relationship Id="rId16" Type="http://schemas.openxmlformats.org/officeDocument/2006/relationships/image" Target="../media/image18.emf"/><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image" Target="../media/image17.emf"/><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notesSlide" Target="../notesSlides/notesSlide1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3.xml"/><Relationship Id="rId5" Type="http://schemas.openxmlformats.org/officeDocument/2006/relationships/tags" Target="../tags/tag81.xml"/><Relationship Id="rId4" Type="http://schemas.openxmlformats.org/officeDocument/2006/relationships/tags" Target="../tags/tag80.xml"/></Relationships>
</file>

<file path=ppt/slides/_rels/slide1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notesSlide" Target="../notesSlides/notesSlide1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s>
</file>

<file path=ppt/slides/_rels/slide16.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01.xml"/><Relationship Id="rId7" Type="http://schemas.openxmlformats.org/officeDocument/2006/relationships/notesSlide" Target="../notesSlides/notesSlide18.xml"/><Relationship Id="rId12" Type="http://schemas.microsoft.com/office/2007/relationships/diagramDrawing" Target="../diagrams/drawing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3.xml"/><Relationship Id="rId11" Type="http://schemas.openxmlformats.org/officeDocument/2006/relationships/diagramColors" Target="../diagrams/colors1.xml"/><Relationship Id="rId5" Type="http://schemas.openxmlformats.org/officeDocument/2006/relationships/tags" Target="../tags/tag103.xml"/><Relationship Id="rId10" Type="http://schemas.openxmlformats.org/officeDocument/2006/relationships/diagramQuickStyle" Target="../diagrams/quickStyle1.xml"/><Relationship Id="rId4" Type="http://schemas.openxmlformats.org/officeDocument/2006/relationships/tags" Target="../tags/tag102.xml"/><Relationship Id="rId9"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notesSlide" Target="../notesSlides/notesSlide20.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3.xml"/><Relationship Id="rId5" Type="http://schemas.openxmlformats.org/officeDocument/2006/relationships/tags" Target="../tags/tag111.xml"/><Relationship Id="rId4" Type="http://schemas.openxmlformats.org/officeDocument/2006/relationships/tags" Target="../tags/tag110.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6.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notesSlide" Target="../notesSlides/notesSlide7.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2.xml"/><Relationship Id="rId2" Type="http://schemas.openxmlformats.org/officeDocument/2006/relationships/tags" Target="../tags/tag23.xml"/><Relationship Id="rId16" Type="http://schemas.openxmlformats.org/officeDocument/2006/relationships/image" Target="../media/image6.emf"/><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image" Target="../media/image5.emf"/><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8.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2.xml"/><Relationship Id="rId2" Type="http://schemas.openxmlformats.org/officeDocument/2006/relationships/tags" Target="../tags/tag34.xml"/><Relationship Id="rId16" Type="http://schemas.openxmlformats.org/officeDocument/2006/relationships/image" Target="../media/image9.emf"/><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8.emf"/><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dirty="0"/>
              <a:t>Les catégories d’actifs et l’investissement responsable</a:t>
            </a:r>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7" name="Online Media 6" descr="Les catégories d’actifs">
            <a:hlinkClick r:id="" action="ppaction://media"/>
            <a:extLst>
              <a:ext uri="{FF2B5EF4-FFF2-40B4-BE49-F238E27FC236}">
                <a16:creationId xmlns:a16="http://schemas.microsoft.com/office/drawing/2014/main" id="{297E7F46-EEEC-905B-A415-CF623518C4DE}"/>
              </a:ext>
            </a:extLst>
          </p:cNvPr>
          <p:cNvPicPr>
            <a:picLocks noRot="1" noChangeAspect="1"/>
          </p:cNvPicPr>
          <p:nvPr>
            <a:videoFile r:link="rId5"/>
          </p:nvPr>
        </p:nvPicPr>
        <p:blipFill>
          <a:blip r:embed="rId7"/>
          <a:stretch>
            <a:fillRect/>
          </a:stretch>
        </p:blipFill>
        <p:spPr>
          <a:xfrm>
            <a:off x="3309989" y="2457448"/>
            <a:ext cx="5572022" cy="3148192"/>
          </a:xfrm>
          <a:prstGeom prst="rect">
            <a:avLst/>
          </a:prstGeom>
        </p:spPr>
      </p:pic>
    </p:spTree>
    <p:extLst>
      <p:ext uri="{BB962C8B-B14F-4D97-AF65-F5344CB8AC3E}">
        <p14:creationId xmlns:p14="http://schemas.microsoft.com/office/powerpoint/2010/main" val="37064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2900" dirty="0">
                <a:effectLst/>
              </a:rPr>
              <a:t>Stratégies d’investissement responsable</a:t>
            </a:r>
            <a:r>
              <a:rPr lang="fr-CA" sz="2900" dirty="0"/>
              <a:t> : filtrage </a:t>
            </a:r>
            <a:r>
              <a:rPr lang="fr-CA" sz="2900"/>
              <a:t>positif (investir en fonction de </a:t>
            </a:r>
            <a:r>
              <a:rPr lang="fr-CA" sz="2900" dirty="0"/>
              <a:t>critères de durabilité)</a:t>
            </a:r>
          </a:p>
        </p:txBody>
      </p:sp>
      <p:sp>
        <p:nvSpPr>
          <p:cNvPr id="320" name="Google Shape;320;p34"/>
          <p:cNvSpPr txBox="1">
            <a:spLocks noGrp="1"/>
          </p:cNvSpPr>
          <p:nvPr>
            <p:ph type="subTitle" idx="1"/>
            <p:custDataLst>
              <p:tags r:id="rId2"/>
            </p:custDataLst>
          </p:nvPr>
        </p:nvSpPr>
        <p:spPr>
          <a:xfrm>
            <a:off x="1628207" y="2486497"/>
            <a:ext cx="8656185" cy="1011977"/>
          </a:xfrm>
          <a:prstGeom prst="rect">
            <a:avLst/>
          </a:prstGeom>
          <a:noFill/>
          <a:ln>
            <a:noFill/>
          </a:ln>
        </p:spPr>
        <p:txBody>
          <a:bodyPr spcFirstLastPara="1" wrap="square" lIns="91425" tIns="45700" rIns="91425" bIns="45700" anchor="t" anchorCtr="0">
            <a:noAutofit/>
          </a:bodyPr>
          <a:lstStyle/>
          <a:p>
            <a:pPr marL="0" indent="0">
              <a:buNone/>
            </a:pPr>
            <a:r>
              <a:rPr lang="fr-CA" sz="1600" b="1" dirty="0">
                <a:cs typeface="Arial"/>
              </a:rPr>
              <a:t>Définition : </a:t>
            </a:r>
            <a:r>
              <a:rPr lang="fr-CA" sz="1600" dirty="0">
                <a:solidFill>
                  <a:srgbClr val="000000"/>
                </a:solidFill>
                <a:effectLst/>
              </a:rPr>
              <a:t>investir dans des entreprises qui se démarquent par leur performance supérieure, selon certains critères liés aux facteurs ESG.</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10</a:t>
            </a:fld>
            <a:endParaRPr lang="en-US"/>
          </a:p>
        </p:txBody>
      </p:sp>
      <p:sp>
        <p:nvSpPr>
          <p:cNvPr id="5" name="Google Shape;320;p34">
            <a:extLst>
              <a:ext uri="{FF2B5EF4-FFF2-40B4-BE49-F238E27FC236}">
                <a16:creationId xmlns:a16="http://schemas.microsoft.com/office/drawing/2014/main" id="{81B506EC-420F-409C-7378-8E88539913EA}"/>
              </a:ext>
            </a:extLst>
          </p:cNvPr>
          <p:cNvSpPr txBox="1">
            <a:spLocks/>
          </p:cNvSpPr>
          <p:nvPr>
            <p:custDataLst>
              <p:tags r:id="rId4"/>
            </p:custDataLst>
          </p:nvPr>
        </p:nvSpPr>
        <p:spPr>
          <a:xfrm>
            <a:off x="1628207" y="3653175"/>
            <a:ext cx="9081834"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solidFill>
                  <a:srgbClr val="000000"/>
                </a:solidFill>
                <a:effectLst/>
              </a:rPr>
              <a:t>Description : </a:t>
            </a:r>
            <a:r>
              <a:rPr lang="fr-CA" sz="1600" dirty="0">
                <a:solidFill>
                  <a:srgbClr val="000000"/>
                </a:solidFill>
                <a:effectLst/>
              </a:rPr>
              <a:t>tu t’intéresses à des entreprises qui présentent des caractéristiques ESG supérieures dans un secteur donné et tu consultes leur cote ESG afin de choisir celles qui sont les mieux cotées. </a:t>
            </a:r>
          </a:p>
        </p:txBody>
      </p:sp>
      <p:sp>
        <p:nvSpPr>
          <p:cNvPr id="7" name="Google Shape;320;p34">
            <a:extLst>
              <a:ext uri="{FF2B5EF4-FFF2-40B4-BE49-F238E27FC236}">
                <a16:creationId xmlns:a16="http://schemas.microsoft.com/office/drawing/2014/main" id="{636F65EA-44DB-9B7B-6FE0-B34E5432A811}"/>
              </a:ext>
            </a:extLst>
          </p:cNvPr>
          <p:cNvSpPr txBox="1">
            <a:spLocks/>
          </p:cNvSpPr>
          <p:nvPr>
            <p:custDataLst>
              <p:tags r:id="rId5"/>
            </p:custDataLst>
          </p:nvPr>
        </p:nvSpPr>
        <p:spPr>
          <a:xfrm>
            <a:off x="1628207" y="4967446"/>
            <a:ext cx="8656185"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solidFill>
                  <a:srgbClr val="000000"/>
                </a:solidFill>
                <a:effectLst/>
              </a:rPr>
              <a:t>Exemple : </a:t>
            </a:r>
            <a:r>
              <a:rPr lang="fr-CA" sz="1600" dirty="0">
                <a:solidFill>
                  <a:srgbClr val="000000"/>
                </a:solidFill>
                <a:effectLst/>
              </a:rPr>
              <a:t>investir dans une entreprise du secteur du vêtement qui a une meilleure cote ESG qu’une autre entreprise évoluant dans le même secteur (c.-à-d., choisir une entreprise dont la cote MSI ESG est de AAA plutôt que CCC). </a:t>
            </a:r>
          </a:p>
        </p:txBody>
      </p:sp>
      <p:sp>
        <p:nvSpPr>
          <p:cNvPr id="3" name="Oval 2">
            <a:extLst>
              <a:ext uri="{FF2B5EF4-FFF2-40B4-BE49-F238E27FC236}">
                <a16:creationId xmlns:a16="http://schemas.microsoft.com/office/drawing/2014/main" id="{2B4D23AA-EAA0-54D9-9BB0-FA96143FCDC1}"/>
              </a:ext>
            </a:extLst>
          </p:cNvPr>
          <p:cNvSpPr/>
          <p:nvPr>
            <p:custDataLst>
              <p:tags r:id="rId6"/>
            </p:custDataLst>
          </p:nvPr>
        </p:nvSpPr>
        <p:spPr>
          <a:xfrm>
            <a:off x="663894" y="24549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25FD7D7-B594-2399-A86C-B1CC3624E16C}"/>
              </a:ext>
            </a:extLst>
          </p:cNvPr>
          <p:cNvSpPr/>
          <p:nvPr>
            <p:custDataLst>
              <p:tags r:id="rId7"/>
            </p:custDataLst>
          </p:nvPr>
        </p:nvSpPr>
        <p:spPr>
          <a:xfrm>
            <a:off x="663894" y="37630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32ED4A8-C340-479D-9DED-951E2F46BD50}"/>
              </a:ext>
            </a:extLst>
          </p:cNvPr>
          <p:cNvSpPr/>
          <p:nvPr>
            <p:custDataLst>
              <p:tags r:id="rId8"/>
            </p:custDataLst>
          </p:nvPr>
        </p:nvSpPr>
        <p:spPr>
          <a:xfrm>
            <a:off x="663894" y="51092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C297B56-8317-ADD0-2175-3A3774E2B13A}"/>
              </a:ext>
            </a:extLst>
          </p:cNvPr>
          <p:cNvPicPr>
            <a:picLocks noChangeAspect="1"/>
          </p:cNvPicPr>
          <p:nvPr>
            <p:custDataLst>
              <p:tags r:id="rId9"/>
            </p:custDataLst>
          </p:nvPr>
        </p:nvPicPr>
        <p:blipFill>
          <a:blip r:embed="rId14"/>
          <a:stretch>
            <a:fillRect/>
          </a:stretch>
        </p:blipFill>
        <p:spPr>
          <a:xfrm>
            <a:off x="804935" y="3903855"/>
            <a:ext cx="510615" cy="529782"/>
          </a:xfrm>
          <a:prstGeom prst="rect">
            <a:avLst/>
          </a:prstGeom>
        </p:spPr>
      </p:pic>
      <p:pic>
        <p:nvPicPr>
          <p:cNvPr id="12" name="Picture 11">
            <a:extLst>
              <a:ext uri="{FF2B5EF4-FFF2-40B4-BE49-F238E27FC236}">
                <a16:creationId xmlns:a16="http://schemas.microsoft.com/office/drawing/2014/main" id="{2623D28E-E460-0BD7-46AC-B7BE763FD193}"/>
              </a:ext>
            </a:extLst>
          </p:cNvPr>
          <p:cNvPicPr>
            <a:picLocks noChangeAspect="1"/>
          </p:cNvPicPr>
          <p:nvPr>
            <p:custDataLst>
              <p:tags r:id="rId10"/>
            </p:custDataLst>
          </p:nvPr>
        </p:nvPicPr>
        <p:blipFill>
          <a:blip r:embed="rId15"/>
          <a:stretch>
            <a:fillRect/>
          </a:stretch>
        </p:blipFill>
        <p:spPr>
          <a:xfrm>
            <a:off x="834271" y="2622745"/>
            <a:ext cx="446275" cy="446275"/>
          </a:xfrm>
          <a:prstGeom prst="rect">
            <a:avLst/>
          </a:prstGeom>
        </p:spPr>
      </p:pic>
      <p:pic>
        <p:nvPicPr>
          <p:cNvPr id="13" name="Picture 12">
            <a:extLst>
              <a:ext uri="{FF2B5EF4-FFF2-40B4-BE49-F238E27FC236}">
                <a16:creationId xmlns:a16="http://schemas.microsoft.com/office/drawing/2014/main" id="{E16E70C5-36DE-840E-20E6-54B0FD74CCE0}"/>
              </a:ext>
            </a:extLst>
          </p:cNvPr>
          <p:cNvPicPr>
            <a:picLocks noChangeAspect="1"/>
          </p:cNvPicPr>
          <p:nvPr>
            <p:custDataLst>
              <p:tags r:id="rId11"/>
            </p:custDataLst>
          </p:nvPr>
        </p:nvPicPr>
        <p:blipFill>
          <a:blip r:embed="rId16"/>
          <a:stretch>
            <a:fillRect/>
          </a:stretch>
        </p:blipFill>
        <p:spPr>
          <a:xfrm>
            <a:off x="837786" y="5284246"/>
            <a:ext cx="435471" cy="454404"/>
          </a:xfrm>
          <a:prstGeom prst="rect">
            <a:avLst/>
          </a:prstGeom>
        </p:spPr>
      </p:pic>
    </p:spTree>
    <p:extLst>
      <p:ext uri="{BB962C8B-B14F-4D97-AF65-F5344CB8AC3E}">
        <p14:creationId xmlns:p14="http://schemas.microsoft.com/office/powerpoint/2010/main" val="279688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r>
              <a:rPr lang="fr-CA" sz="2900" dirty="0">
                <a:effectLst/>
              </a:rPr>
              <a:t>Stratégies d’investissement responsable : investissement thématique (placements orientés vers des thèmes environnementaux ou sociaux précis)</a:t>
            </a:r>
          </a:p>
        </p:txBody>
      </p:sp>
      <p:sp>
        <p:nvSpPr>
          <p:cNvPr id="320" name="Google Shape;320;p34"/>
          <p:cNvSpPr txBox="1">
            <a:spLocks noGrp="1"/>
          </p:cNvSpPr>
          <p:nvPr>
            <p:ph type="subTitle" idx="1"/>
            <p:custDataLst>
              <p:tags r:id="rId2"/>
            </p:custDataLst>
          </p:nvPr>
        </p:nvSpPr>
        <p:spPr>
          <a:xfrm>
            <a:off x="1624671" y="2555692"/>
            <a:ext cx="8656185" cy="668337"/>
          </a:xfrm>
          <a:prstGeom prst="rect">
            <a:avLst/>
          </a:prstGeom>
          <a:noFill/>
          <a:ln>
            <a:noFill/>
          </a:ln>
        </p:spPr>
        <p:txBody>
          <a:bodyPr spcFirstLastPara="1" wrap="square" lIns="91425" tIns="45700" rIns="91425" bIns="45700" anchor="t" anchorCtr="0">
            <a:noAutofit/>
          </a:bodyPr>
          <a:lstStyle/>
          <a:p>
            <a:pPr marL="0" indent="0">
              <a:buNone/>
            </a:pPr>
            <a:r>
              <a:rPr lang="fr-CA" sz="1600" b="1" dirty="0">
                <a:cs typeface="Arial"/>
              </a:rPr>
              <a:t>Définition : </a:t>
            </a:r>
            <a:r>
              <a:rPr lang="fr-CA" sz="1600" dirty="0">
                <a:solidFill>
                  <a:srgbClr val="000000"/>
                </a:solidFill>
                <a:effectLst/>
              </a:rPr>
              <a:t>investir dans un thème ESG bien précis qui reflète tes valeurs.</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11</a:t>
            </a:fld>
            <a:endParaRPr lang="en-US"/>
          </a:p>
        </p:txBody>
      </p:sp>
      <p:sp>
        <p:nvSpPr>
          <p:cNvPr id="5" name="Google Shape;320;p34">
            <a:extLst>
              <a:ext uri="{FF2B5EF4-FFF2-40B4-BE49-F238E27FC236}">
                <a16:creationId xmlns:a16="http://schemas.microsoft.com/office/drawing/2014/main" id="{81B506EC-420F-409C-7378-8E88539913EA}"/>
              </a:ext>
            </a:extLst>
          </p:cNvPr>
          <p:cNvSpPr txBox="1">
            <a:spLocks/>
          </p:cNvSpPr>
          <p:nvPr>
            <p:custDataLst>
              <p:tags r:id="rId4"/>
            </p:custDataLst>
          </p:nvPr>
        </p:nvSpPr>
        <p:spPr>
          <a:xfrm>
            <a:off x="1624671" y="3626900"/>
            <a:ext cx="8656185"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cs typeface="Arial"/>
              </a:rPr>
              <a:t>Description : </a:t>
            </a:r>
            <a:r>
              <a:rPr lang="fr-CA" sz="1600" dirty="0">
                <a:solidFill>
                  <a:srgbClr val="000000"/>
                </a:solidFill>
                <a:effectLst/>
              </a:rPr>
              <a:t>tu milites pour le leadership féminin et la diversité des modèles féminins et tu décides d’investir dans des entreprises qui ont confié des postes de direction à des femmes et qui ont des politiques pour appuyer les femmes.</a:t>
            </a:r>
          </a:p>
        </p:txBody>
      </p:sp>
      <p:sp>
        <p:nvSpPr>
          <p:cNvPr id="7" name="Google Shape;320;p34">
            <a:extLst>
              <a:ext uri="{FF2B5EF4-FFF2-40B4-BE49-F238E27FC236}">
                <a16:creationId xmlns:a16="http://schemas.microsoft.com/office/drawing/2014/main" id="{636F65EA-44DB-9B7B-6FE0-B34E5432A811}"/>
              </a:ext>
            </a:extLst>
          </p:cNvPr>
          <p:cNvSpPr txBox="1">
            <a:spLocks/>
          </p:cNvSpPr>
          <p:nvPr>
            <p:custDataLst>
              <p:tags r:id="rId5"/>
            </p:custDataLst>
          </p:nvPr>
        </p:nvSpPr>
        <p:spPr>
          <a:xfrm>
            <a:off x="1624671" y="5083128"/>
            <a:ext cx="8656185"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cs typeface="Arial"/>
              </a:rPr>
              <a:t>Exemple :</a:t>
            </a:r>
            <a:r>
              <a:rPr lang="fr-CA" sz="1600" dirty="0">
                <a:cs typeface="Arial"/>
              </a:rPr>
              <a:t> </a:t>
            </a:r>
            <a:r>
              <a:rPr lang="fr-CA" sz="1600" dirty="0">
                <a:solidFill>
                  <a:srgbClr val="000000"/>
                </a:solidFill>
                <a:effectLst/>
              </a:rPr>
              <a:t>investir dans des entreprises qui appuient et font la promotion des femmes et où le poste de chef de la direction est occupé par une femme, comme Apple ou Microsoft par exemple.</a:t>
            </a:r>
          </a:p>
        </p:txBody>
      </p:sp>
      <p:sp>
        <p:nvSpPr>
          <p:cNvPr id="3" name="Oval 2">
            <a:extLst>
              <a:ext uri="{FF2B5EF4-FFF2-40B4-BE49-F238E27FC236}">
                <a16:creationId xmlns:a16="http://schemas.microsoft.com/office/drawing/2014/main" id="{63A034C3-F316-45D2-3849-94CFC5189978}"/>
              </a:ext>
            </a:extLst>
          </p:cNvPr>
          <p:cNvSpPr/>
          <p:nvPr>
            <p:custDataLst>
              <p:tags r:id="rId6"/>
            </p:custDataLst>
          </p:nvPr>
        </p:nvSpPr>
        <p:spPr>
          <a:xfrm>
            <a:off x="663894" y="24549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11F29C8-8773-7AED-32EF-60FC4B1964BB}"/>
              </a:ext>
            </a:extLst>
          </p:cNvPr>
          <p:cNvSpPr/>
          <p:nvPr>
            <p:custDataLst>
              <p:tags r:id="rId7"/>
            </p:custDataLst>
          </p:nvPr>
        </p:nvSpPr>
        <p:spPr>
          <a:xfrm>
            <a:off x="663894" y="37630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1A30ED7-4320-80F8-970E-5F171B8C5942}"/>
              </a:ext>
            </a:extLst>
          </p:cNvPr>
          <p:cNvSpPr/>
          <p:nvPr>
            <p:custDataLst>
              <p:tags r:id="rId8"/>
            </p:custDataLst>
          </p:nvPr>
        </p:nvSpPr>
        <p:spPr>
          <a:xfrm>
            <a:off x="663894" y="51092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C817A91-AAB3-1D1F-8181-A6F08F8FD52D}"/>
              </a:ext>
            </a:extLst>
          </p:cNvPr>
          <p:cNvPicPr>
            <a:picLocks noChangeAspect="1"/>
          </p:cNvPicPr>
          <p:nvPr>
            <p:custDataLst>
              <p:tags r:id="rId9"/>
            </p:custDataLst>
          </p:nvPr>
        </p:nvPicPr>
        <p:blipFill>
          <a:blip r:embed="rId14"/>
          <a:stretch>
            <a:fillRect/>
          </a:stretch>
        </p:blipFill>
        <p:spPr>
          <a:xfrm>
            <a:off x="792228" y="2574549"/>
            <a:ext cx="511053" cy="511053"/>
          </a:xfrm>
          <a:prstGeom prst="rect">
            <a:avLst/>
          </a:prstGeom>
        </p:spPr>
      </p:pic>
      <p:pic>
        <p:nvPicPr>
          <p:cNvPr id="12" name="Picture 11">
            <a:extLst>
              <a:ext uri="{FF2B5EF4-FFF2-40B4-BE49-F238E27FC236}">
                <a16:creationId xmlns:a16="http://schemas.microsoft.com/office/drawing/2014/main" id="{06FA13E9-1FAD-B6E5-5F61-8BB970F0A418}"/>
              </a:ext>
            </a:extLst>
          </p:cNvPr>
          <p:cNvPicPr>
            <a:picLocks noChangeAspect="1"/>
          </p:cNvPicPr>
          <p:nvPr>
            <p:custDataLst>
              <p:tags r:id="rId10"/>
            </p:custDataLst>
          </p:nvPr>
        </p:nvPicPr>
        <p:blipFill>
          <a:blip r:embed="rId15"/>
          <a:stretch>
            <a:fillRect/>
          </a:stretch>
        </p:blipFill>
        <p:spPr>
          <a:xfrm>
            <a:off x="823757" y="5263295"/>
            <a:ext cx="469013" cy="469013"/>
          </a:xfrm>
          <a:prstGeom prst="rect">
            <a:avLst/>
          </a:prstGeom>
        </p:spPr>
      </p:pic>
      <p:pic>
        <p:nvPicPr>
          <p:cNvPr id="13" name="Picture 12">
            <a:extLst>
              <a:ext uri="{FF2B5EF4-FFF2-40B4-BE49-F238E27FC236}">
                <a16:creationId xmlns:a16="http://schemas.microsoft.com/office/drawing/2014/main" id="{78FEBAA0-B68F-C2F5-02FB-29CF78ECB40A}"/>
              </a:ext>
            </a:extLst>
          </p:cNvPr>
          <p:cNvPicPr>
            <a:picLocks noChangeAspect="1"/>
          </p:cNvPicPr>
          <p:nvPr>
            <p:custDataLst>
              <p:tags r:id="rId11"/>
            </p:custDataLst>
          </p:nvPr>
        </p:nvPicPr>
        <p:blipFill>
          <a:blip r:embed="rId16"/>
          <a:stretch>
            <a:fillRect/>
          </a:stretch>
        </p:blipFill>
        <p:spPr>
          <a:xfrm>
            <a:off x="834483" y="3873832"/>
            <a:ext cx="456932" cy="498471"/>
          </a:xfrm>
          <a:prstGeom prst="rect">
            <a:avLst/>
          </a:prstGeom>
        </p:spPr>
      </p:pic>
    </p:spTree>
    <p:extLst>
      <p:ext uri="{BB962C8B-B14F-4D97-AF65-F5344CB8AC3E}">
        <p14:creationId xmlns:p14="http://schemas.microsoft.com/office/powerpoint/2010/main" val="356724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xfrm>
            <a:off x="517870" y="1082639"/>
            <a:ext cx="11158193" cy="668337"/>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2900" dirty="0"/>
              <a:t>Stratégies d’investissement responsable : investissement </a:t>
            </a:r>
            <a:r>
              <a:rPr lang="fr-CA" sz="2900"/>
              <a:t>d’impact (investir en vue d’avoir un </a:t>
            </a:r>
            <a:r>
              <a:rPr lang="fr-CA" sz="2900" dirty="0"/>
              <a:t>impact social et environnemental positif)</a:t>
            </a:r>
          </a:p>
        </p:txBody>
      </p:sp>
      <p:sp>
        <p:nvSpPr>
          <p:cNvPr id="320" name="Google Shape;320;p34"/>
          <p:cNvSpPr txBox="1">
            <a:spLocks noGrp="1"/>
          </p:cNvSpPr>
          <p:nvPr>
            <p:ph type="subTitle" idx="1"/>
            <p:custDataLst>
              <p:tags r:id="rId2"/>
            </p:custDataLst>
          </p:nvPr>
        </p:nvSpPr>
        <p:spPr>
          <a:xfrm>
            <a:off x="1624671" y="2429567"/>
            <a:ext cx="8656185" cy="1011977"/>
          </a:xfrm>
          <a:prstGeom prst="rect">
            <a:avLst/>
          </a:prstGeom>
          <a:noFill/>
          <a:ln>
            <a:noFill/>
          </a:ln>
        </p:spPr>
        <p:txBody>
          <a:bodyPr spcFirstLastPara="1" wrap="square" lIns="91425" tIns="45700" rIns="91425" bIns="45700" anchor="t" anchorCtr="0">
            <a:noAutofit/>
          </a:bodyPr>
          <a:lstStyle/>
          <a:p>
            <a:pPr marL="0" indent="0">
              <a:buNone/>
            </a:pPr>
            <a:r>
              <a:rPr lang="fr-CA" sz="1600" b="1" dirty="0">
                <a:cs typeface="Arial"/>
              </a:rPr>
              <a:t>Définition : </a:t>
            </a:r>
            <a:r>
              <a:rPr lang="fr-CA" sz="1600" dirty="0">
                <a:cs typeface="Arial"/>
              </a:rPr>
              <a:t>l’investissement d’impact consiste à investir ton argent non seulement dans le but d’en retirer un profit, mais aussi de favoriser des changements positifs pour la société et l’environnement.</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12</a:t>
            </a:fld>
            <a:endParaRPr lang="en-US"/>
          </a:p>
        </p:txBody>
      </p:sp>
      <p:sp>
        <p:nvSpPr>
          <p:cNvPr id="5" name="Google Shape;320;p34">
            <a:extLst>
              <a:ext uri="{FF2B5EF4-FFF2-40B4-BE49-F238E27FC236}">
                <a16:creationId xmlns:a16="http://schemas.microsoft.com/office/drawing/2014/main" id="{81B506EC-420F-409C-7378-8E88539913EA}"/>
              </a:ext>
            </a:extLst>
          </p:cNvPr>
          <p:cNvSpPr txBox="1">
            <a:spLocks/>
          </p:cNvSpPr>
          <p:nvPr>
            <p:custDataLst>
              <p:tags r:id="rId4"/>
            </p:custDataLst>
          </p:nvPr>
        </p:nvSpPr>
        <p:spPr>
          <a:xfrm>
            <a:off x="1624671" y="3500775"/>
            <a:ext cx="8656185"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1600" b="1" dirty="0">
                <a:cs typeface="Arial"/>
              </a:rPr>
              <a:t>Description : </a:t>
            </a:r>
            <a:r>
              <a:rPr lang="fr-CA" sz="1600" dirty="0">
                <a:cs typeface="Arial"/>
              </a:rPr>
              <a:t>tu t’intéresses à l’éducation et tu veux investir ton argent afin de permettre aux enfants d’avoir accès à de bonnes écoles. Tu choisis d’investir dans une entreprise qui construit des écoles dans des communautés défavorisées afin que ton investissement te rapporte un bénéfice, mais contribue aussi à procurer une meilleure éducation à ces enfants.</a:t>
            </a:r>
          </a:p>
        </p:txBody>
      </p:sp>
      <p:sp>
        <p:nvSpPr>
          <p:cNvPr id="7" name="Google Shape;320;p34">
            <a:extLst>
              <a:ext uri="{FF2B5EF4-FFF2-40B4-BE49-F238E27FC236}">
                <a16:creationId xmlns:a16="http://schemas.microsoft.com/office/drawing/2014/main" id="{636F65EA-44DB-9B7B-6FE0-B34E5432A811}"/>
              </a:ext>
            </a:extLst>
          </p:cNvPr>
          <p:cNvSpPr txBox="1">
            <a:spLocks/>
          </p:cNvSpPr>
          <p:nvPr>
            <p:custDataLst>
              <p:tags r:id="rId5"/>
            </p:custDataLst>
          </p:nvPr>
        </p:nvSpPr>
        <p:spPr>
          <a:xfrm>
            <a:off x="1624671" y="5083128"/>
            <a:ext cx="8656185"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fr-CA" sz="1600" b="1" dirty="0">
                <a:cs typeface="Arial"/>
              </a:rPr>
              <a:t>Exemple :</a:t>
            </a:r>
            <a:r>
              <a:rPr lang="fr-CA" sz="1600" dirty="0">
                <a:cs typeface="Arial"/>
              </a:rPr>
              <a:t> investir dans les obligations ou les actions d’une entreprise qui construit des écoles. Tu ne recherches pas seulement un rendement financier, mais tu veux aussi avoir un impact positif dans le domaine de l’éducation.</a:t>
            </a:r>
          </a:p>
        </p:txBody>
      </p:sp>
      <p:sp>
        <p:nvSpPr>
          <p:cNvPr id="3" name="Oval 2">
            <a:extLst>
              <a:ext uri="{FF2B5EF4-FFF2-40B4-BE49-F238E27FC236}">
                <a16:creationId xmlns:a16="http://schemas.microsoft.com/office/drawing/2014/main" id="{63A034C3-F316-45D2-3849-94CFC5189978}"/>
              </a:ext>
            </a:extLst>
          </p:cNvPr>
          <p:cNvSpPr/>
          <p:nvPr>
            <p:custDataLst>
              <p:tags r:id="rId6"/>
            </p:custDataLst>
          </p:nvPr>
        </p:nvSpPr>
        <p:spPr>
          <a:xfrm>
            <a:off x="663894" y="24549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11F29C8-8773-7AED-32EF-60FC4B1964BB}"/>
              </a:ext>
            </a:extLst>
          </p:cNvPr>
          <p:cNvSpPr/>
          <p:nvPr>
            <p:custDataLst>
              <p:tags r:id="rId7"/>
            </p:custDataLst>
          </p:nvPr>
        </p:nvSpPr>
        <p:spPr>
          <a:xfrm>
            <a:off x="663894" y="37630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1A30ED7-4320-80F8-970E-5F171B8C5942}"/>
              </a:ext>
            </a:extLst>
          </p:cNvPr>
          <p:cNvSpPr/>
          <p:nvPr>
            <p:custDataLst>
              <p:tags r:id="rId8"/>
            </p:custDataLst>
          </p:nvPr>
        </p:nvSpPr>
        <p:spPr>
          <a:xfrm>
            <a:off x="663894" y="51092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9ACA18-BF71-57EF-EE52-1258FFAE898E}"/>
              </a:ext>
            </a:extLst>
          </p:cNvPr>
          <p:cNvPicPr>
            <a:picLocks noChangeAspect="1"/>
          </p:cNvPicPr>
          <p:nvPr>
            <p:custDataLst>
              <p:tags r:id="rId9"/>
            </p:custDataLst>
          </p:nvPr>
        </p:nvPicPr>
        <p:blipFill>
          <a:blip r:embed="rId14"/>
          <a:stretch>
            <a:fillRect/>
          </a:stretch>
        </p:blipFill>
        <p:spPr>
          <a:xfrm>
            <a:off x="806808" y="2611238"/>
            <a:ext cx="548750" cy="480156"/>
          </a:xfrm>
          <a:prstGeom prst="rect">
            <a:avLst/>
          </a:prstGeom>
        </p:spPr>
      </p:pic>
      <p:pic>
        <p:nvPicPr>
          <p:cNvPr id="9" name="Picture 8">
            <a:extLst>
              <a:ext uri="{FF2B5EF4-FFF2-40B4-BE49-F238E27FC236}">
                <a16:creationId xmlns:a16="http://schemas.microsoft.com/office/drawing/2014/main" id="{DA4C6894-B5C0-C512-0B91-9324718C0878}"/>
              </a:ext>
            </a:extLst>
          </p:cNvPr>
          <p:cNvPicPr>
            <a:picLocks noChangeAspect="1"/>
          </p:cNvPicPr>
          <p:nvPr>
            <p:custDataLst>
              <p:tags r:id="rId10"/>
            </p:custDataLst>
          </p:nvPr>
        </p:nvPicPr>
        <p:blipFill>
          <a:blip r:embed="rId15"/>
          <a:stretch>
            <a:fillRect/>
          </a:stretch>
        </p:blipFill>
        <p:spPr>
          <a:xfrm>
            <a:off x="813788" y="3873833"/>
            <a:ext cx="491500" cy="491500"/>
          </a:xfrm>
          <a:prstGeom prst="rect">
            <a:avLst/>
          </a:prstGeom>
        </p:spPr>
      </p:pic>
      <p:pic>
        <p:nvPicPr>
          <p:cNvPr id="10" name="Picture 9">
            <a:extLst>
              <a:ext uri="{FF2B5EF4-FFF2-40B4-BE49-F238E27FC236}">
                <a16:creationId xmlns:a16="http://schemas.microsoft.com/office/drawing/2014/main" id="{47C99471-EB35-D929-CB45-1D9D5FB328D7}"/>
              </a:ext>
            </a:extLst>
          </p:cNvPr>
          <p:cNvPicPr>
            <a:picLocks noChangeAspect="1"/>
          </p:cNvPicPr>
          <p:nvPr>
            <p:custDataLst>
              <p:tags r:id="rId11"/>
            </p:custDataLst>
          </p:nvPr>
        </p:nvPicPr>
        <p:blipFill>
          <a:blip r:embed="rId16"/>
          <a:stretch>
            <a:fillRect/>
          </a:stretch>
        </p:blipFill>
        <p:spPr>
          <a:xfrm>
            <a:off x="827749" y="5240739"/>
            <a:ext cx="491500" cy="491500"/>
          </a:xfrm>
          <a:prstGeom prst="rect">
            <a:avLst/>
          </a:prstGeom>
        </p:spPr>
      </p:pic>
    </p:spTree>
    <p:extLst>
      <p:ext uri="{BB962C8B-B14F-4D97-AF65-F5344CB8AC3E}">
        <p14:creationId xmlns:p14="http://schemas.microsoft.com/office/powerpoint/2010/main" val="113997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dirty="0"/>
              <a:t>Catégories d’actifs</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1692833"/>
            <a:ext cx="4958430" cy="4184175"/>
          </a:xfrm>
          <a:prstGeom prst="rect">
            <a:avLst/>
          </a:prstGeom>
        </p:spPr>
        <p:txBody>
          <a:bodyPr>
            <a:normAutofit fontScale="92500" lnSpcReduction="10000"/>
          </a:bodyPr>
          <a:lstStyle/>
          <a:p>
            <a:r>
              <a:rPr lang="fr-CA" sz="2500" b="1" i="0" dirty="0">
                <a:solidFill>
                  <a:srgbClr val="333F48"/>
                </a:solidFill>
                <a:latin typeface="Century Gothic" panose="020B0502020202020204" pitchFamily="34" charset="0"/>
                <a:ea typeface="+mn-lt"/>
                <a:cs typeface="+mn-lt"/>
              </a:rPr>
              <a:t>Traditionnelles</a:t>
            </a:r>
          </a:p>
          <a:p>
            <a:pPr marL="227013" indent="-227013">
              <a:buClr>
                <a:srgbClr val="A2AAAD"/>
              </a:buClr>
              <a:buFont typeface="Arial"/>
              <a:buChar char="•"/>
            </a:pPr>
            <a:r>
              <a:rPr lang="fr-CA" sz="1600">
                <a:solidFill>
                  <a:srgbClr val="374151"/>
                </a:solidFill>
                <a:latin typeface="Century Gothic" panose="020B0502020202020204" pitchFamily="34" charset="0"/>
                <a:ea typeface="+mn-lt"/>
                <a:cs typeface="+mn-lt"/>
              </a:rPr>
              <a:t>Actions </a:t>
            </a:r>
            <a:r>
              <a:rPr lang="fr-CA" sz="1600" dirty="0">
                <a:solidFill>
                  <a:srgbClr val="374151"/>
                </a:solidFill>
                <a:latin typeface="Century Gothic" panose="020B0502020202020204" pitchFamily="34" charset="0"/>
                <a:ea typeface="+mn-lt"/>
                <a:cs typeface="+mn-lt"/>
              </a:rPr>
              <a:t>: propriété d’une entreprise qui représente une part de ses bénéfices.</a:t>
            </a:r>
          </a:p>
          <a:p>
            <a:pPr marL="227013" indent="-227013">
              <a:buClr>
                <a:srgbClr val="A2AAAD"/>
              </a:buClr>
              <a:buFont typeface="Arial"/>
              <a:buChar char="•"/>
            </a:pPr>
            <a:r>
              <a:rPr lang="fr-CA" sz="1600">
                <a:solidFill>
                  <a:srgbClr val="374151"/>
                </a:solidFill>
                <a:latin typeface="Century Gothic" panose="020B0502020202020204" pitchFamily="34" charset="0"/>
                <a:ea typeface="+mn-lt"/>
                <a:cs typeface="+mn-lt"/>
              </a:rPr>
              <a:t>Obligations : titres </a:t>
            </a:r>
            <a:r>
              <a:rPr lang="fr-CA" sz="1600" dirty="0">
                <a:solidFill>
                  <a:srgbClr val="374151"/>
                </a:solidFill>
                <a:latin typeface="Century Gothic" panose="020B0502020202020204" pitchFamily="34" charset="0"/>
                <a:ea typeface="+mn-lt"/>
                <a:cs typeface="+mn-lt"/>
              </a:rPr>
              <a:t>d’emprunt </a:t>
            </a:r>
            <a:r>
              <a:rPr lang="fr-CA" sz="1600">
                <a:solidFill>
                  <a:srgbClr val="374151"/>
                </a:solidFill>
                <a:latin typeface="Century Gothic" panose="020B0502020202020204" pitchFamily="34" charset="0"/>
                <a:ea typeface="+mn-lt"/>
                <a:cs typeface="+mn-lt"/>
              </a:rPr>
              <a:t>qui permettent </a:t>
            </a:r>
            <a:r>
              <a:rPr lang="fr-CA" sz="1600" dirty="0">
                <a:solidFill>
                  <a:srgbClr val="374151"/>
                </a:solidFill>
                <a:latin typeface="Century Gothic" panose="020B0502020202020204" pitchFamily="34" charset="0"/>
                <a:ea typeface="+mn-lt"/>
                <a:cs typeface="+mn-lt"/>
              </a:rPr>
              <a:t>aux investisseurs de prêter de l’argent à une entité (un gouvernement ou une entreprise) en échange du versement d’intérêts périodiques et du remboursement de la valeur nominale de l’obligation.</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Compte d’épargne : compte bancaire qui verse un intérêt sur le montant déposé.</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CPG (certificat de placement garanti) </a:t>
            </a:r>
            <a:r>
              <a:rPr lang="fr-CA" sz="1600">
                <a:solidFill>
                  <a:srgbClr val="374151"/>
                </a:solidFill>
                <a:latin typeface="Century Gothic" panose="020B0502020202020204" pitchFamily="34" charset="0"/>
                <a:ea typeface="+mn-lt"/>
                <a:cs typeface="+mn-lt"/>
              </a:rPr>
              <a:t>: placements peu risqués offerts </a:t>
            </a:r>
            <a:r>
              <a:rPr lang="fr-CA" sz="1600" dirty="0">
                <a:solidFill>
                  <a:srgbClr val="374151"/>
                </a:solidFill>
                <a:latin typeface="Century Gothic" panose="020B0502020202020204" pitchFamily="34" charset="0"/>
                <a:ea typeface="+mn-lt"/>
                <a:cs typeface="+mn-lt"/>
              </a:rPr>
              <a:t>par les banques et les sociétés de fiducie et </a:t>
            </a:r>
            <a:r>
              <a:rPr lang="fr-CA" sz="1600">
                <a:solidFill>
                  <a:srgbClr val="374151"/>
                </a:solidFill>
                <a:latin typeface="Century Gothic" panose="020B0502020202020204" pitchFamily="34" charset="0"/>
                <a:ea typeface="+mn-lt"/>
                <a:cs typeface="+mn-lt"/>
              </a:rPr>
              <a:t>qui rapportent </a:t>
            </a:r>
            <a:r>
              <a:rPr lang="fr-CA" sz="1600" dirty="0">
                <a:solidFill>
                  <a:srgbClr val="374151"/>
                </a:solidFill>
                <a:latin typeface="Century Gothic" panose="020B0502020202020204" pitchFamily="34" charset="0"/>
                <a:ea typeface="+mn-lt"/>
                <a:cs typeface="+mn-lt"/>
              </a:rPr>
              <a:t>un intérêt.</a:t>
            </a:r>
          </a:p>
        </p:txBody>
      </p:sp>
      <p:sp>
        <p:nvSpPr>
          <p:cNvPr id="5" name="Content Placeholder 4">
            <a:extLst>
              <a:ext uri="{FF2B5EF4-FFF2-40B4-BE49-F238E27FC236}">
                <a16:creationId xmlns:a16="http://schemas.microsoft.com/office/drawing/2014/main" id="{F26A8149-A896-BC69-EFDF-2C9186646EE8}"/>
              </a:ext>
            </a:extLst>
          </p:cNvPr>
          <p:cNvSpPr>
            <a:spLocks noGrp="1"/>
          </p:cNvSpPr>
          <p:nvPr>
            <p:ph sz="quarter" idx="4294967295"/>
            <p:custDataLst>
              <p:tags r:id="rId3"/>
            </p:custDataLst>
          </p:nvPr>
        </p:nvSpPr>
        <p:spPr>
          <a:xfrm>
            <a:off x="6857999" y="1692833"/>
            <a:ext cx="4818063" cy="4184175"/>
          </a:xfrm>
          <a:prstGeom prst="rect">
            <a:avLst/>
          </a:prstGeom>
        </p:spPr>
        <p:txBody>
          <a:bodyPr vert="horz" lIns="91440" tIns="45720" rIns="91440" bIns="45720" rtlCol="0" anchor="t">
            <a:normAutofit fontScale="92500" lnSpcReduction="20000"/>
          </a:bodyPr>
          <a:lstStyle/>
          <a:p>
            <a:r>
              <a:rPr lang="fr-CA" sz="2500" b="1" dirty="0">
                <a:solidFill>
                  <a:srgbClr val="333F48"/>
                </a:solidFill>
                <a:latin typeface="Century Gothic" panose="020B0502020202020204" pitchFamily="34" charset="0"/>
              </a:rPr>
              <a:t>Non traditionnelles</a:t>
            </a:r>
          </a:p>
          <a:p>
            <a:pPr marL="227013" indent="-227013">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Immobilier </a:t>
            </a:r>
            <a:r>
              <a:rPr lang="fr-CA" sz="1600" dirty="0">
                <a:solidFill>
                  <a:srgbClr val="374151"/>
                </a:solidFill>
                <a:latin typeface="Century Gothic" panose="020B0502020202020204" pitchFamily="34" charset="0"/>
                <a:ea typeface="+mn-lt"/>
                <a:cs typeface="+mn-lt"/>
              </a:rPr>
              <a:t>: biens matériels, comme une maison, un appartement ou un immeuble commercial.</a:t>
            </a:r>
          </a:p>
          <a:p>
            <a:pPr marL="227013" indent="-227013">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Fiducies </a:t>
            </a:r>
            <a:r>
              <a:rPr lang="fr-CA" sz="1600" dirty="0">
                <a:solidFill>
                  <a:srgbClr val="374151"/>
                </a:solidFill>
                <a:latin typeface="Century Gothic" panose="020B0502020202020204" pitchFamily="34" charset="0"/>
                <a:ea typeface="+mn-lt"/>
                <a:cs typeface="+mn-lt"/>
              </a:rPr>
              <a:t>de placement immobilier (FPI) </a:t>
            </a:r>
            <a:r>
              <a:rPr lang="fr-CA" sz="1600">
                <a:solidFill>
                  <a:srgbClr val="374151"/>
                </a:solidFill>
                <a:latin typeface="Century Gothic" panose="020B0502020202020204" pitchFamily="34" charset="0"/>
                <a:ea typeface="+mn-lt"/>
                <a:cs typeface="+mn-lt"/>
              </a:rPr>
              <a:t>: sociétés qui détiennent et gèrent un bien immobilier qui produit </a:t>
            </a:r>
            <a:r>
              <a:rPr lang="fr-CA" sz="1600" dirty="0">
                <a:solidFill>
                  <a:srgbClr val="374151"/>
                </a:solidFill>
                <a:latin typeface="Century Gothic" panose="020B0502020202020204" pitchFamily="34" charset="0"/>
                <a:ea typeface="+mn-lt"/>
                <a:cs typeface="+mn-lt"/>
              </a:rPr>
              <a:t>un revenu.</a:t>
            </a:r>
          </a:p>
          <a:p>
            <a:pPr marL="227013" indent="-227013">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Marchandises : produits </a:t>
            </a:r>
            <a:r>
              <a:rPr lang="fr-CA" sz="1600" dirty="0">
                <a:solidFill>
                  <a:srgbClr val="374151"/>
                </a:solidFill>
                <a:latin typeface="Century Gothic" panose="020B0502020202020204" pitchFamily="34" charset="0"/>
                <a:ea typeface="+mn-lt"/>
                <a:cs typeface="+mn-lt"/>
              </a:rPr>
              <a:t>de base </a:t>
            </a:r>
            <a:r>
              <a:rPr lang="fr-CA" sz="1600">
                <a:solidFill>
                  <a:srgbClr val="374151"/>
                </a:solidFill>
                <a:latin typeface="Century Gothic" panose="020B0502020202020204" pitchFamily="34" charset="0"/>
                <a:ea typeface="+mn-lt"/>
                <a:cs typeface="+mn-lt"/>
              </a:rPr>
              <a:t>qui peuvent être négociés, </a:t>
            </a:r>
            <a:r>
              <a:rPr lang="fr-CA" sz="1600" dirty="0">
                <a:solidFill>
                  <a:srgbClr val="374151"/>
                </a:solidFill>
                <a:latin typeface="Century Gothic" panose="020B0502020202020204" pitchFamily="34" charset="0"/>
                <a:ea typeface="+mn-lt"/>
                <a:cs typeface="+mn-lt"/>
              </a:rPr>
              <a:t>comme l’or, le pétrole ou les produits agricoles.</a:t>
            </a:r>
          </a:p>
          <a:p>
            <a:pPr marL="227013" indent="-227013">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Objets </a:t>
            </a:r>
            <a:r>
              <a:rPr lang="fr-CA" sz="1600" dirty="0">
                <a:solidFill>
                  <a:srgbClr val="374151"/>
                </a:solidFill>
                <a:latin typeface="Century Gothic" panose="020B0502020202020204" pitchFamily="34" charset="0"/>
                <a:ea typeface="+mn-lt"/>
                <a:cs typeface="+mn-lt"/>
              </a:rPr>
              <a:t>de collection </a:t>
            </a:r>
            <a:r>
              <a:rPr lang="fr-CA" sz="1600">
                <a:solidFill>
                  <a:srgbClr val="374151"/>
                </a:solidFill>
                <a:latin typeface="Century Gothic" panose="020B0502020202020204" pitchFamily="34" charset="0"/>
                <a:ea typeface="+mn-lt"/>
                <a:cs typeface="+mn-lt"/>
              </a:rPr>
              <a:t>:  voitures, œuvres </a:t>
            </a:r>
            <a:r>
              <a:rPr lang="fr-CA" sz="1600" dirty="0">
                <a:solidFill>
                  <a:srgbClr val="374151"/>
                </a:solidFill>
                <a:latin typeface="Century Gothic" panose="020B0502020202020204" pitchFamily="34" charset="0"/>
                <a:ea typeface="+mn-lt"/>
                <a:cs typeface="+mn-lt"/>
              </a:rPr>
              <a:t>d’art ou même des cartes de baseball et des actifs numériques, comme des jetons non fongibles.</a:t>
            </a:r>
          </a:p>
          <a:p>
            <a:pPr marL="227013" indent="-227013">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Cryptomonnaies : monnaies numériques ou virtuelles, </a:t>
            </a:r>
            <a:r>
              <a:rPr lang="fr-CA" sz="1600" dirty="0">
                <a:solidFill>
                  <a:srgbClr val="374151"/>
                </a:solidFill>
                <a:latin typeface="Century Gothic" panose="020B0502020202020204" pitchFamily="34" charset="0"/>
                <a:ea typeface="+mn-lt"/>
                <a:cs typeface="+mn-lt"/>
              </a:rPr>
              <a:t>comme le bitcoin, </a:t>
            </a:r>
            <a:r>
              <a:rPr lang="fr-CA" sz="1600">
                <a:solidFill>
                  <a:srgbClr val="374151"/>
                </a:solidFill>
                <a:latin typeface="Century Gothic" panose="020B0502020202020204" pitchFamily="34" charset="0"/>
                <a:ea typeface="+mn-lt"/>
                <a:cs typeface="+mn-lt"/>
              </a:rPr>
              <a:t>qui utilisent </a:t>
            </a:r>
            <a:r>
              <a:rPr lang="fr-CA" sz="1600" dirty="0">
                <a:solidFill>
                  <a:srgbClr val="374151"/>
                </a:solidFill>
                <a:latin typeface="Century Gothic" panose="020B0502020202020204" pitchFamily="34" charset="0"/>
                <a:ea typeface="+mn-lt"/>
                <a:cs typeface="+mn-lt"/>
              </a:rPr>
              <a:t>la cryptographie pour sécuriser les transactions.</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4"/>
            </p:custDataLst>
          </p:nvPr>
        </p:nvCxnSpPr>
        <p:spPr>
          <a:xfrm>
            <a:off x="6096000"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5"/>
            </p:custDataLst>
          </p:nvPr>
        </p:nvSpPr>
        <p:spPr/>
        <p:txBody>
          <a:bodyPr/>
          <a:lstStyle/>
          <a:p>
            <a:fld id="{DFDF98CC-160E-494C-8C3C-8CDC5FA257DE}" type="slidenum">
              <a:rPr lang="en-US" smtClean="0"/>
              <a:t>13</a:t>
            </a:fld>
            <a:endParaRPr lang="en-US"/>
          </a:p>
        </p:txBody>
      </p:sp>
    </p:spTree>
    <p:extLst>
      <p:ext uri="{BB962C8B-B14F-4D97-AF65-F5344CB8AC3E}">
        <p14:creationId xmlns:p14="http://schemas.microsoft.com/office/powerpoint/2010/main" val="261546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Étapes pour composer un fonds d’investissement durable</a:t>
            </a:r>
          </a:p>
        </p:txBody>
      </p:sp>
      <p:sp>
        <p:nvSpPr>
          <p:cNvPr id="320" name="Google Shape;320;p34"/>
          <p:cNvSpPr txBox="1">
            <a:spLocks noGrp="1"/>
          </p:cNvSpPr>
          <p:nvPr>
            <p:ph type="subTitle" idx="1"/>
            <p:custDataLst>
              <p:tags r:id="rId2"/>
            </p:custDataLst>
          </p:nvPr>
        </p:nvSpPr>
        <p:spPr>
          <a:xfrm>
            <a:off x="517871" y="2441904"/>
            <a:ext cx="10613886" cy="2992243"/>
          </a:xfrm>
          <a:prstGeom prst="rect">
            <a:avLst/>
          </a:prstGeom>
          <a:noFill/>
          <a:ln>
            <a:noFill/>
          </a:ln>
        </p:spPr>
        <p:txBody>
          <a:bodyPr spcFirstLastPara="1" wrap="square" lIns="91425" tIns="45700" rIns="91425" bIns="45700" anchor="t" anchorCtr="0">
            <a:noAutofit/>
          </a:bodyPr>
          <a:lstStyle/>
          <a:p>
            <a:pPr marL="355600" indent="-355600">
              <a:buClr>
                <a:schemeClr val="tx1"/>
              </a:buClr>
              <a:buFont typeface="+mj-lt"/>
              <a:buAutoNum type="arabicPeriod"/>
            </a:pPr>
            <a:r>
              <a:rPr lang="fr-CA" sz="1600">
                <a:solidFill>
                  <a:srgbClr val="000000"/>
                </a:solidFill>
              </a:rPr>
              <a:t>C</a:t>
            </a:r>
            <a:r>
              <a:rPr lang="fr-CA" sz="1600">
                <a:solidFill>
                  <a:srgbClr val="000000"/>
                </a:solidFill>
                <a:effectLst/>
              </a:rPr>
              <a:t>erner tes valeurs et tes convictions (p. ex., changements climatiques, diversité des modèles féminins, biodiversité</a:t>
            </a:r>
            <a:r>
              <a:rPr lang="fr-CA" sz="1600">
                <a:solidFill>
                  <a:srgbClr val="000000"/>
                </a:solidFill>
              </a:rPr>
              <a:t>).</a:t>
            </a:r>
          </a:p>
          <a:p>
            <a:pPr>
              <a:lnSpc>
                <a:spcPct val="200000"/>
              </a:lnSpc>
              <a:buClr>
                <a:schemeClr val="tx1"/>
              </a:buClr>
              <a:buFont typeface="+mj-lt"/>
              <a:buAutoNum type="arabicPeriod"/>
            </a:pPr>
            <a:r>
              <a:rPr lang="fr-CA" sz="1600">
                <a:cs typeface="Arial"/>
              </a:rPr>
              <a:t>Rechercher et sélectionner des sociétés qui reflètent tes valeurs et tes convictions.</a:t>
            </a:r>
          </a:p>
          <a:p>
            <a:pPr>
              <a:lnSpc>
                <a:spcPct val="200000"/>
              </a:lnSpc>
              <a:buClr>
                <a:schemeClr val="tx1"/>
              </a:buClr>
              <a:buFont typeface="+mj-lt"/>
              <a:buAutoNum type="arabicPeriod"/>
            </a:pPr>
            <a:r>
              <a:rPr lang="fr-CA" sz="1600">
                <a:cs typeface="Arial"/>
              </a:rPr>
              <a:t>Diversifier tes investissements pour gérer le risque. </a:t>
            </a:r>
          </a:p>
          <a:p>
            <a:pPr>
              <a:lnSpc>
                <a:spcPct val="200000"/>
              </a:lnSpc>
              <a:buClr>
                <a:schemeClr val="tx1"/>
              </a:buClr>
              <a:buFont typeface="+mj-lt"/>
              <a:buAutoNum type="arabicPeriod"/>
            </a:pPr>
            <a:r>
              <a:rPr lang="fr-CA" sz="1600">
                <a:cs typeface="Arial"/>
              </a:rPr>
              <a:t>Surveiller et rajuster constamment ton portefeuille.</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14</a:t>
            </a:fld>
            <a:endParaRPr lang="en-US"/>
          </a:p>
        </p:txBody>
      </p:sp>
    </p:spTree>
    <p:extLst>
      <p:ext uri="{BB962C8B-B14F-4D97-AF65-F5344CB8AC3E}">
        <p14:creationId xmlns:p14="http://schemas.microsoft.com/office/powerpoint/2010/main" val="108591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r>
              <a:rPr lang="fr-CA">
                <a:effectLst/>
              </a:rPr>
              <a:t>Critères environnementaux</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2"/>
            </p:custDataLst>
          </p:nvPr>
        </p:nvSpPr>
        <p:spPr/>
        <p:txBody>
          <a:bodyPr/>
          <a:lstStyle/>
          <a:p>
            <a:fld id="{DFDF98CC-160E-494C-8C3C-8CDC5FA257DE}" type="slidenum">
              <a:rPr lang="en-US" smtClean="0"/>
              <a:t>15</a:t>
            </a:fld>
            <a:endParaRPr lang="en-US"/>
          </a:p>
        </p:txBody>
      </p:sp>
      <p:sp>
        <p:nvSpPr>
          <p:cNvPr id="24" name="Rectangle 23">
            <a:extLst>
              <a:ext uri="{FF2B5EF4-FFF2-40B4-BE49-F238E27FC236}">
                <a16:creationId xmlns:a16="http://schemas.microsoft.com/office/drawing/2014/main" id="{1872114C-4CB0-27FA-C49E-12F31B3634D6}"/>
              </a:ext>
            </a:extLst>
          </p:cNvPr>
          <p:cNvSpPr/>
          <p:nvPr>
            <p:custDataLst>
              <p:tags r:id="rId3"/>
            </p:custDataLst>
          </p:nvPr>
        </p:nvSpPr>
        <p:spPr>
          <a:xfrm>
            <a:off x="515937" y="2513532"/>
            <a:ext cx="3446463" cy="897246"/>
          </a:xfrm>
          <a:prstGeom prst="rect">
            <a:avLst/>
          </a:pr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txBody>
          <a:bodyPr/>
          <a:lstStyle/>
          <a:p>
            <a:endParaRPr lang="en-US" sz="1600">
              <a:solidFill>
                <a:schemeClr val="tx1"/>
              </a:solidFill>
              <a:latin typeface="Century Gothic" panose="020B0502020202020204" pitchFamily="34" charset="0"/>
            </a:endParaRPr>
          </a:p>
        </p:txBody>
      </p:sp>
      <p:sp>
        <p:nvSpPr>
          <p:cNvPr id="16" name="Rectangle 15">
            <a:extLst>
              <a:ext uri="{FF2B5EF4-FFF2-40B4-BE49-F238E27FC236}">
                <a16:creationId xmlns:a16="http://schemas.microsoft.com/office/drawing/2014/main" id="{F72E361B-6B5D-3DA6-F1B9-DED33FB9A842}"/>
              </a:ext>
            </a:extLst>
          </p:cNvPr>
          <p:cNvSpPr/>
          <p:nvPr>
            <p:custDataLst>
              <p:tags r:id="rId4"/>
            </p:custDataLst>
          </p:nvPr>
        </p:nvSpPr>
        <p:spPr>
          <a:xfrm>
            <a:off x="4373514" y="4247486"/>
            <a:ext cx="3094086" cy="897246"/>
          </a:xfrm>
          <a:prstGeom prst="rect">
            <a:avLst/>
          </a:pr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6">
              <a:hueOff val="0"/>
              <a:satOff val="0"/>
              <a:lumOff val="0"/>
              <a:alphaOff val="0"/>
            </a:schemeClr>
          </a:fontRef>
        </p:style>
        <p:txBody>
          <a:bodyPr/>
          <a:lstStyle/>
          <a:p>
            <a:endParaRPr lang="en-US" sz="1200">
              <a:solidFill>
                <a:schemeClr val="tx1"/>
              </a:solidFill>
              <a:latin typeface="Century Gothic" panose="020B0502020202020204" pitchFamily="34" charset="0"/>
            </a:endParaRPr>
          </a:p>
        </p:txBody>
      </p:sp>
      <p:sp>
        <p:nvSpPr>
          <p:cNvPr id="29" name="TextBox 28">
            <a:extLst>
              <a:ext uri="{FF2B5EF4-FFF2-40B4-BE49-F238E27FC236}">
                <a16:creationId xmlns:a16="http://schemas.microsoft.com/office/drawing/2014/main" id="{0571BF62-0747-2CCF-5A70-EACF0F73EAD4}"/>
              </a:ext>
            </a:extLst>
          </p:cNvPr>
          <p:cNvSpPr txBox="1"/>
          <p:nvPr>
            <p:custDataLst>
              <p:tags r:id="rId5"/>
            </p:custDataLst>
          </p:nvPr>
        </p:nvSpPr>
        <p:spPr>
          <a:xfrm>
            <a:off x="526447" y="1881350"/>
            <a:ext cx="11158193" cy="3725122"/>
          </a:xfrm>
          <a:prstGeom prst="rect">
            <a:avLst/>
          </a:prstGeom>
          <a:noFill/>
        </p:spPr>
        <p:txBody>
          <a:bodyPr wrap="square">
            <a:spAutoFit/>
          </a:bodyPr>
          <a:lstStyle/>
          <a:p>
            <a:pPr marL="285750" indent="-285750" defTabSz="488950">
              <a:lnSpc>
                <a:spcPct val="90000"/>
              </a:lnSpc>
              <a:spcBef>
                <a:spcPct val="0"/>
              </a:spcBef>
              <a:spcAft>
                <a:spcPts val="1000"/>
              </a:spcAft>
              <a:buClr>
                <a:srgbClr val="A2AAAD"/>
              </a:buClr>
              <a:buFont typeface="Arial" panose="020B0604020202020204" pitchFamily="34" charset="0"/>
              <a:buChar char="•"/>
            </a:pPr>
            <a:r>
              <a:rPr lang="fr-CA" b="1" dirty="0">
                <a:solidFill>
                  <a:srgbClr val="333F48"/>
                </a:solidFill>
                <a:latin typeface="Century Gothic" panose="020B0502020202020204" pitchFamily="34" charset="0"/>
              </a:rPr>
              <a:t>Atténuation des changements climatiques : </a:t>
            </a:r>
            <a:r>
              <a:rPr lang="fr-CA" dirty="0">
                <a:solidFill>
                  <a:srgbClr val="333F48"/>
                </a:solidFill>
                <a:latin typeface="Century Gothic" panose="020B0502020202020204" pitchFamily="34" charset="0"/>
              </a:rPr>
              <a:t>entreprises qui s’efforcent activement de réduire leur empreinte carbone et de résoudre les problèmes des changements climatiques.</a:t>
            </a:r>
          </a:p>
          <a:p>
            <a:pPr marL="285750" indent="-285750" defTabSz="488950">
              <a:lnSpc>
                <a:spcPct val="90000"/>
              </a:lnSpc>
              <a:spcBef>
                <a:spcPct val="0"/>
              </a:spcBef>
              <a:spcAft>
                <a:spcPts val="1000"/>
              </a:spcAft>
              <a:buClr>
                <a:srgbClr val="A2AAAD"/>
              </a:buClr>
              <a:buFont typeface="Arial" panose="020B0604020202020204" pitchFamily="34" charset="0"/>
              <a:buChar char="•"/>
            </a:pPr>
            <a:r>
              <a:rPr lang="fr-CA" b="1" dirty="0">
                <a:solidFill>
                  <a:srgbClr val="333F48"/>
                </a:solidFill>
                <a:latin typeface="Century Gothic" panose="020B0502020202020204" pitchFamily="34" charset="0"/>
              </a:rPr>
              <a:t>Efficacité énergétique : </a:t>
            </a:r>
            <a:r>
              <a:rPr lang="fr-CA" dirty="0">
                <a:solidFill>
                  <a:srgbClr val="333F48"/>
                </a:solidFill>
                <a:latin typeface="Century Gothic" panose="020B0502020202020204" pitchFamily="34" charset="0"/>
              </a:rPr>
              <a:t>entreprises qui adoptent des pratiques et des technologies efficaces sur le plan énergétique.</a:t>
            </a:r>
          </a:p>
          <a:p>
            <a:pPr marL="285750" indent="-285750" defTabSz="488950">
              <a:lnSpc>
                <a:spcPct val="90000"/>
              </a:lnSpc>
              <a:spcBef>
                <a:spcPct val="0"/>
              </a:spcBef>
              <a:spcAft>
                <a:spcPts val="1000"/>
              </a:spcAft>
              <a:buClr>
                <a:srgbClr val="A2AAAD"/>
              </a:buClr>
              <a:buFont typeface="Arial" panose="020B0604020202020204" pitchFamily="34" charset="0"/>
              <a:buChar char="•"/>
            </a:pPr>
            <a:r>
              <a:rPr lang="fr-CA" b="1" dirty="0">
                <a:solidFill>
                  <a:srgbClr val="333F48"/>
                </a:solidFill>
                <a:latin typeface="Century Gothic" panose="020B0502020202020204" pitchFamily="34" charset="0"/>
              </a:rPr>
              <a:t>Énergies renouvelables : </a:t>
            </a:r>
            <a:r>
              <a:rPr lang="fr-CA" dirty="0">
                <a:solidFill>
                  <a:srgbClr val="333F48"/>
                </a:solidFill>
                <a:latin typeface="Century Gothic" panose="020B0502020202020204" pitchFamily="34" charset="0"/>
              </a:rPr>
              <a:t>entreprises engagées dans l’exploitation des sources d’énergie renouvelable, comme l’énergie éolienne, solaire et hydroélectrique.</a:t>
            </a:r>
          </a:p>
          <a:p>
            <a:pPr marL="285750" indent="-285750" defTabSz="488950">
              <a:lnSpc>
                <a:spcPct val="90000"/>
              </a:lnSpc>
              <a:spcBef>
                <a:spcPct val="0"/>
              </a:spcBef>
              <a:spcAft>
                <a:spcPts val="1000"/>
              </a:spcAft>
              <a:buClr>
                <a:srgbClr val="A2AAAD"/>
              </a:buClr>
              <a:buFont typeface="Arial" panose="020B0604020202020204" pitchFamily="34" charset="0"/>
              <a:buChar char="•"/>
            </a:pPr>
            <a:r>
              <a:rPr lang="fr-CA" b="1" dirty="0">
                <a:solidFill>
                  <a:srgbClr val="333F48"/>
                </a:solidFill>
                <a:latin typeface="Century Gothic" panose="020B0502020202020204" pitchFamily="34" charset="0"/>
              </a:rPr>
              <a:t>Gestion durable des ressources : </a:t>
            </a:r>
            <a:r>
              <a:rPr lang="fr-CA" dirty="0">
                <a:solidFill>
                  <a:srgbClr val="333F48"/>
                </a:solidFill>
                <a:latin typeface="Century Gothic" panose="020B0502020202020204" pitchFamily="34" charset="0"/>
              </a:rPr>
              <a:t>entreprises qui défendent une gestion responsable des ressources, comme la foresterie ou l’agriculture durable.</a:t>
            </a:r>
          </a:p>
          <a:p>
            <a:pPr marL="285750" indent="-285750" defTabSz="488950">
              <a:lnSpc>
                <a:spcPct val="90000"/>
              </a:lnSpc>
              <a:spcBef>
                <a:spcPct val="0"/>
              </a:spcBef>
              <a:spcAft>
                <a:spcPts val="1000"/>
              </a:spcAft>
              <a:buClr>
                <a:srgbClr val="A2AAAD"/>
              </a:buClr>
              <a:buFont typeface="Arial" panose="020B0604020202020204" pitchFamily="34" charset="0"/>
              <a:buChar char="•"/>
            </a:pPr>
            <a:r>
              <a:rPr lang="fr-CA" b="1" dirty="0">
                <a:solidFill>
                  <a:srgbClr val="333F48"/>
                </a:solidFill>
                <a:latin typeface="Century Gothic" panose="020B0502020202020204" pitchFamily="34" charset="0"/>
              </a:rPr>
              <a:t>Réduction des déchets : </a:t>
            </a:r>
            <a:r>
              <a:rPr lang="fr-CA" dirty="0">
                <a:solidFill>
                  <a:srgbClr val="333F48"/>
                </a:solidFill>
                <a:latin typeface="Century Gothic" panose="020B0502020202020204" pitchFamily="34" charset="0"/>
              </a:rPr>
              <a:t>entreprises qui limitent au minimum la production de déchets et qui favorisent le recyclage et la durabilité dans leurs activités.</a:t>
            </a:r>
          </a:p>
          <a:p>
            <a:pPr marL="285750" indent="-285750" defTabSz="488950">
              <a:lnSpc>
                <a:spcPct val="90000"/>
              </a:lnSpc>
              <a:spcBef>
                <a:spcPct val="0"/>
              </a:spcBef>
              <a:spcAft>
                <a:spcPts val="1000"/>
              </a:spcAft>
              <a:buClr>
                <a:srgbClr val="A2AAAD"/>
              </a:buClr>
              <a:buFont typeface="Arial" panose="020B0604020202020204" pitchFamily="34" charset="0"/>
              <a:buChar char="•"/>
            </a:pPr>
            <a:r>
              <a:rPr lang="fr-CA" b="1" dirty="0">
                <a:solidFill>
                  <a:srgbClr val="333F48"/>
                </a:solidFill>
                <a:latin typeface="Century Gothic" panose="020B0502020202020204" pitchFamily="34" charset="0"/>
              </a:rPr>
              <a:t>Technologie propre : </a:t>
            </a:r>
            <a:r>
              <a:rPr lang="fr-CA" dirty="0">
                <a:solidFill>
                  <a:srgbClr val="333F48"/>
                </a:solidFill>
                <a:latin typeface="Century Gothic" panose="020B0502020202020204" pitchFamily="34" charset="0"/>
              </a:rPr>
              <a:t>entreprises qui développent et proposent des technologies propres et durables.</a:t>
            </a:r>
          </a:p>
        </p:txBody>
      </p:sp>
    </p:spTree>
    <p:extLst>
      <p:ext uri="{BB962C8B-B14F-4D97-AF65-F5344CB8AC3E}">
        <p14:creationId xmlns:p14="http://schemas.microsoft.com/office/powerpoint/2010/main" val="91281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effectLst/>
              </a:rPr>
              <a:t>Critères sociaux</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1692833"/>
            <a:ext cx="10268972" cy="4184175"/>
          </a:xfrm>
          <a:prstGeom prst="rect">
            <a:avLst/>
          </a:prstGeom>
        </p:spPr>
        <p:txBody>
          <a:bodyPr>
            <a:noAutofit/>
          </a:bodyPr>
          <a:lstStyle/>
          <a:p>
            <a:pPr marL="227013" indent="-227013">
              <a:buClr>
                <a:srgbClr val="A2AAAD"/>
              </a:buClr>
              <a:buFont typeface="Arial"/>
              <a:buChar char="•"/>
            </a:pPr>
            <a:r>
              <a:rPr lang="fr-CA" sz="1800" b="1" dirty="0">
                <a:solidFill>
                  <a:srgbClr val="374151"/>
                </a:solidFill>
                <a:latin typeface="Century Gothic" panose="020B0502020202020204" pitchFamily="34" charset="0"/>
                <a:ea typeface="+mn-lt"/>
                <a:cs typeface="+mn-lt"/>
              </a:rPr>
              <a:t>Pratiques de travail :</a:t>
            </a:r>
            <a:r>
              <a:rPr lang="fr-CA" sz="1800" dirty="0">
                <a:solidFill>
                  <a:srgbClr val="374151"/>
                </a:solidFill>
                <a:latin typeface="Century Gothic" panose="020B0502020202020204" pitchFamily="34" charset="0"/>
                <a:ea typeface="+mn-lt"/>
                <a:cs typeface="+mn-lt"/>
              </a:rPr>
              <a:t> entreprises qui utilisent des pratiques de travail équitables, offrent des conditions de travail sécuritaires et respectent les droits des travailleurs.</a:t>
            </a:r>
          </a:p>
          <a:p>
            <a:pPr marL="227013" indent="-227013">
              <a:buClr>
                <a:srgbClr val="A2AAAD"/>
              </a:buClr>
              <a:buFont typeface="Arial"/>
              <a:buChar char="•"/>
            </a:pPr>
            <a:r>
              <a:rPr lang="fr-CA" sz="1800" b="1" dirty="0">
                <a:solidFill>
                  <a:srgbClr val="374151"/>
                </a:solidFill>
                <a:latin typeface="Century Gothic" panose="020B0502020202020204" pitchFamily="34" charset="0"/>
                <a:ea typeface="+mn-lt"/>
                <a:cs typeface="+mn-lt"/>
              </a:rPr>
              <a:t>Diversité et inclusion :</a:t>
            </a:r>
            <a:r>
              <a:rPr lang="fr-CA" sz="1800" dirty="0">
                <a:solidFill>
                  <a:srgbClr val="374151"/>
                </a:solidFill>
                <a:latin typeface="Century Gothic" panose="020B0502020202020204" pitchFamily="34" charset="0"/>
                <a:ea typeface="+mn-lt"/>
                <a:cs typeface="+mn-lt"/>
              </a:rPr>
              <a:t> entreprises qui accordent une grande importance à la diversité au sein du milieu de travail et dans les postes de direction.</a:t>
            </a:r>
          </a:p>
          <a:p>
            <a:pPr marL="227013" indent="-227013">
              <a:buClr>
                <a:srgbClr val="A2AAAD"/>
              </a:buClr>
              <a:buFont typeface="Arial"/>
              <a:buChar char="•"/>
            </a:pPr>
            <a:r>
              <a:rPr lang="fr-CA" sz="1800" b="1" dirty="0">
                <a:solidFill>
                  <a:srgbClr val="374151"/>
                </a:solidFill>
                <a:latin typeface="Century Gothic" panose="020B0502020202020204" pitchFamily="34" charset="0"/>
                <a:ea typeface="+mn-lt"/>
                <a:cs typeface="+mn-lt"/>
              </a:rPr>
              <a:t>Engagement communautaire :</a:t>
            </a:r>
            <a:r>
              <a:rPr lang="fr-CA" sz="1800" dirty="0">
                <a:solidFill>
                  <a:srgbClr val="374151"/>
                </a:solidFill>
                <a:latin typeface="Century Gothic" panose="020B0502020202020204" pitchFamily="34" charset="0"/>
                <a:ea typeface="+mn-lt"/>
                <a:cs typeface="+mn-lt"/>
              </a:rPr>
              <a:t> entreprises qui s’impliquent dans leur communauté et qui y contribuent de manière positive.</a:t>
            </a:r>
          </a:p>
          <a:p>
            <a:pPr marL="227013" indent="-227013">
              <a:buClr>
                <a:srgbClr val="A2AAAD"/>
              </a:buClr>
              <a:buFont typeface="Arial"/>
              <a:buChar char="•"/>
            </a:pPr>
            <a:r>
              <a:rPr lang="fr-CA" sz="1800" b="1" dirty="0">
                <a:solidFill>
                  <a:srgbClr val="374151"/>
                </a:solidFill>
                <a:latin typeface="Century Gothic" panose="020B0502020202020204" pitchFamily="34" charset="0"/>
                <a:ea typeface="+mn-lt"/>
                <a:cs typeface="+mn-lt"/>
              </a:rPr>
              <a:t>Sécurité des produits :</a:t>
            </a:r>
            <a:r>
              <a:rPr lang="fr-CA" sz="1800" dirty="0">
                <a:solidFill>
                  <a:srgbClr val="374151"/>
                </a:solidFill>
                <a:latin typeface="Century Gothic" panose="020B0502020202020204" pitchFamily="34" charset="0"/>
                <a:ea typeface="+mn-lt"/>
                <a:cs typeface="+mn-lt"/>
              </a:rPr>
              <a:t> entreprises qui veillent à l’utilisation sécuritaire et éthique de leurs produits.</a:t>
            </a:r>
          </a:p>
          <a:p>
            <a:pPr marL="227013" indent="-227013">
              <a:buClr>
                <a:srgbClr val="A2AAAD"/>
              </a:buClr>
              <a:buFont typeface="Arial"/>
              <a:buChar char="•"/>
            </a:pPr>
            <a:r>
              <a:rPr lang="fr-CA" sz="1800" b="1" dirty="0">
                <a:solidFill>
                  <a:srgbClr val="374151"/>
                </a:solidFill>
                <a:latin typeface="Century Gothic" panose="020B0502020202020204" pitchFamily="34" charset="0"/>
                <a:ea typeface="+mn-lt"/>
                <a:cs typeface="+mn-lt"/>
              </a:rPr>
              <a:t>Droits de la personne :</a:t>
            </a:r>
            <a:r>
              <a:rPr lang="fr-CA" sz="1800" dirty="0">
                <a:solidFill>
                  <a:srgbClr val="374151"/>
                </a:solidFill>
                <a:latin typeface="Century Gothic" panose="020B0502020202020204" pitchFamily="34" charset="0"/>
                <a:ea typeface="+mn-lt"/>
                <a:cs typeface="+mn-lt"/>
              </a:rPr>
              <a:t> entreprises qui respectent et défendent les normes en matière de droits de la personne.</a:t>
            </a:r>
          </a:p>
          <a:p>
            <a:pPr marL="227013" indent="-227013">
              <a:buClr>
                <a:srgbClr val="A2AAAD"/>
              </a:buClr>
              <a:buFont typeface="Arial"/>
              <a:buChar char="•"/>
            </a:pPr>
            <a:r>
              <a:rPr lang="fr-CA" sz="1800" b="1" dirty="0">
                <a:solidFill>
                  <a:srgbClr val="374151"/>
                </a:solidFill>
                <a:latin typeface="Century Gothic" panose="020B0502020202020204" pitchFamily="34" charset="0"/>
                <a:ea typeface="+mn-lt"/>
                <a:cs typeface="+mn-lt"/>
              </a:rPr>
              <a:t>Évitement des conflits :</a:t>
            </a:r>
            <a:r>
              <a:rPr lang="fr-CA" sz="1800" dirty="0">
                <a:solidFill>
                  <a:srgbClr val="374151"/>
                </a:solidFill>
                <a:latin typeface="Century Gothic" panose="020B0502020202020204" pitchFamily="34" charset="0"/>
                <a:ea typeface="+mn-lt"/>
                <a:cs typeface="+mn-lt"/>
              </a:rPr>
              <a:t> exclusion des entreprises qui exercent leurs activités dans des régions ou des secteurs soupçonnés de violation des droits de la personne ou impliqués dans des conflits armés.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16</a:t>
            </a:fld>
            <a:endParaRPr lang="en-US"/>
          </a:p>
        </p:txBody>
      </p:sp>
    </p:spTree>
    <p:extLst>
      <p:ext uri="{BB962C8B-B14F-4D97-AF65-F5344CB8AC3E}">
        <p14:creationId xmlns:p14="http://schemas.microsoft.com/office/powerpoint/2010/main" val="212529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effectLst/>
              </a:rPr>
              <a:t>Critères de gouvernance</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2138983"/>
            <a:ext cx="10431810" cy="3976019"/>
          </a:xfrm>
          <a:prstGeom prst="rect">
            <a:avLst/>
          </a:prstGeom>
        </p:spPr>
        <p:txBody>
          <a:bodyPr>
            <a:normAutofit/>
          </a:bodyPr>
          <a:lstStyle/>
          <a:p>
            <a:pPr>
              <a:buClr>
                <a:srgbClr val="A2AAAD"/>
              </a:buClr>
            </a:pPr>
            <a:r>
              <a:rPr lang="fr-CA" sz="1800" b="1" dirty="0">
                <a:solidFill>
                  <a:srgbClr val="374151"/>
                </a:solidFill>
                <a:latin typeface="Century Gothic" panose="020B0502020202020204" pitchFamily="34" charset="0"/>
                <a:ea typeface="+mn-lt"/>
                <a:cs typeface="+mn-lt"/>
              </a:rPr>
              <a:t>Structure de gouvernance :</a:t>
            </a:r>
            <a:r>
              <a:rPr lang="fr-CA" sz="1800" dirty="0">
                <a:solidFill>
                  <a:srgbClr val="374151"/>
                </a:solidFill>
                <a:latin typeface="Century Gothic" panose="020B0502020202020204" pitchFamily="34" charset="0"/>
                <a:ea typeface="+mn-lt"/>
                <a:cs typeface="+mn-lt"/>
              </a:rPr>
              <a:t> entreprises reconnues pour leur solide leadership, leur processus décisionnel transparent et leurs bonnes pratiques de gouvernance.</a:t>
            </a:r>
          </a:p>
          <a:p>
            <a:pPr>
              <a:buClr>
                <a:srgbClr val="A2AAAD"/>
              </a:buClr>
            </a:pPr>
            <a:r>
              <a:rPr lang="fr-CA" sz="1800" b="1" dirty="0">
                <a:solidFill>
                  <a:srgbClr val="374151"/>
                </a:solidFill>
                <a:latin typeface="Century Gothic" panose="020B0502020202020204" pitchFamily="34" charset="0"/>
                <a:ea typeface="+mn-lt"/>
                <a:cs typeface="+mn-lt"/>
              </a:rPr>
              <a:t>Droits des actionnaires :</a:t>
            </a:r>
            <a:r>
              <a:rPr lang="fr-CA" sz="1800" dirty="0">
                <a:solidFill>
                  <a:srgbClr val="374151"/>
                </a:solidFill>
                <a:latin typeface="Century Gothic" panose="020B0502020202020204" pitchFamily="34" charset="0"/>
                <a:ea typeface="+mn-lt"/>
                <a:cs typeface="+mn-lt"/>
              </a:rPr>
              <a:t> entreprises qui respectent et protègent les droits des actionnaires et qui défendent une gouvernance responsable.</a:t>
            </a:r>
          </a:p>
          <a:p>
            <a:pPr>
              <a:buClr>
                <a:srgbClr val="A2AAAD"/>
              </a:buClr>
            </a:pPr>
            <a:r>
              <a:rPr lang="fr-CA" sz="1800" b="1" dirty="0">
                <a:solidFill>
                  <a:srgbClr val="374151"/>
                </a:solidFill>
                <a:latin typeface="Century Gothic" panose="020B0502020202020204" pitchFamily="34" charset="0"/>
                <a:ea typeface="+mn-lt"/>
                <a:cs typeface="+mn-lt"/>
              </a:rPr>
              <a:t>Lutte à la corruption :</a:t>
            </a:r>
            <a:r>
              <a:rPr lang="fr-CA" sz="1800" dirty="0">
                <a:solidFill>
                  <a:srgbClr val="374151"/>
                </a:solidFill>
                <a:latin typeface="Century Gothic" panose="020B0502020202020204" pitchFamily="34" charset="0"/>
                <a:ea typeface="+mn-lt"/>
                <a:cs typeface="+mn-lt"/>
              </a:rPr>
              <a:t> entreprises qui combattent activement la corruption et la fraude.</a:t>
            </a:r>
          </a:p>
          <a:p>
            <a:pPr>
              <a:buClr>
                <a:srgbClr val="A2AAAD"/>
              </a:buClr>
            </a:pPr>
            <a:r>
              <a:rPr lang="fr-CA" sz="1800" b="1" dirty="0">
                <a:solidFill>
                  <a:srgbClr val="374151"/>
                </a:solidFill>
                <a:latin typeface="Century Gothic" panose="020B0502020202020204" pitchFamily="34" charset="0"/>
                <a:ea typeface="+mn-lt"/>
                <a:cs typeface="+mn-lt"/>
              </a:rPr>
              <a:t>Diversité des conseils d’administration :</a:t>
            </a:r>
            <a:r>
              <a:rPr lang="fr-CA" sz="1800" dirty="0">
                <a:solidFill>
                  <a:srgbClr val="374151"/>
                </a:solidFill>
                <a:latin typeface="Century Gothic" panose="020B0502020202020204" pitchFamily="34" charset="0"/>
                <a:ea typeface="+mn-lt"/>
                <a:cs typeface="+mn-lt"/>
              </a:rPr>
              <a:t> entreprises qui ont des conseils d’administration diversifiés et indépendants.</a:t>
            </a:r>
          </a:p>
          <a:p>
            <a:pPr>
              <a:buClr>
                <a:srgbClr val="A2AAAD"/>
              </a:buClr>
            </a:pPr>
            <a:r>
              <a:rPr lang="fr-CA" sz="1800" b="1" dirty="0">
                <a:solidFill>
                  <a:srgbClr val="374151"/>
                </a:solidFill>
                <a:latin typeface="Century Gothic" panose="020B0502020202020204" pitchFamily="34" charset="0"/>
                <a:ea typeface="+mn-lt"/>
                <a:cs typeface="+mn-lt"/>
              </a:rPr>
              <a:t>Éthique commerciale :</a:t>
            </a:r>
            <a:r>
              <a:rPr lang="fr-CA" sz="1800" dirty="0">
                <a:solidFill>
                  <a:srgbClr val="374151"/>
                </a:solidFill>
                <a:latin typeface="Century Gothic" panose="020B0502020202020204" pitchFamily="34" charset="0"/>
                <a:ea typeface="+mn-lt"/>
                <a:cs typeface="+mn-lt"/>
              </a:rPr>
              <a:t> entreprises fermement engagées à utiliser des pratiques commerciales éthiques et conformes aux lois.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17</a:t>
            </a:fld>
            <a:endParaRPr lang="en-US"/>
          </a:p>
        </p:txBody>
      </p:sp>
    </p:spTree>
    <p:extLst>
      <p:ext uri="{BB962C8B-B14F-4D97-AF65-F5344CB8AC3E}">
        <p14:creationId xmlns:p14="http://schemas.microsoft.com/office/powerpoint/2010/main" val="189245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a:xfrm>
            <a:off x="517869" y="1160463"/>
            <a:ext cx="11158193" cy="515938"/>
          </a:xfrm>
        </p:spPr>
        <p:txBody>
          <a:bodyPr/>
          <a:lstStyle/>
          <a:p>
            <a:r>
              <a:rPr lang="fr-CA" dirty="0">
                <a:effectLst/>
              </a:rPr>
              <a:t>Crée un fonds d’investissement durable qui reflète tes convictions et tes critères personnels</a:t>
            </a:r>
          </a:p>
        </p:txBody>
      </p:sp>
      <p:sp>
        <p:nvSpPr>
          <p:cNvPr id="2" name="Slide Number Placeholder 5">
            <a:extLst>
              <a:ext uri="{FF2B5EF4-FFF2-40B4-BE49-F238E27FC236}">
                <a16:creationId xmlns:a16="http://schemas.microsoft.com/office/drawing/2014/main" id="{4EF1F1BF-E34B-9896-8D5B-F6A677C92E58}"/>
              </a:ext>
            </a:extLst>
          </p:cNvPr>
          <p:cNvSpPr>
            <a:spLocks noGrp="1"/>
          </p:cNvSpPr>
          <p:nvPr>
            <p:ph type="sldNum" sz="quarter" idx="12"/>
            <p:custDataLst>
              <p:tags r:id="rId2"/>
            </p:custDataLst>
          </p:nvPr>
        </p:nvSpPr>
        <p:spPr>
          <a:xfrm>
            <a:off x="11131757" y="6451599"/>
            <a:ext cx="637909" cy="169141"/>
          </a:xfrm>
        </p:spPr>
        <p:txBody>
          <a:bodyPr/>
          <a:lstStyle/>
          <a:p>
            <a:fld id="{DFDF98CC-160E-494C-8C3C-8CDC5FA257DE}" type="slidenum">
              <a:rPr lang="en-US" smtClean="0"/>
              <a:t>18</a:t>
            </a:fld>
            <a:endParaRPr lang="en-US"/>
          </a:p>
        </p:txBody>
      </p:sp>
      <p:sp>
        <p:nvSpPr>
          <p:cNvPr id="3" name="Text Placeholder 1">
            <a:extLst>
              <a:ext uri="{FF2B5EF4-FFF2-40B4-BE49-F238E27FC236}">
                <a16:creationId xmlns:a16="http://schemas.microsoft.com/office/drawing/2014/main" id="{FDB4DA11-18E9-70D7-5A9C-DE061661A7E3}"/>
              </a:ext>
            </a:extLst>
          </p:cNvPr>
          <p:cNvSpPr txBox="1">
            <a:spLocks/>
          </p:cNvSpPr>
          <p:nvPr>
            <p:custDataLst>
              <p:tags r:id="rId3"/>
            </p:custDataLst>
          </p:nvPr>
        </p:nvSpPr>
        <p:spPr>
          <a:xfrm>
            <a:off x="515938" y="2475581"/>
            <a:ext cx="10268972" cy="3494296"/>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227013">
              <a:buClr>
                <a:srgbClr val="A2AAAD"/>
              </a:buClr>
              <a:buFont typeface="Arial"/>
              <a:buChar char="•"/>
            </a:pPr>
            <a:r>
              <a:rPr lang="fr-CA" sz="1600" dirty="0">
                <a:latin typeface="Century Gothic" panose="020B0502020202020204" pitchFamily="34" charset="0"/>
                <a:ea typeface="+mn-lt"/>
                <a:cs typeface="+mn-lt"/>
              </a:rPr>
              <a:t>Construis ton propre </a:t>
            </a:r>
            <a:r>
              <a:rPr lang="fr-CA" sz="1600" dirty="0">
                <a:effectLst/>
                <a:latin typeface="Century Gothic" panose="020B0502020202020204" pitchFamily="34" charset="0"/>
                <a:ea typeface="+mn-lt"/>
                <a:cs typeface="+mn-lt"/>
              </a:rPr>
              <a:t>fonds d’investissement durable</a:t>
            </a:r>
            <a:r>
              <a:rPr lang="fr-CA" sz="1600" dirty="0">
                <a:latin typeface="Century Gothic" panose="020B0502020202020204" pitchFamily="34" charset="0"/>
                <a:ea typeface="+mn-lt"/>
                <a:cs typeface="+mn-lt"/>
              </a:rPr>
              <a:t> en sélectionnant des entreprises qui reflètent tes valeurs et tes convictions personnelles, en tenant compte des différents facteurs ESG. </a:t>
            </a:r>
          </a:p>
          <a:p>
            <a:pPr marL="230188" indent="-230188">
              <a:buClr>
                <a:srgbClr val="A2AAAD"/>
              </a:buClr>
              <a:buFont typeface="Arial" panose="020B0604020202020204" pitchFamily="34" charset="0"/>
              <a:buChar char="•"/>
            </a:pPr>
            <a:r>
              <a:rPr lang="fr-CA" sz="1600" dirty="0">
                <a:effectLst/>
                <a:latin typeface="Century Gothic" panose="020B0502020202020204" pitchFamily="34" charset="0"/>
              </a:rPr>
              <a:t>Tu dois inclure au moins deux des catégories d’actifs suivantes :</a:t>
            </a:r>
          </a:p>
          <a:p>
            <a:pPr marL="501333" lvl="1" indent="-227013">
              <a:buClr>
                <a:srgbClr val="A2AAAD"/>
              </a:buClr>
              <a:buFont typeface="Arial"/>
              <a:buChar char="•"/>
            </a:pPr>
            <a:r>
              <a:rPr lang="fr-CA" sz="1400" dirty="0">
                <a:latin typeface="Century Gothic" panose="020B0502020202020204" pitchFamily="34" charset="0"/>
                <a:ea typeface="+mn-lt"/>
                <a:cs typeface="+mn-lt"/>
              </a:rPr>
              <a:t>actions (ou FNB d’actions)</a:t>
            </a:r>
          </a:p>
          <a:p>
            <a:pPr marL="501333" lvl="1" indent="-227013">
              <a:buClr>
                <a:srgbClr val="A2AAAD"/>
              </a:buClr>
              <a:buFont typeface="Arial"/>
              <a:buChar char="•"/>
            </a:pPr>
            <a:r>
              <a:rPr lang="fr-CA" sz="1400" dirty="0">
                <a:latin typeface="Century Gothic" panose="020B0502020202020204" pitchFamily="34" charset="0"/>
                <a:ea typeface="+mn-lt"/>
                <a:cs typeface="+mn-lt"/>
              </a:rPr>
              <a:t>obligations (ou FNB d’obligations)</a:t>
            </a:r>
          </a:p>
          <a:p>
            <a:pPr marL="501333" lvl="1" indent="-227013">
              <a:buClr>
                <a:srgbClr val="A2AAAD"/>
              </a:buClr>
              <a:buFont typeface="Arial"/>
              <a:buChar char="•"/>
            </a:pPr>
            <a:r>
              <a:rPr lang="fr-CA" sz="1400">
                <a:latin typeface="Century Gothic" panose="020B0502020202020204" pitchFamily="34" charset="0"/>
                <a:ea typeface="+mn-lt"/>
                <a:cs typeface="+mn-lt"/>
              </a:rPr>
              <a:t>immobilier</a:t>
            </a:r>
            <a:endParaRPr lang="fr-CA" sz="1400" dirty="0">
              <a:latin typeface="Century Gothic" panose="020B0502020202020204" pitchFamily="34" charset="0"/>
              <a:ea typeface="+mn-lt"/>
              <a:cs typeface="+mn-lt"/>
            </a:endParaRPr>
          </a:p>
          <a:p>
            <a:pPr marL="501333" lvl="1" indent="-227013">
              <a:buClr>
                <a:srgbClr val="A2AAAD"/>
              </a:buClr>
              <a:buFont typeface="Arial"/>
              <a:buChar char="•"/>
            </a:pPr>
            <a:r>
              <a:rPr lang="fr-CA" sz="1400" dirty="0">
                <a:latin typeface="Century Gothic" panose="020B0502020202020204" pitchFamily="34" charset="0"/>
                <a:ea typeface="+mn-lt"/>
                <a:cs typeface="+mn-lt"/>
              </a:rPr>
              <a:t>FPI</a:t>
            </a:r>
          </a:p>
          <a:p>
            <a:pPr marL="501333" lvl="1" indent="-227013">
              <a:buClr>
                <a:srgbClr val="A2AAAD"/>
              </a:buClr>
              <a:buFont typeface="Arial"/>
              <a:buChar char="•"/>
            </a:pPr>
            <a:r>
              <a:rPr lang="fr-CA" sz="1400">
                <a:latin typeface="Century Gothic" panose="020B0502020202020204" pitchFamily="34" charset="0"/>
                <a:ea typeface="+mn-lt"/>
                <a:cs typeface="+mn-lt"/>
              </a:rPr>
              <a:t>marchandises</a:t>
            </a:r>
            <a:endParaRPr lang="fr-CA" sz="1400" dirty="0">
              <a:latin typeface="Century Gothic" panose="020B0502020202020204" pitchFamily="34" charset="0"/>
              <a:ea typeface="+mn-lt"/>
              <a:cs typeface="+mn-lt"/>
            </a:endParaRPr>
          </a:p>
          <a:p>
            <a:pPr marL="501333" lvl="1" indent="-227013">
              <a:buClr>
                <a:srgbClr val="A2AAAD"/>
              </a:buClr>
              <a:buFont typeface="Arial"/>
              <a:buChar char="•"/>
            </a:pPr>
            <a:r>
              <a:rPr lang="fr-CA" sz="1400" dirty="0">
                <a:latin typeface="Century Gothic" panose="020B0502020202020204" pitchFamily="34" charset="0"/>
                <a:ea typeface="+mn-lt"/>
                <a:cs typeface="+mn-lt"/>
              </a:rPr>
              <a:t>cryptomonnaies</a:t>
            </a:r>
          </a:p>
          <a:p>
            <a:pPr marL="227013" indent="-227013">
              <a:buClr>
                <a:srgbClr val="A2AAAD"/>
              </a:buClr>
              <a:buFont typeface="Arial"/>
              <a:buChar char="•"/>
            </a:pPr>
            <a:r>
              <a:rPr lang="fr-CA" sz="1600" dirty="0">
                <a:latin typeface="Century Gothic" panose="020B0502020202020204" pitchFamily="34" charset="0"/>
                <a:ea typeface="+mn-lt"/>
                <a:cs typeface="+mn-lt"/>
              </a:rPr>
              <a:t>Crée une carte conceptuelle qui inclut tes critères ESG et </a:t>
            </a:r>
            <a:r>
              <a:rPr lang="fr-CA" sz="1600">
                <a:latin typeface="Century Gothic" panose="020B0502020202020204" pitchFamily="34" charset="0"/>
                <a:ea typeface="+mn-lt"/>
                <a:cs typeface="+mn-lt"/>
              </a:rPr>
              <a:t>les investissements </a:t>
            </a:r>
            <a:r>
              <a:rPr lang="fr-CA" sz="1600" dirty="0">
                <a:latin typeface="Century Gothic" panose="020B0502020202020204" pitchFamily="34" charset="0"/>
                <a:ea typeface="+mn-lt"/>
                <a:cs typeface="+mn-lt"/>
              </a:rPr>
              <a:t>choisis.</a:t>
            </a:r>
          </a:p>
          <a:p>
            <a:pPr marL="227013" indent="-227013">
              <a:buClr>
                <a:srgbClr val="A2AAAD"/>
              </a:buClr>
              <a:buFont typeface="Arial"/>
              <a:buChar char="•"/>
            </a:pPr>
            <a:endParaRPr lang="en-US" sz="1600" dirty="0" err="1">
              <a:latin typeface="Century Gothic" panose="020B0502020202020204" pitchFamily="34" charset="0"/>
              <a:ea typeface="+mn-lt"/>
              <a:cs typeface="+mn-lt"/>
            </a:endParaRPr>
          </a:p>
        </p:txBody>
      </p:sp>
    </p:spTree>
    <p:extLst>
      <p:ext uri="{BB962C8B-B14F-4D97-AF65-F5344CB8AC3E}">
        <p14:creationId xmlns:p14="http://schemas.microsoft.com/office/powerpoint/2010/main" val="205824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a:xfrm>
            <a:off x="517869" y="1160463"/>
            <a:ext cx="11158193" cy="515938"/>
          </a:xfrm>
        </p:spPr>
        <p:txBody>
          <a:bodyPr/>
          <a:lstStyle/>
          <a:p>
            <a:r>
              <a:rPr lang="fr-CA" sz="3200" dirty="0">
                <a:ea typeface="+mj-lt"/>
                <a:cs typeface="+mj-lt"/>
              </a:rPr>
              <a:t>Exemple : cart</a:t>
            </a:r>
            <a:r>
              <a:rPr lang="fr-CA" dirty="0">
                <a:ea typeface="+mj-lt"/>
                <a:cs typeface="+mj-lt"/>
              </a:rPr>
              <a:t>e conceptuelle partielle</a:t>
            </a:r>
            <a:br>
              <a:rPr lang="fr-CA" sz="3200" dirty="0">
                <a:ea typeface="+mj-lt"/>
                <a:cs typeface="+mj-lt"/>
              </a:rPr>
            </a:br>
            <a:r>
              <a:rPr lang="fr-CA" sz="2400" b="0" dirty="0">
                <a:ea typeface="+mj-lt"/>
                <a:cs typeface="+mj-lt"/>
              </a:rPr>
              <a:t>Tu dois bâtir ton portefeuille en tenant compte de tes valeurs et de tes objectifs financiers!</a:t>
            </a:r>
          </a:p>
        </p:txBody>
      </p:sp>
      <p:sp>
        <p:nvSpPr>
          <p:cNvPr id="2" name="Slide Number Placeholder 5">
            <a:extLst>
              <a:ext uri="{FF2B5EF4-FFF2-40B4-BE49-F238E27FC236}">
                <a16:creationId xmlns:a16="http://schemas.microsoft.com/office/drawing/2014/main" id="{4EF1F1BF-E34B-9896-8D5B-F6A677C92E58}"/>
              </a:ext>
            </a:extLst>
          </p:cNvPr>
          <p:cNvSpPr>
            <a:spLocks noGrp="1"/>
          </p:cNvSpPr>
          <p:nvPr>
            <p:ph type="sldNum" sz="quarter" idx="12"/>
            <p:custDataLst>
              <p:tags r:id="rId2"/>
            </p:custDataLst>
          </p:nvPr>
        </p:nvSpPr>
        <p:spPr>
          <a:xfrm>
            <a:off x="11131757" y="6451599"/>
            <a:ext cx="637909" cy="169141"/>
          </a:xfrm>
        </p:spPr>
        <p:txBody>
          <a:bodyPr/>
          <a:lstStyle/>
          <a:p>
            <a:fld id="{DFDF98CC-160E-494C-8C3C-8CDC5FA257DE}" type="slidenum">
              <a:rPr lang="en-US" smtClean="0"/>
              <a:t>19</a:t>
            </a:fld>
            <a:endParaRPr lang="en-US"/>
          </a:p>
        </p:txBody>
      </p:sp>
      <p:graphicFrame>
        <p:nvGraphicFramePr>
          <p:cNvPr id="3" name="Content Placeholder 12">
            <a:extLst>
              <a:ext uri="{FF2B5EF4-FFF2-40B4-BE49-F238E27FC236}">
                <a16:creationId xmlns:a16="http://schemas.microsoft.com/office/drawing/2014/main" id="{C3D42DD0-BD36-E61A-6ED6-8502E02E8860}"/>
              </a:ext>
            </a:extLst>
          </p:cNvPr>
          <p:cNvGraphicFramePr>
            <a:graphicFrameLocks/>
          </p:cNvGraphicFramePr>
          <p:nvPr>
            <p:custDataLst>
              <p:tags r:id="rId3"/>
            </p:custDataLst>
            <p:extLst>
              <p:ext uri="{D42A27DB-BD31-4B8C-83A1-F6EECF244321}">
                <p14:modId xmlns:p14="http://schemas.microsoft.com/office/powerpoint/2010/main" val="2605452133"/>
              </p:ext>
            </p:extLst>
          </p:nvPr>
        </p:nvGraphicFramePr>
        <p:xfrm>
          <a:off x="-717231" y="2088765"/>
          <a:ext cx="9577452" cy="4059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4" name="Straight Arrow Connector 3">
            <a:extLst>
              <a:ext uri="{FF2B5EF4-FFF2-40B4-BE49-F238E27FC236}">
                <a16:creationId xmlns:a16="http://schemas.microsoft.com/office/drawing/2014/main" id="{6E4E7A0D-F2BC-028A-7E9E-E3F5FD2625A0}"/>
              </a:ext>
            </a:extLst>
          </p:cNvPr>
          <p:cNvCxnSpPr/>
          <p:nvPr>
            <p:custDataLst>
              <p:tags r:id="rId4"/>
            </p:custDataLst>
          </p:nvPr>
        </p:nvCxnSpPr>
        <p:spPr>
          <a:xfrm flipV="1">
            <a:off x="6322261" y="2839256"/>
            <a:ext cx="742950" cy="123825"/>
          </a:xfrm>
          <a:prstGeom prst="straightConnector1">
            <a:avLst/>
          </a:prstGeom>
          <a:ln>
            <a:solidFill>
              <a:srgbClr val="20588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FF6483-FC51-2BFD-6D46-4F22A2B1DF8E}"/>
              </a:ext>
            </a:extLst>
          </p:cNvPr>
          <p:cNvSpPr txBox="1"/>
          <p:nvPr>
            <p:custDataLst>
              <p:tags r:id="rId5"/>
            </p:custDataLst>
          </p:nvPr>
        </p:nvSpPr>
        <p:spPr>
          <a:xfrm>
            <a:off x="7065010" y="2687262"/>
            <a:ext cx="2463960"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a:solidFill>
                  <a:srgbClr val="374151"/>
                </a:solidFill>
                <a:latin typeface="Century Gothic" panose="020B0502020202020204" pitchFamily="34" charset="0"/>
                <a:cs typeface="Calibri"/>
              </a:rPr>
              <a:t>Brookfield Renewable Partners LP (actions)</a:t>
            </a:r>
          </a:p>
          <a:p>
            <a:endParaRPr lang="en-US" sz="1500" dirty="0">
              <a:latin typeface="Arial"/>
              <a:cs typeface="Arial"/>
            </a:endParaRPr>
          </a:p>
        </p:txBody>
      </p:sp>
    </p:spTree>
    <p:extLst>
      <p:ext uri="{BB962C8B-B14F-4D97-AF65-F5344CB8AC3E}">
        <p14:creationId xmlns:p14="http://schemas.microsoft.com/office/powerpoint/2010/main" val="236936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dirty="0"/>
              <a:t>Qu’est-ce que </a:t>
            </a:r>
            <a:r>
              <a:rPr lang="fr-CA"/>
              <a:t>l’investissement responsable?</a:t>
            </a:r>
            <a:endParaRPr lang="fr-CA" dirty="0"/>
          </a:p>
        </p:txBody>
      </p:sp>
      <p:sp>
        <p:nvSpPr>
          <p:cNvPr id="241" name="Google Shape;241;p23"/>
          <p:cNvSpPr txBox="1">
            <a:spLocks noGrp="1"/>
          </p:cNvSpPr>
          <p:nvPr>
            <p:ph type="subTitle" idx="1"/>
            <p:custDataLst>
              <p:tags r:id="rId2"/>
            </p:custDataLst>
          </p:nvPr>
        </p:nvSpPr>
        <p:spPr>
          <a:xfrm>
            <a:off x="517870" y="1782836"/>
            <a:ext cx="11158193" cy="4029786"/>
          </a:xfrm>
          <a:prstGeom prst="rect">
            <a:avLst/>
          </a:prstGeom>
        </p:spPr>
        <p:txBody>
          <a:bodyPr spcFirstLastPara="1" vert="horz" lIns="91440" tIns="45720" rIns="91440" bIns="45720" rtlCol="0" anchorCtr="0">
            <a:normAutofit/>
          </a:bodyPr>
          <a:lstStyle/>
          <a:p>
            <a:pPr marL="0" indent="0">
              <a:buNone/>
            </a:pPr>
            <a:r>
              <a:rPr lang="fr-CA" sz="2400">
                <a:solidFill>
                  <a:srgbClr val="000000"/>
                </a:solidFill>
                <a:effectLst/>
              </a:rPr>
              <a:t>L’investissement responsable</a:t>
            </a:r>
            <a:r>
              <a:rPr lang="fr-CA" sz="2400" dirty="0">
                <a:solidFill>
                  <a:srgbClr val="000000"/>
                </a:solidFill>
                <a:effectLst/>
              </a:rPr>
              <a:t>, aussi appelé </a:t>
            </a:r>
            <a:r>
              <a:rPr lang="fr-CA" sz="2400">
                <a:solidFill>
                  <a:srgbClr val="000000"/>
                </a:solidFill>
                <a:effectLst/>
              </a:rPr>
              <a:t>investissement durable </a:t>
            </a:r>
            <a:r>
              <a:rPr lang="fr-CA" sz="2400" dirty="0">
                <a:solidFill>
                  <a:srgbClr val="000000"/>
                </a:solidFill>
                <a:effectLst/>
              </a:rPr>
              <a:t>ou ESG, est une approche de placement qui intègre des facteurs environnementaux, sociaux et de gouvernance (ESG) dans le processus de recherche, en plus de l’analyse financière traditionnelle.</a:t>
            </a:r>
          </a:p>
          <a:p>
            <a:pPr marL="0" lvl="0" indent="0">
              <a:buNone/>
            </a:pPr>
            <a:r>
              <a:rPr lang="fr-CA" sz="2400" dirty="0"/>
              <a:t>Activité  :</a:t>
            </a:r>
          </a:p>
          <a:p>
            <a:pPr lvl="0"/>
            <a:r>
              <a:rPr lang="fr-CA" sz="2400" dirty="0"/>
              <a:t>En équipes de deux, cherchez un exemple d’entreprise qui est reconnue pour ses pratiques sociales et environnementales responsables.</a:t>
            </a:r>
          </a:p>
          <a:p>
            <a:pPr marL="0" lvl="0" indent="0">
              <a:buNone/>
            </a:pPr>
            <a:endParaRPr lang="en-US" sz="2400"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159313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2400" dirty="0"/>
              <a:t>Exemples d’investissements durables offerts par </a:t>
            </a:r>
            <a:br>
              <a:rPr lang="fr-CA" sz="2400" dirty="0"/>
            </a:br>
            <a:r>
              <a:rPr lang="fr-CA" sz="2400" dirty="0" err="1"/>
              <a:t>Fidelity</a:t>
            </a:r>
            <a:r>
              <a:rPr lang="fr-CA" sz="2400" dirty="0"/>
              <a:t> Investments Canada</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91670" y="2008094"/>
            <a:ext cx="11082459" cy="4161145"/>
          </a:xfrm>
          <a:prstGeom prst="rect">
            <a:avLst/>
          </a:prstGeom>
        </p:spPr>
        <p:txBody>
          <a:bodyPr>
            <a:normAutofit fontScale="77500" lnSpcReduction="20000"/>
          </a:bodyPr>
          <a:lstStyle/>
          <a:p>
            <a:pPr>
              <a:buClr>
                <a:srgbClr val="A2AAAD"/>
              </a:buClr>
            </a:pPr>
            <a:r>
              <a:rPr lang="fr-CA" sz="1800" b="1" dirty="0">
                <a:solidFill>
                  <a:srgbClr val="374151"/>
                </a:solidFill>
                <a:latin typeface="Century Gothic" panose="020B0502020202020204" pitchFamily="34" charset="0"/>
                <a:ea typeface="+mn-lt"/>
                <a:cs typeface="+mn-lt"/>
              </a:rPr>
              <a:t>FNB </a:t>
            </a:r>
            <a:r>
              <a:rPr lang="fr-CA" sz="1800" b="1" dirty="0" err="1">
                <a:solidFill>
                  <a:srgbClr val="374151"/>
                </a:solidFill>
                <a:latin typeface="Century Gothic" panose="020B0502020202020204" pitchFamily="34" charset="0"/>
                <a:ea typeface="+mn-lt"/>
                <a:cs typeface="+mn-lt"/>
              </a:rPr>
              <a:t>Fidelity</a:t>
            </a:r>
            <a:r>
              <a:rPr lang="fr-CA" sz="1800" b="1" dirty="0">
                <a:solidFill>
                  <a:srgbClr val="374151"/>
                </a:solidFill>
                <a:latin typeface="Century Gothic" panose="020B0502020202020204" pitchFamily="34" charset="0"/>
                <a:ea typeface="+mn-lt"/>
                <a:cs typeface="+mn-lt"/>
              </a:rPr>
              <a:t> Développement durable mondial (FCSW)</a:t>
            </a:r>
          </a:p>
          <a:p>
            <a:pPr marL="230188" indent="-230188">
              <a:spcBef>
                <a:spcPts val="400"/>
              </a:spcBef>
              <a:buClr>
                <a:srgbClr val="A2AAAD"/>
              </a:buClr>
              <a:buFont typeface="Arial" panose="020B0604020202020204" pitchFamily="34" charset="0"/>
              <a:buChar char="•"/>
            </a:pPr>
            <a:r>
              <a:rPr lang="fr-CA" sz="1500" dirty="0">
                <a:solidFill>
                  <a:srgbClr val="000000"/>
                </a:solidFill>
                <a:effectLst/>
                <a:latin typeface="Century Gothic" panose="020B0502020202020204" pitchFamily="34" charset="0"/>
              </a:rPr>
              <a:t>Ce fonds négocié en bourse (FNB) cible des sociétés qui présentent des caractéristiques environnementales, sociales et de gouvernance (ESF) favorables, en utilisant un modèle multifactoriel quantitatif.</a:t>
            </a:r>
          </a:p>
          <a:p>
            <a:pPr marL="230188" indent="-230188">
              <a:spcBef>
                <a:spcPts val="400"/>
              </a:spcBef>
              <a:buClr>
                <a:srgbClr val="A2AAAD"/>
              </a:buClr>
              <a:buFont typeface="Arial" panose="020B0604020202020204" pitchFamily="34" charset="0"/>
              <a:buChar char="•"/>
            </a:pPr>
            <a:r>
              <a:rPr lang="fr-CA" sz="1500" dirty="0">
                <a:solidFill>
                  <a:srgbClr val="000000"/>
                </a:solidFill>
                <a:effectLst/>
                <a:latin typeface="Century Gothic" panose="020B0502020202020204" pitchFamily="34" charset="0"/>
              </a:rPr>
              <a:t>Le Fonds permet aux investisseurs de faire concorder leurs objectifs de placement et leurs valeurs en investissant dans des entreprises dont les caractéristiques ESG sont favorables.</a:t>
            </a:r>
          </a:p>
          <a:p>
            <a:pPr>
              <a:spcBef>
                <a:spcPts val="1500"/>
              </a:spcBef>
              <a:buClr>
                <a:srgbClr val="A2AAAD"/>
              </a:buClr>
            </a:pPr>
            <a:r>
              <a:rPr lang="fr-CA" sz="1800" b="1" dirty="0">
                <a:solidFill>
                  <a:srgbClr val="374151"/>
                </a:solidFill>
                <a:latin typeface="Century Gothic" panose="020B0502020202020204" pitchFamily="34" charset="0"/>
                <a:ea typeface="+mn-lt"/>
                <a:cs typeface="+mn-lt"/>
              </a:rPr>
              <a:t>Fonds </a:t>
            </a:r>
            <a:r>
              <a:rPr lang="fr-CA" sz="1800" b="1" dirty="0" err="1">
                <a:solidFill>
                  <a:srgbClr val="374151"/>
                </a:solidFill>
                <a:latin typeface="Century Gothic" panose="020B0502020202020204" pitchFamily="34" charset="0"/>
                <a:ea typeface="+mn-lt"/>
                <a:cs typeface="+mn-lt"/>
              </a:rPr>
              <a:t>Fidelity</a:t>
            </a:r>
            <a:r>
              <a:rPr lang="fr-CA" sz="1800" b="1" dirty="0">
                <a:solidFill>
                  <a:srgbClr val="374151"/>
                </a:solidFill>
                <a:latin typeface="Century Gothic" panose="020B0502020202020204" pitchFamily="34" charset="0"/>
                <a:ea typeface="+mn-lt"/>
                <a:cs typeface="+mn-lt"/>
              </a:rPr>
              <a:t> Leadership au féminin</a:t>
            </a:r>
          </a:p>
          <a:p>
            <a:pPr marL="230188" indent="-230188">
              <a:spcBef>
                <a:spcPts val="400"/>
              </a:spcBef>
              <a:buClr>
                <a:srgbClr val="A2AAAD"/>
              </a:buClr>
              <a:buFont typeface="Arial" panose="020B0604020202020204" pitchFamily="34" charset="0"/>
              <a:buChar char="•"/>
            </a:pPr>
            <a:r>
              <a:rPr lang="fr-CA" sz="1500" dirty="0">
                <a:solidFill>
                  <a:srgbClr val="000000"/>
                </a:solidFill>
                <a:effectLst/>
                <a:latin typeface="Century Gothic" panose="020B0502020202020204" pitchFamily="34" charset="0"/>
              </a:rPr>
              <a:t>Ce fonds commun de placement recherche les occasions de placement dans des entreprises qui privilégient et font la promotion du leadership et de l’avancement des femmes.</a:t>
            </a:r>
          </a:p>
          <a:p>
            <a:pPr marL="230188" indent="-230188">
              <a:spcBef>
                <a:spcPts val="400"/>
              </a:spcBef>
              <a:buClr>
                <a:srgbClr val="A2AAAD"/>
              </a:buClr>
              <a:buFont typeface="Arial" panose="020B0604020202020204" pitchFamily="34" charset="0"/>
              <a:buChar char="•"/>
            </a:pPr>
            <a:r>
              <a:rPr lang="fr-CA" sz="1500" dirty="0">
                <a:solidFill>
                  <a:srgbClr val="000000"/>
                </a:solidFill>
                <a:effectLst/>
                <a:latin typeface="Century Gothic" panose="020B0502020202020204" pitchFamily="34" charset="0"/>
              </a:rPr>
              <a:t>Le Fonds cible les sociétés i) où le poste de chef de la direction est occupé par une femme ou qui comptent des femmes d’influence au sein de leur équipe de direction, ii) dont au moins trois administrateurs ou le tiers des membres du conseil d’administration sont des femmes, et iii) qui se distinguent par leurs initiatives et leurs politiques hors pair en matière de diversité des genres.</a:t>
            </a:r>
          </a:p>
          <a:p>
            <a:pPr>
              <a:spcBef>
                <a:spcPts val="1500"/>
              </a:spcBef>
              <a:buClr>
                <a:srgbClr val="A2AAAD"/>
              </a:buClr>
            </a:pPr>
            <a:r>
              <a:rPr lang="fr-CA" sz="1800" b="1" dirty="0">
                <a:solidFill>
                  <a:srgbClr val="374151"/>
                </a:solidFill>
                <a:latin typeface="Century Gothic" panose="020B0502020202020204" pitchFamily="34" charset="0"/>
                <a:ea typeface="+mn-lt"/>
                <a:cs typeface="+mn-lt"/>
              </a:rPr>
              <a:t>Fonds </a:t>
            </a:r>
            <a:r>
              <a:rPr lang="fr-CA" sz="1800" b="1" dirty="0" err="1">
                <a:solidFill>
                  <a:srgbClr val="374151"/>
                </a:solidFill>
                <a:latin typeface="Century Gothic" panose="020B0502020202020204" pitchFamily="34" charset="0"/>
                <a:ea typeface="+mn-lt"/>
                <a:cs typeface="+mn-lt"/>
              </a:rPr>
              <a:t>Fidelity</a:t>
            </a:r>
            <a:r>
              <a:rPr lang="fr-CA" sz="1800" b="1" dirty="0">
                <a:solidFill>
                  <a:srgbClr val="374151"/>
                </a:solidFill>
                <a:latin typeface="Century Gothic" panose="020B0502020202020204" pitchFamily="34" charset="0"/>
                <a:ea typeface="+mn-lt"/>
                <a:cs typeface="+mn-lt"/>
              </a:rPr>
              <a:t> Leadership </a:t>
            </a:r>
            <a:r>
              <a:rPr lang="fr-CA" sz="1800" b="1" dirty="0" err="1">
                <a:solidFill>
                  <a:srgbClr val="374151"/>
                </a:solidFill>
                <a:latin typeface="Century Gothic" panose="020B0502020202020204" pitchFamily="34" charset="0"/>
                <a:ea typeface="+mn-lt"/>
                <a:cs typeface="+mn-lt"/>
              </a:rPr>
              <a:t>climatique</a:t>
            </a:r>
            <a:r>
              <a:rPr lang="fr-CA" sz="1800" b="1" baseline="30000" dirty="0" err="1">
                <a:solidFill>
                  <a:srgbClr val="374151"/>
                </a:solidFill>
                <a:latin typeface="Century Gothic" panose="020B0502020202020204" pitchFamily="34" charset="0"/>
                <a:ea typeface="+mn-lt"/>
                <a:cs typeface="+mn-lt"/>
              </a:rPr>
              <a:t>MC</a:t>
            </a:r>
            <a:endParaRPr lang="fr-CA" sz="1800" b="1" baseline="30000" dirty="0">
              <a:solidFill>
                <a:srgbClr val="374151"/>
              </a:solidFill>
              <a:latin typeface="Century Gothic" panose="020B0502020202020204" pitchFamily="34" charset="0"/>
              <a:ea typeface="+mn-lt"/>
              <a:cs typeface="+mn-lt"/>
            </a:endParaRPr>
          </a:p>
          <a:p>
            <a:pPr marL="227013" indent="-227013">
              <a:spcBef>
                <a:spcPts val="400"/>
              </a:spcBef>
              <a:buClr>
                <a:srgbClr val="A2AAAD"/>
              </a:buClr>
              <a:buFont typeface="Arial"/>
              <a:buChar char="•"/>
            </a:pPr>
            <a:r>
              <a:rPr lang="fr-CA" sz="1500" dirty="0">
                <a:effectLst/>
                <a:latin typeface="Century Gothic" panose="020B0502020202020204" pitchFamily="34" charset="0"/>
                <a:ea typeface="+mn-lt"/>
                <a:cs typeface="+mn-lt"/>
              </a:rPr>
              <a:t>Ces fonds communs de placement cherchent à investir dans des entreprises de partout dans le monde, qui sont susceptibles de réduire les risques et de profiter des occasions issues de la tendance mondiale à la décarbonation ou de la transition mondiale vers une économie faible en carbone</a:t>
            </a:r>
            <a:r>
              <a:rPr lang="fr-CA" sz="1500" dirty="0">
                <a:latin typeface="Century Gothic" panose="020B0502020202020204" pitchFamily="34" charset="0"/>
                <a:ea typeface="+mn-lt"/>
                <a:cs typeface="+mn-lt"/>
              </a:rPr>
              <a:t>.</a:t>
            </a:r>
          </a:p>
          <a:p>
            <a:pPr marL="227013" indent="-227013">
              <a:spcBef>
                <a:spcPts val="400"/>
              </a:spcBef>
              <a:buClr>
                <a:srgbClr val="A2AAAD"/>
              </a:buClr>
              <a:buFont typeface="Arial"/>
              <a:buChar char="•"/>
            </a:pPr>
            <a:r>
              <a:rPr lang="fr-CA" sz="1500" dirty="0" err="1">
                <a:latin typeface="Century Gothic" panose="020B0502020202020204" pitchFamily="34" charset="0"/>
                <a:ea typeface="+mn-lt"/>
                <a:cs typeface="+mn-lt"/>
              </a:rPr>
              <a:t>Fidelity</a:t>
            </a:r>
            <a:r>
              <a:rPr lang="fr-CA" sz="1500" dirty="0">
                <a:latin typeface="Century Gothic" panose="020B0502020202020204" pitchFamily="34" charset="0"/>
                <a:ea typeface="+mn-lt"/>
                <a:cs typeface="+mn-lt"/>
              </a:rPr>
              <a:t> offre plusieurs fonds dans cette gamme, dont un fonds d’actions, un fonds de titres à revenu fixe et un fonds équilibré.</a:t>
            </a:r>
          </a:p>
          <a:p>
            <a:pPr marL="227013" indent="-227013">
              <a:spcBef>
                <a:spcPts val="400"/>
              </a:spcBef>
              <a:buClr>
                <a:srgbClr val="A2AAAD"/>
              </a:buClr>
              <a:buFont typeface="Arial"/>
              <a:buChar char="•"/>
            </a:pPr>
            <a:r>
              <a:rPr lang="fr-CA" sz="1500" dirty="0">
                <a:latin typeface="Century Gothic" panose="020B0502020202020204" pitchFamily="34" charset="0"/>
                <a:ea typeface="+mn-lt"/>
                <a:cs typeface="+mn-lt"/>
              </a:rPr>
              <a:t>La gamme est conçue pour offrir aux investisseurs des options leur permettant d’intégrer dans leurs portefeuilles des objectifs de placement axés sur le climat.</a:t>
            </a:r>
          </a:p>
          <a:p>
            <a:pPr marL="227013" indent="-227013">
              <a:buClr>
                <a:srgbClr val="A2AAAD"/>
              </a:buClr>
              <a:buFont typeface="Arial"/>
              <a:buChar char="•"/>
            </a:pPr>
            <a:endParaRPr lang="en-US" sz="1600" dirty="0">
              <a:solidFill>
                <a:srgbClr val="374151"/>
              </a:solidFill>
              <a:latin typeface="Century Gothic" panose="020B0502020202020204" pitchFamily="34" charset="0"/>
              <a:ea typeface="+mn-lt"/>
              <a:cs typeface="+mn-lt"/>
            </a:endParaRPr>
          </a:p>
          <a:p>
            <a:pPr marL="227013" indent="-227013">
              <a:buClr>
                <a:srgbClr val="A2AAAD"/>
              </a:buClr>
              <a:buFont typeface="Arial"/>
              <a:buChar char="•"/>
            </a:pPr>
            <a:endParaRPr lang="en-US" sz="1600" dirty="0">
              <a:solidFill>
                <a:srgbClr val="374151"/>
              </a:solidFill>
              <a:latin typeface="Century Gothic" panose="020B0502020202020204" pitchFamily="34" charset="0"/>
              <a:ea typeface="+mn-lt"/>
              <a:cs typeface="+mn-lt"/>
            </a:endParaRPr>
          </a:p>
          <a:p>
            <a:pPr marL="227013" indent="-227013">
              <a:buClr>
                <a:srgbClr val="A2AAAD"/>
              </a:buClr>
              <a:buFont typeface="Arial"/>
              <a:buChar char="•"/>
            </a:pPr>
            <a:endParaRPr lang="en-US" sz="1600" dirty="0" err="1">
              <a:solidFill>
                <a:srgbClr val="374151"/>
              </a:solidFill>
              <a:latin typeface="Century Gothic" panose="020B0502020202020204" pitchFamily="34" charset="0"/>
              <a:ea typeface="+mn-lt"/>
              <a:cs typeface="+mn-lt"/>
            </a:endParaRP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20</a:t>
            </a:fld>
            <a:endParaRPr lang="en-US"/>
          </a:p>
        </p:txBody>
      </p:sp>
    </p:spTree>
    <p:extLst>
      <p:ext uri="{BB962C8B-B14F-4D97-AF65-F5344CB8AC3E}">
        <p14:creationId xmlns:p14="http://schemas.microsoft.com/office/powerpoint/2010/main" val="248320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2400"/>
              <a:t>Exemples d’actions et d’autres placements répondant aux critères ESG dans chaque catégorie d’actifs</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7" y="2212074"/>
            <a:ext cx="4609783" cy="3976019"/>
          </a:xfrm>
          <a:prstGeom prst="rect">
            <a:avLst/>
          </a:prstGeom>
        </p:spPr>
        <p:txBody>
          <a:bodyPr>
            <a:normAutofit fontScale="47500" lnSpcReduction="20000"/>
          </a:bodyPr>
          <a:lstStyle/>
          <a:p>
            <a:pPr>
              <a:buClr>
                <a:srgbClr val="A2AAAD"/>
              </a:buClr>
            </a:pPr>
            <a:r>
              <a:rPr lang="fr-CA" sz="2500" b="1">
                <a:solidFill>
                  <a:srgbClr val="374151"/>
                </a:solidFill>
                <a:latin typeface="Century Gothic" panose="020B0502020202020204" pitchFamily="34" charset="0"/>
                <a:ea typeface="+mn-lt"/>
                <a:cs typeface="+mn-lt"/>
              </a:rPr>
              <a:t>Actions canadiennes</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Banque Toronto-Dominion(TD)</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Shopify Inc. (SHOP)</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Emera Inc. (EMA)</a:t>
            </a:r>
          </a:p>
          <a:p>
            <a:pPr>
              <a:buClr>
                <a:srgbClr val="A2AAAD"/>
              </a:buClr>
            </a:pPr>
            <a:r>
              <a:rPr lang="fr-CA" sz="2500" b="1">
                <a:solidFill>
                  <a:srgbClr val="374151"/>
                </a:solidFill>
                <a:latin typeface="Century Gothic" panose="020B0502020202020204" pitchFamily="34" charset="0"/>
                <a:ea typeface="+mn-lt"/>
                <a:cs typeface="+mn-lt"/>
              </a:rPr>
              <a:t>Actions mondiales</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Microsoft Corporation (MSFT)</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Alphabet Inc. (GOOGL)</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Unilever PLC (UL)</a:t>
            </a:r>
          </a:p>
          <a:p>
            <a:pPr>
              <a:buClr>
                <a:srgbClr val="A2AAAD"/>
              </a:buClr>
            </a:pPr>
            <a:r>
              <a:rPr lang="fr-CA" sz="2500" b="1">
                <a:solidFill>
                  <a:srgbClr val="374151"/>
                </a:solidFill>
                <a:latin typeface="Century Gothic" panose="020B0502020202020204" pitchFamily="34" charset="0"/>
                <a:ea typeface="+mn-lt"/>
                <a:cs typeface="+mn-lt"/>
              </a:rPr>
              <a:t>Obligations canadiennes durables</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iShares ESG Canadian Aggregate Bond Index ETF (XCSR)</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Obligations vertes ou sociales émises par des entités canadiennes</a:t>
            </a:r>
          </a:p>
          <a:p>
            <a:pPr>
              <a:buClr>
                <a:srgbClr val="A2AAAD"/>
              </a:buClr>
            </a:pPr>
            <a:r>
              <a:rPr lang="fr-CA" sz="2500" b="1">
                <a:solidFill>
                  <a:srgbClr val="374151"/>
                </a:solidFill>
                <a:latin typeface="Century Gothic" panose="020B0502020202020204" pitchFamily="34" charset="0"/>
                <a:ea typeface="+mn-lt"/>
                <a:cs typeface="+mn-lt"/>
              </a:rPr>
              <a:t>Actions du secteur des énergies renouvelables</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Brookfield Renewable Partners LP (BEP.UN)</a:t>
            </a:r>
          </a:p>
          <a:p>
            <a:pPr marL="227013" indent="-227013">
              <a:spcBef>
                <a:spcPts val="600"/>
              </a:spcBef>
              <a:buClr>
                <a:srgbClr val="A2AAAD"/>
              </a:buClr>
              <a:buFont typeface="Arial"/>
              <a:buChar char="•"/>
            </a:pPr>
            <a:r>
              <a:rPr lang="fr-CA" sz="2500">
                <a:solidFill>
                  <a:srgbClr val="374151"/>
                </a:solidFill>
                <a:latin typeface="Century Gothic" panose="020B0502020202020204" pitchFamily="34" charset="0"/>
                <a:ea typeface="+mn-lt"/>
                <a:cs typeface="+mn-lt"/>
              </a:rPr>
              <a:t>Northland Power Inc. (NPI)</a:t>
            </a:r>
          </a:p>
          <a:p>
            <a:pPr marL="227013" indent="-227013">
              <a:buClr>
                <a:srgbClr val="A2AAAD"/>
              </a:buClr>
              <a:buFont typeface="Arial"/>
              <a:buChar char="•"/>
            </a:pPr>
            <a:endParaRPr lang="en-US" sz="1600" dirty="0">
              <a:solidFill>
                <a:srgbClr val="374151"/>
              </a:solidFill>
              <a:latin typeface="Century Gothic" panose="020B0502020202020204" pitchFamily="34" charset="0"/>
              <a:ea typeface="+mn-lt"/>
              <a:cs typeface="+mn-lt"/>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3"/>
            </p:custDataLst>
          </p:nvPr>
        </p:nvCxnSpPr>
        <p:spPr>
          <a:xfrm>
            <a:off x="5539820" y="2212074"/>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4"/>
            </p:custDataLst>
          </p:nvPr>
        </p:nvSpPr>
        <p:spPr/>
        <p:txBody>
          <a:bodyPr/>
          <a:lstStyle/>
          <a:p>
            <a:fld id="{DFDF98CC-160E-494C-8C3C-8CDC5FA257DE}" type="slidenum">
              <a:rPr lang="en-US" smtClean="0"/>
              <a:t>21</a:t>
            </a:fld>
            <a:endParaRPr lang="en-US"/>
          </a:p>
        </p:txBody>
      </p:sp>
      <p:sp>
        <p:nvSpPr>
          <p:cNvPr id="4" name="Text Placeholder 1">
            <a:extLst>
              <a:ext uri="{FF2B5EF4-FFF2-40B4-BE49-F238E27FC236}">
                <a16:creationId xmlns:a16="http://schemas.microsoft.com/office/drawing/2014/main" id="{28557F44-FB7A-0380-EF56-8A7CB33AA63F}"/>
              </a:ext>
            </a:extLst>
          </p:cNvPr>
          <p:cNvSpPr txBox="1">
            <a:spLocks/>
          </p:cNvSpPr>
          <p:nvPr>
            <p:custDataLst>
              <p:tags r:id="rId5"/>
            </p:custDataLst>
          </p:nvPr>
        </p:nvSpPr>
        <p:spPr>
          <a:xfrm>
            <a:off x="5953908" y="2212074"/>
            <a:ext cx="5177849" cy="3976019"/>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A2AAAD"/>
              </a:buClr>
            </a:pPr>
            <a:r>
              <a:rPr lang="fr-CA" sz="1200" b="1" dirty="0">
                <a:solidFill>
                  <a:srgbClr val="374151"/>
                </a:solidFill>
                <a:latin typeface="Century Gothic" panose="020B0502020202020204" pitchFamily="34" charset="0"/>
                <a:ea typeface="+mn-lt"/>
                <a:cs typeface="+mn-lt"/>
              </a:rPr>
              <a:t>Immobilier durable (FPI)</a:t>
            </a:r>
          </a:p>
          <a:p>
            <a:pPr marL="227013" indent="-227013">
              <a:spcBef>
                <a:spcPts val="600"/>
              </a:spcBef>
              <a:buClr>
                <a:srgbClr val="A2AAAD"/>
              </a:buClr>
              <a:buFont typeface="Arial"/>
              <a:buChar char="•"/>
            </a:pPr>
            <a:r>
              <a:rPr lang="fr-CA" sz="1200" dirty="0" err="1">
                <a:solidFill>
                  <a:srgbClr val="374151"/>
                </a:solidFill>
                <a:latin typeface="Century Gothic" panose="020B0502020202020204" pitchFamily="34" charset="0"/>
                <a:ea typeface="+mn-lt"/>
                <a:cs typeface="+mn-lt"/>
              </a:rPr>
              <a:t>NorthWest</a:t>
            </a:r>
            <a:r>
              <a:rPr lang="fr-CA" sz="1200" dirty="0">
                <a:solidFill>
                  <a:srgbClr val="374151"/>
                </a:solidFill>
                <a:latin typeface="Century Gothic" panose="020B0502020202020204" pitchFamily="34" charset="0"/>
                <a:ea typeface="+mn-lt"/>
                <a:cs typeface="+mn-lt"/>
              </a:rPr>
              <a:t> Healthcare </a:t>
            </a:r>
            <a:r>
              <a:rPr lang="fr-CA" sz="1200" dirty="0" err="1">
                <a:solidFill>
                  <a:srgbClr val="374151"/>
                </a:solidFill>
                <a:latin typeface="Century Gothic" panose="020B0502020202020204" pitchFamily="34" charset="0"/>
                <a:ea typeface="+mn-lt"/>
                <a:cs typeface="+mn-lt"/>
              </a:rPr>
              <a:t>Properties</a:t>
            </a:r>
            <a:r>
              <a:rPr lang="fr-CA" sz="1200" dirty="0">
                <a:solidFill>
                  <a:srgbClr val="374151"/>
                </a:solidFill>
                <a:latin typeface="Century Gothic" panose="020B0502020202020204" pitchFamily="34" charset="0"/>
                <a:ea typeface="+mn-lt"/>
                <a:cs typeface="+mn-lt"/>
              </a:rPr>
              <a:t> REIT (NWH.UN)</a:t>
            </a:r>
          </a:p>
          <a:p>
            <a:pPr marL="227013" indent="-227013">
              <a:spcBef>
                <a:spcPts val="600"/>
              </a:spcBef>
              <a:buClr>
                <a:srgbClr val="A2AAAD"/>
              </a:buClr>
              <a:buFont typeface="Arial"/>
              <a:buChar char="•"/>
            </a:pPr>
            <a:r>
              <a:rPr lang="fr-CA" sz="1200" dirty="0">
                <a:solidFill>
                  <a:srgbClr val="374151"/>
                </a:solidFill>
                <a:latin typeface="Century Gothic" panose="020B0502020202020204" pitchFamily="34" charset="0"/>
                <a:ea typeface="+mn-lt"/>
                <a:cs typeface="+mn-lt"/>
              </a:rPr>
              <a:t>Fiducie de placement immobilier </a:t>
            </a:r>
            <a:r>
              <a:rPr lang="fr-CA" sz="1200" dirty="0" err="1">
                <a:solidFill>
                  <a:srgbClr val="374151"/>
                </a:solidFill>
                <a:latin typeface="Century Gothic" panose="020B0502020202020204" pitchFamily="34" charset="0"/>
                <a:ea typeface="+mn-lt"/>
                <a:cs typeface="+mn-lt"/>
              </a:rPr>
              <a:t>SmartCentres</a:t>
            </a:r>
            <a:r>
              <a:rPr lang="fr-CA" sz="1200" dirty="0">
                <a:solidFill>
                  <a:srgbClr val="374151"/>
                </a:solidFill>
                <a:latin typeface="Century Gothic" panose="020B0502020202020204" pitchFamily="34" charset="0"/>
                <a:ea typeface="+mn-lt"/>
                <a:cs typeface="+mn-lt"/>
              </a:rPr>
              <a:t> (SRU.UN)</a:t>
            </a:r>
          </a:p>
          <a:p>
            <a:pPr>
              <a:buClr>
                <a:srgbClr val="A2AAAD"/>
              </a:buClr>
            </a:pPr>
            <a:r>
              <a:rPr lang="fr-CA" sz="1200" b="1" dirty="0">
                <a:solidFill>
                  <a:srgbClr val="374151"/>
                </a:solidFill>
                <a:latin typeface="Century Gothic" panose="020B0502020202020204" pitchFamily="34" charset="0"/>
                <a:ea typeface="+mn-lt"/>
                <a:cs typeface="+mn-lt"/>
              </a:rPr>
              <a:t>Investissement d’impact</a:t>
            </a:r>
          </a:p>
          <a:p>
            <a:pPr marL="227013" indent="-227013">
              <a:spcBef>
                <a:spcPts val="600"/>
              </a:spcBef>
              <a:buClr>
                <a:srgbClr val="A2AAAD"/>
              </a:buClr>
              <a:buFont typeface="Arial"/>
              <a:buChar char="•"/>
            </a:pPr>
            <a:r>
              <a:rPr lang="fr-CA" sz="1200" dirty="0">
                <a:solidFill>
                  <a:srgbClr val="374151"/>
                </a:solidFill>
                <a:latin typeface="Century Gothic" panose="020B0502020202020204" pitchFamily="34" charset="0"/>
                <a:ea typeface="+mn-lt"/>
                <a:cs typeface="+mn-lt"/>
              </a:rPr>
              <a:t>Fonds d’impact canadien ou entreprise canadienne socialement responsable</a:t>
            </a:r>
          </a:p>
          <a:p>
            <a:pPr>
              <a:buClr>
                <a:srgbClr val="A2AAAD"/>
              </a:buClr>
            </a:pPr>
            <a:r>
              <a:rPr lang="fr-CA" sz="1200" b="1" dirty="0">
                <a:solidFill>
                  <a:srgbClr val="374151"/>
                </a:solidFill>
                <a:latin typeface="Century Gothic" panose="020B0502020202020204" pitchFamily="34" charset="0"/>
                <a:ea typeface="+mn-lt"/>
                <a:cs typeface="+mn-lt"/>
              </a:rPr>
              <a:t>Agriculture durable (actions)</a:t>
            </a:r>
          </a:p>
          <a:p>
            <a:pPr marL="227013" indent="-227013">
              <a:spcBef>
                <a:spcPts val="600"/>
              </a:spcBef>
              <a:buClr>
                <a:srgbClr val="A2AAAD"/>
              </a:buClr>
              <a:buFont typeface="Arial"/>
              <a:buChar char="•"/>
            </a:pPr>
            <a:r>
              <a:rPr lang="fr-CA" sz="1200" dirty="0" err="1">
                <a:solidFill>
                  <a:srgbClr val="374151"/>
                </a:solidFill>
                <a:latin typeface="Century Gothic" panose="020B0502020202020204" pitchFamily="34" charset="0"/>
                <a:ea typeface="+mn-lt"/>
                <a:cs typeface="+mn-lt"/>
              </a:rPr>
              <a:t>Nutrien</a:t>
            </a:r>
            <a:r>
              <a:rPr lang="fr-CA" sz="1200" dirty="0">
                <a:solidFill>
                  <a:srgbClr val="374151"/>
                </a:solidFill>
                <a:latin typeface="Century Gothic" panose="020B0502020202020204" pitchFamily="34" charset="0"/>
                <a:ea typeface="+mn-lt"/>
                <a:cs typeface="+mn-lt"/>
              </a:rPr>
              <a:t> Ltd. (NTR)</a:t>
            </a:r>
          </a:p>
          <a:p>
            <a:pPr marL="227013" indent="-227013">
              <a:spcBef>
                <a:spcPts val="600"/>
              </a:spcBef>
              <a:buClr>
                <a:srgbClr val="A2AAAD"/>
              </a:buClr>
              <a:buFont typeface="Arial"/>
              <a:buChar char="•"/>
            </a:pPr>
            <a:r>
              <a:rPr lang="fr-CA" sz="1200" dirty="0">
                <a:solidFill>
                  <a:srgbClr val="374151"/>
                </a:solidFill>
                <a:latin typeface="Century Gothic" panose="020B0502020202020204" pitchFamily="34" charset="0"/>
                <a:ea typeface="+mn-lt"/>
                <a:cs typeface="+mn-lt"/>
              </a:rPr>
              <a:t>Village </a:t>
            </a:r>
            <a:r>
              <a:rPr lang="fr-CA" sz="1200" dirty="0" err="1">
                <a:solidFill>
                  <a:srgbClr val="374151"/>
                </a:solidFill>
                <a:latin typeface="Century Gothic" panose="020B0502020202020204" pitchFamily="34" charset="0"/>
                <a:ea typeface="+mn-lt"/>
                <a:cs typeface="+mn-lt"/>
              </a:rPr>
              <a:t>Farms</a:t>
            </a:r>
            <a:r>
              <a:rPr lang="fr-CA" sz="1200" dirty="0">
                <a:solidFill>
                  <a:srgbClr val="374151"/>
                </a:solidFill>
                <a:latin typeface="Century Gothic" panose="020B0502020202020204" pitchFamily="34" charset="0"/>
                <a:ea typeface="+mn-lt"/>
                <a:cs typeface="+mn-lt"/>
              </a:rPr>
              <a:t> International, Inc. (VFF)</a:t>
            </a:r>
          </a:p>
          <a:p>
            <a:pPr>
              <a:buClr>
                <a:srgbClr val="A2AAAD"/>
              </a:buClr>
            </a:pPr>
            <a:r>
              <a:rPr lang="fr-CA" sz="1200" b="1" dirty="0">
                <a:solidFill>
                  <a:srgbClr val="374151"/>
                </a:solidFill>
                <a:latin typeface="Century Gothic" panose="020B0502020202020204" pitchFamily="34" charset="0"/>
                <a:ea typeface="+mn-lt"/>
                <a:cs typeface="+mn-lt"/>
              </a:rPr>
              <a:t>Fonds d’investissement durable canadiens (fonds commun de placement)</a:t>
            </a:r>
          </a:p>
          <a:p>
            <a:pPr marL="227013" indent="-227013">
              <a:spcBef>
                <a:spcPts val="600"/>
              </a:spcBef>
              <a:buClr>
                <a:srgbClr val="A2AAAD"/>
              </a:buClr>
              <a:buFont typeface="Arial"/>
              <a:buChar char="•"/>
            </a:pPr>
            <a:r>
              <a:rPr lang="fr-CA" sz="1200" dirty="0">
                <a:solidFill>
                  <a:srgbClr val="374151"/>
                </a:solidFill>
                <a:latin typeface="Century Gothic" panose="020B0502020202020204" pitchFamily="34" charset="0"/>
                <a:ea typeface="+mn-lt"/>
                <a:cs typeface="+mn-lt"/>
              </a:rPr>
              <a:t>Fonds Leaders en environnement NEI (NEIENVIRONME.TO)</a:t>
            </a:r>
          </a:p>
          <a:p>
            <a:pPr marL="227013" indent="-227013">
              <a:spcBef>
                <a:spcPts val="600"/>
              </a:spcBef>
              <a:buClr>
                <a:srgbClr val="A2AAAD"/>
              </a:buClr>
              <a:buFont typeface="Arial"/>
              <a:buChar char="•"/>
            </a:pPr>
            <a:r>
              <a:rPr lang="fr-CA" sz="1200" dirty="0">
                <a:solidFill>
                  <a:srgbClr val="374151"/>
                </a:solidFill>
                <a:latin typeface="Century Gothic" panose="020B0502020202020204" pitchFamily="34" charset="0"/>
                <a:ea typeface="+mn-lt"/>
                <a:cs typeface="+mn-lt"/>
              </a:rPr>
              <a:t>Fonds d’actions mondiales sans combustibles fossiles Vision RBC (RPFNX)</a:t>
            </a:r>
          </a:p>
        </p:txBody>
      </p:sp>
    </p:spTree>
    <p:extLst>
      <p:ext uri="{BB962C8B-B14F-4D97-AF65-F5344CB8AC3E}">
        <p14:creationId xmlns:p14="http://schemas.microsoft.com/office/powerpoint/2010/main" val="164986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ctrTitle"/>
            <p:custDataLst>
              <p:tags r:id="rId1"/>
            </p:custDataLst>
          </p:nvPr>
        </p:nvSpPr>
        <p:spPr>
          <a:xfrm>
            <a:off x="517871" y="1160463"/>
            <a:ext cx="9697284" cy="1008109"/>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3200"/>
              <a:t>En quoi consistent les facteurs ESG?</a:t>
            </a:r>
          </a:p>
        </p:txBody>
      </p:sp>
      <p:sp>
        <p:nvSpPr>
          <p:cNvPr id="7" name="Slide Number Placeholder 6">
            <a:extLst>
              <a:ext uri="{FF2B5EF4-FFF2-40B4-BE49-F238E27FC236}">
                <a16:creationId xmlns:a16="http://schemas.microsoft.com/office/drawing/2014/main" id="{595BB57A-6F00-161B-B080-878D6F34DDED}"/>
              </a:ext>
            </a:extLst>
          </p:cNvPr>
          <p:cNvSpPr>
            <a:spLocks noGrp="1"/>
          </p:cNvSpPr>
          <p:nvPr>
            <p:ph type="sldNum" sz="quarter" idx="12"/>
            <p:custDataLst>
              <p:tags r:id="rId2"/>
            </p:custDataLst>
          </p:nvPr>
        </p:nvSpPr>
        <p:spPr/>
        <p:txBody>
          <a:bodyPr/>
          <a:lstStyle/>
          <a:p>
            <a:fld id="{DFDF98CC-160E-494C-8C3C-8CDC5FA257DE}" type="slidenum">
              <a:rPr lang="en-US" smtClean="0"/>
              <a:t>3</a:t>
            </a:fld>
            <a:endParaRPr lang="en-US"/>
          </a:p>
        </p:txBody>
      </p:sp>
      <p:sp>
        <p:nvSpPr>
          <p:cNvPr id="9" name="Subtitle 8">
            <a:extLst>
              <a:ext uri="{FF2B5EF4-FFF2-40B4-BE49-F238E27FC236}">
                <a16:creationId xmlns:a16="http://schemas.microsoft.com/office/drawing/2014/main" id="{464B22A5-FFE8-F6B7-A325-4912008681FA}"/>
              </a:ext>
            </a:extLst>
          </p:cNvPr>
          <p:cNvSpPr>
            <a:spLocks noGrp="1"/>
          </p:cNvSpPr>
          <p:nvPr>
            <p:ph type="subTitle" idx="1"/>
            <p:custDataLst>
              <p:tags r:id="rId3"/>
            </p:custDataLst>
          </p:nvPr>
        </p:nvSpPr>
        <p:spPr>
          <a:xfrm>
            <a:off x="618565" y="1721224"/>
            <a:ext cx="11057498" cy="4300406"/>
          </a:xfrm>
        </p:spPr>
        <p:txBody>
          <a:bodyPr>
            <a:normAutofit fontScale="92500"/>
          </a:bodyPr>
          <a:lstStyle/>
          <a:p>
            <a:pPr marL="0" indent="0">
              <a:buNone/>
            </a:pPr>
            <a:r>
              <a:rPr lang="fr-CA" b="1" dirty="0"/>
              <a:t>Facteurs environnementaux : </a:t>
            </a:r>
            <a:r>
              <a:rPr lang="fr-CA" dirty="0"/>
              <a:t>changements climatiques, émissions de GES, épuisement des ressources, déchets et pollution, déforestation, efficacité énergétique.</a:t>
            </a:r>
            <a:br>
              <a:rPr lang="fr-CA" dirty="0"/>
            </a:br>
            <a:br>
              <a:rPr lang="fr-CA" dirty="0"/>
            </a:br>
            <a:r>
              <a:rPr lang="fr-CA" b="1" dirty="0"/>
              <a:t>Facteurs sociaux : </a:t>
            </a:r>
            <a:r>
              <a:rPr lang="fr-CA" dirty="0"/>
              <a:t>conditions de travail, gestion de la main-d’œuvre, sécurité et qualité des produits, santé et risque démographique, régions engagées dans des conflits, relations avec les employés et diversité.</a:t>
            </a:r>
            <a:br>
              <a:rPr lang="fr-CA" dirty="0"/>
            </a:br>
            <a:br>
              <a:rPr lang="fr-CA" dirty="0"/>
            </a:br>
            <a:r>
              <a:rPr lang="fr-CA" b="1" dirty="0"/>
              <a:t>Facteurs de gouvernance : </a:t>
            </a:r>
            <a:r>
              <a:rPr lang="fr-CA" dirty="0"/>
              <a:t>rémunération des dirigeants, fraude et corruption, pressions politiques et dons, diversité et structure des conseils d’administration, stratégie fiscale, éthique commerciale, instabilité du système financier.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697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a:xfrm>
            <a:off x="517869" y="1160462"/>
            <a:ext cx="11158193" cy="1034097"/>
          </a:xfrm>
        </p:spPr>
        <p:txBody>
          <a:bodyPr/>
          <a:lstStyle/>
          <a:p>
            <a:r>
              <a:rPr lang="fr-CA" sz="3200">
                <a:ea typeface="+mj-lt"/>
                <a:cs typeface="+mj-lt"/>
              </a:rPr>
              <a:t>Termes clés</a:t>
            </a:r>
          </a:p>
        </p:txBody>
      </p:sp>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custDataLst>
              <p:tags r:id="rId2"/>
            </p:custDataLst>
          </p:nvPr>
        </p:nvSpPr>
        <p:spPr/>
        <p:txBody>
          <a:bodyPr/>
          <a:lstStyle/>
          <a:p>
            <a:fld id="{DFDF98CC-160E-494C-8C3C-8CDC5FA257DE}" type="slidenum">
              <a:rPr lang="en-US" smtClean="0"/>
              <a:t>4</a:t>
            </a:fld>
            <a:endParaRPr lang="en-US"/>
          </a:p>
        </p:txBody>
      </p:sp>
      <p:sp>
        <p:nvSpPr>
          <p:cNvPr id="12" name="TextBox 11">
            <a:extLst>
              <a:ext uri="{FF2B5EF4-FFF2-40B4-BE49-F238E27FC236}">
                <a16:creationId xmlns:a16="http://schemas.microsoft.com/office/drawing/2014/main" id="{0D661691-58AF-D689-6506-8A272DB045CD}"/>
              </a:ext>
            </a:extLst>
          </p:cNvPr>
          <p:cNvSpPr txBox="1"/>
          <p:nvPr>
            <p:custDataLst>
              <p:tags r:id="rId3"/>
            </p:custDataLst>
          </p:nvPr>
        </p:nvSpPr>
        <p:spPr>
          <a:xfrm>
            <a:off x="627017" y="2016360"/>
            <a:ext cx="10320383" cy="3985706"/>
          </a:xfrm>
          <a:prstGeom prst="rect">
            <a:avLst/>
          </a:prstGeom>
          <a:noFill/>
        </p:spPr>
        <p:txBody>
          <a:bodyPr wrap="square" numCol="2" spcCol="360000">
            <a:spAutoFit/>
          </a:bodyPr>
          <a:lstStyle/>
          <a:p>
            <a:pPr>
              <a:spcAft>
                <a:spcPts val="600"/>
              </a:spcAft>
              <a:buClr>
                <a:srgbClr val="A2AAAD"/>
              </a:buClr>
            </a:pPr>
            <a:r>
              <a:rPr lang="fr-CA" sz="1600" b="1" dirty="0">
                <a:solidFill>
                  <a:srgbClr val="374151"/>
                </a:solidFill>
                <a:latin typeface="Century Gothic" panose="020B0502020202020204" pitchFamily="34" charset="0"/>
                <a:cs typeface="Arial"/>
              </a:rPr>
              <a:t>Facteurs environnementaux</a:t>
            </a:r>
          </a:p>
          <a:p>
            <a:pPr marL="141288" indent="-141288">
              <a:spcAft>
                <a:spcPts val="600"/>
              </a:spcAft>
              <a:buClr>
                <a:srgbClr val="A2AAAD"/>
              </a:buClr>
              <a:buFont typeface="Arial"/>
              <a:buChar char="•"/>
            </a:pPr>
            <a:r>
              <a:rPr lang="fr-CA" sz="1600" dirty="0">
                <a:solidFill>
                  <a:srgbClr val="374151"/>
                </a:solidFill>
                <a:latin typeface="Century Gothic" panose="020B0502020202020204" pitchFamily="34" charset="0"/>
                <a:cs typeface="Arial"/>
              </a:rPr>
              <a:t>Utilisation de matériaux et de pratiques écologiques.</a:t>
            </a:r>
          </a:p>
          <a:p>
            <a:pPr marL="141288" indent="-141288">
              <a:spcAft>
                <a:spcPts val="600"/>
              </a:spcAft>
              <a:buClr>
                <a:srgbClr val="A2AAAD"/>
              </a:buClr>
              <a:buFont typeface="Arial"/>
              <a:buChar char="•"/>
            </a:pPr>
            <a:r>
              <a:rPr lang="fr-CA" sz="1600" dirty="0">
                <a:solidFill>
                  <a:srgbClr val="374151"/>
                </a:solidFill>
                <a:latin typeface="Century Gothic" panose="020B0502020202020204" pitchFamily="34" charset="0"/>
                <a:cs typeface="Arial"/>
              </a:rPr>
              <a:t>Protection de notre planète, la Terre.</a:t>
            </a:r>
          </a:p>
          <a:p>
            <a:pPr marL="141288" indent="-141288">
              <a:spcAft>
                <a:spcPts val="600"/>
              </a:spcAft>
              <a:buClr>
                <a:srgbClr val="A2AAAD"/>
              </a:buClr>
              <a:buFont typeface="Arial"/>
              <a:buChar char="•"/>
            </a:pPr>
            <a:r>
              <a:rPr lang="fr-CA" sz="1600" dirty="0">
                <a:solidFill>
                  <a:srgbClr val="374151"/>
                </a:solidFill>
                <a:latin typeface="Century Gothic" panose="020B0502020202020204" pitchFamily="34" charset="0"/>
                <a:cs typeface="Arial"/>
              </a:rPr>
              <a:t>Utilisation efficace des ressources pour éviter qu’elles ne s’épuisent.</a:t>
            </a:r>
          </a:p>
          <a:p>
            <a:pPr marL="141288" indent="-141288">
              <a:spcAft>
                <a:spcPts val="600"/>
              </a:spcAft>
              <a:buClr>
                <a:srgbClr val="A2AAAD"/>
              </a:buClr>
              <a:buFont typeface="Arial"/>
              <a:buChar char="•"/>
            </a:pPr>
            <a:r>
              <a:rPr lang="fr-CA" sz="1600" dirty="0">
                <a:solidFill>
                  <a:srgbClr val="374151"/>
                </a:solidFill>
                <a:latin typeface="Century Gothic" panose="020B0502020202020204" pitchFamily="34" charset="0"/>
                <a:cs typeface="Arial"/>
              </a:rPr>
              <a:t>Mesures pour protéger la qualité de l’air et de l’eau.</a:t>
            </a:r>
          </a:p>
          <a:p>
            <a:pPr marL="141288" indent="-141288">
              <a:spcAft>
                <a:spcPts val="600"/>
              </a:spcAft>
              <a:buClr>
                <a:srgbClr val="A2AAAD"/>
              </a:buClr>
              <a:buFont typeface="Arial"/>
              <a:buChar char="•"/>
            </a:pPr>
            <a:r>
              <a:rPr lang="fr-CA" sz="1600" dirty="0">
                <a:solidFill>
                  <a:srgbClr val="374151"/>
                </a:solidFill>
                <a:latin typeface="Century Gothic" panose="020B0502020202020204" pitchFamily="34" charset="0"/>
                <a:cs typeface="Arial"/>
              </a:rPr>
              <a:t>Recyclage et conservation pour réduire les déchets.</a:t>
            </a:r>
          </a:p>
          <a:p>
            <a:pPr>
              <a:spcAft>
                <a:spcPts val="600"/>
              </a:spcAft>
              <a:buClr>
                <a:srgbClr val="A2AAAD"/>
              </a:buClr>
            </a:pPr>
            <a:r>
              <a:rPr lang="fr-CA" sz="1600" b="1" dirty="0">
                <a:solidFill>
                  <a:srgbClr val="374151"/>
                </a:solidFill>
                <a:latin typeface="Century Gothic" panose="020B0502020202020204" pitchFamily="34" charset="0"/>
                <a:cs typeface="Arial"/>
              </a:rPr>
              <a:t>Facteurs sociaux</a:t>
            </a:r>
          </a:p>
          <a:p>
            <a:pPr marL="141288" indent="-141288">
              <a:spcAft>
                <a:spcPts val="600"/>
              </a:spcAft>
              <a:buClr>
                <a:srgbClr val="A2AAAD"/>
              </a:buClr>
              <a:buFont typeface="Arial"/>
              <a:buChar char="•"/>
            </a:pPr>
            <a:r>
              <a:rPr lang="fr-CA" sz="1600" dirty="0">
                <a:solidFill>
                  <a:srgbClr val="374151"/>
                </a:solidFill>
                <a:latin typeface="Century Gothic" panose="020B0502020202020204" pitchFamily="34" charset="0"/>
                <a:cs typeface="Arial"/>
              </a:rPr>
              <a:t>Entreprises qui cherchent à aider la collectivité</a:t>
            </a:r>
            <a:br>
              <a:rPr lang="fr-CA" sz="1600" dirty="0">
                <a:solidFill>
                  <a:srgbClr val="374151"/>
                </a:solidFill>
                <a:latin typeface="Century Gothic" panose="020B0502020202020204" pitchFamily="34" charset="0"/>
                <a:cs typeface="Arial"/>
              </a:rPr>
            </a:br>
            <a:r>
              <a:rPr lang="fr-CA" sz="1600" dirty="0">
                <a:solidFill>
                  <a:srgbClr val="374151"/>
                </a:solidFill>
                <a:latin typeface="Century Gothic" panose="020B0502020202020204" pitchFamily="34" charset="0"/>
                <a:cs typeface="Arial"/>
              </a:rPr>
              <a:t>et pas juste à faire de l’argent.</a:t>
            </a:r>
          </a:p>
          <a:p>
            <a:pPr>
              <a:spcAft>
                <a:spcPts val="600"/>
              </a:spcAft>
              <a:buClr>
                <a:srgbClr val="A2AAAD"/>
              </a:buClr>
            </a:pPr>
            <a:r>
              <a:rPr lang="fr-CA" sz="1600" b="1" dirty="0">
                <a:solidFill>
                  <a:srgbClr val="374151"/>
                </a:solidFill>
                <a:latin typeface="Century Gothic" panose="020B0502020202020204" pitchFamily="34" charset="0"/>
                <a:cs typeface="Arial"/>
              </a:rPr>
              <a:t>Facteurs de gouvernance</a:t>
            </a:r>
          </a:p>
          <a:p>
            <a:pPr marL="177800" indent="-177800">
              <a:spcAft>
                <a:spcPts val="600"/>
              </a:spcAft>
              <a:buClr>
                <a:srgbClr val="A2AAAD"/>
              </a:buClr>
              <a:buFont typeface="Arial" panose="020B0604020202020204" pitchFamily="34" charset="0"/>
              <a:buChar char="•"/>
            </a:pPr>
            <a:r>
              <a:rPr lang="fr-CA" sz="1600">
                <a:solidFill>
                  <a:srgbClr val="000000"/>
                </a:solidFill>
                <a:latin typeface="Century Gothic" panose="020B0502020202020204" pitchFamily="34" charset="0"/>
              </a:rPr>
              <a:t>Processus décisionnel d</a:t>
            </a:r>
            <a:r>
              <a:rPr lang="fr-CA" sz="1600">
                <a:solidFill>
                  <a:srgbClr val="000000"/>
                </a:solidFill>
                <a:effectLst/>
                <a:latin typeface="Century Gothic" panose="020B0502020202020204" pitchFamily="34" charset="0"/>
              </a:rPr>
              <a:t>es </a:t>
            </a:r>
            <a:r>
              <a:rPr lang="fr-CA" sz="1600" dirty="0">
                <a:solidFill>
                  <a:srgbClr val="000000"/>
                </a:solidFill>
                <a:effectLst/>
                <a:latin typeface="Century Gothic" panose="020B0502020202020204" pitchFamily="34" charset="0"/>
              </a:rPr>
              <a:t>entreprises </a:t>
            </a:r>
            <a:r>
              <a:rPr lang="fr-CA" sz="1600">
                <a:solidFill>
                  <a:srgbClr val="000000"/>
                </a:solidFill>
                <a:effectLst/>
                <a:latin typeface="Century Gothic" panose="020B0502020202020204" pitchFamily="34" charset="0"/>
              </a:rPr>
              <a:t>et des organismes. </a:t>
            </a:r>
            <a:endParaRPr lang="fr-CA" sz="1600" dirty="0">
              <a:solidFill>
                <a:srgbClr val="000000"/>
              </a:solidFill>
              <a:effectLst/>
              <a:latin typeface="Century Gothic" panose="020B0502020202020204" pitchFamily="34" charset="0"/>
            </a:endParaRPr>
          </a:p>
          <a:p>
            <a:pPr marL="177800" indent="-177800">
              <a:spcAft>
                <a:spcPts val="600"/>
              </a:spcAft>
              <a:buClr>
                <a:srgbClr val="A2AAAD"/>
              </a:buClr>
              <a:buFont typeface="Arial" panose="020B0604020202020204" pitchFamily="34" charset="0"/>
              <a:buChar char="•"/>
            </a:pPr>
            <a:r>
              <a:rPr lang="fr-CA" sz="1600" dirty="0">
                <a:solidFill>
                  <a:srgbClr val="000000"/>
                </a:solidFill>
                <a:effectLst/>
                <a:latin typeface="Century Gothic" panose="020B0502020202020204" pitchFamily="34" charset="0"/>
              </a:rPr>
              <a:t>Faire les bonnes choses, même quand </a:t>
            </a:r>
            <a:br>
              <a:rPr lang="fr-CA" sz="1600" dirty="0">
                <a:solidFill>
                  <a:srgbClr val="000000"/>
                </a:solidFill>
                <a:effectLst/>
                <a:latin typeface="Century Gothic" panose="020B0502020202020204" pitchFamily="34" charset="0"/>
              </a:rPr>
            </a:br>
            <a:r>
              <a:rPr lang="fr-CA" sz="1600" dirty="0">
                <a:solidFill>
                  <a:srgbClr val="000000"/>
                </a:solidFill>
                <a:effectLst/>
                <a:latin typeface="Century Gothic" panose="020B0502020202020204" pitchFamily="34" charset="0"/>
              </a:rPr>
              <a:t>personne ne regarde. </a:t>
            </a:r>
          </a:p>
          <a:p>
            <a:pPr marL="177800" indent="-177800">
              <a:spcAft>
                <a:spcPts val="600"/>
              </a:spcAft>
              <a:buClr>
                <a:srgbClr val="A2AAAD"/>
              </a:buClr>
              <a:buFont typeface="Arial" panose="020B0604020202020204" pitchFamily="34" charset="0"/>
              <a:buChar char="•"/>
            </a:pPr>
            <a:r>
              <a:rPr lang="fr-CA" sz="1600" dirty="0">
                <a:solidFill>
                  <a:srgbClr val="000000"/>
                </a:solidFill>
                <a:effectLst/>
                <a:latin typeface="Century Gothic" panose="020B0502020202020204" pitchFamily="34" charset="0"/>
              </a:rPr>
              <a:t>Veiller au maintien d’une structure </a:t>
            </a:r>
            <a:br>
              <a:rPr lang="fr-CA" sz="1600" dirty="0">
                <a:solidFill>
                  <a:srgbClr val="000000"/>
                </a:solidFill>
                <a:effectLst/>
                <a:latin typeface="Century Gothic" panose="020B0502020202020204" pitchFamily="34" charset="0"/>
              </a:rPr>
            </a:br>
            <a:r>
              <a:rPr lang="fr-CA" sz="1600" dirty="0">
                <a:solidFill>
                  <a:srgbClr val="000000"/>
                </a:solidFill>
                <a:effectLst/>
                <a:latin typeface="Century Gothic" panose="020B0502020202020204" pitchFamily="34" charset="0"/>
              </a:rPr>
              <a:t>à l’intérieur de l’entreprise. </a:t>
            </a:r>
          </a:p>
          <a:p>
            <a:pPr marL="177800" indent="-177800">
              <a:spcAft>
                <a:spcPts val="600"/>
              </a:spcAft>
              <a:buClr>
                <a:srgbClr val="A2AAAD"/>
              </a:buClr>
              <a:buFont typeface="Arial" panose="020B0604020202020204" pitchFamily="34" charset="0"/>
              <a:buChar char="•"/>
            </a:pPr>
            <a:r>
              <a:rPr lang="fr-CA" sz="1600" dirty="0">
                <a:solidFill>
                  <a:srgbClr val="000000"/>
                </a:solidFill>
                <a:effectLst/>
                <a:latin typeface="Century Gothic" panose="020B0502020202020204" pitchFamily="34" charset="0"/>
              </a:rPr>
              <a:t>Tenir compte de l’avis des actionnaires.</a:t>
            </a:r>
          </a:p>
        </p:txBody>
      </p:sp>
    </p:spTree>
    <p:extLst>
      <p:ext uri="{BB962C8B-B14F-4D97-AF65-F5344CB8AC3E}">
        <p14:creationId xmlns:p14="http://schemas.microsoft.com/office/powerpoint/2010/main" val="218523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a:xfrm>
            <a:off x="517869" y="1160463"/>
            <a:ext cx="11158193" cy="976936"/>
          </a:xfrm>
        </p:spPr>
        <p:txBody>
          <a:bodyPr/>
          <a:lstStyle/>
          <a:p>
            <a:r>
              <a:rPr lang="fr-CA" sz="3200" dirty="0"/>
              <a:t>Exemples d’entreprises reconnues pour leurs pratiques ESG durables ou positives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5</a:t>
            </a:fld>
            <a:endParaRPr lang="en-US"/>
          </a:p>
        </p:txBody>
      </p:sp>
      <p:sp>
        <p:nvSpPr>
          <p:cNvPr id="2" name="Subtitle 8">
            <a:extLst>
              <a:ext uri="{FF2B5EF4-FFF2-40B4-BE49-F238E27FC236}">
                <a16:creationId xmlns:a16="http://schemas.microsoft.com/office/drawing/2014/main" id="{7A7F133A-80C5-0EEE-731A-2CBC57F1C8D8}"/>
              </a:ext>
            </a:extLst>
          </p:cNvPr>
          <p:cNvSpPr txBox="1">
            <a:spLocks/>
          </p:cNvSpPr>
          <p:nvPr>
            <p:custDataLst>
              <p:tags r:id="rId3"/>
            </p:custDataLst>
          </p:nvPr>
        </p:nvSpPr>
        <p:spPr>
          <a:xfrm>
            <a:off x="517870" y="2421813"/>
            <a:ext cx="11158193" cy="4029786"/>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800"/>
              </a:spcBef>
              <a:buClr>
                <a:srgbClr val="A2AAAD"/>
              </a:buClr>
              <a:buFont typeface="Arial" panose="020B0604020202020204" pitchFamily="34" charset="0"/>
              <a:buChar char="•"/>
            </a:pPr>
            <a:r>
              <a:rPr lang="fr-CA" sz="2400">
                <a:latin typeface="Century Gothic" panose="020B0502020202020204" pitchFamily="34" charset="0"/>
              </a:rPr>
              <a:t>Patagonia</a:t>
            </a:r>
          </a:p>
          <a:p>
            <a:pPr marL="342900" indent="-342900">
              <a:spcBef>
                <a:spcPts val="800"/>
              </a:spcBef>
              <a:buClr>
                <a:srgbClr val="A2AAAD"/>
              </a:buClr>
              <a:buFont typeface="Arial" panose="020B0604020202020204" pitchFamily="34" charset="0"/>
              <a:buChar char="•"/>
            </a:pPr>
            <a:r>
              <a:rPr lang="fr-CA" sz="2400">
                <a:latin typeface="Century Gothic" panose="020B0502020202020204" pitchFamily="34" charset="0"/>
              </a:rPr>
              <a:t>Ben &amp; Jerry’s</a:t>
            </a:r>
          </a:p>
          <a:p>
            <a:pPr marL="342900" indent="-342900">
              <a:spcBef>
                <a:spcPts val="800"/>
              </a:spcBef>
              <a:buClr>
                <a:srgbClr val="A2AAAD"/>
              </a:buClr>
              <a:buFont typeface="Arial" panose="020B0604020202020204" pitchFamily="34" charset="0"/>
              <a:buChar char="•"/>
            </a:pPr>
            <a:r>
              <a:rPr lang="fr-CA" sz="2400">
                <a:latin typeface="Century Gothic" panose="020B0502020202020204" pitchFamily="34" charset="0"/>
              </a:rPr>
              <a:t>The Body Shop</a:t>
            </a:r>
          </a:p>
          <a:p>
            <a:pPr marL="342900" indent="-342900">
              <a:spcBef>
                <a:spcPts val="800"/>
              </a:spcBef>
              <a:buClr>
                <a:srgbClr val="A2AAAD"/>
              </a:buClr>
              <a:buFont typeface="Arial" panose="020B0604020202020204" pitchFamily="34" charset="0"/>
              <a:buChar char="•"/>
            </a:pPr>
            <a:r>
              <a:rPr lang="fr-CA" sz="2400">
                <a:latin typeface="Century Gothic" panose="020B0502020202020204" pitchFamily="34" charset="0"/>
              </a:rPr>
              <a:t>Etsy</a:t>
            </a:r>
          </a:p>
          <a:p>
            <a:pPr marL="342900" indent="-342900">
              <a:spcBef>
                <a:spcPts val="800"/>
              </a:spcBef>
              <a:buClr>
                <a:srgbClr val="A2AAAD"/>
              </a:buClr>
              <a:buFont typeface="Arial" panose="020B0604020202020204" pitchFamily="34" charset="0"/>
              <a:buChar char="•"/>
            </a:pPr>
            <a:r>
              <a:rPr lang="fr-CA" sz="2400">
                <a:latin typeface="Century Gothic" panose="020B0502020202020204" pitchFamily="34" charset="0"/>
              </a:rPr>
              <a:t>Adobe Systems</a:t>
            </a:r>
          </a:p>
          <a:p>
            <a:endParaRPr lang="en-US" b="1" dirty="0"/>
          </a:p>
          <a:p>
            <a:endParaRPr lang="en-US" dirty="0"/>
          </a:p>
          <a:p>
            <a:endParaRPr lang="en-US" dirty="0"/>
          </a:p>
        </p:txBody>
      </p:sp>
    </p:spTree>
    <p:extLst>
      <p:ext uri="{BB962C8B-B14F-4D97-AF65-F5344CB8AC3E}">
        <p14:creationId xmlns:p14="http://schemas.microsoft.com/office/powerpoint/2010/main" val="127476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custDataLst>
              <p:tags r:id="rId1"/>
            </p:custDataLst>
          </p:nvPr>
        </p:nvSpPr>
        <p:spPr>
          <a:xfrm>
            <a:off x="516903" y="2466748"/>
            <a:ext cx="11158193" cy="668337"/>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5400" dirty="0"/>
              <a:t>Pourquoi choisir des</a:t>
            </a:r>
            <a:br>
              <a:rPr lang="fr-CA" sz="5400" dirty="0"/>
            </a:br>
            <a:r>
              <a:rPr lang="fr-CA" sz="5400" dirty="0">
                <a:effectLst/>
              </a:rPr>
              <a:t>investissements durables</a:t>
            </a:r>
            <a:r>
              <a:rPr lang="fr-CA" sz="5400" dirty="0"/>
              <a:t>?</a:t>
            </a: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custDataLst>
              <p:tags r:id="rId2"/>
            </p:custDataLst>
          </p:nvPr>
        </p:nvSpPr>
        <p:spPr/>
        <p:txBody>
          <a:bodyPr/>
          <a:lstStyle/>
          <a:p>
            <a:fld id="{DFDF98CC-160E-494C-8C3C-8CDC5FA257DE}" type="slidenum">
              <a:rPr lang="en-US" smtClean="0"/>
              <a:t>6</a:t>
            </a:fld>
            <a:endParaRPr lang="en-US"/>
          </a:p>
        </p:txBody>
      </p:sp>
    </p:spTree>
    <p:extLst>
      <p:ext uri="{BB962C8B-B14F-4D97-AF65-F5344CB8AC3E}">
        <p14:creationId xmlns:p14="http://schemas.microsoft.com/office/powerpoint/2010/main" val="256235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268"/>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custDataLst>
              <p:tags r:id="rId1"/>
            </p:custDataLst>
          </p:nvPr>
        </p:nvSpPr>
        <p:spPr/>
        <p:txBody>
          <a:bodyPr/>
          <a:lstStyle/>
          <a:p>
            <a:fld id="{DFDF98CC-160E-494C-8C3C-8CDC5FA257DE}" type="slidenum">
              <a:rPr lang="en-US" smtClean="0"/>
              <a:t>7</a:t>
            </a:fld>
            <a:endParaRPr lang="en-US"/>
          </a:p>
        </p:txBody>
      </p:sp>
      <p:sp>
        <p:nvSpPr>
          <p:cNvPr id="269" name="Google Shape;269;p27"/>
          <p:cNvSpPr txBox="1">
            <a:spLocks noGrp="1"/>
          </p:cNvSpPr>
          <p:nvPr>
            <p:ph type="ctrTitle" idx="4294967295"/>
            <p:custDataLst>
              <p:tags r:id="rId2"/>
            </p:custDataLst>
          </p:nvPr>
        </p:nvSpPr>
        <p:spPr>
          <a:xfrm>
            <a:off x="516731" y="1160463"/>
            <a:ext cx="11158537" cy="668337"/>
          </a:xfrm>
          <a:prstGeom prst="rect">
            <a:avLst/>
          </a:prstGeom>
          <a:noFill/>
          <a:ln>
            <a:noFill/>
          </a:ln>
        </p:spPr>
        <p:txBody>
          <a:bodyPr spcFirstLastPara="1" wrap="square" lIns="91425" tIns="45700" rIns="91425" bIns="45700" anchor="t" anchorCtr="0">
            <a:noAutofit/>
          </a:bodyPr>
          <a:lstStyle/>
          <a:p>
            <a:r>
              <a:rPr lang="fr-CA" sz="2200" b="0" dirty="0">
                <a:solidFill>
                  <a:srgbClr val="000000"/>
                </a:solidFill>
                <a:effectLst/>
                <a:latin typeface="Century Gothic" panose="020B0502020202020204" pitchFamily="34" charset="0"/>
              </a:rPr>
              <a:t>Le sondage d’opinion des investisseurs 2023 de l’Association pour l’investissement responsable (AIR) montre que la grande majorité des investisseurs canadiens ont toujours un intérêt pour l’investissement responsable (IR). Selon ce sondage :</a:t>
            </a:r>
          </a:p>
        </p:txBody>
      </p:sp>
      <p:sp>
        <p:nvSpPr>
          <p:cNvPr id="3" name="TextBox 2">
            <a:extLst>
              <a:ext uri="{FF2B5EF4-FFF2-40B4-BE49-F238E27FC236}">
                <a16:creationId xmlns:a16="http://schemas.microsoft.com/office/drawing/2014/main" id="{3AFF05F6-FE4E-1A8D-37EC-11131551D4D8}"/>
              </a:ext>
            </a:extLst>
          </p:cNvPr>
          <p:cNvSpPr txBox="1"/>
          <p:nvPr>
            <p:custDataLst>
              <p:tags r:id="rId3"/>
            </p:custDataLst>
          </p:nvPr>
        </p:nvSpPr>
        <p:spPr>
          <a:xfrm>
            <a:off x="517870" y="2535888"/>
            <a:ext cx="11157398" cy="3311163"/>
          </a:xfrm>
          <a:prstGeom prst="rect">
            <a:avLst/>
          </a:prstGeom>
          <a:noFill/>
        </p:spPr>
        <p:txBody>
          <a:bodyPr wrap="square" rtlCol="0">
            <a:spAutoFit/>
          </a:bodyPr>
          <a:lstStyle/>
          <a:p>
            <a:pPr>
              <a:spcAft>
                <a:spcPts val="1000"/>
              </a:spcAft>
            </a:pPr>
            <a:r>
              <a:rPr lang="fr-CA" sz="4400" b="1" dirty="0">
                <a:solidFill>
                  <a:srgbClr val="205885"/>
                </a:solidFill>
                <a:effectLst/>
                <a:latin typeface="Century Gothic" panose="020B0502020202020204" pitchFamily="34" charset="0"/>
              </a:rPr>
              <a:t>65 % </a:t>
            </a:r>
            <a:r>
              <a:rPr lang="fr-CA" sz="1600" dirty="0">
                <a:solidFill>
                  <a:srgbClr val="000000"/>
                </a:solidFill>
                <a:effectLst/>
                <a:latin typeface="Century Gothic" panose="020B0502020202020204" pitchFamily="34" charset="0"/>
              </a:rPr>
              <a:t>des investisseurs s’intéressent un peu ou beaucoup à l’IR. </a:t>
            </a:r>
          </a:p>
          <a:p>
            <a:pPr>
              <a:spcAft>
                <a:spcPts val="1000"/>
              </a:spcAft>
            </a:pPr>
            <a:r>
              <a:rPr lang="fr-CA" sz="4400" b="1" dirty="0">
                <a:solidFill>
                  <a:srgbClr val="205885"/>
                </a:solidFill>
                <a:effectLst/>
                <a:latin typeface="Century Gothic" panose="020B0502020202020204" pitchFamily="34" charset="0"/>
              </a:rPr>
              <a:t>80 % </a:t>
            </a:r>
            <a:r>
              <a:rPr lang="fr-CA" sz="1600" dirty="0">
                <a:solidFill>
                  <a:srgbClr val="000000"/>
                </a:solidFill>
                <a:effectLst/>
                <a:latin typeface="Century Gothic" panose="020B0502020202020204" pitchFamily="34" charset="0"/>
              </a:rPr>
              <a:t>des investisseurs âgés de 18 à 34 ans ont exprimé un intérêt pour l’IR, ce qui représente une forte augmentation par rapport à 2022.</a:t>
            </a:r>
          </a:p>
          <a:p>
            <a:pPr marL="1247775" indent="-1247775">
              <a:spcAft>
                <a:spcPts val="1000"/>
              </a:spcAft>
              <a:buClr>
                <a:srgbClr val="A2AAAD"/>
              </a:buClr>
            </a:pPr>
            <a:r>
              <a:rPr lang="fr-CA" sz="4400" b="1" dirty="0">
                <a:solidFill>
                  <a:srgbClr val="205885"/>
                </a:solidFill>
                <a:effectLst/>
                <a:latin typeface="Century Gothic" panose="020B0502020202020204" pitchFamily="34" charset="0"/>
              </a:rPr>
              <a:t>68 % </a:t>
            </a:r>
            <a:r>
              <a:rPr lang="fr-CA" sz="1600" dirty="0">
                <a:solidFill>
                  <a:srgbClr val="000000"/>
                </a:solidFill>
                <a:effectLst/>
                <a:latin typeface="Century Gothic" panose="020B0502020202020204" pitchFamily="34" charset="0"/>
              </a:rPr>
              <a:t>des investisseurs sont fortement ou plutôt d’accord pour dire que l’IR peut avoir un effet réel sur l’économie et contribuer à changer positivement la société.</a:t>
            </a:r>
          </a:p>
          <a:p>
            <a:pPr marL="1741488" indent="-1741488">
              <a:spcAft>
                <a:spcPts val="500"/>
              </a:spcAft>
              <a:buClr>
                <a:srgbClr val="A2AAAD"/>
              </a:buClr>
            </a:pPr>
            <a:endParaRPr lang="en-CA" sz="1600" dirty="0">
              <a:effectLst/>
              <a:latin typeface="Century Gothic" panose="020B0502020202020204" pitchFamily="34" charset="0"/>
            </a:endParaRPr>
          </a:p>
          <a:p>
            <a:pPr>
              <a:spcAft>
                <a:spcPts val="800"/>
              </a:spcAft>
              <a:buClr>
                <a:srgbClr val="A2AAAD"/>
              </a:buClr>
            </a:pPr>
            <a:r>
              <a:rPr lang="fr-CA" sz="1600" i="1" dirty="0">
                <a:effectLst/>
                <a:latin typeface="Century Gothic" panose="020B0502020202020204" pitchFamily="34" charset="0"/>
              </a:rPr>
              <a:t>- Investissement responsable Canada</a:t>
            </a:r>
          </a:p>
        </p:txBody>
      </p:sp>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xfrm>
            <a:off x="517870" y="1160463"/>
            <a:ext cx="11674130" cy="668337"/>
          </a:xfrm>
          <a:prstGeom prst="rect">
            <a:avLst/>
          </a:prstGeom>
          <a:noFill/>
          <a:ln>
            <a:noFill/>
          </a:ln>
        </p:spPr>
        <p:txBody>
          <a:bodyPr spcFirstLastPara="1" wrap="square" lIns="91425" tIns="45700" rIns="91425" bIns="45700" anchor="t" anchorCtr="0">
            <a:noAutofit/>
          </a:bodyPr>
          <a:lstStyle/>
          <a:p>
            <a:r>
              <a:rPr lang="fr-CA" sz="2900" dirty="0">
                <a:effectLst/>
              </a:rPr>
              <a:t>Stratégies d’investissement responsable : intégration des facteurs ESG (en plus de l’analyse financière traditionnelle)</a:t>
            </a:r>
            <a:br>
              <a:rPr lang="fr-CA" dirty="0">
                <a:effectLst/>
              </a:rPr>
            </a:br>
            <a:endParaRPr lang="fr-CA" dirty="0">
              <a:effectLst/>
            </a:endParaRP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2"/>
            </p:custDataLst>
          </p:nvPr>
        </p:nvSpPr>
        <p:spPr/>
        <p:txBody>
          <a:bodyPr/>
          <a:lstStyle/>
          <a:p>
            <a:fld id="{DFDF98CC-160E-494C-8C3C-8CDC5FA257DE}" type="slidenum">
              <a:rPr lang="en-US" smtClean="0"/>
              <a:t>8</a:t>
            </a:fld>
            <a:endParaRPr lang="en-US"/>
          </a:p>
        </p:txBody>
      </p:sp>
      <p:sp>
        <p:nvSpPr>
          <p:cNvPr id="5" name="Google Shape;320;p34">
            <a:extLst>
              <a:ext uri="{FF2B5EF4-FFF2-40B4-BE49-F238E27FC236}">
                <a16:creationId xmlns:a16="http://schemas.microsoft.com/office/drawing/2014/main" id="{81B506EC-420F-409C-7378-8E88539913EA}"/>
              </a:ext>
            </a:extLst>
          </p:cNvPr>
          <p:cNvSpPr txBox="1">
            <a:spLocks/>
          </p:cNvSpPr>
          <p:nvPr>
            <p:custDataLst>
              <p:tags r:id="rId3"/>
            </p:custDataLst>
          </p:nvPr>
        </p:nvSpPr>
        <p:spPr>
          <a:xfrm>
            <a:off x="1624671" y="2550057"/>
            <a:ext cx="8656185" cy="792699"/>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solidFill>
                  <a:srgbClr val="000000"/>
                </a:solidFill>
                <a:effectLst/>
              </a:rPr>
              <a:t>Définition : </a:t>
            </a:r>
            <a:r>
              <a:rPr lang="fr-CA" sz="1600" dirty="0">
                <a:solidFill>
                  <a:srgbClr val="000000"/>
                </a:solidFill>
                <a:effectLst/>
              </a:rPr>
              <a:t>pratique générale qui consiste à intégrer les facteurs ESG à l’analyse des placements afin d’améliorer les rendements ajustés au risque. </a:t>
            </a:r>
          </a:p>
        </p:txBody>
      </p:sp>
      <p:sp>
        <p:nvSpPr>
          <p:cNvPr id="7" name="Google Shape;320;p34">
            <a:extLst>
              <a:ext uri="{FF2B5EF4-FFF2-40B4-BE49-F238E27FC236}">
                <a16:creationId xmlns:a16="http://schemas.microsoft.com/office/drawing/2014/main" id="{636F65EA-44DB-9B7B-6FE0-B34E5432A811}"/>
              </a:ext>
            </a:extLst>
          </p:cNvPr>
          <p:cNvSpPr txBox="1">
            <a:spLocks/>
          </p:cNvSpPr>
          <p:nvPr>
            <p:custDataLst>
              <p:tags r:id="rId4"/>
            </p:custDataLst>
          </p:nvPr>
        </p:nvSpPr>
        <p:spPr>
          <a:xfrm>
            <a:off x="1624671" y="3799562"/>
            <a:ext cx="8656185" cy="799128"/>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solidFill>
                  <a:srgbClr val="000000"/>
                </a:solidFill>
                <a:effectLst/>
              </a:rPr>
              <a:t>Description </a:t>
            </a:r>
            <a:r>
              <a:rPr lang="fr-CA" sz="1600" b="1">
                <a:solidFill>
                  <a:srgbClr val="000000"/>
                </a:solidFill>
                <a:effectLst/>
              </a:rPr>
              <a:t>: </a:t>
            </a:r>
            <a:r>
              <a:rPr lang="fr-CA" sz="1600">
                <a:solidFill>
                  <a:srgbClr val="000000"/>
                </a:solidFill>
                <a:effectLst/>
              </a:rPr>
              <a:t>les facteurs ESG sont importants, mais </a:t>
            </a:r>
            <a:r>
              <a:rPr lang="fr-CA" sz="1600">
                <a:solidFill>
                  <a:srgbClr val="000000"/>
                </a:solidFill>
              </a:rPr>
              <a:t>t</a:t>
            </a:r>
            <a:r>
              <a:rPr lang="fr-CA" sz="1600">
                <a:solidFill>
                  <a:srgbClr val="000000"/>
                </a:solidFill>
                <a:effectLst/>
              </a:rPr>
              <a:t>a volonté d’obtenir un rendement positif l’emporte sur ton désir d’avoir un impact positif. </a:t>
            </a:r>
            <a:endParaRPr lang="fr-CA" sz="1600" dirty="0">
              <a:solidFill>
                <a:srgbClr val="000000"/>
              </a:solidFill>
              <a:effectLst/>
            </a:endParaRPr>
          </a:p>
        </p:txBody>
      </p:sp>
      <p:sp>
        <p:nvSpPr>
          <p:cNvPr id="4" name="Oval 3">
            <a:extLst>
              <a:ext uri="{FF2B5EF4-FFF2-40B4-BE49-F238E27FC236}">
                <a16:creationId xmlns:a16="http://schemas.microsoft.com/office/drawing/2014/main" id="{07A89D10-148C-51A0-EE5F-25B46C40D2E0}"/>
              </a:ext>
            </a:extLst>
          </p:cNvPr>
          <p:cNvSpPr/>
          <p:nvPr>
            <p:custDataLst>
              <p:tags r:id="rId5"/>
            </p:custDataLst>
          </p:nvPr>
        </p:nvSpPr>
        <p:spPr>
          <a:xfrm>
            <a:off x="663894" y="2547665"/>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44D719-B0B1-3E9D-DEE9-0579478E8B63}"/>
              </a:ext>
            </a:extLst>
          </p:cNvPr>
          <p:cNvSpPr/>
          <p:nvPr>
            <p:custDataLst>
              <p:tags r:id="rId6"/>
            </p:custDataLst>
          </p:nvPr>
        </p:nvSpPr>
        <p:spPr>
          <a:xfrm>
            <a:off x="663894" y="3805990"/>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20;p34">
            <a:extLst>
              <a:ext uri="{FF2B5EF4-FFF2-40B4-BE49-F238E27FC236}">
                <a16:creationId xmlns:a16="http://schemas.microsoft.com/office/drawing/2014/main" id="{BE49C819-9DB9-4874-7940-9282D1E4BAFB}"/>
              </a:ext>
            </a:extLst>
          </p:cNvPr>
          <p:cNvSpPr txBox="1">
            <a:spLocks/>
          </p:cNvSpPr>
          <p:nvPr>
            <p:custDataLst>
              <p:tags r:id="rId7"/>
            </p:custDataLst>
          </p:nvPr>
        </p:nvSpPr>
        <p:spPr>
          <a:xfrm>
            <a:off x="1624671" y="5148897"/>
            <a:ext cx="9161640" cy="799128"/>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solidFill>
                  <a:srgbClr val="000000"/>
                </a:solidFill>
                <a:effectLst/>
              </a:rPr>
              <a:t>Exemple : </a:t>
            </a:r>
            <a:r>
              <a:rPr lang="fr-CA" sz="1600" dirty="0">
                <a:solidFill>
                  <a:srgbClr val="000000"/>
                </a:solidFill>
                <a:effectLst/>
              </a:rPr>
              <a:t>investir dans des entreprises qui présentent des caractéristiques ESG favorables.</a:t>
            </a:r>
          </a:p>
        </p:txBody>
      </p:sp>
      <p:sp>
        <p:nvSpPr>
          <p:cNvPr id="12" name="Oval 11">
            <a:extLst>
              <a:ext uri="{FF2B5EF4-FFF2-40B4-BE49-F238E27FC236}">
                <a16:creationId xmlns:a16="http://schemas.microsoft.com/office/drawing/2014/main" id="{060BBF9D-AE24-B954-E683-53C475678D04}"/>
              </a:ext>
            </a:extLst>
          </p:cNvPr>
          <p:cNvSpPr/>
          <p:nvPr>
            <p:custDataLst>
              <p:tags r:id="rId8"/>
            </p:custDataLst>
          </p:nvPr>
        </p:nvSpPr>
        <p:spPr>
          <a:xfrm>
            <a:off x="663894" y="5029201"/>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F7CBD81-278D-EB71-B7CB-ABC8DB95788C}"/>
              </a:ext>
            </a:extLst>
          </p:cNvPr>
          <p:cNvPicPr>
            <a:picLocks noChangeAspect="1"/>
          </p:cNvPicPr>
          <p:nvPr>
            <p:custDataLst>
              <p:tags r:id="rId9"/>
            </p:custDataLst>
          </p:nvPr>
        </p:nvPicPr>
        <p:blipFill>
          <a:blip r:embed="rId14"/>
          <a:stretch>
            <a:fillRect/>
          </a:stretch>
        </p:blipFill>
        <p:spPr>
          <a:xfrm>
            <a:off x="801862" y="2695574"/>
            <a:ext cx="492351" cy="471836"/>
          </a:xfrm>
          <a:prstGeom prst="rect">
            <a:avLst/>
          </a:prstGeom>
        </p:spPr>
      </p:pic>
      <p:pic>
        <p:nvPicPr>
          <p:cNvPr id="16" name="Picture 15">
            <a:extLst>
              <a:ext uri="{FF2B5EF4-FFF2-40B4-BE49-F238E27FC236}">
                <a16:creationId xmlns:a16="http://schemas.microsoft.com/office/drawing/2014/main" id="{39CE1EDE-D2C4-42F9-BCBA-D08FCDBB22E4}"/>
              </a:ext>
            </a:extLst>
          </p:cNvPr>
          <p:cNvPicPr>
            <a:picLocks noChangeAspect="1"/>
          </p:cNvPicPr>
          <p:nvPr>
            <p:custDataLst>
              <p:tags r:id="rId10"/>
            </p:custDataLst>
          </p:nvPr>
        </p:nvPicPr>
        <p:blipFill>
          <a:blip r:embed="rId15"/>
          <a:stretch>
            <a:fillRect/>
          </a:stretch>
        </p:blipFill>
        <p:spPr>
          <a:xfrm>
            <a:off x="842367" y="3952136"/>
            <a:ext cx="481938" cy="481938"/>
          </a:xfrm>
          <a:prstGeom prst="rect">
            <a:avLst/>
          </a:prstGeom>
        </p:spPr>
      </p:pic>
      <p:pic>
        <p:nvPicPr>
          <p:cNvPr id="18" name="Picture 17">
            <a:extLst>
              <a:ext uri="{FF2B5EF4-FFF2-40B4-BE49-F238E27FC236}">
                <a16:creationId xmlns:a16="http://schemas.microsoft.com/office/drawing/2014/main" id="{1D1DB65A-13DC-E74D-EA2D-45121813808C}"/>
              </a:ext>
            </a:extLst>
          </p:cNvPr>
          <p:cNvPicPr>
            <a:picLocks noChangeAspect="1"/>
          </p:cNvPicPr>
          <p:nvPr>
            <p:custDataLst>
              <p:tags r:id="rId11"/>
            </p:custDataLst>
          </p:nvPr>
        </p:nvPicPr>
        <p:blipFill>
          <a:blip r:embed="rId16"/>
          <a:stretch>
            <a:fillRect/>
          </a:stretch>
        </p:blipFill>
        <p:spPr>
          <a:xfrm>
            <a:off x="822883" y="5178560"/>
            <a:ext cx="469888" cy="469888"/>
          </a:xfrm>
          <a:prstGeom prst="rect">
            <a:avLst/>
          </a:prstGeom>
        </p:spPr>
      </p:pic>
    </p:spTree>
    <p:extLst>
      <p:ext uri="{BB962C8B-B14F-4D97-AF65-F5344CB8AC3E}">
        <p14:creationId xmlns:p14="http://schemas.microsoft.com/office/powerpoint/2010/main" val="254243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2900" dirty="0"/>
              <a:t>Stratégies d’investissement responsable : f</a:t>
            </a:r>
            <a:r>
              <a:rPr lang="fr-CA" sz="2900" dirty="0">
                <a:effectLst/>
              </a:rPr>
              <a:t>iltrage négatif </a:t>
            </a:r>
            <a:r>
              <a:rPr lang="fr-CA" sz="2900" dirty="0"/>
              <a:t>(évitement de certains secteurs)</a:t>
            </a:r>
          </a:p>
        </p:txBody>
      </p:sp>
      <p:sp>
        <p:nvSpPr>
          <p:cNvPr id="320" name="Google Shape;320;p34"/>
          <p:cNvSpPr txBox="1">
            <a:spLocks noGrp="1"/>
          </p:cNvSpPr>
          <p:nvPr>
            <p:ph type="subTitle" idx="1"/>
            <p:custDataLst>
              <p:tags r:id="rId2"/>
            </p:custDataLst>
          </p:nvPr>
        </p:nvSpPr>
        <p:spPr>
          <a:xfrm>
            <a:off x="1624671" y="2454967"/>
            <a:ext cx="8656185" cy="1011977"/>
          </a:xfrm>
          <a:prstGeom prst="rect">
            <a:avLst/>
          </a:prstGeom>
          <a:noFill/>
          <a:ln>
            <a:noFill/>
          </a:ln>
        </p:spPr>
        <p:txBody>
          <a:bodyPr spcFirstLastPara="1" wrap="square" lIns="91425" tIns="45700" rIns="91425" bIns="45700" anchor="t" anchorCtr="0">
            <a:noAutofit/>
          </a:bodyPr>
          <a:lstStyle/>
          <a:p>
            <a:pPr marL="0" indent="0">
              <a:buNone/>
            </a:pPr>
            <a:r>
              <a:rPr lang="fr-CA" sz="1600" b="1" dirty="0">
                <a:cs typeface="Arial"/>
              </a:rPr>
              <a:t>Définition </a:t>
            </a:r>
            <a:r>
              <a:rPr lang="fr-CA" sz="1600" b="1">
                <a:cs typeface="Arial"/>
              </a:rPr>
              <a:t>:</a:t>
            </a:r>
            <a:r>
              <a:rPr lang="fr-CA" sz="1600">
                <a:cs typeface="Arial"/>
              </a:rPr>
              <a:t> pratique qui consiste à dresser </a:t>
            </a:r>
            <a:r>
              <a:rPr lang="fr-CA" sz="1600" dirty="0">
                <a:cs typeface="Arial"/>
              </a:rPr>
              <a:t>une liste des entreprises ou des </a:t>
            </a:r>
            <a:r>
              <a:rPr lang="fr-CA" sz="1600">
                <a:cs typeface="Arial"/>
              </a:rPr>
              <a:t>secteurs </a:t>
            </a:r>
            <a:r>
              <a:rPr lang="fr-CA" sz="1600" i="1">
                <a:cs typeface="Arial"/>
              </a:rPr>
              <a:t>à exclure</a:t>
            </a:r>
            <a:r>
              <a:rPr lang="fr-CA" sz="1600">
                <a:cs typeface="Arial"/>
              </a:rPr>
              <a:t> en </a:t>
            </a:r>
            <a:r>
              <a:rPr lang="fr-CA" sz="1600" dirty="0">
                <a:cs typeface="Arial"/>
              </a:rPr>
              <a:t>raison de leurs </a:t>
            </a:r>
            <a:r>
              <a:rPr lang="fr-CA" sz="1600">
                <a:cs typeface="Arial"/>
              </a:rPr>
              <a:t>pratiques contraires à tes </a:t>
            </a:r>
            <a:r>
              <a:rPr lang="fr-CA" sz="1600" dirty="0">
                <a:cs typeface="Arial"/>
              </a:rPr>
              <a:t>valeurs.</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9</a:t>
            </a:fld>
            <a:endParaRPr lang="en-US"/>
          </a:p>
        </p:txBody>
      </p:sp>
      <p:sp>
        <p:nvSpPr>
          <p:cNvPr id="5" name="Google Shape;320;p34">
            <a:extLst>
              <a:ext uri="{FF2B5EF4-FFF2-40B4-BE49-F238E27FC236}">
                <a16:creationId xmlns:a16="http://schemas.microsoft.com/office/drawing/2014/main" id="{81B506EC-420F-409C-7378-8E88539913EA}"/>
              </a:ext>
            </a:extLst>
          </p:cNvPr>
          <p:cNvSpPr txBox="1">
            <a:spLocks/>
          </p:cNvSpPr>
          <p:nvPr>
            <p:custDataLst>
              <p:tags r:id="rId4"/>
            </p:custDataLst>
          </p:nvPr>
        </p:nvSpPr>
        <p:spPr>
          <a:xfrm>
            <a:off x="1624671" y="3653175"/>
            <a:ext cx="8656185"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cs typeface="Arial"/>
              </a:rPr>
              <a:t>Description </a:t>
            </a:r>
            <a:r>
              <a:rPr lang="fr-CA" sz="1600" b="1">
                <a:cs typeface="Arial"/>
              </a:rPr>
              <a:t>:</a:t>
            </a:r>
            <a:r>
              <a:rPr lang="fr-CA" sz="1600">
                <a:cs typeface="Arial"/>
              </a:rPr>
              <a:t> </a:t>
            </a:r>
            <a:r>
              <a:rPr lang="fr-CA" sz="1600">
                <a:solidFill>
                  <a:srgbClr val="000000"/>
                </a:solidFill>
                <a:effectLst/>
              </a:rPr>
              <a:t>l’environnement te préoccupe énormément et tu </a:t>
            </a:r>
            <a:r>
              <a:rPr lang="fr-CA" sz="1600" dirty="0">
                <a:solidFill>
                  <a:srgbClr val="000000"/>
                </a:solidFill>
                <a:effectLst/>
              </a:rPr>
              <a:t>ne veux pas appuyer des entreprises qui contribuent à </a:t>
            </a:r>
            <a:r>
              <a:rPr lang="fr-CA" sz="1600">
                <a:solidFill>
                  <a:srgbClr val="000000"/>
                </a:solidFill>
                <a:effectLst/>
              </a:rPr>
              <a:t>sa dégradation; </a:t>
            </a:r>
            <a:r>
              <a:rPr lang="fr-CA" sz="1600" dirty="0">
                <a:solidFill>
                  <a:srgbClr val="000000"/>
                </a:solidFill>
                <a:effectLst/>
              </a:rPr>
              <a:t>tu décides de ne pas investir dans des entreprises qui nuisent à l’environnement.</a:t>
            </a:r>
          </a:p>
        </p:txBody>
      </p:sp>
      <p:sp>
        <p:nvSpPr>
          <p:cNvPr id="7" name="Google Shape;320;p34">
            <a:extLst>
              <a:ext uri="{FF2B5EF4-FFF2-40B4-BE49-F238E27FC236}">
                <a16:creationId xmlns:a16="http://schemas.microsoft.com/office/drawing/2014/main" id="{636F65EA-44DB-9B7B-6FE0-B34E5432A811}"/>
              </a:ext>
            </a:extLst>
          </p:cNvPr>
          <p:cNvSpPr txBox="1">
            <a:spLocks/>
          </p:cNvSpPr>
          <p:nvPr>
            <p:custDataLst>
              <p:tags r:id="rId5"/>
            </p:custDataLst>
          </p:nvPr>
        </p:nvSpPr>
        <p:spPr>
          <a:xfrm>
            <a:off x="1624671" y="5123858"/>
            <a:ext cx="8656185" cy="1011977"/>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fr-CA" sz="1600" b="1" dirty="0">
                <a:cs typeface="Arial"/>
              </a:rPr>
              <a:t>Exemple :</a:t>
            </a:r>
            <a:r>
              <a:rPr lang="fr-CA" sz="1600" dirty="0">
                <a:cs typeface="Arial"/>
              </a:rPr>
              <a:t> </a:t>
            </a:r>
            <a:r>
              <a:rPr lang="fr-CA" sz="1600" dirty="0">
                <a:solidFill>
                  <a:srgbClr val="000000"/>
                </a:solidFill>
                <a:cs typeface="Arial"/>
              </a:rPr>
              <a:t>c</a:t>
            </a:r>
            <a:r>
              <a:rPr lang="fr-CA" sz="1600" dirty="0">
                <a:solidFill>
                  <a:srgbClr val="000000"/>
                </a:solidFill>
                <a:effectLst/>
              </a:rPr>
              <a:t>hoisir d’éviter les entreprises du secteur des énergies fossiles, comme les sociétés pétrolières et gazières.</a:t>
            </a:r>
          </a:p>
        </p:txBody>
      </p:sp>
      <p:sp>
        <p:nvSpPr>
          <p:cNvPr id="3" name="Oval 2">
            <a:extLst>
              <a:ext uri="{FF2B5EF4-FFF2-40B4-BE49-F238E27FC236}">
                <a16:creationId xmlns:a16="http://schemas.microsoft.com/office/drawing/2014/main" id="{11BA60E0-D389-A46D-918B-98FD2FA53623}"/>
              </a:ext>
            </a:extLst>
          </p:cNvPr>
          <p:cNvSpPr/>
          <p:nvPr>
            <p:custDataLst>
              <p:tags r:id="rId6"/>
            </p:custDataLst>
          </p:nvPr>
        </p:nvSpPr>
        <p:spPr>
          <a:xfrm>
            <a:off x="663894" y="24549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A89D10-148C-51A0-EE5F-25B46C40D2E0}"/>
              </a:ext>
            </a:extLst>
          </p:cNvPr>
          <p:cNvSpPr/>
          <p:nvPr>
            <p:custDataLst>
              <p:tags r:id="rId7"/>
            </p:custDataLst>
          </p:nvPr>
        </p:nvSpPr>
        <p:spPr>
          <a:xfrm>
            <a:off x="663894" y="37630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44D719-B0B1-3E9D-DEE9-0579478E8B63}"/>
              </a:ext>
            </a:extLst>
          </p:cNvPr>
          <p:cNvSpPr/>
          <p:nvPr>
            <p:custDataLst>
              <p:tags r:id="rId8"/>
            </p:custDataLst>
          </p:nvPr>
        </p:nvSpPr>
        <p:spPr>
          <a:xfrm>
            <a:off x="663894" y="5109267"/>
            <a:ext cx="792699" cy="79269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8D360F-E961-1233-F43C-8884A4B52E95}"/>
              </a:ext>
            </a:extLst>
          </p:cNvPr>
          <p:cNvPicPr>
            <a:picLocks noChangeAspect="1"/>
          </p:cNvPicPr>
          <p:nvPr>
            <p:custDataLst>
              <p:tags r:id="rId9"/>
            </p:custDataLst>
          </p:nvPr>
        </p:nvPicPr>
        <p:blipFill>
          <a:blip r:embed="rId14"/>
          <a:stretch>
            <a:fillRect/>
          </a:stretch>
        </p:blipFill>
        <p:spPr>
          <a:xfrm>
            <a:off x="798694" y="5216359"/>
            <a:ext cx="523098" cy="523098"/>
          </a:xfrm>
          <a:prstGeom prst="rect">
            <a:avLst/>
          </a:prstGeom>
        </p:spPr>
      </p:pic>
      <p:pic>
        <p:nvPicPr>
          <p:cNvPr id="9" name="Picture 8">
            <a:extLst>
              <a:ext uri="{FF2B5EF4-FFF2-40B4-BE49-F238E27FC236}">
                <a16:creationId xmlns:a16="http://schemas.microsoft.com/office/drawing/2014/main" id="{4E48196D-BCE9-775F-D85E-55C7BAED3E74}"/>
              </a:ext>
            </a:extLst>
          </p:cNvPr>
          <p:cNvPicPr>
            <a:picLocks noChangeAspect="1"/>
          </p:cNvPicPr>
          <p:nvPr>
            <p:custDataLst>
              <p:tags r:id="rId10"/>
            </p:custDataLst>
          </p:nvPr>
        </p:nvPicPr>
        <p:blipFill>
          <a:blip r:embed="rId15"/>
          <a:stretch>
            <a:fillRect/>
          </a:stretch>
        </p:blipFill>
        <p:spPr>
          <a:xfrm>
            <a:off x="798405" y="2610106"/>
            <a:ext cx="505690" cy="505690"/>
          </a:xfrm>
          <a:prstGeom prst="rect">
            <a:avLst/>
          </a:prstGeom>
        </p:spPr>
      </p:pic>
      <p:pic>
        <p:nvPicPr>
          <p:cNvPr id="10" name="Picture 9">
            <a:extLst>
              <a:ext uri="{FF2B5EF4-FFF2-40B4-BE49-F238E27FC236}">
                <a16:creationId xmlns:a16="http://schemas.microsoft.com/office/drawing/2014/main" id="{3FF99300-0F4A-29E6-519A-7C6C71B34031}"/>
              </a:ext>
            </a:extLst>
          </p:cNvPr>
          <p:cNvPicPr>
            <a:picLocks noChangeAspect="1"/>
          </p:cNvPicPr>
          <p:nvPr>
            <p:custDataLst>
              <p:tags r:id="rId11"/>
            </p:custDataLst>
          </p:nvPr>
        </p:nvPicPr>
        <p:blipFill>
          <a:blip r:embed="rId16"/>
          <a:stretch>
            <a:fillRect/>
          </a:stretch>
        </p:blipFill>
        <p:spPr>
          <a:xfrm>
            <a:off x="804798" y="3873833"/>
            <a:ext cx="505196" cy="505196"/>
          </a:xfrm>
          <a:prstGeom prst="rect">
            <a:avLst/>
          </a:prstGeom>
        </p:spPr>
      </p:pic>
    </p:spTree>
    <p:extLst>
      <p:ext uri="{BB962C8B-B14F-4D97-AF65-F5344CB8AC3E}">
        <p14:creationId xmlns:p14="http://schemas.microsoft.com/office/powerpoint/2010/main" val="3963195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2199</Words>
  <Application>Microsoft Macintosh PowerPoint</Application>
  <PresentationFormat>Widescreen</PresentationFormat>
  <Paragraphs>181</Paragraphs>
  <Slides>21</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Bierstadt</vt:lpstr>
      <vt:lpstr>Calibri</vt:lpstr>
      <vt:lpstr>Century Gothic</vt:lpstr>
      <vt:lpstr>GestaltVTI</vt:lpstr>
      <vt:lpstr>Les catégories d’actifs et l’investissement responsable</vt:lpstr>
      <vt:lpstr>Qu’est-ce que l’investissement responsable?</vt:lpstr>
      <vt:lpstr>En quoi consistent les facteurs ESG?</vt:lpstr>
      <vt:lpstr>Termes clés</vt:lpstr>
      <vt:lpstr>Exemples d’entreprises reconnues pour leurs pratiques ESG durables ou positives</vt:lpstr>
      <vt:lpstr>Pourquoi choisir des investissements durables?</vt:lpstr>
      <vt:lpstr>Le sondage d’opinion des investisseurs 2023 de l’Association pour l’investissement responsable (AIR) montre que la grande majorité des investisseurs canadiens ont toujours un intérêt pour l’investissement responsable (IR). Selon ce sondage :</vt:lpstr>
      <vt:lpstr>Stratégies d’investissement responsable : intégration des facteurs ESG (en plus de l’analyse financière traditionnelle) </vt:lpstr>
      <vt:lpstr>Stratégies d’investissement responsable : filtrage négatif (évitement de certains secteurs)</vt:lpstr>
      <vt:lpstr>Stratégies d’investissement responsable : filtrage positif (investir en fonction de critères de durabilité)</vt:lpstr>
      <vt:lpstr>Stratégies d’investissement responsable : investissement thématique (placements orientés vers des thèmes environnementaux ou sociaux précis)</vt:lpstr>
      <vt:lpstr>Stratégies d’investissement responsable : investissement d’impact (investir en vue d’avoir un impact social et environnemental positif)</vt:lpstr>
      <vt:lpstr>Catégories d’actifs</vt:lpstr>
      <vt:lpstr>Étapes pour composer un fonds d’investissement durable</vt:lpstr>
      <vt:lpstr>Critères environnementaux</vt:lpstr>
      <vt:lpstr>Critères sociaux</vt:lpstr>
      <vt:lpstr>Critères de gouvernance</vt:lpstr>
      <vt:lpstr>Crée un fonds d’investissement durable qui reflète tes convictions et tes critères personnels</vt:lpstr>
      <vt:lpstr>Exemple : carte conceptuelle partielle Tu dois bâtir ton portefeuille en tenant compte de tes valeurs et de tes objectifs financiers!</vt:lpstr>
      <vt:lpstr>Exemples d’investissements durables offerts par  Fidelity Investments Canada</vt:lpstr>
      <vt:lpstr>Exemples d’actions et d’autres placements répondant aux critères ESG dans chaque catégorie d’actifs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169</cp:revision>
  <dcterms:created xsi:type="dcterms:W3CDTF">2023-10-22T21:01:04Z</dcterms:created>
  <dcterms:modified xsi:type="dcterms:W3CDTF">2024-09-09T14:22:51Z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