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6"/>
  </p:notesMasterIdLst>
  <p:sldIdLst>
    <p:sldId id="286" r:id="rId2"/>
    <p:sldId id="279" r:id="rId3"/>
    <p:sldId id="280" r:id="rId4"/>
    <p:sldId id="278" r:id="rId5"/>
    <p:sldId id="277" r:id="rId6"/>
    <p:sldId id="282" r:id="rId7"/>
    <p:sldId id="275" r:id="rId8"/>
    <p:sldId id="268" r:id="rId9"/>
    <p:sldId id="267" r:id="rId10"/>
    <p:sldId id="266" r:id="rId11"/>
    <p:sldId id="283" r:id="rId12"/>
    <p:sldId id="284" r:id="rId13"/>
    <p:sldId id="285"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5F0"/>
    <a:srgbClr val="85AE23"/>
    <a:srgbClr val="205885"/>
    <a:srgbClr val="F2A900"/>
    <a:srgbClr val="8BD3E6"/>
    <a:srgbClr val="6ABD4A"/>
    <a:srgbClr val="333F48"/>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ED29A-E153-4F03-B89D-1D2F868B14C1}" v="3" dt="2024-04-09T15:58:57.6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40" autoAdjust="0"/>
    <p:restoredTop sz="94660"/>
  </p:normalViewPr>
  <p:slideViewPr>
    <p:cSldViewPr snapToGrid="0">
      <p:cViewPr varScale="1">
        <p:scale>
          <a:sx n="76" d="100"/>
          <a:sy n="76" d="100"/>
        </p:scale>
        <p:origin x="200"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4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67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42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Video Slid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1323833"/>
            <a:ext cx="12192000" cy="4697555"/>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72731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a:solidFill>
                  <a:srgbClr val="333F48"/>
                </a:solidFill>
                <a:latin typeface="Century Gothic" panose="020B0502020202020204" pitchFamily="34" charset="0"/>
              </a:rPr>
              <a:t>Leçon </a:t>
            </a:r>
            <a:r>
              <a:rPr lang="en-US" b="1" dirty="0">
                <a:solidFill>
                  <a:srgbClr val="333F48"/>
                </a:solidFill>
                <a:latin typeface="Century Gothic" panose="020B0502020202020204" pitchFamily="34" charset="0"/>
              </a:rPr>
              <a:t>3</a:t>
            </a:r>
          </a:p>
        </p:txBody>
      </p:sp>
      <p:pic>
        <p:nvPicPr>
          <p:cNvPr id="2" name="Image 1" descr="Une image contenant texte, Police, Graphique, logo&#10;&#10;Description générée automatiquement">
            <a:extLst>
              <a:ext uri="{FF2B5EF4-FFF2-40B4-BE49-F238E27FC236}">
                <a16:creationId xmlns:a16="http://schemas.microsoft.com/office/drawing/2014/main" id="{37C03A69-04DB-0CB9-41EB-5094347D9F3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C5EF861C-38D4-555B-26F6-D6DFBBCA93BF}"/>
              </a:ext>
            </a:extLst>
          </p:cNvPr>
          <p:cNvSpPr txBox="1"/>
          <p:nvPr userDrawn="1"/>
        </p:nvSpPr>
        <p:spPr>
          <a:xfrm>
            <a:off x="2470068" y="6451599"/>
            <a:ext cx="38347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1824977-v202449</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26" r:id="rId1"/>
    <p:sldLayoutId id="2147483713" r:id="rId2"/>
    <p:sldLayoutId id="2147483725"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video" Target="https://www.youtube.com/embed/B82C2w1huw4?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7.xml"/><Relationship Id="rId7" Type="http://schemas.openxmlformats.org/officeDocument/2006/relationships/notesSlide" Target="../notesSlides/notesSlide1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5.emf"/><Relationship Id="rId2" Type="http://schemas.openxmlformats.org/officeDocument/2006/relationships/tags" Target="../tags/tag9.xml"/><Relationship Id="rId16" Type="http://schemas.openxmlformats.org/officeDocument/2006/relationships/image" Target="../media/image4.emf"/><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2.xml"/><Relationship Id="rId10" Type="http://schemas.openxmlformats.org/officeDocument/2006/relationships/tags" Target="../tags/tag17.xml"/><Relationship Id="rId19" Type="http://schemas.openxmlformats.org/officeDocument/2006/relationships/image" Target="../media/image7.sv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3.xml"/><Relationship Id="rId7" Type="http://schemas.openxmlformats.org/officeDocument/2006/relationships/notesSlide" Target="../notesSlides/notes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4.xml"/><Relationship Id="rId5" Type="http://schemas.openxmlformats.org/officeDocument/2006/relationships/tags" Target="../tags/tag24.xml"/><Relationship Id="rId4" Type="http://schemas.openxmlformats.org/officeDocument/2006/relationships/video" Target="https://www.youtube.com/embed/B82C2w1huw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3.xml"/><Relationship Id="rId5" Type="http://schemas.openxmlformats.org/officeDocument/2006/relationships/tags" Target="../tags/tag29.xml"/><Relationship Id="rId4"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6.xml"/><Relationship Id="rId7" Type="http://schemas.openxmlformats.org/officeDocument/2006/relationships/notesSlide" Target="../notesSlides/notesSlide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5.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dirty="0"/>
              <a:t>Les catégories d’actifs</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Les catégories d’actifs">
            <a:hlinkClick r:id="" action="ppaction://media"/>
            <a:extLst>
              <a:ext uri="{FF2B5EF4-FFF2-40B4-BE49-F238E27FC236}">
                <a16:creationId xmlns:a16="http://schemas.microsoft.com/office/drawing/2014/main" id="{B9B49D9F-CA0C-01A2-E966-509AE96AE54E}"/>
              </a:ext>
            </a:extLst>
          </p:cNvPr>
          <p:cNvPicPr>
            <a:picLocks noRot="1" noChangeAspect="1"/>
          </p:cNvPicPr>
          <p:nvPr>
            <a:videoFile r:link="rId5"/>
          </p:nvPr>
        </p:nvPicPr>
        <p:blipFill>
          <a:blip r:embed="rId7"/>
          <a:stretch>
            <a:fillRect/>
          </a:stretch>
        </p:blipFill>
        <p:spPr>
          <a:xfrm>
            <a:off x="3309989" y="2457448"/>
            <a:ext cx="5572022" cy="3148192"/>
          </a:xfrm>
          <a:prstGeom prst="rect">
            <a:avLst/>
          </a:prstGeom>
        </p:spPr>
      </p:pic>
    </p:spTree>
    <p:extLst>
      <p:ext uri="{BB962C8B-B14F-4D97-AF65-F5344CB8AC3E}">
        <p14:creationId xmlns:p14="http://schemas.microsoft.com/office/powerpoint/2010/main" val="37064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0D6F72-45F3-42A1-E358-D6A5A9A37E51}"/>
              </a:ext>
            </a:extLst>
          </p:cNvPr>
          <p:cNvSpPr>
            <a:spLocks noGrp="1"/>
          </p:cNvSpPr>
          <p:nvPr>
            <p:ph type="sldNum" sz="quarter" idx="12"/>
            <p:custDataLst>
              <p:tags r:id="rId1"/>
            </p:custDataLst>
          </p:nvPr>
        </p:nvSpPr>
        <p:spPr/>
        <p:txBody>
          <a:bodyPr/>
          <a:lstStyle/>
          <a:p>
            <a:fld id="{DFDF98CC-160E-494C-8C3C-8CDC5FA257DE}" type="slidenum">
              <a:rPr lang="en-US" smtClean="0"/>
              <a:t>10</a:t>
            </a:fld>
            <a:endParaRPr lang="en-US"/>
          </a:p>
        </p:txBody>
      </p:sp>
      <p:pic>
        <p:nvPicPr>
          <p:cNvPr id="4" name="Picture 3" descr="A pie chart with numbers and text&#10;&#10;Description automatically generated">
            <a:extLst>
              <a:ext uri="{FF2B5EF4-FFF2-40B4-BE49-F238E27FC236}">
                <a16:creationId xmlns:a16="http://schemas.microsoft.com/office/drawing/2014/main" id="{4FAE5110-9136-539E-B2FC-EBE4739D71C2}"/>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269066" y="1158877"/>
            <a:ext cx="7653867" cy="4814172"/>
          </a:xfrm>
          <a:prstGeom prst="rect">
            <a:avLst/>
          </a:prstGeom>
        </p:spPr>
      </p:pic>
    </p:spTree>
    <p:extLst>
      <p:ext uri="{BB962C8B-B14F-4D97-AF65-F5344CB8AC3E}">
        <p14:creationId xmlns:p14="http://schemas.microsoft.com/office/powerpoint/2010/main" val="196542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3"/>
            <a:ext cx="11158193" cy="515938"/>
          </a:xfrm>
        </p:spPr>
        <p:txBody>
          <a:bodyPr/>
          <a:lstStyle/>
          <a:p>
            <a:r>
              <a:rPr lang="fr-CA" sz="3200">
                <a:ea typeface="+mj-lt"/>
                <a:cs typeface="+mj-lt"/>
              </a:rPr>
              <a:t>Exemple de répartition du portefeuille – Soccer</a:t>
            </a:r>
          </a:p>
        </p:txBody>
      </p:sp>
      <p:sp>
        <p:nvSpPr>
          <p:cNvPr id="12" name="TextBox 11">
            <a:extLst>
              <a:ext uri="{FF2B5EF4-FFF2-40B4-BE49-F238E27FC236}">
                <a16:creationId xmlns:a16="http://schemas.microsoft.com/office/drawing/2014/main" id="{0D661691-58AF-D689-6506-8A272DB045CD}"/>
              </a:ext>
            </a:extLst>
          </p:cNvPr>
          <p:cNvSpPr txBox="1"/>
          <p:nvPr>
            <p:custDataLst>
              <p:tags r:id="rId2"/>
            </p:custDataLst>
          </p:nvPr>
        </p:nvSpPr>
        <p:spPr>
          <a:xfrm>
            <a:off x="533413" y="2296999"/>
            <a:ext cx="11142649" cy="3875676"/>
          </a:xfrm>
          <a:prstGeom prst="rect">
            <a:avLst/>
          </a:prstGeom>
          <a:noFill/>
        </p:spPr>
        <p:txBody>
          <a:bodyPr wrap="square" numCol="2" spcCol="360000">
            <a:spAutoFit/>
          </a:bodyPr>
          <a:lstStyle/>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Actions canadiennes :  </a:t>
            </a:r>
            <a:r>
              <a:rPr lang="fr-CA" sz="1200">
                <a:solidFill>
                  <a:srgbClr val="374151"/>
                </a:solidFill>
                <a:latin typeface="Century Gothic" panose="020B0502020202020204" pitchFamily="34" charset="0"/>
                <a:cs typeface="Arial"/>
              </a:rPr>
              <a:t>Comme les demis dans une équipe de soccer, les actions canadiennes sont essentielles pour ton portefeuille de placement. Ces actions représentent des entreprises de ton pays et elles contribuent au rendement total de ton portefeuille.</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Actions américaines : </a:t>
            </a:r>
            <a:r>
              <a:rPr lang="fr-CA" sz="1200">
                <a:solidFill>
                  <a:srgbClr val="374151"/>
                </a:solidFill>
                <a:latin typeface="Century Gothic" panose="020B0502020202020204" pitchFamily="34" charset="0"/>
                <a:cs typeface="Arial"/>
              </a:rPr>
              <a:t>Les actions américaines sont un peu les attaquants vedettes d’une équipe de soccer. Ce sont eux qui offrent les meilleures performances et ils comptent souvent, un peu comme les actions américaines qui représentent des sociétés américaines très connues. Ces actifs sont censés produire des rendements significatifs à l’intérieur de ton portefeuille.</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Actions internationales :</a:t>
            </a:r>
            <a:r>
              <a:rPr lang="fr-CA" sz="1200">
                <a:solidFill>
                  <a:srgbClr val="374151"/>
                </a:solidFill>
                <a:latin typeface="Century Gothic" panose="020B0502020202020204" pitchFamily="34" charset="0"/>
                <a:cs typeface="Arial"/>
              </a:rPr>
              <a:t> Les actions internationales se comparent à des joueurs internationaux. Elles apportent de la diversité et des styles de jeu différents, tout comme les actions internationales ajoutent de la variété et une exposition mondiale à ton portefeuille de placements.</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Obligations canadiennes : </a:t>
            </a:r>
            <a:r>
              <a:rPr lang="fr-CA" sz="1200">
                <a:solidFill>
                  <a:srgbClr val="374151"/>
                </a:solidFill>
                <a:latin typeface="Century Gothic" panose="020B0502020202020204" pitchFamily="34" charset="0"/>
                <a:cs typeface="Arial"/>
              </a:rPr>
              <a:t>Les obligations canadiennes sont comme les défenseurs au soccer. Elles offrent de la stabilité et une protection contre la volatilité du marché, de la même façon que les défenseurs protègent le but de leur équipe. </a:t>
            </a:r>
          </a:p>
          <a:p>
            <a:pPr marL="141288" indent="-141288">
              <a:spcAft>
                <a:spcPts val="600"/>
              </a:spcAft>
              <a:buClr>
                <a:srgbClr val="A2AAAD"/>
              </a:buClr>
              <a:buFont typeface="Arial"/>
              <a:buChar char="•"/>
            </a:pPr>
            <a:endParaRPr lang="en-US" sz="1200" dirty="0">
              <a:solidFill>
                <a:srgbClr val="374151"/>
              </a:solidFill>
              <a:latin typeface="Century Gothic" panose="020B0502020202020204" pitchFamily="34" charset="0"/>
              <a:cs typeface="Arial"/>
            </a:endParaRPr>
          </a:p>
          <a:p>
            <a:pPr marL="141288" indent="-141288">
              <a:spcAft>
                <a:spcPts val="600"/>
              </a:spcAft>
              <a:buClr>
                <a:srgbClr val="A2AAAD"/>
              </a:buClr>
              <a:buFont typeface="Arial"/>
              <a:buChar char="•"/>
            </a:pPr>
            <a:endParaRPr lang="en-US" sz="1200" dirty="0">
              <a:solidFill>
                <a:srgbClr val="374151"/>
              </a:solidFill>
              <a:latin typeface="Century Gothic" panose="020B0502020202020204" pitchFamily="34" charset="0"/>
              <a:cs typeface="Arial"/>
            </a:endParaRP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Fiducies de placement immobilier (FPI) : </a:t>
            </a:r>
            <a:r>
              <a:rPr lang="fr-CA" sz="1200">
                <a:solidFill>
                  <a:srgbClr val="374151"/>
                </a:solidFill>
                <a:latin typeface="Century Gothic" panose="020B0502020202020204" pitchFamily="34" charset="0"/>
                <a:cs typeface="Arial"/>
              </a:rPr>
              <a:t>Les FPI se comparent aux gardiens de but au soccer. Elles sont la dernière ligne de défense et peuvent offrir de la stabilité et un revenu, en protégeant ton portefeuille contre les fluctuations économiques. Elles représentent une composante fiable de ton équipe de placement.</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Marchandises : </a:t>
            </a:r>
            <a:r>
              <a:rPr lang="fr-CA" sz="1200">
                <a:solidFill>
                  <a:srgbClr val="374151"/>
                </a:solidFill>
                <a:latin typeface="Century Gothic" panose="020B0502020202020204" pitchFamily="34" charset="0"/>
                <a:cs typeface="Arial"/>
              </a:rPr>
              <a:t>Les marchandises sont comme les joueurs polyvalents au soccer; ils peuvent évoluer différemment des autres actifs et ajouter de la diversité à ton portefeuille.</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Liquidités et équivalents :</a:t>
            </a:r>
            <a:r>
              <a:rPr lang="fr-CA" sz="1200">
                <a:solidFill>
                  <a:srgbClr val="374151"/>
                </a:solidFill>
                <a:latin typeface="Century Gothic" panose="020B0502020202020204" pitchFamily="34" charset="0"/>
                <a:cs typeface="Arial"/>
              </a:rPr>
              <a:t> Les liquidités et équivalents sont comme les joueurs substituts sur le banc. Elles sont facilement disponibles, tout comme les joueurs substituts qui attendent leur tour pour sauter dans la mêlée au besoin. Elles procurent de la liquidité et de la sécurité.</a:t>
            </a:r>
          </a:p>
        </p:txBody>
      </p:sp>
      <p:sp>
        <p:nvSpPr>
          <p:cNvPr id="14" name="TextBox 13">
            <a:extLst>
              <a:ext uri="{FF2B5EF4-FFF2-40B4-BE49-F238E27FC236}">
                <a16:creationId xmlns:a16="http://schemas.microsoft.com/office/drawing/2014/main" id="{9F2FA6D6-AF17-BB2F-044D-11DDA32DD5FC}"/>
              </a:ext>
            </a:extLst>
          </p:cNvPr>
          <p:cNvSpPr txBox="1"/>
          <p:nvPr>
            <p:custDataLst>
              <p:tags r:id="rId3"/>
            </p:custDataLst>
          </p:nvPr>
        </p:nvSpPr>
        <p:spPr>
          <a:xfrm>
            <a:off x="533413" y="1904842"/>
            <a:ext cx="10937966" cy="276999"/>
          </a:xfrm>
          <a:prstGeom prst="rect">
            <a:avLst/>
          </a:prstGeom>
          <a:noFill/>
        </p:spPr>
        <p:txBody>
          <a:bodyPr wrap="square">
            <a:spAutoFit/>
          </a:bodyPr>
          <a:lstStyle/>
          <a:p>
            <a:r>
              <a:rPr lang="fr-CA" sz="1200">
                <a:solidFill>
                  <a:srgbClr val="374151"/>
                </a:solidFill>
                <a:latin typeface="Century Gothic" panose="020B0502020202020204" pitchFamily="34" charset="0"/>
                <a:cs typeface="Arial"/>
              </a:rPr>
              <a:t>Les titres précis mentionnés ci-dessous sont utilisés à des fins d’illustration seulement et ne constituent pas des recommandations :</a:t>
            </a:r>
          </a:p>
        </p:txBody>
      </p:sp>
      <p:sp>
        <p:nvSpPr>
          <p:cNvPr id="2" name="Slide Number Placeholder 5">
            <a:extLst>
              <a:ext uri="{FF2B5EF4-FFF2-40B4-BE49-F238E27FC236}">
                <a16:creationId xmlns:a16="http://schemas.microsoft.com/office/drawing/2014/main" id="{4EF1F1BF-E34B-9896-8D5B-F6A677C92E58}"/>
              </a:ext>
            </a:extLst>
          </p:cNvPr>
          <p:cNvSpPr>
            <a:spLocks noGrp="1"/>
          </p:cNvSpPr>
          <p:nvPr>
            <p:ph type="sldNum" sz="quarter" idx="12"/>
            <p:custDataLst>
              <p:tags r:id="rId4"/>
            </p:custDataLst>
          </p:nvPr>
        </p:nvSpPr>
        <p:spPr>
          <a:xfrm>
            <a:off x="11131757" y="6451599"/>
            <a:ext cx="637909" cy="169141"/>
          </a:xfrm>
        </p:spPr>
        <p:txBody>
          <a:bodyPr/>
          <a:lstStyle/>
          <a:p>
            <a:fld id="{DFDF98CC-160E-494C-8C3C-8CDC5FA257DE}" type="slidenum">
              <a:rPr lang="en-US" smtClean="0"/>
              <a:t>11</a:t>
            </a:fld>
            <a:endParaRPr lang="en-US"/>
          </a:p>
        </p:txBody>
      </p:sp>
    </p:spTree>
    <p:extLst>
      <p:ext uri="{BB962C8B-B14F-4D97-AF65-F5344CB8AC3E}">
        <p14:creationId xmlns:p14="http://schemas.microsoft.com/office/powerpoint/2010/main" val="205824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3"/>
            <a:ext cx="11158193" cy="515938"/>
          </a:xfrm>
        </p:spPr>
        <p:txBody>
          <a:bodyPr/>
          <a:lstStyle/>
          <a:p>
            <a:r>
              <a:rPr lang="fr-CA" sz="3200">
                <a:ea typeface="+mj-lt"/>
                <a:cs typeface="+mj-lt"/>
              </a:rPr>
              <a:t>Exemples d’actifs de chaque catégorie</a:t>
            </a:r>
          </a:p>
        </p:txBody>
      </p:sp>
      <p:sp>
        <p:nvSpPr>
          <p:cNvPr id="12" name="TextBox 11">
            <a:extLst>
              <a:ext uri="{FF2B5EF4-FFF2-40B4-BE49-F238E27FC236}">
                <a16:creationId xmlns:a16="http://schemas.microsoft.com/office/drawing/2014/main" id="{0D661691-58AF-D689-6506-8A272DB045CD}"/>
              </a:ext>
            </a:extLst>
          </p:cNvPr>
          <p:cNvSpPr txBox="1"/>
          <p:nvPr>
            <p:custDataLst>
              <p:tags r:id="rId2"/>
            </p:custDataLst>
          </p:nvPr>
        </p:nvSpPr>
        <p:spPr>
          <a:xfrm>
            <a:off x="533413" y="1924953"/>
            <a:ext cx="11142649" cy="4493538"/>
          </a:xfrm>
          <a:prstGeom prst="rect">
            <a:avLst/>
          </a:prstGeom>
          <a:noFill/>
        </p:spPr>
        <p:txBody>
          <a:bodyPr wrap="square" numCol="3" spcCol="360000">
            <a:spAutoFit/>
          </a:bodyPr>
          <a:lstStyle/>
          <a:p>
            <a:r>
              <a:rPr lang="fr-CA" sz="1600" b="1">
                <a:solidFill>
                  <a:srgbClr val="333F48"/>
                </a:solidFill>
                <a:latin typeface="Century Gothic" panose="020B0502020202020204" pitchFamily="34" charset="0"/>
                <a:ea typeface="+mn-lt"/>
                <a:cs typeface="+mn-lt"/>
              </a:rPr>
              <a:t>Actions canadiennes</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Action de la Banque Royale </a:t>
            </a:r>
            <a:br>
              <a:rPr lang="fr-CA" sz="1600">
                <a:solidFill>
                  <a:srgbClr val="374151"/>
                </a:solidFill>
                <a:latin typeface="Century Gothic" panose="020B0502020202020204" pitchFamily="34" charset="0"/>
                <a:ea typeface="+mn-lt"/>
                <a:cs typeface="+mn-lt"/>
              </a:rPr>
            </a:br>
            <a:r>
              <a:rPr lang="fr-CA" sz="1600">
                <a:solidFill>
                  <a:srgbClr val="374151"/>
                </a:solidFill>
                <a:latin typeface="Century Gothic" panose="020B0502020202020204" pitchFamily="34" charset="0"/>
                <a:ea typeface="+mn-lt"/>
                <a:cs typeface="+mn-lt"/>
              </a:rPr>
              <a:t>du Canada</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Action de Shopify Inc.</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Action d’Enbridge Inc.</a:t>
            </a:r>
          </a:p>
          <a:p>
            <a:pPr>
              <a:spcBef>
                <a:spcPts val="1200"/>
              </a:spcBef>
            </a:pPr>
            <a:r>
              <a:rPr lang="fr-CA" sz="1600" b="1">
                <a:solidFill>
                  <a:srgbClr val="333F48"/>
                </a:solidFill>
                <a:latin typeface="Century Gothic" panose="020B0502020202020204" pitchFamily="34" charset="0"/>
                <a:ea typeface="+mn-lt"/>
                <a:cs typeface="+mn-lt"/>
              </a:rPr>
              <a:t>Actions américaines</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d’Apple Inc. </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de Microsoft Corporation</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d’Amazon.com Inc. </a:t>
            </a:r>
          </a:p>
          <a:p>
            <a:pPr>
              <a:spcBef>
                <a:spcPts val="1200"/>
              </a:spcBef>
              <a:buFont typeface="Arial,Sans-Serif" panose="020B0604020202020204" pitchFamily="34" charset="0"/>
            </a:pPr>
            <a:r>
              <a:rPr lang="fr-CA" sz="1600" b="1">
                <a:solidFill>
                  <a:srgbClr val="333F48"/>
                </a:solidFill>
                <a:latin typeface="Century Gothic" panose="020B0502020202020204" pitchFamily="34" charset="0"/>
                <a:ea typeface="+mn-lt"/>
                <a:cs typeface="Arial"/>
              </a:rPr>
              <a:t>Actions internationales (titres de participation)</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de Samsung Electronics</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de L’Oréal</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Action d’Alibaba</a:t>
            </a:r>
          </a:p>
          <a:p>
            <a:pPr>
              <a:spcBef>
                <a:spcPts val="600"/>
              </a:spcBef>
              <a:buFont typeface="Arial,Sans-Serif" panose="020B0604020202020204" pitchFamily="34" charset="0"/>
            </a:pPr>
            <a:endParaRPr lang="fr-CA" sz="1600" b="1">
              <a:solidFill>
                <a:srgbClr val="333F48"/>
              </a:solidFill>
              <a:latin typeface="Century Gothic" panose="020B0502020202020204" pitchFamily="34" charset="0"/>
              <a:cs typeface="Arial"/>
            </a:endParaRPr>
          </a:p>
          <a:p>
            <a:pPr>
              <a:spcBef>
                <a:spcPts val="600"/>
              </a:spcBef>
              <a:buFont typeface="Arial,Sans-Serif" panose="020B0604020202020204" pitchFamily="34" charset="0"/>
            </a:pPr>
            <a:endParaRPr lang="fr-CA" sz="1600" b="1">
              <a:solidFill>
                <a:srgbClr val="333F48"/>
              </a:solidFill>
              <a:latin typeface="Century Gothic" panose="020B0502020202020204" pitchFamily="34" charset="0"/>
              <a:cs typeface="Arial"/>
            </a:endParaRPr>
          </a:p>
          <a:p>
            <a:pPr>
              <a:spcBef>
                <a:spcPts val="600"/>
              </a:spcBef>
              <a:buFont typeface="Arial,Sans-Serif" panose="020B0604020202020204" pitchFamily="34" charset="0"/>
            </a:pPr>
            <a:r>
              <a:rPr lang="fr-CA" sz="1600" b="1">
                <a:solidFill>
                  <a:srgbClr val="333F48"/>
                </a:solidFill>
                <a:latin typeface="Century Gothic" panose="020B0502020202020204" pitchFamily="34" charset="0"/>
                <a:cs typeface="Arial"/>
              </a:rPr>
              <a:t>Obligations (titres à revenu fixe)</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Obligation du Trésor américain </a:t>
            </a:r>
            <a:br>
              <a:rPr lang="fr-CA" sz="1600">
                <a:solidFill>
                  <a:srgbClr val="000000"/>
                </a:solidFill>
                <a:effectLst/>
                <a:latin typeface="Century Gothic" panose="020B0502020202020204" pitchFamily="34" charset="0"/>
              </a:rPr>
            </a:br>
            <a:r>
              <a:rPr lang="fr-CA" sz="1600">
                <a:solidFill>
                  <a:srgbClr val="000000"/>
                </a:solidFill>
                <a:effectLst/>
                <a:latin typeface="Century Gothic" panose="020B0502020202020204" pitchFamily="34" charset="0"/>
              </a:rPr>
              <a:t>à 10 ans</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Obligation d’Uber</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Obligation d’Apple</a:t>
            </a:r>
          </a:p>
          <a:p>
            <a:pPr>
              <a:spcBef>
                <a:spcPts val="1000"/>
              </a:spcBef>
            </a:pPr>
            <a:r>
              <a:rPr lang="fr-CA" sz="1600" b="1">
                <a:solidFill>
                  <a:srgbClr val="333F48"/>
                </a:solidFill>
                <a:latin typeface="Century Gothic" panose="020B0502020202020204" pitchFamily="34" charset="0"/>
                <a:ea typeface="+mn-lt"/>
                <a:cs typeface="+mn-lt"/>
              </a:rPr>
              <a:t>Obligations canadiennes</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iShares Canadian Universe Bond Index ETF </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Obligations du gouvernement du Canada</a:t>
            </a:r>
          </a:p>
          <a:p>
            <a:pPr>
              <a:spcBef>
                <a:spcPts val="1000"/>
              </a:spcBef>
            </a:pPr>
            <a:r>
              <a:rPr lang="fr-CA" sz="1600" b="1">
                <a:solidFill>
                  <a:srgbClr val="333F48"/>
                </a:solidFill>
                <a:latin typeface="Century Gothic" panose="020B0502020202020204" pitchFamily="34" charset="0"/>
                <a:ea typeface="+mn-lt"/>
                <a:cs typeface="+mn-lt"/>
              </a:rPr>
              <a:t>Fiducies de placement immobilier (FPI)</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Fiducie de placement immobilier SmartCentres </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Fiducie de placement </a:t>
            </a:r>
            <a:br>
              <a:rPr lang="fr-CA" sz="1600">
                <a:solidFill>
                  <a:srgbClr val="374151"/>
                </a:solidFill>
                <a:latin typeface="Century Gothic" panose="020B0502020202020204" pitchFamily="34" charset="0"/>
                <a:ea typeface="+mn-lt"/>
                <a:cs typeface="+mn-lt"/>
              </a:rPr>
            </a:br>
            <a:r>
              <a:rPr lang="fr-CA" sz="1600">
                <a:solidFill>
                  <a:srgbClr val="374151"/>
                </a:solidFill>
                <a:latin typeface="Century Gothic" panose="020B0502020202020204" pitchFamily="34" charset="0"/>
                <a:ea typeface="+mn-lt"/>
                <a:cs typeface="+mn-lt"/>
              </a:rPr>
              <a:t>immobilier RioCan </a:t>
            </a:r>
          </a:p>
          <a:p>
            <a:pPr marL="0" lvl="1">
              <a:buClr>
                <a:srgbClr val="A2AAAD"/>
              </a:buClr>
            </a:pPr>
            <a:endParaRPr lang="fr-CA" sz="1600" b="1">
              <a:solidFill>
                <a:srgbClr val="333F48"/>
              </a:solidFill>
              <a:latin typeface="Century Gothic" panose="020B0502020202020204" pitchFamily="34" charset="0"/>
              <a:ea typeface="+mn-lt"/>
              <a:cs typeface="+mn-lt"/>
            </a:endParaRPr>
          </a:p>
          <a:p>
            <a:pPr marL="0" lvl="1">
              <a:buClr>
                <a:srgbClr val="A2AAAD"/>
              </a:buClr>
            </a:pPr>
            <a:r>
              <a:rPr lang="fr-CA" sz="1600" b="1">
                <a:solidFill>
                  <a:srgbClr val="333F48"/>
                </a:solidFill>
                <a:latin typeface="Century Gothic" panose="020B0502020202020204" pitchFamily="34" charset="0"/>
                <a:ea typeface="+mn-lt"/>
                <a:cs typeface="+mn-lt"/>
              </a:rPr>
              <a:t>Marchandises</a:t>
            </a:r>
          </a:p>
          <a:p>
            <a:pPr marL="141288" indent="-141288">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Contrats à terme sur le pétrole</a:t>
            </a:r>
          </a:p>
          <a:p>
            <a:pPr marL="141288" indent="-141288">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Contrats à terme sur l’or</a:t>
            </a:r>
          </a:p>
          <a:p>
            <a:pPr>
              <a:spcBef>
                <a:spcPts val="1000"/>
              </a:spcBef>
            </a:pPr>
            <a:r>
              <a:rPr lang="fr-CA" sz="1600" b="1">
                <a:solidFill>
                  <a:srgbClr val="333F48"/>
                </a:solidFill>
                <a:latin typeface="Century Gothic" panose="020B0502020202020204" pitchFamily="34" charset="0"/>
                <a:ea typeface="+mn-lt"/>
                <a:cs typeface="+mn-lt"/>
              </a:rPr>
              <a:t>Liquidités et équivalents</a:t>
            </a:r>
          </a:p>
          <a:p>
            <a:pPr marL="177800" lvl="1" indent="-177800">
              <a:buClr>
                <a:srgbClr val="A2AAAD"/>
              </a:buClr>
              <a:buFont typeface="Arial" panose="020B0604020202020204" pitchFamily="34" charset="0"/>
              <a:buChar char="•"/>
            </a:pPr>
            <a:r>
              <a:rPr lang="fr-CA" sz="1600">
                <a:solidFill>
                  <a:srgbClr val="374151"/>
                </a:solidFill>
                <a:latin typeface="Century Gothic" panose="020B0502020202020204" pitchFamily="34" charset="0"/>
                <a:ea typeface="+mn-lt"/>
                <a:cs typeface="+mn-lt"/>
              </a:rPr>
              <a:t>Compte d’épargne à intérêt élevé ou fonds du marché monétaire</a:t>
            </a:r>
          </a:p>
          <a:p>
            <a:pPr>
              <a:spcBef>
                <a:spcPts val="1000"/>
              </a:spcBef>
              <a:buFont typeface="Arial,Sans-Serif" panose="020B0604020202020204" pitchFamily="34" charset="0"/>
            </a:pPr>
            <a:r>
              <a:rPr lang="fr-CA" sz="1600" b="1">
                <a:solidFill>
                  <a:srgbClr val="333F48"/>
                </a:solidFill>
                <a:latin typeface="Century Gothic" panose="020B0502020202020204" pitchFamily="34" charset="0"/>
                <a:cs typeface="Arial"/>
              </a:rPr>
              <a:t>Cryptomonnaies</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Bitcoin</a:t>
            </a:r>
          </a:p>
          <a:p>
            <a:pPr marL="177800" indent="-177800">
              <a:buClr>
                <a:srgbClr val="A2AAAD"/>
              </a:buClr>
              <a:buFont typeface="Arial" panose="020B0604020202020204" pitchFamily="34" charset="0"/>
              <a:buChar char="•"/>
            </a:pPr>
            <a:r>
              <a:rPr lang="fr-CA" sz="1600">
                <a:solidFill>
                  <a:srgbClr val="000000"/>
                </a:solidFill>
                <a:effectLst/>
                <a:latin typeface="Century Gothic" panose="020B0502020202020204" pitchFamily="34" charset="0"/>
              </a:rPr>
              <a:t>Ethereum </a:t>
            </a:r>
          </a:p>
          <a:p>
            <a:pPr marL="177800" indent="-177800">
              <a:buClr>
                <a:srgbClr val="A2AAAD"/>
              </a:buClr>
              <a:buFont typeface="Arial" panose="020B0604020202020204" pitchFamily="34" charset="0"/>
              <a:buChar char="•"/>
            </a:pPr>
            <a:endParaRPr lang="fr-CA" sz="1600">
              <a:solidFill>
                <a:srgbClr val="000000"/>
              </a:solidFill>
              <a:latin typeface="Century Gothic" panose="020B0502020202020204" pitchFamily="34" charset="0"/>
            </a:endParaRPr>
          </a:p>
          <a:p>
            <a:pPr marL="177800" indent="-177800">
              <a:buClr>
                <a:srgbClr val="A2AAAD"/>
              </a:buClr>
              <a:buFont typeface="Arial" panose="020B0604020202020204" pitchFamily="34" charset="0"/>
              <a:buChar char="•"/>
            </a:pPr>
            <a:endParaRPr lang="fr-CA" sz="1600">
              <a:solidFill>
                <a:srgbClr val="000000"/>
              </a:solidFill>
              <a:effectLst/>
              <a:latin typeface="Century Gothic" panose="020B0502020202020204" pitchFamily="34" charset="0"/>
            </a:endParaRPr>
          </a:p>
          <a:p>
            <a:pPr marL="177800" indent="-177800">
              <a:buClr>
                <a:srgbClr val="A2AAAD"/>
              </a:buClr>
              <a:buFont typeface="Arial" panose="020B0604020202020204" pitchFamily="34" charset="0"/>
              <a:buChar char="•"/>
            </a:pPr>
            <a:endParaRPr lang="fr-CA" sz="1600">
              <a:solidFill>
                <a:srgbClr val="000000"/>
              </a:solidFill>
              <a:effectLst/>
              <a:latin typeface="Century Gothic" panose="020B0502020202020204" pitchFamily="34" charset="0"/>
            </a:endParaRPr>
          </a:p>
          <a:p>
            <a:pPr marL="177800" indent="-177800">
              <a:buClr>
                <a:srgbClr val="A2AAAD"/>
              </a:buClr>
              <a:buFont typeface="Arial" panose="020B0604020202020204" pitchFamily="34" charset="0"/>
              <a:buChar char="•"/>
            </a:pPr>
            <a:endParaRPr lang="fr-CA" sz="1600">
              <a:solidFill>
                <a:srgbClr val="000000"/>
              </a:solidFill>
              <a:latin typeface="Century Gothic" panose="020B0502020202020204" pitchFamily="34" charset="0"/>
            </a:endParaRPr>
          </a:p>
          <a:p>
            <a:pPr marL="177800" indent="-177800">
              <a:buClr>
                <a:srgbClr val="A2AAAD"/>
              </a:buClr>
              <a:buFont typeface="Arial" panose="020B0604020202020204" pitchFamily="34" charset="0"/>
              <a:buChar char="•"/>
            </a:pPr>
            <a:endParaRPr lang="fr-CA" sz="1600">
              <a:solidFill>
                <a:srgbClr val="000000"/>
              </a:solidFill>
              <a:effectLst/>
              <a:latin typeface="Century Gothic" panose="020B0502020202020204" pitchFamily="34" charset="0"/>
            </a:endParaRPr>
          </a:p>
        </p:txBody>
      </p:sp>
      <p:sp>
        <p:nvSpPr>
          <p:cNvPr id="2" name="Slide Number Placeholder 5">
            <a:extLst>
              <a:ext uri="{FF2B5EF4-FFF2-40B4-BE49-F238E27FC236}">
                <a16:creationId xmlns:a16="http://schemas.microsoft.com/office/drawing/2014/main" id="{4EF1F1BF-E34B-9896-8D5B-F6A677C92E58}"/>
              </a:ext>
            </a:extLst>
          </p:cNvPr>
          <p:cNvSpPr>
            <a:spLocks noGrp="1"/>
          </p:cNvSpPr>
          <p:nvPr>
            <p:ph type="sldNum" sz="quarter" idx="12"/>
            <p:custDataLst>
              <p:tags r:id="rId3"/>
            </p:custDataLst>
          </p:nvPr>
        </p:nvSpPr>
        <p:spPr>
          <a:xfrm>
            <a:off x="11131757" y="6451599"/>
            <a:ext cx="637909" cy="169141"/>
          </a:xfrm>
        </p:spPr>
        <p:txBody>
          <a:bodyPr/>
          <a:lstStyle/>
          <a:p>
            <a:fld id="{DFDF98CC-160E-494C-8C3C-8CDC5FA257DE}" type="slidenum">
              <a:rPr lang="en-US" smtClean="0"/>
              <a:t>12</a:t>
            </a:fld>
            <a:endParaRPr lang="en-US"/>
          </a:p>
        </p:txBody>
      </p:sp>
    </p:spTree>
    <p:extLst>
      <p:ext uri="{BB962C8B-B14F-4D97-AF65-F5344CB8AC3E}">
        <p14:creationId xmlns:p14="http://schemas.microsoft.com/office/powerpoint/2010/main" val="236936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3200"/>
              <a:t>Présentation du portefeuille</a:t>
            </a:r>
          </a:p>
        </p:txBody>
      </p:sp>
      <p:sp>
        <p:nvSpPr>
          <p:cNvPr id="2" name="Oval 1">
            <a:extLst>
              <a:ext uri="{FF2B5EF4-FFF2-40B4-BE49-F238E27FC236}">
                <a16:creationId xmlns:a16="http://schemas.microsoft.com/office/drawing/2014/main" id="{3A94719D-75CD-534F-C33F-C1FF254E169D}"/>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custDataLst>
              <p:tags r:id="rId3"/>
            </p:custDataLst>
          </p:nvPr>
        </p:nvSpPr>
        <p:spPr>
          <a:xfrm>
            <a:off x="517871" y="3224282"/>
            <a:ext cx="6111530" cy="1631216"/>
          </a:xfrm>
          <a:prstGeom prst="rect">
            <a:avLst/>
          </a:prstGeom>
          <a:noFill/>
        </p:spPr>
        <p:txBody>
          <a:bodyPr wrap="square" rtlCol="0">
            <a:spAutoFit/>
          </a:bodyPr>
          <a:lstStyle/>
          <a:p>
            <a:r>
              <a:rPr lang="fr-CA" sz="2500">
                <a:latin typeface="Century Gothic" panose="020B0502020202020204" pitchFamily="34" charset="0"/>
                <a:ea typeface="+mn-lt"/>
                <a:cs typeface="+mn-lt"/>
              </a:rPr>
              <a:t>Chaque groupe présente sa stratégie de portefeuille, en justifiant ses choix et en utilisant l’analogie de l’équipe de soccer.</a:t>
            </a:r>
          </a:p>
        </p:txBody>
      </p:sp>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4"/>
            </p:custDataLst>
          </p:nvPr>
        </p:nvSpPr>
        <p:spPr/>
        <p:txBody>
          <a:bodyPr/>
          <a:lstStyle/>
          <a:p>
            <a:fld id="{DFDF98CC-160E-494C-8C3C-8CDC5FA257DE}" type="slidenum">
              <a:rPr lang="en-US" smtClean="0"/>
              <a:t>13</a:t>
            </a:fld>
            <a:endParaRPr lang="en-US"/>
          </a:p>
        </p:txBody>
      </p:sp>
      <p:pic>
        <p:nvPicPr>
          <p:cNvPr id="5" name="Picture 4">
            <a:extLst>
              <a:ext uri="{FF2B5EF4-FFF2-40B4-BE49-F238E27FC236}">
                <a16:creationId xmlns:a16="http://schemas.microsoft.com/office/drawing/2014/main" id="{061BBF81-7223-78DB-86A7-7A6045CE9BE8}"/>
              </a:ext>
            </a:extLst>
          </p:cNvPr>
          <p:cNvPicPr>
            <a:picLocks noChangeAspect="1"/>
          </p:cNvPicPr>
          <p:nvPr>
            <p:custDataLst>
              <p:tags r:id="rId5"/>
            </p:custDataLst>
          </p:nvPr>
        </p:nvPicPr>
        <p:blipFill>
          <a:blip r:embed="rId8"/>
          <a:stretch>
            <a:fillRect/>
          </a:stretch>
        </p:blipFill>
        <p:spPr>
          <a:xfrm>
            <a:off x="8568367" y="3128803"/>
            <a:ext cx="1746250" cy="1822174"/>
          </a:xfrm>
          <a:prstGeom prst="rect">
            <a:avLst/>
          </a:prstGeom>
        </p:spPr>
      </p:pic>
    </p:spTree>
    <p:extLst>
      <p:ext uri="{BB962C8B-B14F-4D97-AF65-F5344CB8AC3E}">
        <p14:creationId xmlns:p14="http://schemas.microsoft.com/office/powerpoint/2010/main" val="150259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00BE4CA-1B5D-0A3D-70CF-9B5EB4A1CEDB}"/>
              </a:ext>
            </a:extLst>
          </p:cNvPr>
          <p:cNvSpPr>
            <a:spLocks noGrp="1"/>
          </p:cNvSpPr>
          <p:nvPr>
            <p:ph type="ctrTitle"/>
            <p:custDataLst>
              <p:tags r:id="rId1"/>
            </p:custDataLst>
          </p:nvPr>
        </p:nvSpPr>
        <p:spPr/>
        <p:txBody>
          <a:bodyPr/>
          <a:lstStyle/>
          <a:p>
            <a:r>
              <a:rPr lang="fr-CA"/>
              <a:t>Récapitulation</a:t>
            </a:r>
          </a:p>
        </p:txBody>
      </p:sp>
      <p:sp>
        <p:nvSpPr>
          <p:cNvPr id="3" name="Slide Number Placeholder 2">
            <a:extLst>
              <a:ext uri="{FF2B5EF4-FFF2-40B4-BE49-F238E27FC236}">
                <a16:creationId xmlns:a16="http://schemas.microsoft.com/office/drawing/2014/main" id="{E230D9F3-ACCB-9779-0056-561AE6C3A95C}"/>
              </a:ext>
            </a:extLst>
          </p:cNvPr>
          <p:cNvSpPr>
            <a:spLocks noGrp="1"/>
          </p:cNvSpPr>
          <p:nvPr>
            <p:ph type="sldNum" sz="quarter" idx="12"/>
            <p:custDataLst>
              <p:tags r:id="rId2"/>
            </p:custDataLst>
          </p:nvPr>
        </p:nvSpPr>
        <p:spPr/>
        <p:txBody>
          <a:bodyPr/>
          <a:lstStyle/>
          <a:p>
            <a:fld id="{DFDF98CC-160E-494C-8C3C-8CDC5FA257DE}" type="slidenum">
              <a:rPr lang="en-US" smtClean="0"/>
              <a:t>14</a:t>
            </a:fld>
            <a:endParaRPr lang="en-US"/>
          </a:p>
        </p:txBody>
      </p:sp>
      <p:sp>
        <p:nvSpPr>
          <p:cNvPr id="17" name="TextBox 16">
            <a:extLst>
              <a:ext uri="{FF2B5EF4-FFF2-40B4-BE49-F238E27FC236}">
                <a16:creationId xmlns:a16="http://schemas.microsoft.com/office/drawing/2014/main" id="{000EED9E-935B-EDAA-503A-FCD3189DA67B}"/>
              </a:ext>
            </a:extLst>
          </p:cNvPr>
          <p:cNvSpPr txBox="1"/>
          <p:nvPr>
            <p:custDataLst>
              <p:tags r:id="rId3"/>
            </p:custDataLst>
          </p:nvPr>
        </p:nvSpPr>
        <p:spPr>
          <a:xfrm>
            <a:off x="517870" y="3648412"/>
            <a:ext cx="10200930" cy="523220"/>
          </a:xfrm>
          <a:prstGeom prst="rect">
            <a:avLst/>
          </a:prstGeom>
          <a:noFill/>
        </p:spPr>
        <p:txBody>
          <a:bodyPr wrap="square">
            <a:spAutoFit/>
          </a:bodyPr>
          <a:lstStyle/>
          <a:p>
            <a:r>
              <a:rPr lang="fr-CA" sz="2800" b="1">
                <a:solidFill>
                  <a:srgbClr val="333F48"/>
                </a:solidFill>
                <a:latin typeface="Century Gothic" panose="020B0502020202020204" pitchFamily="34" charset="0"/>
                <a:ea typeface="+mn-lt"/>
                <a:cs typeface="+mn-lt"/>
              </a:rPr>
              <a:t>Pourquoi était-il important de diversifier son portefeuille (équipe)?</a:t>
            </a:r>
          </a:p>
        </p:txBody>
      </p:sp>
    </p:spTree>
    <p:extLst>
      <p:ext uri="{BB962C8B-B14F-4D97-AF65-F5344CB8AC3E}">
        <p14:creationId xmlns:p14="http://schemas.microsoft.com/office/powerpoint/2010/main" val="366241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Dans cette leçon :</a:t>
            </a:r>
          </a:p>
        </p:txBody>
      </p:sp>
      <p:sp>
        <p:nvSpPr>
          <p:cNvPr id="241" name="Google Shape;241;p23"/>
          <p:cNvSpPr txBox="1">
            <a:spLocks noGrp="1"/>
          </p:cNvSpPr>
          <p:nvPr>
            <p:ph type="subTitle" idx="1"/>
            <p:custDataLst>
              <p:tags r:id="rId2"/>
            </p:custDataLst>
          </p:nvPr>
        </p:nvSpPr>
        <p:spPr>
          <a:xfrm>
            <a:off x="517870" y="1782836"/>
            <a:ext cx="11158193" cy="4029786"/>
          </a:xfrm>
          <a:prstGeom prst="rect">
            <a:avLst/>
          </a:prstGeom>
        </p:spPr>
        <p:txBody>
          <a:bodyPr spcFirstLastPara="1" vert="horz" lIns="91440" tIns="45720" rIns="91440" bIns="45720" rtlCol="0" anchorCtr="0">
            <a:normAutofit/>
          </a:bodyPr>
          <a:lstStyle/>
          <a:p>
            <a:pPr lvl="0"/>
            <a:r>
              <a:rPr lang="fr-CA" sz="2400"/>
              <a:t>Tu apprendras à identifier des exemples de catégories d’actifs et de répartitions de portefeuille en utilisant une analogie avec une équipe sportive.</a:t>
            </a:r>
          </a:p>
          <a:p>
            <a:pPr lvl="0"/>
            <a:r>
              <a:rPr lang="fr-CA" sz="2400"/>
              <a:t>Tu te familiariseras avec le concept de diversification.</a:t>
            </a:r>
          </a:p>
          <a:p>
            <a:pPr lvl="0"/>
            <a:r>
              <a:rPr lang="fr-CA" sz="2400"/>
              <a:t>Tu mettras en pratique tes connaissances des catégories d’actifs et de la diversification en utilisant une analogie avec une équipe sportive.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custDataLst>
              <p:tags r:id="rId1"/>
            </p:custDataLst>
          </p:nvPr>
        </p:nvSpPr>
        <p:spPr>
          <a:xfrm>
            <a:off x="517871" y="1160463"/>
            <a:ext cx="9697284" cy="1008109"/>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3200"/>
              <a:t>Qu’est-ce que les équipes sportives et les portefeuilles de placement ont en commun?</a:t>
            </a:r>
          </a:p>
        </p:txBody>
      </p:sp>
      <p:sp>
        <p:nvSpPr>
          <p:cNvPr id="235" name="Google Shape;235;p22"/>
          <p:cNvSpPr txBox="1">
            <a:spLocks noGrp="1"/>
          </p:cNvSpPr>
          <p:nvPr>
            <p:ph type="subTitle" idx="1"/>
            <p:custDataLst>
              <p:tags r:id="rId2"/>
            </p:custDataLst>
          </p:nvPr>
        </p:nvSpPr>
        <p:spPr>
          <a:xfrm>
            <a:off x="468870" y="4391529"/>
            <a:ext cx="3019414" cy="1597693"/>
          </a:xfrm>
          <a:prstGeom prst="rect">
            <a:avLst/>
          </a:prstGeom>
          <a:noFill/>
          <a:ln>
            <a:noFill/>
          </a:ln>
        </p:spPr>
        <p:txBody>
          <a:bodyPr spcFirstLastPara="1" wrap="square" lIns="91425" tIns="45700" rIns="91425" bIns="45700" anchor="t" anchorCtr="0">
            <a:noAutofit/>
          </a:bodyPr>
          <a:lstStyle/>
          <a:p>
            <a:pPr marL="0" lvl="0" indent="0" algn="ctr">
              <a:buNone/>
              <a:defRPr cap="all"/>
            </a:pPr>
            <a:r>
              <a:rPr lang="fr-CA" sz="1200"/>
              <a:t>Sondage : </a:t>
            </a:r>
            <a:br>
              <a:rPr lang="fr-CA" sz="1200"/>
            </a:br>
            <a:r>
              <a:rPr lang="fr-CA" sz="1200"/>
              <a:t>Quel est ton sport préféré?</a:t>
            </a:r>
          </a:p>
        </p:txBody>
      </p:sp>
      <p:sp>
        <p:nvSpPr>
          <p:cNvPr id="2" name="TextBox 1">
            <a:extLst>
              <a:ext uri="{FF2B5EF4-FFF2-40B4-BE49-F238E27FC236}">
                <a16:creationId xmlns:a16="http://schemas.microsoft.com/office/drawing/2014/main" id="{B21C4D5A-C16E-8295-F3CF-7F4B85CCD927}"/>
              </a:ext>
            </a:extLst>
          </p:cNvPr>
          <p:cNvSpPr txBox="1"/>
          <p:nvPr>
            <p:custDataLst>
              <p:tags r:id="rId3"/>
            </p:custDataLst>
          </p:nvPr>
        </p:nvSpPr>
        <p:spPr>
          <a:xfrm>
            <a:off x="4658846" y="4535908"/>
            <a:ext cx="2366353" cy="646331"/>
          </a:xfrm>
          <a:prstGeom prst="rect">
            <a:avLst/>
          </a:prstGeom>
          <a:noFill/>
        </p:spPr>
        <p:txBody>
          <a:bodyPr wrap="none" rtlCol="0">
            <a:spAutoFit/>
          </a:bodyPr>
          <a:lstStyle/>
          <a:p>
            <a:pPr lvl="0" algn="ctr">
              <a:defRPr cap="all"/>
            </a:pPr>
            <a:r>
              <a:rPr lang="fr-CA" sz="1200">
                <a:latin typeface="Century Gothic" panose="020B0502020202020204" pitchFamily="34" charset="0"/>
              </a:rPr>
              <a:t>Quelles options d’épargne</a:t>
            </a:r>
            <a:br>
              <a:rPr lang="fr-CA" sz="1200">
                <a:latin typeface="Century Gothic" panose="020B0502020202020204" pitchFamily="34" charset="0"/>
              </a:rPr>
            </a:br>
            <a:r>
              <a:rPr lang="fr-CA" sz="1200">
                <a:latin typeface="Century Gothic" panose="020B0502020202020204" pitchFamily="34" charset="0"/>
              </a:rPr>
              <a:t>et de placement </a:t>
            </a:r>
            <a:br>
              <a:rPr lang="fr-CA" sz="1200">
                <a:latin typeface="Century Gothic" panose="020B0502020202020204" pitchFamily="34" charset="0"/>
              </a:rPr>
            </a:br>
            <a:r>
              <a:rPr lang="fr-CA" sz="1200">
                <a:latin typeface="Century Gothic" panose="020B0502020202020204" pitchFamily="34" charset="0"/>
              </a:rPr>
              <a:t>connais-tu?</a:t>
            </a:r>
          </a:p>
        </p:txBody>
      </p:sp>
      <p:sp>
        <p:nvSpPr>
          <p:cNvPr id="3" name="TextBox 2">
            <a:extLst>
              <a:ext uri="{FF2B5EF4-FFF2-40B4-BE49-F238E27FC236}">
                <a16:creationId xmlns:a16="http://schemas.microsoft.com/office/drawing/2014/main" id="{3196BBD7-FE22-97A3-0C7E-F9C3A59C32BD}"/>
              </a:ext>
            </a:extLst>
          </p:cNvPr>
          <p:cNvSpPr txBox="1"/>
          <p:nvPr>
            <p:custDataLst>
              <p:tags r:id="rId4"/>
            </p:custDataLst>
          </p:nvPr>
        </p:nvSpPr>
        <p:spPr>
          <a:xfrm>
            <a:off x="8268845" y="4535908"/>
            <a:ext cx="3169458" cy="1754326"/>
          </a:xfrm>
          <a:prstGeom prst="rect">
            <a:avLst/>
          </a:prstGeom>
          <a:noFill/>
        </p:spPr>
        <p:txBody>
          <a:bodyPr wrap="square" rtlCol="0">
            <a:spAutoFit/>
          </a:bodyPr>
          <a:lstStyle/>
          <a:p>
            <a:pPr lvl="0" algn="ctr">
              <a:defRPr cap="all"/>
            </a:pPr>
            <a:r>
              <a:rPr lang="fr-CA" sz="1200">
                <a:latin typeface="Century Gothic" panose="020B0502020202020204" pitchFamily="34" charset="0"/>
              </a:rPr>
              <a:t>Réflexion, discussion, partage :  </a:t>
            </a:r>
            <a:br>
              <a:rPr lang="fr-CA" sz="1200">
                <a:latin typeface="Century Gothic" panose="020B0502020202020204" pitchFamily="34" charset="0"/>
              </a:rPr>
            </a:br>
            <a:r>
              <a:rPr lang="fr-CA" sz="1200">
                <a:latin typeface="Century Gothic" panose="020B0502020202020204" pitchFamily="34" charset="0"/>
              </a:rPr>
              <a:t>En quoi le choix des options d’épargne et d’INVESTISSEMENT pour ton portefeuille financier se compare-t-il à un gérant qui choisit les joueurs de son équipe ou à un producteur qui</a:t>
            </a:r>
            <a:br>
              <a:rPr lang="fr-CA" sz="1200">
                <a:latin typeface="Century Gothic" panose="020B0502020202020204" pitchFamily="34" charset="0"/>
              </a:rPr>
            </a:br>
            <a:r>
              <a:rPr lang="fr-CA" sz="1200">
                <a:latin typeface="Century Gothic" panose="020B0502020202020204" pitchFamily="34" charset="0"/>
              </a:rPr>
              <a:t>attribue les différents rôles pour une pièce de théâtre? </a:t>
            </a:r>
          </a:p>
        </p:txBody>
      </p:sp>
      <p:sp>
        <p:nvSpPr>
          <p:cNvPr id="4" name="Oval 3">
            <a:extLst>
              <a:ext uri="{FF2B5EF4-FFF2-40B4-BE49-F238E27FC236}">
                <a16:creationId xmlns:a16="http://schemas.microsoft.com/office/drawing/2014/main" id="{52E8CD3A-DD3E-DFD8-77D6-D020747F870A}"/>
              </a:ext>
            </a:extLst>
          </p:cNvPr>
          <p:cNvSpPr/>
          <p:nvPr>
            <p:custDataLst>
              <p:tags r:id="rId5"/>
            </p:custDataLst>
          </p:nvPr>
        </p:nvSpPr>
        <p:spPr>
          <a:xfrm>
            <a:off x="1089115"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DA70B33-3ED6-5BCE-9B27-CECE34AFA5C0}"/>
              </a:ext>
            </a:extLst>
          </p:cNvPr>
          <p:cNvSpPr/>
          <p:nvPr>
            <p:custDataLst>
              <p:tags r:id="rId6"/>
            </p:custDataLst>
          </p:nvPr>
        </p:nvSpPr>
        <p:spPr>
          <a:xfrm>
            <a:off x="4903560"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57ABB95-5040-EDAC-E3EE-F6C7095E1C3E}"/>
              </a:ext>
            </a:extLst>
          </p:cNvPr>
          <p:cNvSpPr/>
          <p:nvPr>
            <p:custDataLst>
              <p:tags r:id="rId7"/>
            </p:custDataLst>
          </p:nvPr>
        </p:nvSpPr>
        <p:spPr>
          <a:xfrm>
            <a:off x="8915111"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custDataLst>
              <p:tags r:id="rId8"/>
            </p:custDataLst>
          </p:nvPr>
        </p:nvSpPr>
        <p:spPr/>
        <p:txBody>
          <a:bodyPr/>
          <a:lstStyle/>
          <a:p>
            <a:fld id="{DFDF98CC-160E-494C-8C3C-8CDC5FA257DE}" type="slidenum">
              <a:rPr lang="en-US" smtClean="0"/>
              <a:t>3</a:t>
            </a:fld>
            <a:endParaRPr lang="en-US"/>
          </a:p>
        </p:txBody>
      </p:sp>
      <p:cxnSp>
        <p:nvCxnSpPr>
          <p:cNvPr id="14" name="Straight Connector 13">
            <a:extLst>
              <a:ext uri="{FF2B5EF4-FFF2-40B4-BE49-F238E27FC236}">
                <a16:creationId xmlns:a16="http://schemas.microsoft.com/office/drawing/2014/main" id="{04EC04B5-7D7F-C0FB-FB8A-EC26833E7A0C}"/>
              </a:ext>
            </a:extLst>
          </p:cNvPr>
          <p:cNvCxnSpPr>
            <a:cxnSpLocks/>
          </p:cNvCxnSpPr>
          <p:nvPr>
            <p:custDataLst>
              <p:tags r:id="rId9"/>
            </p:custDataLst>
          </p:nvPr>
        </p:nvCxnSpPr>
        <p:spPr>
          <a:xfrm>
            <a:off x="7720608" y="2514603"/>
            <a:ext cx="0" cy="3590965"/>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E322E9-6839-2868-F8FD-DC9EB7790346}"/>
              </a:ext>
            </a:extLst>
          </p:cNvPr>
          <p:cNvCxnSpPr>
            <a:cxnSpLocks/>
          </p:cNvCxnSpPr>
          <p:nvPr>
            <p:custDataLst>
              <p:tags r:id="rId10"/>
            </p:custDataLst>
          </p:nvPr>
        </p:nvCxnSpPr>
        <p:spPr>
          <a:xfrm>
            <a:off x="4023820" y="2514603"/>
            <a:ext cx="0" cy="3590965"/>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1EA5057-FAD1-BDAE-FB19-FF74469165CE}"/>
              </a:ext>
            </a:extLst>
          </p:cNvPr>
          <p:cNvPicPr>
            <a:picLocks noChangeAspect="1"/>
          </p:cNvPicPr>
          <p:nvPr>
            <p:custDataLst>
              <p:tags r:id="rId11"/>
            </p:custDataLst>
          </p:nvPr>
        </p:nvPicPr>
        <p:blipFill>
          <a:blip r:embed="rId16"/>
          <a:stretch>
            <a:fillRect/>
          </a:stretch>
        </p:blipFill>
        <p:spPr>
          <a:xfrm>
            <a:off x="1476162" y="2885013"/>
            <a:ext cx="1063837" cy="1063837"/>
          </a:xfrm>
          <a:prstGeom prst="rect">
            <a:avLst/>
          </a:prstGeom>
        </p:spPr>
      </p:pic>
      <p:pic>
        <p:nvPicPr>
          <p:cNvPr id="19" name="Picture 18">
            <a:extLst>
              <a:ext uri="{FF2B5EF4-FFF2-40B4-BE49-F238E27FC236}">
                <a16:creationId xmlns:a16="http://schemas.microsoft.com/office/drawing/2014/main" id="{C6219699-C0FB-06E2-529B-848EFA863107}"/>
              </a:ext>
            </a:extLst>
          </p:cNvPr>
          <p:cNvPicPr>
            <a:picLocks noChangeAspect="1"/>
          </p:cNvPicPr>
          <p:nvPr>
            <p:custDataLst>
              <p:tags r:id="rId12"/>
            </p:custDataLst>
          </p:nvPr>
        </p:nvPicPr>
        <p:blipFill>
          <a:blip r:embed="rId17"/>
          <a:stretch>
            <a:fillRect/>
          </a:stretch>
        </p:blipFill>
        <p:spPr>
          <a:xfrm>
            <a:off x="5334000" y="2949975"/>
            <a:ext cx="1128606" cy="987530"/>
          </a:xfrm>
          <a:prstGeom prst="rect">
            <a:avLst/>
          </a:prstGeom>
        </p:spPr>
      </p:pic>
      <p:pic>
        <p:nvPicPr>
          <p:cNvPr id="11" name="Graphic 10" descr="Dollar with solid fill">
            <a:extLst>
              <a:ext uri="{FF2B5EF4-FFF2-40B4-BE49-F238E27FC236}">
                <a16:creationId xmlns:a16="http://schemas.microsoft.com/office/drawing/2014/main" id="{9A2DF3E4-1E99-C509-3069-2817889A1866}"/>
              </a:ext>
            </a:extLst>
          </p:cNvPr>
          <p:cNvPicPr>
            <a:picLocks noChangeAspect="1"/>
          </p:cNvPicPr>
          <p:nvPr>
            <p:custDataLst>
              <p:tags r:id="rId13"/>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96374" y="2949975"/>
            <a:ext cx="914400" cy="914400"/>
          </a:xfrm>
          <a:prstGeom prst="rect">
            <a:avLst/>
          </a:prstGeom>
        </p:spPr>
      </p:pic>
    </p:spTree>
    <p:extLst>
      <p:ext uri="{BB962C8B-B14F-4D97-AF65-F5344CB8AC3E}">
        <p14:creationId xmlns:p14="http://schemas.microsoft.com/office/powerpoint/2010/main" val="16669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a:xfrm>
            <a:off x="517869" y="1160463"/>
            <a:ext cx="11158193" cy="976936"/>
          </a:xfrm>
        </p:spPr>
        <p:txBody>
          <a:bodyPr/>
          <a:lstStyle/>
          <a:p>
            <a:r>
              <a:rPr lang="fr-CA" sz="3200"/>
              <a:t>Visionne la vidéo Parlons finances « Les catégories d’actifs » et réponds aux questions suivantes :</a:t>
            </a: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custDataLst>
              <p:tags r:id="rId2"/>
            </p:custDataLst>
          </p:nvPr>
        </p:nvSpPr>
        <p:spPr>
          <a:xfrm>
            <a:off x="5342709" y="2475580"/>
            <a:ext cx="6333353" cy="3814383"/>
          </a:xfrm>
          <a:prstGeom prst="rect">
            <a:avLst/>
          </a:prstGeom>
        </p:spPr>
        <p:txBody>
          <a:bodyPr vert="horz" lIns="91440" tIns="45720" rIns="91440" bIns="45720" numCol="2" spcCol="180000" rtlCol="0" anchor="t">
            <a:normAutofit fontScale="47500" lnSpcReduction="20000"/>
          </a:bodyPr>
          <a:lstStyle/>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Quel parallèle peux-tu faire entre les catégories d’actifs d’un portefeuille et </a:t>
            </a:r>
            <a:br>
              <a:rPr lang="fr-CA" sz="2200">
                <a:latin typeface="Century Gothic" panose="020B0502020202020204" pitchFamily="34" charset="0"/>
              </a:rPr>
            </a:br>
            <a:r>
              <a:rPr lang="fr-CA" sz="2200">
                <a:latin typeface="Century Gothic" panose="020B0502020202020204" pitchFamily="34" charset="0"/>
              </a:rPr>
              <a:t>les joueurs d’une équipe sportive?</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Quels sont les trois facteurs à considérer pour choisir les catégories d’actifs à inclure dans ton portefeuille?</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En général, comment la tolérance au risque des personnes qui approchent de la retraite évolue-t-elle?</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Quelles sont les trois catégories d’actifs traditionnelles?</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Donne cinq exemples d’actifs non traditionnels.</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Qu’est-ce qu’une action?  Comment peux-tu faire de l’argent en détenant </a:t>
            </a:r>
            <a:br>
              <a:rPr lang="fr-CA" sz="2200">
                <a:latin typeface="Century Gothic" panose="020B0502020202020204" pitchFamily="34" charset="0"/>
              </a:rPr>
            </a:br>
            <a:r>
              <a:rPr lang="fr-CA" sz="2200">
                <a:latin typeface="Century Gothic" panose="020B0502020202020204" pitchFamily="34" charset="0"/>
              </a:rPr>
              <a:t>une action?</a:t>
            </a:r>
            <a:br>
              <a:rPr lang="fr-CA" sz="2200">
                <a:latin typeface="Century Gothic" panose="020B0502020202020204" pitchFamily="34" charset="0"/>
              </a:rPr>
            </a:br>
            <a:endParaRPr lang="fr-CA" sz="2200">
              <a:latin typeface="Century Gothic" panose="020B0502020202020204" pitchFamily="34" charset="0"/>
            </a:endParaRPr>
          </a:p>
          <a:p>
            <a:pPr marL="342900" indent="-342900">
              <a:lnSpc>
                <a:spcPct val="120000"/>
              </a:lnSpc>
              <a:buFont typeface="Arial" panose="020B0604020202020204" pitchFamily="34" charset="0"/>
              <a:buAutoNum type="arabicPeriod"/>
            </a:pPr>
            <a:endParaRPr lang="fr-CA" sz="2200">
              <a:latin typeface="Century Gothic" panose="020B0502020202020204" pitchFamily="34" charset="0"/>
            </a:endParaRP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Qu’est-ce qu’une obligation? Comment peux-tu faire de l’argent en détenant </a:t>
            </a:r>
            <a:br>
              <a:rPr lang="fr-CA" sz="2200">
                <a:latin typeface="Century Gothic" panose="020B0502020202020204" pitchFamily="34" charset="0"/>
              </a:rPr>
            </a:br>
            <a:r>
              <a:rPr lang="fr-CA" sz="2200">
                <a:latin typeface="Century Gothic" panose="020B0502020202020204" pitchFamily="34" charset="0"/>
              </a:rPr>
              <a:t>une obligation?</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Classe les placements suivants, du moins risqué au plus risqué : actions, obligations, argent.</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Qu’est-ce qu’une FPI?</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Peux-tu donner des exemples de marchandise?</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Peux-tu donner des exemples de catégories d’actifs numériques?</a:t>
            </a:r>
          </a:p>
          <a:p>
            <a:pPr marL="342900" indent="-342900">
              <a:lnSpc>
                <a:spcPct val="120000"/>
              </a:lnSpc>
              <a:buFont typeface="Arial" panose="020B0604020202020204" pitchFamily="34" charset="0"/>
              <a:buAutoNum type="arabicPeriod"/>
            </a:pPr>
            <a:r>
              <a:rPr lang="fr-CA" sz="2200">
                <a:latin typeface="Century Gothic" panose="020B0502020202020204" pitchFamily="34" charset="0"/>
              </a:rPr>
              <a:t>Qu’est-ce que la diversification et pourquoi est-il conseillé de « ne pas mettre tous ses œufs dans le même panier »?</a:t>
            </a:r>
          </a:p>
          <a:p>
            <a:pPr marL="457200" indent="-457200">
              <a:buChar char="•"/>
            </a:pPr>
            <a:endParaRPr lang="en-US" sz="3200" dirty="0">
              <a:solidFill>
                <a:schemeClr val="hlin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4</a:t>
            </a:fld>
            <a:endParaRPr lang="en-US"/>
          </a:p>
        </p:txBody>
      </p:sp>
      <p:pic>
        <p:nvPicPr>
          <p:cNvPr id="6" name="Online Media 5" descr="Les catégories d’actifs">
            <a:hlinkClick r:id="" action="ppaction://media"/>
            <a:extLst>
              <a:ext uri="{FF2B5EF4-FFF2-40B4-BE49-F238E27FC236}">
                <a16:creationId xmlns:a16="http://schemas.microsoft.com/office/drawing/2014/main" id="{5AE7D27A-1ACE-70B3-3256-F549969A7EC8}"/>
              </a:ext>
            </a:extLst>
          </p:cNvPr>
          <p:cNvPicPr>
            <a:picLocks noRot="1" noChangeAspect="1"/>
          </p:cNvPicPr>
          <p:nvPr>
            <a:videoFile r:link="rId4"/>
            <p:custDataLst>
              <p:tags r:id="rId5"/>
            </p:custDataLst>
          </p:nvPr>
        </p:nvPicPr>
        <p:blipFill>
          <a:blip r:embed="rId8"/>
          <a:stretch>
            <a:fillRect/>
          </a:stretch>
        </p:blipFill>
        <p:spPr>
          <a:xfrm>
            <a:off x="643468" y="2475580"/>
            <a:ext cx="4301066" cy="2430102"/>
          </a:xfrm>
          <a:prstGeom prst="rect">
            <a:avLst/>
          </a:prstGeom>
        </p:spPr>
      </p:pic>
    </p:spTree>
    <p:extLst>
      <p:ext uri="{BB962C8B-B14F-4D97-AF65-F5344CB8AC3E}">
        <p14:creationId xmlns:p14="http://schemas.microsoft.com/office/powerpoint/2010/main" val="12747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Les catégories d’actifs</a:t>
            </a:r>
          </a:p>
        </p:txBody>
      </p:sp>
      <p:sp>
        <p:nvSpPr>
          <p:cNvPr id="257" name="Google Shape;257;p25"/>
          <p:cNvSpPr txBox="1">
            <a:spLocks noGrp="1"/>
          </p:cNvSpPr>
          <p:nvPr>
            <p:ph type="subTitle" idx="1"/>
            <p:custDataLst>
              <p:tags r:id="rId2"/>
            </p:custDataLst>
          </p:nvPr>
        </p:nvSpPr>
        <p:spPr>
          <a:xfrm>
            <a:off x="517870" y="1770113"/>
            <a:ext cx="5225007" cy="4029786"/>
          </a:xfrm>
          <a:prstGeom prst="rect">
            <a:avLst/>
          </a:prstGeom>
          <a:noFill/>
          <a:ln>
            <a:noFill/>
          </a:ln>
        </p:spPr>
        <p:txBody>
          <a:bodyPr spcFirstLastPara="1" wrap="square" lIns="90000" tIns="45700" rIns="90000" bIns="45700" anchor="t" anchorCtr="0">
            <a:noAutofit/>
          </a:bodyPr>
          <a:lstStyle/>
          <a:p>
            <a:pPr marL="0" indent="0">
              <a:lnSpc>
                <a:spcPct val="100000"/>
              </a:lnSpc>
              <a:spcBef>
                <a:spcPts val="0"/>
              </a:spcBef>
              <a:spcAft>
                <a:spcPts val="600"/>
              </a:spcAft>
              <a:buClr>
                <a:schemeClr val="hlink"/>
              </a:buClr>
              <a:buSzPts val="2560"/>
              <a:buNone/>
            </a:pPr>
            <a:r>
              <a:rPr lang="fr-CA" b="1">
                <a:solidFill>
                  <a:srgbClr val="333F48"/>
                </a:solidFill>
              </a:rPr>
              <a:t>Traditionnelles</a:t>
            </a:r>
          </a:p>
          <a:p>
            <a:pPr marL="285750" indent="-285750">
              <a:buFont typeface="Arial,Sans-Serif"/>
              <a:buChar char="•"/>
            </a:pPr>
            <a:r>
              <a:rPr lang="fr-CA" sz="1600">
                <a:cs typeface="Arial"/>
              </a:rPr>
              <a:t>Actions : propriété d’une entreprise qui représente une part de ses bénéfices.</a:t>
            </a:r>
          </a:p>
          <a:p>
            <a:pPr marL="285750" indent="-285750">
              <a:buFont typeface="Arial,Sans-Serif"/>
              <a:buChar char="•"/>
            </a:pPr>
            <a:r>
              <a:rPr lang="fr-CA" sz="1600">
                <a:cs typeface="Arial"/>
              </a:rPr>
              <a:t>Obligations : titres d’emprunt qui permettent aux investisseurs de prêter de l’argent à une entité (un gouvernement ou une entreprise) en échange du versement d’intérêts périodiques et du remboursement de la valeur nominale de l’obligation.</a:t>
            </a:r>
          </a:p>
          <a:p>
            <a:pPr marL="285750" indent="-285750">
              <a:buFont typeface="Arial,Sans-Serif"/>
              <a:buChar char="•"/>
            </a:pPr>
            <a:r>
              <a:rPr lang="fr-CA" sz="1600">
                <a:cs typeface="Arial"/>
              </a:rPr>
              <a:t>Compte d’épargne : compte bancaire qui verse un intérêt sur le montant déposé.</a:t>
            </a:r>
          </a:p>
          <a:p>
            <a:pPr marL="285750" indent="-285750">
              <a:buFont typeface="Arial,Sans-Serif"/>
              <a:buChar char="•"/>
            </a:pPr>
            <a:r>
              <a:rPr lang="fr-CA" sz="1600">
                <a:cs typeface="Arial"/>
              </a:rPr>
              <a:t>CPG (certificat de placement garanti) : placements peu risqués offerts par les banques et les sociétés de fiducie et qui rapportent un intérêt.</a:t>
            </a:r>
          </a:p>
          <a:p>
            <a:pPr marL="0" indent="0">
              <a:lnSpc>
                <a:spcPct val="100000"/>
              </a:lnSpc>
              <a:spcBef>
                <a:spcPts val="0"/>
              </a:spcBef>
              <a:spcAft>
                <a:spcPts val="600"/>
              </a:spcAft>
              <a:buClr>
                <a:schemeClr val="hlink"/>
              </a:buClr>
              <a:buSzPts val="2560"/>
              <a:buNone/>
            </a:pPr>
            <a:endParaRPr lang="en-US" b="1" dirty="0">
              <a:solidFill>
                <a:srgbClr val="333F48"/>
              </a:solidFill>
            </a:endParaRP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3"/>
            </p:custDataLst>
          </p:nvPr>
        </p:nvSpPr>
        <p:spPr/>
        <p:txBody>
          <a:bodyPr/>
          <a:lstStyle/>
          <a:p>
            <a:fld id="{DFDF98CC-160E-494C-8C3C-8CDC5FA257DE}" type="slidenum">
              <a:rPr lang="en-US" smtClean="0"/>
              <a:t>5</a:t>
            </a:fld>
            <a:endParaRPr lang="en-US"/>
          </a:p>
        </p:txBody>
      </p:sp>
      <p:cxnSp>
        <p:nvCxnSpPr>
          <p:cNvPr id="3" name="Straight Connector 2">
            <a:extLst>
              <a:ext uri="{FF2B5EF4-FFF2-40B4-BE49-F238E27FC236}">
                <a16:creationId xmlns:a16="http://schemas.microsoft.com/office/drawing/2014/main" id="{AF280BA4-B712-73BA-8F0A-49F8BEB95514}"/>
              </a:ext>
            </a:extLst>
          </p:cNvPr>
          <p:cNvCxnSpPr>
            <a:cxnSpLocks/>
          </p:cNvCxnSpPr>
          <p:nvPr>
            <p:custDataLst>
              <p:tags r:id="rId4"/>
            </p:custDataLst>
          </p:nvPr>
        </p:nvCxnSpPr>
        <p:spPr>
          <a:xfrm>
            <a:off x="5802600" y="1829137"/>
            <a:ext cx="0" cy="4002448"/>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5" name="Google Shape;257;p25">
            <a:extLst>
              <a:ext uri="{FF2B5EF4-FFF2-40B4-BE49-F238E27FC236}">
                <a16:creationId xmlns:a16="http://schemas.microsoft.com/office/drawing/2014/main" id="{1628AC78-34FA-92D1-95C6-BD3B2C0438A9}"/>
              </a:ext>
            </a:extLst>
          </p:cNvPr>
          <p:cNvSpPr txBox="1">
            <a:spLocks/>
          </p:cNvSpPr>
          <p:nvPr>
            <p:custDataLst>
              <p:tags r:id="rId5"/>
            </p:custDataLst>
          </p:nvPr>
        </p:nvSpPr>
        <p:spPr>
          <a:xfrm>
            <a:off x="6088567" y="1770113"/>
            <a:ext cx="5408340" cy="4029786"/>
          </a:xfrm>
          <a:prstGeom prst="rect">
            <a:avLst/>
          </a:prstGeom>
          <a:noFill/>
          <a:ln>
            <a:noFill/>
          </a:ln>
        </p:spPr>
        <p:txBody>
          <a:bodyPr spcFirstLastPara="1" wrap="square" lIns="90000" tIns="45700" rIns="90000" bIns="45700"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spcBef>
                <a:spcPts val="0"/>
              </a:spcBef>
              <a:spcAft>
                <a:spcPts val="600"/>
              </a:spcAft>
              <a:buClr>
                <a:schemeClr val="hlink"/>
              </a:buClr>
              <a:buSzPts val="2560"/>
              <a:buFont typeface="Arial" panose="020B0604020202020204" pitchFamily="34" charset="0"/>
              <a:buNone/>
            </a:pPr>
            <a:r>
              <a:rPr lang="fr-CA" b="1">
                <a:solidFill>
                  <a:srgbClr val="333F48"/>
                </a:solidFill>
              </a:rPr>
              <a:t>Non traditionnelles</a:t>
            </a:r>
          </a:p>
          <a:p>
            <a:pPr marL="285750" indent="-285750">
              <a:buFont typeface="Arial,Sans-Serif"/>
              <a:buChar char="•"/>
            </a:pPr>
            <a:r>
              <a:rPr lang="fr-CA" sz="1600">
                <a:cs typeface="Arial"/>
              </a:rPr>
              <a:t>Immobilier : biens matériels, comme une maison, un appartement ou un immeuble commercial.</a:t>
            </a:r>
          </a:p>
          <a:p>
            <a:pPr marL="285750" indent="-285750">
              <a:buFont typeface="Arial,Sans-Serif"/>
              <a:buChar char="•"/>
            </a:pPr>
            <a:r>
              <a:rPr lang="fr-CA" sz="1600">
                <a:cs typeface="Arial"/>
              </a:rPr>
              <a:t>Fiducies de placement immobilier (FPI) : </a:t>
            </a:r>
            <a:br>
              <a:rPr lang="fr-CA" sz="1600">
                <a:cs typeface="Arial"/>
              </a:rPr>
            </a:br>
            <a:r>
              <a:rPr lang="fr-CA" sz="1600">
                <a:cs typeface="Arial"/>
              </a:rPr>
              <a:t>sociétés qui détiennent et gèrent un bien immobilier qui produit un revenu.</a:t>
            </a:r>
          </a:p>
          <a:p>
            <a:pPr marL="285750" indent="-285750">
              <a:buFont typeface="Arial,Sans-Serif"/>
              <a:buChar char="•"/>
            </a:pPr>
            <a:r>
              <a:rPr lang="fr-CA" sz="1600">
                <a:cs typeface="Arial"/>
              </a:rPr>
              <a:t>Marchandises : produits de base qui peuvent être négociés, comme l’or, le pétrole ou les produits agricoles. </a:t>
            </a:r>
          </a:p>
          <a:p>
            <a:pPr marL="285750" indent="-285750">
              <a:buFont typeface="Arial,Sans-Serif"/>
              <a:buChar char="•"/>
            </a:pPr>
            <a:r>
              <a:rPr lang="fr-CA" sz="1600">
                <a:latin typeface="Century Gothic" panose="020B0502020202020204" pitchFamily="34" charset="0"/>
                <a:cs typeface="Arial"/>
              </a:rPr>
              <a:t>Objets de collection :  voitures, œuvres d’art ou même des cartes de baseball et des actifs numériques, comme des jetons non fongibles.</a:t>
            </a:r>
          </a:p>
          <a:p>
            <a:pPr marL="285750" indent="-285750">
              <a:buFont typeface="Arial,Sans-Serif"/>
              <a:buChar char="•"/>
            </a:pPr>
            <a:r>
              <a:rPr lang="fr-CA" sz="1600">
                <a:cs typeface="Arial"/>
              </a:rPr>
              <a:t>Cryptomonnaies : monnaies numériques ou virtuelles, comme le bitcoin, qui utilisent la cryptographie pour sécuriser les transactions.</a:t>
            </a:r>
          </a:p>
          <a:p>
            <a:pPr marL="285750" indent="-285750">
              <a:buFont typeface="Arial,Sans-Serif"/>
              <a:buChar char="•"/>
            </a:pPr>
            <a:endParaRPr lang="en-US" sz="1600" dirty="0">
              <a:cs typeface="Arial"/>
            </a:endParaRPr>
          </a:p>
          <a:p>
            <a:pPr marL="0" indent="0">
              <a:spcBef>
                <a:spcPts val="0"/>
              </a:spcBef>
              <a:spcAft>
                <a:spcPts val="600"/>
              </a:spcAft>
              <a:buClr>
                <a:schemeClr val="hlink"/>
              </a:buClr>
              <a:buSzPts val="2560"/>
              <a:buFont typeface="Arial" panose="020B0604020202020204" pitchFamily="34" charset="0"/>
              <a:buNone/>
            </a:pPr>
            <a:endParaRPr lang="en-US" b="1" dirty="0">
              <a:solidFill>
                <a:srgbClr val="333F48"/>
              </a:solidFill>
            </a:endParaRPr>
          </a:p>
        </p:txBody>
      </p:sp>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a:xfrm>
            <a:off x="517869" y="1160462"/>
            <a:ext cx="11158193" cy="1034097"/>
          </a:xfrm>
        </p:spPr>
        <p:txBody>
          <a:bodyPr/>
          <a:lstStyle/>
          <a:p>
            <a:r>
              <a:rPr lang="fr-CA" sz="3000">
                <a:ea typeface="+mj-lt"/>
                <a:cs typeface="+mj-lt"/>
              </a:rPr>
              <a:t>Quel parallèle peux-tu faire entre les catégories d’actifs d’un portefeuille et les joueurs d’une équipe sportive?</a:t>
            </a:r>
          </a:p>
        </p:txBody>
      </p:sp>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
        <p:nvSpPr>
          <p:cNvPr id="12" name="TextBox 11">
            <a:extLst>
              <a:ext uri="{FF2B5EF4-FFF2-40B4-BE49-F238E27FC236}">
                <a16:creationId xmlns:a16="http://schemas.microsoft.com/office/drawing/2014/main" id="{0D661691-58AF-D689-6506-8A272DB045CD}"/>
              </a:ext>
            </a:extLst>
          </p:cNvPr>
          <p:cNvSpPr txBox="1"/>
          <p:nvPr>
            <p:custDataLst>
              <p:tags r:id="rId3"/>
            </p:custDataLst>
          </p:nvPr>
        </p:nvSpPr>
        <p:spPr>
          <a:xfrm>
            <a:off x="627017" y="2731281"/>
            <a:ext cx="11047114" cy="3647152"/>
          </a:xfrm>
          <a:prstGeom prst="rect">
            <a:avLst/>
          </a:prstGeom>
          <a:noFill/>
        </p:spPr>
        <p:txBody>
          <a:bodyPr wrap="square" numCol="2" spcCol="360000">
            <a:spAutoFit/>
          </a:bodyPr>
          <a:lstStyle/>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Actions (titre de participation) :</a:t>
            </a:r>
            <a:r>
              <a:rPr lang="fr-CA" sz="1200">
                <a:solidFill>
                  <a:srgbClr val="374151"/>
                </a:solidFill>
                <a:latin typeface="Century Gothic" panose="020B0502020202020204" pitchFamily="34" charset="0"/>
                <a:cs typeface="Arial"/>
              </a:rPr>
              <a:t> Imagine que les actions sont les joueurs vedettes de l’équipe. Ils suscitent de l’enthousiasme et peuvent peser gros dans les succès de l’équipe, mais ils peuvent aussi faire perdre ton équipe s’ils jouent mal, s’ils sont blessés, etc. </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Obligations (titre à revenu fixe) :</a:t>
            </a:r>
            <a:r>
              <a:rPr lang="fr-CA" sz="1200">
                <a:solidFill>
                  <a:srgbClr val="374151"/>
                </a:solidFill>
                <a:latin typeface="Century Gothic" panose="020B0502020202020204" pitchFamily="34" charset="0"/>
                <a:cs typeface="Arial"/>
              </a:rPr>
              <a:t> Les obligations sont comme les joueurs fiables de l’équipe, qui veillent à ce que ton équipe ne perde pas trop souvent. Ils ne marquent peut-être pas autant de points que les vedettes, mais ils sont fiables et ils aident ton équipe à rester compétitive même durant les périodes plus difficiles.</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ea typeface="+mn-lt"/>
                <a:cs typeface="Arial"/>
              </a:rPr>
              <a:t>Immobilier :</a:t>
            </a:r>
            <a:r>
              <a:rPr lang="fr-CA" sz="1200">
                <a:solidFill>
                  <a:srgbClr val="374151"/>
                </a:solidFill>
                <a:latin typeface="Century Gothic" panose="020B0502020202020204" pitchFamily="34" charset="0"/>
                <a:ea typeface="+mn-lt"/>
                <a:cs typeface="Arial"/>
              </a:rPr>
              <a:t> </a:t>
            </a:r>
            <a:r>
              <a:rPr lang="fr-CA" sz="1200">
                <a:solidFill>
                  <a:srgbClr val="374151"/>
                </a:solidFill>
                <a:latin typeface="Century Gothic" panose="020B0502020202020204" pitchFamily="34" charset="0"/>
                <a:ea typeface="+mn-lt"/>
                <a:cs typeface="+mn-lt"/>
              </a:rPr>
              <a:t>L’immobilier représente les joueurs polyvalents et peut aider ton équipe de différentes façons.</a:t>
            </a:r>
            <a:r>
              <a:rPr lang="fr-CA" sz="1200">
                <a:solidFill>
                  <a:srgbClr val="374151"/>
                </a:solidFill>
                <a:latin typeface="Century Gothic" panose="020B0502020202020204" pitchFamily="34" charset="0"/>
                <a:cs typeface="Arial"/>
              </a:rPr>
              <a:t> Ces joueurs peuvent marquer des points (générer un revenu grâce à la location) et prendre de la valeur avec le temps (comme un joueur qui améliore ses aptitudes).</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Marchandises :</a:t>
            </a:r>
            <a:r>
              <a:rPr lang="fr-CA" sz="1200">
                <a:solidFill>
                  <a:srgbClr val="374151"/>
                </a:solidFill>
                <a:latin typeface="Century Gothic" panose="020B0502020202020204" pitchFamily="34" charset="0"/>
                <a:cs typeface="Arial"/>
              </a:rPr>
              <a:t> Ce sont des joueurs qui peuvent créer la surprise en obtenant des résultats inattendus. Ils peuvent aider ton équipe en ajoutant un peu de piquant, mais ils peuvent aussi être un peu imprévisibles en raison de leur témérité.</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Liquidités (argent) :</a:t>
            </a:r>
            <a:r>
              <a:rPr lang="fr-CA" sz="1200">
                <a:solidFill>
                  <a:srgbClr val="374151"/>
                </a:solidFill>
                <a:latin typeface="Century Gothic" panose="020B0502020202020204" pitchFamily="34" charset="0"/>
                <a:cs typeface="Arial"/>
              </a:rPr>
              <a:t> Les liquidités sont comme les joueurs substituts sur le banc. Ils sont prêts à sauter dans la mêlée au besoin. Il est important d’avoir un peu de liquidités en réserve en cas de besoin, tout comme il faut avoir des joueurs substituts si jamais les joueurs réguliers sont épuisés ou blessés.</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Objets de collection :</a:t>
            </a:r>
            <a:r>
              <a:rPr lang="fr-CA" sz="1200">
                <a:solidFill>
                  <a:srgbClr val="374151"/>
                </a:solidFill>
                <a:latin typeface="Century Gothic" panose="020B0502020202020204" pitchFamily="34" charset="0"/>
                <a:cs typeface="Arial"/>
              </a:rPr>
              <a:t> Les objets de collection sont comme des joueurs qui se démarquent par une allure ou un style particulier. Ils ne sont pas toujours sur le terrain, mais ils peuvent prendre de la valeur avec le temps et devenir célèbres.</a:t>
            </a:r>
          </a:p>
          <a:p>
            <a:pPr marL="141288" indent="-141288">
              <a:spcAft>
                <a:spcPts val="600"/>
              </a:spcAft>
              <a:buClr>
                <a:srgbClr val="A2AAAD"/>
              </a:buClr>
              <a:buFont typeface="Arial"/>
              <a:buChar char="•"/>
            </a:pPr>
            <a:r>
              <a:rPr lang="fr-CA" sz="1200" b="1">
                <a:solidFill>
                  <a:srgbClr val="374151"/>
                </a:solidFill>
                <a:latin typeface="Century Gothic" panose="020B0502020202020204" pitchFamily="34" charset="0"/>
                <a:cs typeface="Arial"/>
              </a:rPr>
              <a:t>Cryptomonnaies :</a:t>
            </a:r>
            <a:r>
              <a:rPr lang="fr-CA" sz="1200">
                <a:solidFill>
                  <a:srgbClr val="374151"/>
                </a:solidFill>
                <a:latin typeface="Century Gothic" panose="020B0502020202020204" pitchFamily="34" charset="0"/>
                <a:cs typeface="Arial"/>
              </a:rPr>
              <a:t> Les cryptomonnaies sont comme de jeunes joueurs qui commencent leur carrière, mais qui ont déjà beaucoup de partisans. Ils peuvent susciter beaucoup d’enthousiasme et ont le potentiel de devenir très célèbres, mais ils sont aussi un peu farouches et imprévisibles.</a:t>
            </a:r>
          </a:p>
          <a:p>
            <a:pPr marL="141288" indent="-141288">
              <a:spcAft>
                <a:spcPts val="600"/>
              </a:spcAft>
              <a:buClr>
                <a:srgbClr val="A2AAAD"/>
              </a:buClr>
              <a:buFont typeface="Arial"/>
              <a:buChar char="•"/>
            </a:pPr>
            <a:endParaRPr lang="fr-CA" sz="1200">
              <a:solidFill>
                <a:srgbClr val="374151"/>
              </a:solidFill>
              <a:latin typeface="Century Gothic" panose="020B0502020202020204" pitchFamily="34" charset="0"/>
              <a:cs typeface="Arial"/>
            </a:endParaRPr>
          </a:p>
          <a:p>
            <a:pPr marL="141288" indent="-141288">
              <a:spcAft>
                <a:spcPts val="600"/>
              </a:spcAft>
              <a:buClr>
                <a:srgbClr val="A2AAAD"/>
              </a:buClr>
              <a:buFont typeface="Arial"/>
              <a:buChar char="•"/>
            </a:pPr>
            <a:endParaRPr lang="fr-CA" sz="1200">
              <a:solidFill>
                <a:srgbClr val="374151"/>
              </a:solidFill>
              <a:latin typeface="Century Gothic" panose="020B0502020202020204" pitchFamily="34" charset="0"/>
              <a:cs typeface="Arial"/>
            </a:endParaRPr>
          </a:p>
        </p:txBody>
      </p:sp>
      <p:sp>
        <p:nvSpPr>
          <p:cNvPr id="14" name="TextBox 13">
            <a:extLst>
              <a:ext uri="{FF2B5EF4-FFF2-40B4-BE49-F238E27FC236}">
                <a16:creationId xmlns:a16="http://schemas.microsoft.com/office/drawing/2014/main" id="{9F2FA6D6-AF17-BB2F-044D-11DDA32DD5FC}"/>
              </a:ext>
            </a:extLst>
          </p:cNvPr>
          <p:cNvSpPr txBox="1"/>
          <p:nvPr>
            <p:custDataLst>
              <p:tags r:id="rId4"/>
            </p:custDataLst>
          </p:nvPr>
        </p:nvSpPr>
        <p:spPr>
          <a:xfrm>
            <a:off x="627017" y="2351824"/>
            <a:ext cx="10937966" cy="276999"/>
          </a:xfrm>
          <a:prstGeom prst="rect">
            <a:avLst/>
          </a:prstGeom>
          <a:noFill/>
        </p:spPr>
        <p:txBody>
          <a:bodyPr wrap="square">
            <a:spAutoFit/>
          </a:bodyPr>
          <a:lstStyle/>
          <a:p>
            <a:r>
              <a:rPr lang="fr-CA" sz="1200">
                <a:solidFill>
                  <a:srgbClr val="374151"/>
                </a:solidFill>
                <a:latin typeface="Century Gothic" panose="020B0502020202020204" pitchFamily="34" charset="0"/>
                <a:cs typeface="Arial"/>
              </a:rPr>
              <a:t>Chaque joueur au sein d’une équipe a un rôle à jouer, tout comme les différents types de placements ont chacun leur utilité.</a:t>
            </a:r>
          </a:p>
        </p:txBody>
      </p:sp>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sz="3200"/>
              <a:t>Exemple : équipe de soccer</a:t>
            </a:r>
          </a:p>
        </p:txBody>
      </p:sp>
      <p:sp>
        <p:nvSpPr>
          <p:cNvPr id="2" name="Oval 1">
            <a:extLst>
              <a:ext uri="{FF2B5EF4-FFF2-40B4-BE49-F238E27FC236}">
                <a16:creationId xmlns:a16="http://schemas.microsoft.com/office/drawing/2014/main" id="{3A94719D-75CD-534F-C33F-C1FF254E169D}"/>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custDataLst>
              <p:tags r:id="rId3"/>
            </p:custDataLst>
          </p:nvPr>
        </p:nvSpPr>
        <p:spPr>
          <a:xfrm>
            <a:off x="517870" y="2637486"/>
            <a:ext cx="6975750" cy="3313728"/>
          </a:xfrm>
          <a:prstGeom prst="rect">
            <a:avLst/>
          </a:prstGeom>
          <a:noFill/>
        </p:spPr>
        <p:txBody>
          <a:bodyPr wrap="square" rtlCol="0">
            <a:spAutoFit/>
          </a:bodyPr>
          <a:lstStyle/>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Action : </a:t>
            </a:r>
            <a:r>
              <a:rPr lang="fr-CA" sz="1600">
                <a:effectLst/>
                <a:latin typeface="Century Gothic" panose="020B0502020202020204" pitchFamily="34" charset="0"/>
              </a:rPr>
              <a:t>attaquant de pointe (risque élevé, rendement élevé)</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Obligation : </a:t>
            </a:r>
            <a:r>
              <a:rPr lang="fr-CA" sz="1600">
                <a:effectLst/>
                <a:latin typeface="Century Gothic" panose="020B0502020202020204" pitchFamily="34" charset="0"/>
              </a:rPr>
              <a:t>demi (rendement stable et constant)</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Compte d’épargne : </a:t>
            </a:r>
            <a:r>
              <a:rPr lang="fr-CA" sz="1600">
                <a:effectLst/>
                <a:latin typeface="Century Gothic" panose="020B0502020202020204" pitchFamily="34" charset="0"/>
              </a:rPr>
              <a:t>gardien de but (sûr, mais rendement limité)</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CPG : </a:t>
            </a:r>
            <a:r>
              <a:rPr lang="fr-CA" sz="1600">
                <a:effectLst/>
                <a:latin typeface="Century Gothic" panose="020B0502020202020204" pitchFamily="34" charset="0"/>
              </a:rPr>
              <a:t>défenseur (sûr, risque faible)</a:t>
            </a:r>
          </a:p>
          <a:p>
            <a:pPr marL="231775" indent="-231775">
              <a:spcAft>
                <a:spcPts val="800"/>
              </a:spcAft>
              <a:buClr>
                <a:srgbClr val="A2AAAD"/>
              </a:buClr>
              <a:buFont typeface="Arial" panose="020B0604020202020204" pitchFamily="34" charset="0"/>
              <a:buChar char="•"/>
            </a:pPr>
            <a:r>
              <a:rPr lang="fr-CA" sz="1600" b="1">
                <a:latin typeface="Century Gothic" panose="020B0502020202020204" pitchFamily="34" charset="0"/>
              </a:rPr>
              <a:t>I</a:t>
            </a:r>
            <a:r>
              <a:rPr lang="fr-CA" sz="1600" b="1">
                <a:effectLst/>
                <a:latin typeface="Century Gothic" panose="020B0502020202020204" pitchFamily="34" charset="0"/>
              </a:rPr>
              <a:t>mmobilier : </a:t>
            </a:r>
            <a:r>
              <a:rPr lang="fr-CA" sz="1600">
                <a:effectLst/>
                <a:latin typeface="Century Gothic" panose="020B0502020202020204" pitchFamily="34" charset="0"/>
              </a:rPr>
              <a:t>entraîneur (stabilité et revenu potentiel)</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FPI : </a:t>
            </a:r>
            <a:r>
              <a:rPr lang="fr-CA" sz="1600">
                <a:effectLst/>
                <a:latin typeface="Century Gothic" panose="020B0502020202020204" pitchFamily="34" charset="0"/>
              </a:rPr>
              <a:t>demi (placements immobiliers et diversification)</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Marchandise : </a:t>
            </a:r>
            <a:r>
              <a:rPr lang="fr-CA" sz="1600">
                <a:effectLst/>
                <a:latin typeface="Century Gothic" panose="020B0502020202020204" pitchFamily="34" charset="0"/>
              </a:rPr>
              <a:t>ailier (unique, peut générer une croissance explosive)</a:t>
            </a:r>
          </a:p>
          <a:p>
            <a:pPr marL="231775" indent="-231775">
              <a:spcAft>
                <a:spcPts val="800"/>
              </a:spcAft>
              <a:buClr>
                <a:srgbClr val="A2AAAD"/>
              </a:buClr>
              <a:buFont typeface="Arial" panose="020B0604020202020204" pitchFamily="34" charset="0"/>
              <a:buChar char="•"/>
            </a:pPr>
            <a:r>
              <a:rPr lang="fr-CA" sz="1600" b="1">
                <a:effectLst/>
                <a:latin typeface="Century Gothic" panose="020B0502020202020204" pitchFamily="34" charset="0"/>
              </a:rPr>
              <a:t>Cryptomonnaie : </a:t>
            </a:r>
            <a:r>
              <a:rPr lang="fr-CA" sz="1600">
                <a:effectLst/>
                <a:latin typeface="Century Gothic" panose="020B0502020202020204" pitchFamily="34" charset="0"/>
              </a:rPr>
              <a:t>joueur substitut (nouveau, volatil)</a:t>
            </a:r>
          </a:p>
          <a:p>
            <a:pPr marL="342900" indent="-342900">
              <a:buFont typeface="Arial" panose="020B0604020202020204" pitchFamily="34" charset="0"/>
              <a:buChar char="•"/>
            </a:pPr>
            <a:endParaRPr lang="en-CA" sz="1200" dirty="0">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4"/>
            </p:custDataLst>
          </p:nvPr>
        </p:nvSpPr>
        <p:spPr/>
        <p:txBody>
          <a:bodyPr/>
          <a:lstStyle/>
          <a:p>
            <a:fld id="{DFDF98CC-160E-494C-8C3C-8CDC5FA257DE}" type="slidenum">
              <a:rPr lang="en-US" smtClean="0"/>
              <a:t>7</a:t>
            </a:fld>
            <a:endParaRPr lang="en-US"/>
          </a:p>
        </p:txBody>
      </p:sp>
      <p:pic>
        <p:nvPicPr>
          <p:cNvPr id="7" name="Picture 6">
            <a:extLst>
              <a:ext uri="{FF2B5EF4-FFF2-40B4-BE49-F238E27FC236}">
                <a16:creationId xmlns:a16="http://schemas.microsoft.com/office/drawing/2014/main" id="{08EB7B73-2DEE-FA77-F2B7-C0D6F686FA03}"/>
              </a:ext>
            </a:extLst>
          </p:cNvPr>
          <p:cNvPicPr>
            <a:picLocks noChangeAspect="1"/>
          </p:cNvPicPr>
          <p:nvPr>
            <p:custDataLst>
              <p:tags r:id="rId5"/>
            </p:custDataLst>
          </p:nvPr>
        </p:nvPicPr>
        <p:blipFill>
          <a:blip r:embed="rId8"/>
          <a:stretch>
            <a:fillRect/>
          </a:stretch>
        </p:blipFill>
        <p:spPr>
          <a:xfrm>
            <a:off x="8473240" y="3071638"/>
            <a:ext cx="1936503" cy="1936503"/>
          </a:xfrm>
          <a:prstGeom prst="rect">
            <a:avLst/>
          </a:prstGeom>
        </p:spPr>
      </p:pic>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Exercice « Journée du repêchage »</a:t>
            </a:r>
          </a:p>
        </p:txBody>
      </p:sp>
      <p:sp>
        <p:nvSpPr>
          <p:cNvPr id="320" name="Google Shape;320;p34"/>
          <p:cNvSpPr txBox="1">
            <a:spLocks noGrp="1"/>
          </p:cNvSpPr>
          <p:nvPr>
            <p:ph type="subTitle" idx="1"/>
            <p:custDataLst>
              <p:tags r:id="rId2"/>
            </p:custDataLst>
          </p:nvPr>
        </p:nvSpPr>
        <p:spPr>
          <a:xfrm>
            <a:off x="530934" y="1887340"/>
            <a:ext cx="5007718" cy="4029786"/>
          </a:xfrm>
          <a:prstGeom prst="rect">
            <a:avLst/>
          </a:prstGeom>
          <a:noFill/>
          <a:ln>
            <a:noFill/>
          </a:ln>
        </p:spPr>
        <p:txBody>
          <a:bodyPr spcFirstLastPara="1" wrap="square" lIns="91425" tIns="45700" rIns="91425" bIns="45700" anchor="t" anchorCtr="0">
            <a:noAutofit/>
          </a:bodyPr>
          <a:lstStyle/>
          <a:p>
            <a:pPr marL="0" indent="0">
              <a:buNone/>
            </a:pPr>
            <a:r>
              <a:rPr lang="fr-CA" sz="1600">
                <a:cs typeface="Arial"/>
              </a:rPr>
              <a:t>Regroupez les élèves en fonction de leur sport préféré (sauf le soccer) en formant des équipes d’au plus six élèves :</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Hockey</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Basketball</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Volleyball</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Football</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Baseball</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Cricket</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Claque</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Disque volant d’équipe</a:t>
            </a:r>
          </a:p>
          <a:p>
            <a:pPr marL="231775" lvl="1" indent="-219075" algn="l">
              <a:buClr>
                <a:srgbClr val="A2AAAD"/>
              </a:buClr>
              <a:buFont typeface="Arial" panose="020B0604020202020204" pitchFamily="34" charset="0"/>
              <a:buChar char="•"/>
            </a:pPr>
            <a:r>
              <a:rPr lang="fr-CA" sz="1600">
                <a:latin typeface="Century Gothic" panose="020B0502020202020204" pitchFamily="34" charset="0"/>
                <a:cs typeface="Arial"/>
              </a:rPr>
              <a:t>Hockey sur gazon</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8</a:t>
            </a:fld>
            <a:endParaRPr lang="en-US"/>
          </a:p>
        </p:txBody>
      </p:sp>
      <p:cxnSp>
        <p:nvCxnSpPr>
          <p:cNvPr id="3" name="Straight Connector 2">
            <a:extLst>
              <a:ext uri="{FF2B5EF4-FFF2-40B4-BE49-F238E27FC236}">
                <a16:creationId xmlns:a16="http://schemas.microsoft.com/office/drawing/2014/main" id="{68B5367E-486E-7313-73AE-7F9A723BDE66}"/>
              </a:ext>
            </a:extLst>
          </p:cNvPr>
          <p:cNvCxnSpPr>
            <a:cxnSpLocks/>
          </p:cNvCxnSpPr>
          <p:nvPr>
            <p:custDataLst>
              <p:tags r:id="rId4"/>
            </p:custDataLst>
          </p:nvPr>
        </p:nvCxnSpPr>
        <p:spPr>
          <a:xfrm>
            <a:off x="5970186" y="1985553"/>
            <a:ext cx="0" cy="3722916"/>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CEFB2-D7FD-7A7A-E135-6BA90A33585B}"/>
              </a:ext>
            </a:extLst>
          </p:cNvPr>
          <p:cNvSpPr txBox="1"/>
          <p:nvPr>
            <p:custDataLst>
              <p:tags r:id="rId5"/>
            </p:custDataLst>
          </p:nvPr>
        </p:nvSpPr>
        <p:spPr>
          <a:xfrm>
            <a:off x="6579221" y="1952099"/>
            <a:ext cx="4390694" cy="3354765"/>
          </a:xfrm>
          <a:prstGeom prst="rect">
            <a:avLst/>
          </a:prstGeom>
          <a:noFill/>
        </p:spPr>
        <p:txBody>
          <a:bodyPr wrap="square">
            <a:spAutoFit/>
          </a:bodyPr>
          <a:lstStyle/>
          <a:p>
            <a:pPr marL="231775" indent="-231775">
              <a:spcAft>
                <a:spcPts val="800"/>
              </a:spcAft>
              <a:buClr>
                <a:srgbClr val="A2AAAD"/>
              </a:buClr>
              <a:buFont typeface="Arial" panose="020B0604020202020204" pitchFamily="34" charset="0"/>
              <a:buChar char="•"/>
            </a:pPr>
            <a:r>
              <a:rPr lang="fr-CA" sz="1600">
                <a:latin typeface="Century Gothic" panose="020B0502020202020204" pitchFamily="34" charset="0"/>
                <a:ea typeface="Open Sans"/>
                <a:cs typeface="Open Sans"/>
              </a:rPr>
              <a:t>Chaque groupe doit s’imaginer qu’il est une équipe de gestion de portefeuille.</a:t>
            </a:r>
          </a:p>
          <a:p>
            <a:pPr marL="231775" indent="-231775">
              <a:spcAft>
                <a:spcPts val="800"/>
              </a:spcAft>
              <a:buClr>
                <a:srgbClr val="A2AAAD"/>
              </a:buClr>
              <a:buFont typeface="Arial" panose="020B0604020202020204" pitchFamily="34" charset="0"/>
              <a:buChar char="•"/>
            </a:pPr>
            <a:r>
              <a:rPr lang="fr-CA" sz="1600">
                <a:latin typeface="Century Gothic" panose="020B0502020202020204" pitchFamily="34" charset="0"/>
                <a:ea typeface="Open Sans"/>
                <a:cs typeface="Open Sans"/>
              </a:rPr>
              <a:t>Vous disposez d’un budget de 100 000 $ pour bâtir votre portefeuille d’« équipe sportive ».</a:t>
            </a:r>
          </a:p>
          <a:p>
            <a:pPr marL="231775" indent="-231775">
              <a:spcAft>
                <a:spcPts val="800"/>
              </a:spcAft>
              <a:buClr>
                <a:srgbClr val="A2AAAD"/>
              </a:buClr>
              <a:buFont typeface="Arial" panose="020B0604020202020204" pitchFamily="34" charset="0"/>
              <a:buChar char="•"/>
            </a:pPr>
            <a:r>
              <a:rPr lang="fr-CA" sz="1600">
                <a:latin typeface="Century Gothic" panose="020B0502020202020204" pitchFamily="34" charset="0"/>
                <a:ea typeface="Open Sans"/>
                <a:cs typeface="Open Sans"/>
              </a:rPr>
              <a:t>Déterminez de quelles catégories d’actifs (joueurs) vous avez besoin.</a:t>
            </a:r>
          </a:p>
          <a:p>
            <a:pPr marL="231775" indent="-231775">
              <a:spcAft>
                <a:spcPts val="800"/>
              </a:spcAft>
              <a:buClr>
                <a:srgbClr val="A2AAAD"/>
              </a:buClr>
              <a:buFont typeface="Arial" panose="020B0604020202020204" pitchFamily="34" charset="0"/>
              <a:buChar char="•"/>
            </a:pPr>
            <a:r>
              <a:rPr lang="fr-CA" sz="1600">
                <a:latin typeface="Century Gothic" panose="020B0502020202020204" pitchFamily="34" charset="0"/>
                <a:ea typeface="Open Sans"/>
                <a:cs typeface="Open Sans"/>
              </a:rPr>
              <a:t>Affectez votre budget : déterminez quel pourcentage de votre budget sera dépensé pour chaque type de joueur (chaque joueur représente une catégorie d’actifs).</a:t>
            </a:r>
          </a:p>
        </p:txBody>
      </p:sp>
    </p:spTree>
    <p:extLst>
      <p:ext uri="{BB962C8B-B14F-4D97-AF65-F5344CB8AC3E}">
        <p14:creationId xmlns:p14="http://schemas.microsoft.com/office/powerpoint/2010/main" val="254243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CB7007-719D-334B-5BF8-4B7861D8D373}"/>
              </a:ext>
            </a:extLst>
          </p:cNvPr>
          <p:cNvSpPr>
            <a:spLocks noGrp="1"/>
          </p:cNvSpPr>
          <p:nvPr>
            <p:ph type="sldNum" sz="quarter" idx="12"/>
            <p:custDataLst>
              <p:tags r:id="rId1"/>
            </p:custDataLst>
          </p:nvPr>
        </p:nvSpPr>
        <p:spPr/>
        <p:txBody>
          <a:bodyPr/>
          <a:lstStyle/>
          <a:p>
            <a:fld id="{DFDF98CC-160E-494C-8C3C-8CDC5FA257DE}" type="slidenum">
              <a:rPr lang="en-US" smtClean="0"/>
              <a:t>9</a:t>
            </a:fld>
            <a:endParaRPr lang="en-US"/>
          </a:p>
        </p:txBody>
      </p:sp>
      <p:graphicFrame>
        <p:nvGraphicFramePr>
          <p:cNvPr id="10" name="Table 9">
            <a:extLst>
              <a:ext uri="{FF2B5EF4-FFF2-40B4-BE49-F238E27FC236}">
                <a16:creationId xmlns:a16="http://schemas.microsoft.com/office/drawing/2014/main" id="{100B8A8D-0487-560F-D60F-62872EA9C039}"/>
              </a:ext>
            </a:extLst>
          </p:cNvPr>
          <p:cNvGraphicFramePr>
            <a:graphicFrameLocks noGrp="1"/>
          </p:cNvGraphicFramePr>
          <p:nvPr>
            <p:custDataLst>
              <p:tags r:id="rId2"/>
            </p:custDataLst>
            <p:extLst>
              <p:ext uri="{D42A27DB-BD31-4B8C-83A1-F6EECF244321}">
                <p14:modId xmlns:p14="http://schemas.microsoft.com/office/powerpoint/2010/main" val="2780457171"/>
              </p:ext>
            </p:extLst>
          </p:nvPr>
        </p:nvGraphicFramePr>
        <p:xfrm>
          <a:off x="531223" y="1439447"/>
          <a:ext cx="11129554" cy="3979105"/>
        </p:xfrm>
        <a:graphic>
          <a:graphicData uri="http://schemas.openxmlformats.org/drawingml/2006/table">
            <a:tbl>
              <a:tblPr firstRow="1" bandRow="1">
                <a:tableStyleId>{5C22544A-7EE6-4342-B048-85BDC9FD1C3A}</a:tableStyleId>
              </a:tblPr>
              <a:tblGrid>
                <a:gridCol w="8878554">
                  <a:extLst>
                    <a:ext uri="{9D8B030D-6E8A-4147-A177-3AD203B41FA5}">
                      <a16:colId xmlns:a16="http://schemas.microsoft.com/office/drawing/2014/main" val="271696592"/>
                    </a:ext>
                  </a:extLst>
                </a:gridCol>
                <a:gridCol w="2251000">
                  <a:extLst>
                    <a:ext uri="{9D8B030D-6E8A-4147-A177-3AD203B41FA5}">
                      <a16:colId xmlns:a16="http://schemas.microsoft.com/office/drawing/2014/main" val="813565676"/>
                    </a:ext>
                  </a:extLst>
                </a:gridCol>
              </a:tblGrid>
              <a:tr h="401583">
                <a:tc>
                  <a:txBody>
                    <a:bodyPr/>
                    <a:lstStyle/>
                    <a:p>
                      <a:pPr rtl="0" fontAlgn="t">
                        <a:spcBef>
                          <a:spcPts val="0"/>
                        </a:spcBef>
                        <a:spcAft>
                          <a:spcPts val="0"/>
                        </a:spcAft>
                      </a:pPr>
                      <a:r>
                        <a:rPr lang="fr-CA" sz="2000" b="1" i="0" u="none" strike="noStrike">
                          <a:solidFill>
                            <a:srgbClr val="000000"/>
                          </a:solidFill>
                          <a:effectLst/>
                          <a:latin typeface="Century Gothic" panose="020B0502020202020204" pitchFamily="34" charset="0"/>
                        </a:rPr>
                        <a:t>Catégorie d’actifs</a:t>
                      </a:r>
                    </a:p>
                  </a:txBody>
                  <a:tcPr marL="168810" marR="168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fr-CA" sz="2000" b="1" i="0" u="none" strike="noStrike">
                          <a:solidFill>
                            <a:srgbClr val="000000"/>
                          </a:solidFill>
                          <a:effectLst/>
                          <a:latin typeface="Century Gothic" panose="020B0502020202020204" pitchFamily="34" charset="0"/>
                        </a:rPr>
                        <a:t>$</a:t>
                      </a:r>
                    </a:p>
                  </a:txBody>
                  <a:tcPr marL="168810" marR="168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161113388"/>
                  </a:ext>
                </a:extLst>
              </a:tr>
              <a:tr h="372889">
                <a:tc>
                  <a:txBody>
                    <a:bodyPr/>
                    <a:lstStyle/>
                    <a:p>
                      <a:pPr marL="185738" indent="-50800" rtl="0" fontAlgn="b">
                        <a:tabLst/>
                      </a:pPr>
                      <a:r>
                        <a:rPr lang="fr-CA" sz="2000">
                          <a:solidFill>
                            <a:srgbClr val="343541"/>
                          </a:solidFill>
                          <a:effectLst/>
                          <a:latin typeface="Century Gothic" panose="020B0502020202020204" pitchFamily="34" charset="0"/>
                        </a:rPr>
                        <a:t>Actions canadiennes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marL="0" indent="134938" algn="l" rtl="0" fontAlgn="b">
                        <a:tabLst/>
                      </a:pPr>
                      <a:r>
                        <a:rPr lang="fr-CA" sz="2000">
                          <a:effectLst/>
                          <a:latin typeface="Century Gothic" panose="020B0502020202020204" pitchFamily="34" charset="0"/>
                        </a:rPr>
                        <a:t>20 000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227668967"/>
                  </a:ext>
                </a:extLst>
              </a:tr>
              <a:tr h="372533">
                <a:tc>
                  <a:txBody>
                    <a:bodyPr/>
                    <a:lstStyle/>
                    <a:p>
                      <a:pPr marL="0" indent="134938" rtl="0" fontAlgn="b">
                        <a:tabLst/>
                      </a:pPr>
                      <a:r>
                        <a:rPr lang="fr-CA" sz="2000">
                          <a:solidFill>
                            <a:srgbClr val="343541"/>
                          </a:solidFill>
                          <a:effectLst/>
                          <a:latin typeface="Century Gothic" panose="020B0502020202020204" pitchFamily="34" charset="0"/>
                        </a:rPr>
                        <a:t>Actions américaines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marL="0" indent="134938" algn="l" rtl="0" fontAlgn="b">
                        <a:tabLst/>
                      </a:pPr>
                      <a:r>
                        <a:rPr lang="fr-CA" sz="2000">
                          <a:effectLst/>
                          <a:latin typeface="Century Gothic" panose="020B0502020202020204" pitchFamily="34" charset="0"/>
                        </a:rPr>
                        <a:t>20 000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904549317"/>
                  </a:ext>
                </a:extLst>
              </a:tr>
              <a:tr h="368300">
                <a:tc>
                  <a:txBody>
                    <a:bodyPr/>
                    <a:lstStyle/>
                    <a:p>
                      <a:pPr marL="0" indent="134938" rtl="0" fontAlgn="b">
                        <a:tabLst/>
                      </a:pPr>
                      <a:r>
                        <a:rPr lang="fr-CA" sz="2000">
                          <a:solidFill>
                            <a:srgbClr val="1F1F1F"/>
                          </a:solidFill>
                          <a:effectLst/>
                          <a:latin typeface="Century Gothic" panose="020B0502020202020204" pitchFamily="34" charset="0"/>
                        </a:rPr>
                        <a:t>Actions internationales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marL="0" indent="134938" algn="l" rtl="0" fontAlgn="b">
                        <a:tabLst/>
                      </a:pPr>
                      <a:r>
                        <a:rPr lang="fr-CA" sz="2000">
                          <a:effectLst/>
                          <a:latin typeface="Century Gothic" panose="020B0502020202020204" pitchFamily="34" charset="0"/>
                        </a:rPr>
                        <a:t>15 000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095812613"/>
                  </a:ext>
                </a:extLst>
              </a:tr>
              <a:tr h="359833">
                <a:tc>
                  <a:txBody>
                    <a:bodyPr/>
                    <a:lstStyle/>
                    <a:p>
                      <a:pPr marL="0" indent="134938" rtl="0" fontAlgn="b">
                        <a:tabLst/>
                      </a:pPr>
                      <a:r>
                        <a:rPr lang="fr-CA" sz="2000">
                          <a:solidFill>
                            <a:srgbClr val="1F1F1F"/>
                          </a:solidFill>
                          <a:effectLst/>
                          <a:latin typeface="Century Gothic" panose="020B0502020202020204" pitchFamily="34" charset="0"/>
                        </a:rPr>
                        <a:t>Obligations canadiennes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marL="0" indent="134938" algn="l" rtl="0" fontAlgn="b">
                        <a:tabLst/>
                      </a:pPr>
                      <a:r>
                        <a:rPr lang="fr-CA" sz="2000">
                          <a:effectLst/>
                          <a:latin typeface="Century Gothic" panose="020B0502020202020204" pitchFamily="34" charset="0"/>
                        </a:rPr>
                        <a:t>15 000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761686755"/>
                  </a:ext>
                </a:extLst>
              </a:tr>
              <a:tr h="372534">
                <a:tc>
                  <a:txBody>
                    <a:bodyPr/>
                    <a:lstStyle/>
                    <a:p>
                      <a:pPr marL="0" indent="134938" rtl="0" fontAlgn="b">
                        <a:tabLst/>
                      </a:pPr>
                      <a:r>
                        <a:rPr lang="fr-CA" sz="2000">
                          <a:solidFill>
                            <a:srgbClr val="1F1F1F"/>
                          </a:solidFill>
                          <a:effectLst/>
                          <a:latin typeface="Century Gothic" panose="020B0502020202020204" pitchFamily="34" charset="0"/>
                        </a:rPr>
                        <a:t>Immobilier (FPI)</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marL="0" indent="134938" algn="l" rtl="0" fontAlgn="b">
                        <a:tabLst/>
                      </a:pPr>
                      <a:r>
                        <a:rPr lang="fr-CA" sz="2000">
                          <a:effectLst/>
                          <a:latin typeface="Century Gothic" panose="020B0502020202020204" pitchFamily="34" charset="0"/>
                        </a:rPr>
                        <a:t>10 000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4138523004"/>
                  </a:ext>
                </a:extLst>
              </a:tr>
              <a:tr h="347133">
                <a:tc>
                  <a:txBody>
                    <a:bodyPr/>
                    <a:lstStyle/>
                    <a:p>
                      <a:pPr marL="0" indent="134938" rtl="0" fontAlgn="b">
                        <a:tabLst/>
                      </a:pPr>
                      <a:r>
                        <a:rPr lang="fr-CA" sz="2000">
                          <a:solidFill>
                            <a:srgbClr val="1F1F1F"/>
                          </a:solidFill>
                          <a:effectLst/>
                          <a:latin typeface="Century Gothic" panose="020B0502020202020204" pitchFamily="34" charset="0"/>
                        </a:rPr>
                        <a:t>Marchandises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marL="0" indent="134938" algn="l" rtl="0" fontAlgn="b">
                        <a:tabLst/>
                      </a:pPr>
                      <a:r>
                        <a:rPr lang="fr-CA" sz="2000">
                          <a:effectLst/>
                          <a:latin typeface="Century Gothic" panose="020B0502020202020204" pitchFamily="34" charset="0"/>
                        </a:rPr>
                        <a:t>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733503820"/>
                  </a:ext>
                </a:extLst>
              </a:tr>
              <a:tr h="342900">
                <a:tc>
                  <a:txBody>
                    <a:bodyPr/>
                    <a:lstStyle/>
                    <a:p>
                      <a:pPr marL="0" indent="134938" rtl="0" fontAlgn="b">
                        <a:tabLst/>
                      </a:pPr>
                      <a:r>
                        <a:rPr lang="fr-CA" sz="2000">
                          <a:solidFill>
                            <a:srgbClr val="1F1F1F"/>
                          </a:solidFill>
                          <a:effectLst/>
                          <a:latin typeface="Century Gothic" panose="020B0502020202020204" pitchFamily="34" charset="0"/>
                        </a:rPr>
                        <a:t>Liquidités et équilvalents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marL="0" indent="134938" algn="l" rtl="0" fontAlgn="b">
                        <a:tabLst/>
                      </a:pPr>
                      <a:r>
                        <a:rPr lang="fr-CA" sz="2000">
                          <a:effectLst/>
                          <a:latin typeface="Century Gothic" panose="020B0502020202020204" pitchFamily="34" charset="0"/>
                        </a:rPr>
                        <a:t>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3509505629"/>
                  </a:ext>
                </a:extLst>
              </a:tr>
              <a:tr h="330200">
                <a:tc>
                  <a:txBody>
                    <a:bodyPr/>
                    <a:lstStyle/>
                    <a:p>
                      <a:pPr marL="0" indent="134938" rtl="0" fontAlgn="b">
                        <a:tabLst/>
                      </a:pPr>
                      <a:r>
                        <a:rPr lang="fr-CA" sz="2000">
                          <a:solidFill>
                            <a:srgbClr val="1F1F1F"/>
                          </a:solidFill>
                          <a:effectLst/>
                          <a:latin typeface="Century Gothic" panose="020B0502020202020204" pitchFamily="34" charset="0"/>
                        </a:rPr>
                        <a:t>Objets de collection</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marL="0" indent="134938" algn="l" rtl="0" fontAlgn="b">
                        <a:tabLst/>
                      </a:pPr>
                      <a:r>
                        <a:rPr lang="fr-CA" sz="2000">
                          <a:effectLst/>
                          <a:latin typeface="Century Gothic" panose="020B0502020202020204" pitchFamily="34" charset="0"/>
                        </a:rPr>
                        <a:t>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616879142"/>
                  </a:ext>
                </a:extLst>
              </a:tr>
              <a:tr h="355600">
                <a:tc>
                  <a:txBody>
                    <a:bodyPr/>
                    <a:lstStyle/>
                    <a:p>
                      <a:pPr marL="0" indent="134938" rtl="0" fontAlgn="b">
                        <a:tabLst/>
                      </a:pPr>
                      <a:r>
                        <a:rPr lang="fr-CA" sz="2000">
                          <a:solidFill>
                            <a:srgbClr val="1F1F1F"/>
                          </a:solidFill>
                          <a:effectLst/>
                          <a:latin typeface="Century Gothic" panose="020B0502020202020204" pitchFamily="34" charset="0"/>
                        </a:rPr>
                        <a:t>Cryptomonnaies</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marL="0" indent="134938" algn="l" rtl="0" fontAlgn="b">
                        <a:tabLst/>
                      </a:pPr>
                      <a:r>
                        <a:rPr lang="fr-CA" sz="2000">
                          <a:effectLst/>
                          <a:latin typeface="Century Gothic" panose="020B0502020202020204" pitchFamily="34" charset="0"/>
                        </a:rPr>
                        <a:t>5 000</a:t>
                      </a:r>
                    </a:p>
                  </a:txBody>
                  <a:tcPr marL="28575" marR="28575"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33699863"/>
                  </a:ext>
                </a:extLst>
              </a:tr>
              <a:tr h="342900">
                <a:tc>
                  <a:txBody>
                    <a:bodyPr/>
                    <a:lstStyle/>
                    <a:p>
                      <a:pPr rtl="0" fontAlgn="t">
                        <a:spcBef>
                          <a:spcPts val="0"/>
                        </a:spcBef>
                        <a:spcAft>
                          <a:spcPts val="0"/>
                        </a:spcAft>
                      </a:pPr>
                      <a:r>
                        <a:rPr lang="fr-CA" sz="2000" b="1">
                          <a:effectLst/>
                          <a:latin typeface="Century Gothic" panose="020B0502020202020204" pitchFamily="34" charset="0"/>
                        </a:rPr>
                        <a:t>Total</a:t>
                      </a:r>
                    </a:p>
                  </a:txBody>
                  <a:tcPr marL="168810" marR="168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fr-CA" sz="2000" b="1">
                          <a:effectLst/>
                          <a:latin typeface="Century Gothic" panose="020B0502020202020204" pitchFamily="34" charset="0"/>
                        </a:rPr>
                        <a:t>100 000</a:t>
                      </a:r>
                    </a:p>
                  </a:txBody>
                  <a:tcPr marL="168810" marR="168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2790460070"/>
                  </a:ext>
                </a:extLst>
              </a:tr>
            </a:tbl>
          </a:graphicData>
        </a:graphic>
      </p:graphicFrame>
    </p:spTree>
    <p:extLst>
      <p:ext uri="{BB962C8B-B14F-4D97-AF65-F5344CB8AC3E}">
        <p14:creationId xmlns:p14="http://schemas.microsoft.com/office/powerpoint/2010/main" val="3378348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1682</Words>
  <Application>Microsoft Macintosh PowerPoint</Application>
  <PresentationFormat>Widescreen</PresentationFormat>
  <Paragraphs>160</Paragraphs>
  <Slides>14</Slides>
  <Notes>11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Arial,Sans-Serif</vt:lpstr>
      <vt:lpstr>Bierstadt</vt:lpstr>
      <vt:lpstr>Calibri</vt:lpstr>
      <vt:lpstr>Century Gothic</vt:lpstr>
      <vt:lpstr>GestaltVTI</vt:lpstr>
      <vt:lpstr>Les catégories d’actifs</vt:lpstr>
      <vt:lpstr>Dans cette leçon :</vt:lpstr>
      <vt:lpstr>Qu’est-ce que les équipes sportives et les portefeuilles de placement ont en commun?</vt:lpstr>
      <vt:lpstr>Visionne la vidéo Parlons finances « Les catégories d’actifs » et réponds aux questions suivantes :</vt:lpstr>
      <vt:lpstr>Les catégories d’actifs</vt:lpstr>
      <vt:lpstr>Quel parallèle peux-tu faire entre les catégories d’actifs d’un portefeuille et les joueurs d’une équipe sportive?</vt:lpstr>
      <vt:lpstr>Exemple : équipe de soccer</vt:lpstr>
      <vt:lpstr>Exercice « Journée du repêchage »</vt:lpstr>
      <vt:lpstr>PowerPoint Presentation</vt:lpstr>
      <vt:lpstr>PowerPoint Presentation</vt:lpstr>
      <vt:lpstr>Exemple de répartition du portefeuille – Soccer</vt:lpstr>
      <vt:lpstr>Exemples d’actifs de chaque catégorie</vt:lpstr>
      <vt:lpstr>Présentation du portefeuille</vt:lpstr>
      <vt:lpstr>Récapitulation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95</cp:revision>
  <dcterms:created xsi:type="dcterms:W3CDTF">2023-10-22T21:01:04Z</dcterms:created>
  <dcterms:modified xsi:type="dcterms:W3CDTF">2024-09-09T14:22:39Z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