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1"/>
  </p:notesMasterIdLst>
  <p:sldIdLst>
    <p:sldId id="281" r:id="rId2"/>
    <p:sldId id="280" r:id="rId3"/>
    <p:sldId id="279" r:id="rId4"/>
    <p:sldId id="278" r:id="rId5"/>
    <p:sldId id="277" r:id="rId6"/>
    <p:sldId id="282" r:id="rId7"/>
    <p:sldId id="275" r:id="rId8"/>
    <p:sldId id="283" r:id="rId9"/>
    <p:sldId id="284" r:id="rId10"/>
    <p:sldId id="272" r:id="rId11"/>
    <p:sldId id="271" r:id="rId12"/>
    <p:sldId id="270" r:id="rId13"/>
    <p:sldId id="268" r:id="rId14"/>
    <p:sldId id="267" r:id="rId15"/>
    <p:sldId id="285" r:id="rId16"/>
    <p:sldId id="265" r:id="rId17"/>
    <p:sldId id="264" r:id="rId18"/>
    <p:sldId id="262"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2387ABCD-5517-0CED-5C0E-94646B0D3B95}" name="Lacroix, Charles-Etienne" initials="LCE" userId="S::charles-etienne.lacroix@fidelity.ca::9a1deced-47c4-4767-a35c-3ad7d2d401e4"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205885"/>
    <a:srgbClr val="B9E5F0"/>
    <a:srgbClr val="6ABD4A"/>
    <a:srgbClr val="F2A900"/>
    <a:srgbClr val="8BD3E6"/>
    <a:srgbClr val="85AE23"/>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660"/>
  </p:normalViewPr>
  <p:slideViewPr>
    <p:cSldViewPr snapToGrid="0">
      <p:cViewPr varScale="1">
        <p:scale>
          <a:sx n="82" d="100"/>
          <a:sy n="82" d="100"/>
        </p:scale>
        <p:origin x="11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iano, Sally" userId="6a92a364-d3bc-4bd8-bbde-8990c7cf6201" providerId="ADAL" clId="{EAF7ACEC-6705-4EC6-BFB5-75842D56AA96}"/>
    <pc:docChg chg="">
      <pc:chgData name="Soriano, Sally" userId="6a92a364-d3bc-4bd8-bbde-8990c7cf6201" providerId="ADAL" clId="{EAF7ACEC-6705-4EC6-BFB5-75842D56AA96}" dt="2024-06-24T17:46:28.435" v="1"/>
      <pc:docMkLst>
        <pc:docMk/>
      </pc:docMkLst>
      <pc:sldChg chg="delCm">
        <pc:chgData name="Soriano, Sally" userId="6a92a364-d3bc-4bd8-bbde-8990c7cf6201" providerId="ADAL" clId="{EAF7ACEC-6705-4EC6-BFB5-75842D56AA96}" dt="2024-06-24T17:46:28.435" v="1"/>
        <pc:sldMkLst>
          <pc:docMk/>
          <pc:sldMk cId="3662417801" sldId="257"/>
        </pc:sldMkLst>
      </pc:sldChg>
      <pc:sldChg chg="delCm">
        <pc:chgData name="Soriano, Sally" userId="6a92a364-d3bc-4bd8-bbde-8990c7cf6201" providerId="ADAL" clId="{EAF7ACEC-6705-4EC6-BFB5-75842D56AA96}" dt="2024-06-24T17:42:00.843" v="0"/>
        <pc:sldMkLst>
          <pc:docMk/>
          <pc:sldMk cId="309549330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304" name="Google Shape;3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9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DB83A2A4-33F4-0AAC-F411-B0706DA7BC80}"/>
            </a:ext>
          </a:extLst>
        </p:cNvPr>
        <p:cNvGrpSpPr/>
        <p:nvPr/>
      </p:nvGrpSpPr>
      <p:grpSpPr>
        <a:xfrm>
          <a:off x="0" y="0"/>
          <a:ext cx="0" cy="0"/>
          <a:chOff x="0" y="0"/>
          <a:chExt cx="0" cy="0"/>
        </a:xfrm>
      </p:grpSpPr>
      <p:sp>
        <p:nvSpPr>
          <p:cNvPr id="266" name="Google Shape;266;p7:notes">
            <a:extLst>
              <a:ext uri="{FF2B5EF4-FFF2-40B4-BE49-F238E27FC236}">
                <a16:creationId xmlns:a16="http://schemas.microsoft.com/office/drawing/2014/main" id="{7359E2E6-C1C8-1A16-8DB6-03FB4791047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a:extLst>
              <a:ext uri="{FF2B5EF4-FFF2-40B4-BE49-F238E27FC236}">
                <a16:creationId xmlns:a16="http://schemas.microsoft.com/office/drawing/2014/main" id="{2CA7FA12-E665-C7B3-1881-6D9ACAA5D0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058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30429B5F-C0C2-F235-258C-41CDA1238349}"/>
            </a:ext>
          </a:extLst>
        </p:cNvPr>
        <p:cNvGrpSpPr/>
        <p:nvPr/>
      </p:nvGrpSpPr>
      <p:grpSpPr>
        <a:xfrm>
          <a:off x="0" y="0"/>
          <a:ext cx="0" cy="0"/>
          <a:chOff x="0" y="0"/>
          <a:chExt cx="0" cy="0"/>
        </a:xfrm>
      </p:grpSpPr>
      <p:sp>
        <p:nvSpPr>
          <p:cNvPr id="266" name="Google Shape;266;p7:notes">
            <a:extLst>
              <a:ext uri="{FF2B5EF4-FFF2-40B4-BE49-F238E27FC236}">
                <a16:creationId xmlns:a16="http://schemas.microsoft.com/office/drawing/2014/main" id="{64CB8CC8-A042-7785-1841-E0C4D7AFEA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a:extLst>
              <a:ext uri="{FF2B5EF4-FFF2-40B4-BE49-F238E27FC236}">
                <a16:creationId xmlns:a16="http://schemas.microsoft.com/office/drawing/2014/main" id="{6D03ED71-AD84-DDAE-6719-47B954B6BE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737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fr-CA" b="1" noProof="0" dirty="0">
                <a:solidFill>
                  <a:srgbClr val="333F48"/>
                </a:solidFill>
                <a:latin typeface="Century Gothic" panose="020B0502020202020204" pitchFamily="34" charset="0"/>
              </a:rPr>
              <a:t>Leçon 2</a:t>
            </a:r>
          </a:p>
        </p:txBody>
      </p:sp>
      <p:pic>
        <p:nvPicPr>
          <p:cNvPr id="3" name="Image 2" descr="Une image contenant texte, Police, Graphique, logo&#10;&#10;Description générée automatiquement">
            <a:extLst>
              <a:ext uri="{FF2B5EF4-FFF2-40B4-BE49-F238E27FC236}">
                <a16:creationId xmlns:a16="http://schemas.microsoft.com/office/drawing/2014/main" id="{01C85A43-76CE-381E-3B6B-F7962ED1C2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632886" y="179278"/>
            <a:ext cx="2071597" cy="553583"/>
          </a:xfrm>
          <a:prstGeom prst="rect">
            <a:avLst/>
          </a:prstGeom>
        </p:spPr>
      </p:pic>
      <p:sp>
        <p:nvSpPr>
          <p:cNvPr id="2" name="TextBox 1">
            <a:extLst>
              <a:ext uri="{FF2B5EF4-FFF2-40B4-BE49-F238E27FC236}">
                <a16:creationId xmlns:a16="http://schemas.microsoft.com/office/drawing/2014/main" id="{7711B0DF-8418-0B9F-8570-3198C534E5C7}"/>
              </a:ext>
            </a:extLst>
          </p:cNvPr>
          <p:cNvSpPr txBox="1"/>
          <p:nvPr userDrawn="1"/>
        </p:nvSpPr>
        <p:spPr>
          <a:xfrm>
            <a:off x="2395310" y="6454791"/>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dirty="0">
                <a:latin typeface="Century Gothic" panose="020B0502020202020204" pitchFamily="34" charset="0"/>
              </a:rPr>
              <a:t>1745450-v202429</a:t>
            </a:r>
            <a:endParaRPr lang="en-US" sz="900" dirty="0">
              <a:latin typeface="Century Gothic" panose="020B0502020202020204" pitchFamily="34" charset="0"/>
              <a:cs typeface="Arial"/>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video" Target="https://www.youtube.com/embed/9iFCQnEoOP4?list=PLBzmUd_ESwotHoBQVE0l2LIfSrf-_dGFU" TargetMode="Externa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5.xml"/><Relationship Id="rId7" Type="http://schemas.openxmlformats.org/officeDocument/2006/relationships/notesSlide" Target="../notesSlides/notesSlide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2.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2.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notesSlide" Target="../notesSlides/notesSlide1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slideLayout" Target="../slideLayouts/slideLayout2.xml"/><Relationship Id="rId5" Type="http://schemas.openxmlformats.org/officeDocument/2006/relationships/tags" Target="../tags/tag66.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s>
</file>

<file path=ppt/slides/_rels/slide1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3.png"/><Relationship Id="rId5" Type="http://schemas.openxmlformats.org/officeDocument/2006/relationships/slideLayout" Target="../slideLayouts/slideLayout10.xml"/><Relationship Id="rId4" Type="http://schemas.openxmlformats.org/officeDocument/2006/relationships/tags" Target="../tags/tag78.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image" Target="../media/image14.emf"/><Relationship Id="rId4" Type="http://schemas.openxmlformats.org/officeDocument/2006/relationships/tags" Target="../tags/tag82.xml"/><Relationship Id="rId9"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5.jpeg"/><Relationship Id="rId5" Type="http://schemas.openxmlformats.org/officeDocument/2006/relationships/hyperlink" Target="https://www.fidelity.ca/fr/savingscalculator" TargetMode="External"/><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16.png"/><Relationship Id="rId5" Type="http://schemas.openxmlformats.org/officeDocument/2006/relationships/tags" Target="../tags/tag99.xml"/><Relationship Id="rId10" Type="http://schemas.openxmlformats.org/officeDocument/2006/relationships/slideLayout" Target="../slideLayouts/slideLayout3.xml"/><Relationship Id="rId4" Type="http://schemas.openxmlformats.org/officeDocument/2006/relationships/tags" Target="../tags/tag98.xml"/><Relationship Id="rId9" Type="http://schemas.openxmlformats.org/officeDocument/2006/relationships/tags" Target="../tags/tag103.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7.emf"/><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6.emf"/><Relationship Id="rId2" Type="http://schemas.openxmlformats.org/officeDocument/2006/relationships/tags" Target="../tags/tag6.xml"/><Relationship Id="rId16" Type="http://schemas.openxmlformats.org/officeDocument/2006/relationships/image" Target="../media/image5.emf"/><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notesSlide" Target="../notesSlides/notesSlide1.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notesSlide" Target="../notesSlides/notesSlide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3.xml"/><Relationship Id="rId5" Type="http://schemas.openxmlformats.org/officeDocument/2006/relationships/tags" Target="../tags/tag25.xml"/><Relationship Id="rId4" Type="http://schemas.openxmlformats.org/officeDocument/2006/relationships/tags" Target="../tags/tag24.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9.emf"/><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8.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notesSlide" Target="../notesSlides/notesSlide5.xml"/><Relationship Id="rId5" Type="http://schemas.openxmlformats.org/officeDocument/2006/relationships/tags" Target="../tags/tag33.xml"/><Relationship Id="rId10" Type="http://schemas.openxmlformats.org/officeDocument/2006/relationships/slideLayout" Target="../slideLayouts/slideLayout3.xml"/><Relationship Id="rId4" Type="http://schemas.openxmlformats.org/officeDocument/2006/relationships/tags" Target="../tags/tag32.xml"/><Relationship Id="rId9" Type="http://schemas.openxmlformats.org/officeDocument/2006/relationships/tags" Target="../tags/tag37.xml"/></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40.xml"/><Relationship Id="rId7" Type="http://schemas.openxmlformats.org/officeDocument/2006/relationships/notesSlide" Target="../notesSlides/notesSlide6.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xml"/><Relationship Id="rId5" Type="http://schemas.openxmlformats.org/officeDocument/2006/relationships/tags" Target="../tags/tag42.xml"/><Relationship Id="rId4" Type="http://schemas.openxmlformats.org/officeDocument/2006/relationships/tags" Target="../tags/tag41.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45.xml"/><Relationship Id="rId7" Type="http://schemas.openxmlformats.org/officeDocument/2006/relationships/notesSlide" Target="../notesSlides/notesSlide7.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1.xml"/><Relationship Id="rId5" Type="http://schemas.openxmlformats.org/officeDocument/2006/relationships/tags" Target="../tags/tag47.xml"/><Relationship Id="rId4" Type="http://schemas.openxmlformats.org/officeDocument/2006/relationships/tags" Target="../tags/tag46.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50.xml"/><Relationship Id="rId7" Type="http://schemas.openxmlformats.org/officeDocument/2006/relationships/notesSlide" Target="../notesSlides/notesSlide8.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xml"/><Relationship Id="rId5" Type="http://schemas.openxmlformats.org/officeDocument/2006/relationships/tags" Target="../tags/tag52.xml"/><Relationship Id="rId4"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a:t>La différence entre épargner et </a:t>
            </a:r>
            <a:r>
              <a:rPr lang="fr-CA" dirty="0"/>
              <a:t>investir</a:t>
            </a:r>
            <a:br>
              <a:rPr lang="fr-CA" dirty="0"/>
            </a:br>
            <a:br>
              <a:rPr lang="fr-CA" dirty="0"/>
            </a:br>
            <a:br>
              <a:rPr lang="fr-CA" dirty="0"/>
            </a:br>
            <a:endParaRPr lang="fr-CA" dirty="0"/>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5" name="Online Media 6" descr="Épargner vs investir">
            <a:hlinkClick r:id="" action="ppaction://media"/>
            <a:extLst>
              <a:ext uri="{FF2B5EF4-FFF2-40B4-BE49-F238E27FC236}">
                <a16:creationId xmlns:a16="http://schemas.microsoft.com/office/drawing/2014/main" id="{66053960-AA00-70FD-CE4A-C22D2869D536}"/>
              </a:ext>
            </a:extLst>
          </p:cNvPr>
          <p:cNvPicPr>
            <a:picLocks noRot="1" noChangeAspect="1"/>
          </p:cNvPicPr>
          <p:nvPr>
            <a:videoFile r:link="rId5"/>
          </p:nvPr>
        </p:nvPicPr>
        <p:blipFill>
          <a:blip r:embed="rId7"/>
          <a:stretch>
            <a:fillRect/>
          </a:stretch>
        </p:blipFill>
        <p:spPr>
          <a:xfrm>
            <a:off x="3403300" y="2496178"/>
            <a:ext cx="5385400" cy="3042751"/>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Valeur future</a:t>
            </a:r>
          </a:p>
        </p:txBody>
      </p:sp>
      <p:sp>
        <p:nvSpPr>
          <p:cNvPr id="293" name="Google Shape;293;p30"/>
          <p:cNvSpPr txBox="1">
            <a:spLocks noGrp="1"/>
          </p:cNvSpPr>
          <p:nvPr>
            <p:ph type="subTitle" idx="1"/>
            <p:custDataLst>
              <p:tags r:id="rId2"/>
            </p:custDataLst>
          </p:nvPr>
        </p:nvSpPr>
        <p:spPr>
          <a:xfrm>
            <a:off x="517871" y="1991844"/>
            <a:ext cx="6165958" cy="4029786"/>
          </a:xfrm>
          <a:prstGeom prst="rect">
            <a:avLst/>
          </a:prstGeom>
          <a:noFill/>
          <a:ln>
            <a:noFill/>
          </a:ln>
        </p:spPr>
        <p:txBody>
          <a:bodyPr spcFirstLastPara="1" wrap="square" lIns="91425" tIns="45700" rIns="91425" bIns="45700" anchor="t" anchorCtr="0">
            <a:noAutofit/>
          </a:bodyPr>
          <a:lstStyle/>
          <a:p>
            <a:pPr>
              <a:lnSpc>
                <a:spcPct val="100000"/>
              </a:lnSpc>
              <a:spcBef>
                <a:spcPts val="0"/>
              </a:spcBef>
              <a:buSzPts val="2560"/>
            </a:pPr>
            <a:r>
              <a:rPr lang="fr-CA" dirty="0"/>
              <a:t>Désigne le montant que ton placement vaudra une fois qu’il aura fructifié pendant un certain temps à un taux d’intérêt donné. </a:t>
            </a:r>
          </a:p>
          <a:p>
            <a:pPr>
              <a:lnSpc>
                <a:spcPct val="100000"/>
              </a:lnSpc>
              <a:spcBef>
                <a:spcPts val="640"/>
              </a:spcBef>
              <a:buSzPts val="2560"/>
            </a:pPr>
            <a:r>
              <a:rPr lang="fr-CA" dirty="0"/>
              <a:t>Autrement dit, la valeur future est la valeur en argent d’un placement à un moment précis dans le futur.</a:t>
            </a:r>
            <a:r>
              <a:rPr lang="fr-CA" dirty="0">
                <a:latin typeface="Trebuchet MS"/>
                <a:ea typeface="Trebuchet MS"/>
                <a:cs typeface="Trebuchet MS"/>
                <a:sym typeface="Trebuchet MS"/>
              </a:rPr>
              <a:t> </a:t>
            </a:r>
          </a:p>
        </p:txBody>
      </p:sp>
      <p:sp>
        <p:nvSpPr>
          <p:cNvPr id="3" name="Oval 2">
            <a:extLst>
              <a:ext uri="{FF2B5EF4-FFF2-40B4-BE49-F238E27FC236}">
                <a16:creationId xmlns:a16="http://schemas.microsoft.com/office/drawing/2014/main" id="{EB625300-1608-C146-A5AC-51E8D1BDAB75}"/>
              </a:ext>
            </a:extLst>
          </p:cNvPr>
          <p:cNvSpPr/>
          <p:nvPr>
            <p:custDataLst>
              <p:tags r:id="rId3"/>
            </p:custDataLst>
          </p:nvPr>
        </p:nvSpPr>
        <p:spPr>
          <a:xfrm>
            <a:off x="7802181" y="1991844"/>
            <a:ext cx="3122779" cy="312277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5" name="Picture 4">
            <a:extLst>
              <a:ext uri="{FF2B5EF4-FFF2-40B4-BE49-F238E27FC236}">
                <a16:creationId xmlns:a16="http://schemas.microsoft.com/office/drawing/2014/main" id="{41D11BB4-E757-C095-27A7-CCA9129A0C05}"/>
              </a:ext>
            </a:extLst>
          </p:cNvPr>
          <p:cNvPicPr>
            <a:picLocks noChangeAspect="1"/>
          </p:cNvPicPr>
          <p:nvPr>
            <p:custDataLst>
              <p:tags r:id="rId4"/>
            </p:custDataLst>
          </p:nvPr>
        </p:nvPicPr>
        <p:blipFill>
          <a:blip r:embed="rId8"/>
          <a:stretch>
            <a:fillRect/>
          </a:stretch>
        </p:blipFill>
        <p:spPr>
          <a:xfrm>
            <a:off x="8395027" y="2559429"/>
            <a:ext cx="1826082" cy="1826082"/>
          </a:xfrm>
          <a:prstGeom prst="rect">
            <a:avLst/>
          </a:prstGeom>
        </p:spPr>
      </p:pic>
      <p:sp>
        <p:nvSpPr>
          <p:cNvPr id="2" name="Slide Number Placeholder 1">
            <a:extLst>
              <a:ext uri="{FF2B5EF4-FFF2-40B4-BE49-F238E27FC236}">
                <a16:creationId xmlns:a16="http://schemas.microsoft.com/office/drawing/2014/main" id="{F90BE848-FD65-1774-1343-A7197D6960DC}"/>
              </a:ext>
            </a:extLst>
          </p:cNvPr>
          <p:cNvSpPr>
            <a:spLocks noGrp="1"/>
          </p:cNvSpPr>
          <p:nvPr>
            <p:ph type="sldNum" sz="quarter" idx="12"/>
            <p:custDataLst>
              <p:tags r:id="rId5"/>
            </p:custDataLst>
          </p:nvPr>
        </p:nvSpPr>
        <p:spPr/>
        <p:txBody>
          <a:bodyPr/>
          <a:lstStyle/>
          <a:p>
            <a:fld id="{DFDF98CC-160E-494C-8C3C-8CDC5FA257DE}" type="slidenum">
              <a:rPr lang="en-US" smtClean="0"/>
              <a:t>10</a:t>
            </a:fld>
            <a:endParaRPr lang="en-US"/>
          </a:p>
        </p:txBody>
      </p:sp>
    </p:spTree>
    <p:extLst>
      <p:ext uri="{BB962C8B-B14F-4D97-AF65-F5344CB8AC3E}">
        <p14:creationId xmlns:p14="http://schemas.microsoft.com/office/powerpoint/2010/main" val="363327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ctrTitle"/>
            <p:custDataLst>
              <p:tags r:id="rId1"/>
            </p:custDataLst>
          </p:nvPr>
        </p:nvSpPr>
        <p:spPr>
          <a:xfrm>
            <a:off x="515938" y="1718397"/>
            <a:ext cx="6653485" cy="2535435"/>
          </a:xfrm>
          <a:prstGeom prst="rect">
            <a:avLst/>
          </a:prstGeom>
          <a:noFill/>
          <a:ln>
            <a:noFill/>
          </a:ln>
        </p:spPr>
        <p:txBody>
          <a:bodyPr spcFirstLastPara="1" wrap="square" lIns="91425" tIns="45700" rIns="91425" bIns="45700" anchor="t" anchorCtr="0">
            <a:noAutofit/>
          </a:bodyPr>
          <a:lstStyle/>
          <a:p>
            <a:pPr marL="227013" indent="-227013">
              <a:buClr>
                <a:schemeClr val="dk2"/>
              </a:buClr>
              <a:buSzPts val="3600"/>
            </a:pPr>
            <a:r>
              <a:rPr lang="fr-CA" dirty="0"/>
              <a:t>« Le temps a plus de valeur que l’argent. On peut obtenir plus d’argent, mais on ne peut pas obtenir plus de temps. »</a:t>
            </a:r>
            <a:br>
              <a:rPr lang="fr-CA" dirty="0">
                <a:solidFill>
                  <a:schemeClr val="dk2"/>
                </a:solidFill>
              </a:rPr>
            </a:br>
            <a:endParaRPr lang="fr-CA" dirty="0">
              <a:solidFill>
                <a:schemeClr val="dk2"/>
              </a:solidFill>
            </a:endParaRPr>
          </a:p>
        </p:txBody>
      </p:sp>
      <p:sp>
        <p:nvSpPr>
          <p:cNvPr id="300" name="Google Shape;300;p31"/>
          <p:cNvSpPr txBox="1">
            <a:spLocks noGrp="1"/>
          </p:cNvSpPr>
          <p:nvPr>
            <p:ph type="subTitle" idx="1"/>
            <p:custDataLst>
              <p:tags r:id="rId2"/>
            </p:custDataLst>
          </p:nvPr>
        </p:nvSpPr>
        <p:spPr>
          <a:xfrm>
            <a:off x="778553" y="4304632"/>
            <a:ext cx="6527594" cy="1184935"/>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240"/>
              <a:buNone/>
            </a:pPr>
            <a:r>
              <a:rPr lang="fr-CA" sz="2000" b="1" dirty="0"/>
              <a:t>John Rohn</a:t>
            </a:r>
          </a:p>
          <a:p>
            <a:pPr marL="0" indent="0">
              <a:lnSpc>
                <a:spcPct val="100000"/>
              </a:lnSpc>
              <a:spcBef>
                <a:spcPts val="0"/>
              </a:spcBef>
              <a:buClr>
                <a:schemeClr val="hlink"/>
              </a:buClr>
              <a:buSzPts val="2240"/>
              <a:buNone/>
            </a:pPr>
            <a:r>
              <a:rPr lang="fr-CA" sz="2000" dirty="0"/>
              <a:t>Entrepreneur, auteur et conférencier</a:t>
            </a:r>
          </a:p>
        </p:txBody>
      </p:sp>
      <p:sp>
        <p:nvSpPr>
          <p:cNvPr id="2" name="Slide Number Placeholder 1">
            <a:extLst>
              <a:ext uri="{FF2B5EF4-FFF2-40B4-BE49-F238E27FC236}">
                <a16:creationId xmlns:a16="http://schemas.microsoft.com/office/drawing/2014/main" id="{E4896676-7488-7145-86B5-4E1FF3CBD180}"/>
              </a:ext>
            </a:extLst>
          </p:cNvPr>
          <p:cNvSpPr>
            <a:spLocks noGrp="1"/>
          </p:cNvSpPr>
          <p:nvPr>
            <p:ph type="sldNum" sz="quarter" idx="12"/>
            <p:custDataLst>
              <p:tags r:id="rId3"/>
            </p:custDataLst>
          </p:nvPr>
        </p:nvSpPr>
        <p:spPr/>
        <p:txBody>
          <a:bodyPr/>
          <a:lstStyle/>
          <a:p>
            <a:fld id="{DFDF98CC-160E-494C-8C3C-8CDC5FA257DE}" type="slidenum">
              <a:rPr lang="en-US" smtClean="0"/>
              <a:t>11</a:t>
            </a:fld>
            <a:endParaRPr lang="en-US"/>
          </a:p>
        </p:txBody>
      </p:sp>
      <p:pic>
        <p:nvPicPr>
          <p:cNvPr id="4" name="Picture 3" descr="A hourglass and coins on a table&#10;&#10;Description automatically generated">
            <a:extLst>
              <a:ext uri="{FF2B5EF4-FFF2-40B4-BE49-F238E27FC236}">
                <a16:creationId xmlns:a16="http://schemas.microsoft.com/office/drawing/2014/main" id="{CE4D94DD-6113-738D-9A5D-AA2D47BDD389}"/>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7564574" y="1895395"/>
            <a:ext cx="4627426" cy="3539742"/>
          </a:xfrm>
          <a:prstGeom prst="rect">
            <a:avLst/>
          </a:prstGeom>
        </p:spPr>
      </p:pic>
    </p:spTree>
    <p:extLst>
      <p:ext uri="{BB962C8B-B14F-4D97-AF65-F5344CB8AC3E}">
        <p14:creationId xmlns:p14="http://schemas.microsoft.com/office/powerpoint/2010/main" val="150436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Risque et rendement</a:t>
            </a:r>
          </a:p>
        </p:txBody>
      </p:sp>
      <p:sp>
        <p:nvSpPr>
          <p:cNvPr id="308" name="Google Shape;308;p32"/>
          <p:cNvSpPr txBox="1">
            <a:spLocks noGrp="1"/>
          </p:cNvSpPr>
          <p:nvPr>
            <p:ph type="subTitle" idx="1"/>
            <p:custDataLst>
              <p:tags r:id="rId2"/>
            </p:custDataLst>
          </p:nvPr>
        </p:nvSpPr>
        <p:spPr>
          <a:xfrm>
            <a:off x="517870" y="1991844"/>
            <a:ext cx="11158193" cy="493634"/>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560"/>
              <a:buNone/>
            </a:pPr>
            <a:r>
              <a:rPr lang="fr-CA" b="1">
                <a:solidFill>
                  <a:srgbClr val="333F48"/>
                </a:solidFill>
              </a:rPr>
              <a:t>Quel est le lien entre le risque et le rendement?</a:t>
            </a:r>
          </a:p>
        </p:txBody>
      </p:sp>
      <p:sp>
        <p:nvSpPr>
          <p:cNvPr id="2" name="Isosceles Triangle 1">
            <a:extLst>
              <a:ext uri="{FF2B5EF4-FFF2-40B4-BE49-F238E27FC236}">
                <a16:creationId xmlns:a16="http://schemas.microsoft.com/office/drawing/2014/main" id="{BF9B43DD-983F-95C0-8871-40FFCA7B0E9C}"/>
              </a:ext>
            </a:extLst>
          </p:cNvPr>
          <p:cNvSpPr/>
          <p:nvPr>
            <p:custDataLst>
              <p:tags r:id="rId3"/>
            </p:custDataLst>
          </p:nvPr>
        </p:nvSpPr>
        <p:spPr>
          <a:xfrm>
            <a:off x="4207565" y="2837682"/>
            <a:ext cx="3776870" cy="3180522"/>
          </a:xfrm>
          <a:prstGeom prst="triangle">
            <a:avLst/>
          </a:prstGeom>
          <a:solidFill>
            <a:srgbClr val="8B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1029ED-B988-543D-C8C5-21F90F195C81}"/>
              </a:ext>
            </a:extLst>
          </p:cNvPr>
          <p:cNvSpPr txBox="1"/>
          <p:nvPr>
            <p:custDataLst>
              <p:tags r:id="rId4"/>
            </p:custDataLst>
          </p:nvPr>
        </p:nvSpPr>
        <p:spPr>
          <a:xfrm>
            <a:off x="5390320" y="3604135"/>
            <a:ext cx="1451114" cy="646331"/>
          </a:xfrm>
          <a:prstGeom prst="rect">
            <a:avLst/>
          </a:prstGeom>
          <a:noFill/>
        </p:spPr>
        <p:txBody>
          <a:bodyPr wrap="square" rtlCol="0">
            <a:spAutoFit/>
          </a:bodyPr>
          <a:lstStyle/>
          <a:p>
            <a:pPr algn="ctr"/>
            <a:r>
              <a:rPr lang="fr-CA" b="1" dirty="0">
                <a:latin typeface="Century Gothic" panose="020B0502020202020204" pitchFamily="34" charset="0"/>
              </a:rPr>
              <a:t>Actions</a:t>
            </a:r>
          </a:p>
          <a:p>
            <a:pPr algn="ctr"/>
            <a:r>
              <a:rPr lang="fr-CA" b="1" dirty="0">
                <a:latin typeface="Century Gothic" panose="020B0502020202020204" pitchFamily="34" charset="0"/>
              </a:rPr>
              <a:t>Obligations</a:t>
            </a:r>
          </a:p>
        </p:txBody>
      </p:sp>
      <p:cxnSp>
        <p:nvCxnSpPr>
          <p:cNvPr id="5" name="Straight Arrow Connector 4">
            <a:extLst>
              <a:ext uri="{FF2B5EF4-FFF2-40B4-BE49-F238E27FC236}">
                <a16:creationId xmlns:a16="http://schemas.microsoft.com/office/drawing/2014/main" id="{54ABB962-6394-D96A-7E76-937A52562DE9}"/>
              </a:ext>
            </a:extLst>
          </p:cNvPr>
          <p:cNvCxnSpPr/>
          <p:nvPr>
            <p:custDataLst>
              <p:tags r:id="rId5"/>
            </p:custDataLst>
          </p:nvPr>
        </p:nvCxnSpPr>
        <p:spPr>
          <a:xfrm>
            <a:off x="6404112" y="2837682"/>
            <a:ext cx="1798983" cy="3083414"/>
          </a:xfrm>
          <a:prstGeom prst="straightConnector1">
            <a:avLst/>
          </a:prstGeom>
          <a:ln w="57150">
            <a:solidFill>
              <a:srgbClr val="6ABD4A"/>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010BDD6-AB12-DFA7-CABA-B82C646D6A88}"/>
              </a:ext>
            </a:extLst>
          </p:cNvPr>
          <p:cNvCxnSpPr>
            <a:cxnSpLocks/>
          </p:cNvCxnSpPr>
          <p:nvPr>
            <p:custDataLst>
              <p:tags r:id="rId6"/>
            </p:custDataLst>
          </p:nvPr>
        </p:nvCxnSpPr>
        <p:spPr>
          <a:xfrm flipV="1">
            <a:off x="3988905" y="2837682"/>
            <a:ext cx="1823829" cy="3001618"/>
          </a:xfrm>
          <a:prstGeom prst="straightConnector1">
            <a:avLst/>
          </a:prstGeom>
          <a:ln w="57150">
            <a:solidFill>
              <a:srgbClr val="F2A9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042AF87-8FE1-C0A9-D623-E21FBBE7B9C8}"/>
              </a:ext>
            </a:extLst>
          </p:cNvPr>
          <p:cNvSpPr txBox="1"/>
          <p:nvPr>
            <p:custDataLst>
              <p:tags r:id="rId7"/>
            </p:custDataLst>
          </p:nvPr>
        </p:nvSpPr>
        <p:spPr>
          <a:xfrm>
            <a:off x="7432812" y="3927302"/>
            <a:ext cx="2924351" cy="646331"/>
          </a:xfrm>
          <a:prstGeom prst="rect">
            <a:avLst/>
          </a:prstGeom>
          <a:noFill/>
        </p:spPr>
        <p:txBody>
          <a:bodyPr wrap="square" rtlCol="0">
            <a:spAutoFit/>
          </a:bodyPr>
          <a:lstStyle/>
          <a:p>
            <a:r>
              <a:rPr lang="fr-CA" dirty="0">
                <a:latin typeface="Century Gothic" panose="020B0502020202020204" pitchFamily="34" charset="0"/>
              </a:rPr>
              <a:t>Risque plus faible</a:t>
            </a:r>
          </a:p>
          <a:p>
            <a:r>
              <a:rPr lang="fr-CA" dirty="0">
                <a:latin typeface="Century Gothic" panose="020B0502020202020204" pitchFamily="34" charset="0"/>
              </a:rPr>
              <a:t>Rendement plus faible</a:t>
            </a:r>
          </a:p>
        </p:txBody>
      </p:sp>
      <p:sp>
        <p:nvSpPr>
          <p:cNvPr id="8" name="TextBox 7">
            <a:extLst>
              <a:ext uri="{FF2B5EF4-FFF2-40B4-BE49-F238E27FC236}">
                <a16:creationId xmlns:a16="http://schemas.microsoft.com/office/drawing/2014/main" id="{03B49067-B168-8527-854C-FED4CEAEB17D}"/>
              </a:ext>
            </a:extLst>
          </p:cNvPr>
          <p:cNvSpPr txBox="1"/>
          <p:nvPr>
            <p:custDataLst>
              <p:tags r:id="rId8"/>
            </p:custDataLst>
          </p:nvPr>
        </p:nvSpPr>
        <p:spPr>
          <a:xfrm>
            <a:off x="190123" y="3927301"/>
            <a:ext cx="4569063" cy="646331"/>
          </a:xfrm>
          <a:prstGeom prst="rect">
            <a:avLst/>
          </a:prstGeom>
          <a:noFill/>
        </p:spPr>
        <p:txBody>
          <a:bodyPr wrap="square" rtlCol="0">
            <a:spAutoFit/>
          </a:bodyPr>
          <a:lstStyle/>
          <a:p>
            <a:pPr algn="r"/>
            <a:r>
              <a:rPr lang="fr-CA" dirty="0">
                <a:latin typeface="Century Gothic" panose="020B0502020202020204" pitchFamily="34" charset="0"/>
              </a:rPr>
              <a:t>Risque plus élevé</a:t>
            </a:r>
          </a:p>
          <a:p>
            <a:pPr algn="r"/>
            <a:r>
              <a:rPr lang="fr-CA" dirty="0">
                <a:latin typeface="Century Gothic" panose="020B0502020202020204" pitchFamily="34" charset="0"/>
              </a:rPr>
              <a:t>Rendement potentiel plus élevé</a:t>
            </a:r>
          </a:p>
        </p:txBody>
      </p:sp>
      <p:sp>
        <p:nvSpPr>
          <p:cNvPr id="9" name="Slide Number Placeholder 8">
            <a:extLst>
              <a:ext uri="{FF2B5EF4-FFF2-40B4-BE49-F238E27FC236}">
                <a16:creationId xmlns:a16="http://schemas.microsoft.com/office/drawing/2014/main" id="{E7684570-177B-D22E-6DF2-72117246B631}"/>
              </a:ext>
            </a:extLst>
          </p:cNvPr>
          <p:cNvSpPr>
            <a:spLocks noGrp="1"/>
          </p:cNvSpPr>
          <p:nvPr>
            <p:ph type="sldNum" sz="quarter" idx="12"/>
            <p:custDataLst>
              <p:tags r:id="rId9"/>
            </p:custDataLst>
          </p:nvPr>
        </p:nvSpPr>
        <p:spPr/>
        <p:txBody>
          <a:bodyPr/>
          <a:lstStyle/>
          <a:p>
            <a:fld id="{DFDF98CC-160E-494C-8C3C-8CDC5FA257DE}" type="slidenum">
              <a:rPr lang="en-US" smtClean="0"/>
              <a:t>12</a:t>
            </a:fld>
            <a:endParaRPr lang="en-US"/>
          </a:p>
        </p:txBody>
      </p:sp>
      <p:sp>
        <p:nvSpPr>
          <p:cNvPr id="10" name="TextBox 9">
            <a:extLst>
              <a:ext uri="{FF2B5EF4-FFF2-40B4-BE49-F238E27FC236}">
                <a16:creationId xmlns:a16="http://schemas.microsoft.com/office/drawing/2014/main" id="{FFED9F64-5F58-7672-C160-A422EB5548FB}"/>
              </a:ext>
            </a:extLst>
          </p:cNvPr>
          <p:cNvSpPr txBox="1"/>
          <p:nvPr>
            <p:custDataLst>
              <p:tags r:id="rId10"/>
            </p:custDataLst>
          </p:nvPr>
        </p:nvSpPr>
        <p:spPr>
          <a:xfrm>
            <a:off x="4499609" y="5282421"/>
            <a:ext cx="3232535" cy="646331"/>
          </a:xfrm>
          <a:prstGeom prst="rect">
            <a:avLst/>
          </a:prstGeom>
          <a:noFill/>
        </p:spPr>
        <p:txBody>
          <a:bodyPr wrap="square" rtlCol="0">
            <a:spAutoFit/>
          </a:bodyPr>
          <a:lstStyle/>
          <a:p>
            <a:pPr algn="ctr"/>
            <a:r>
              <a:rPr lang="fr-CA" b="1" dirty="0">
                <a:latin typeface="Century Gothic" panose="020B0502020202020204" pitchFamily="34" charset="0"/>
              </a:rPr>
              <a:t>Compte d’épargne </a:t>
            </a:r>
            <a:br>
              <a:rPr lang="fr-CA" b="1" dirty="0">
                <a:latin typeface="Century Gothic" panose="020B0502020202020204" pitchFamily="34" charset="0"/>
              </a:rPr>
            </a:br>
            <a:r>
              <a:rPr lang="fr-CA" b="1" dirty="0">
                <a:latin typeface="Century Gothic" panose="020B0502020202020204" pitchFamily="34" charset="0"/>
              </a:rPr>
              <a:t>Liquidités/argent comptant</a:t>
            </a:r>
          </a:p>
        </p:txBody>
      </p:sp>
    </p:spTree>
    <p:extLst>
      <p:ext uri="{BB962C8B-B14F-4D97-AF65-F5344CB8AC3E}">
        <p14:creationId xmlns:p14="http://schemas.microsoft.com/office/powerpoint/2010/main" val="166182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Épargne</a:t>
            </a:r>
          </a:p>
        </p:txBody>
      </p:sp>
      <p:sp>
        <p:nvSpPr>
          <p:cNvPr id="320" name="Google Shape;320;p34"/>
          <p:cNvSpPr txBox="1">
            <a:spLocks noGrp="1"/>
          </p:cNvSpPr>
          <p:nvPr>
            <p:ph type="subTitle" idx="1"/>
            <p:custDataLst>
              <p:tags r:id="rId2"/>
            </p:custDataLst>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560"/>
              <a:buNone/>
            </a:pPr>
            <a:r>
              <a:rPr lang="fr-CA" b="1" dirty="0">
                <a:solidFill>
                  <a:srgbClr val="333F48"/>
                </a:solidFill>
              </a:rPr>
              <a:t>Différents événements dans ta vie peuvent nécessiter des stratégies d’épargne différentes :</a:t>
            </a:r>
          </a:p>
          <a:p>
            <a:r>
              <a:rPr lang="fr-CA" dirty="0">
                <a:effectLst/>
              </a:rPr>
              <a:t>épargner pour un voyage de fin d’études</a:t>
            </a:r>
          </a:p>
          <a:p>
            <a:r>
              <a:rPr lang="fr-CA" dirty="0">
                <a:effectLst/>
              </a:rPr>
              <a:t>épargner pour </a:t>
            </a:r>
            <a:r>
              <a:rPr lang="fr-CA" dirty="0"/>
              <a:t>une</a:t>
            </a:r>
            <a:r>
              <a:rPr lang="fr-CA" dirty="0">
                <a:effectLst/>
              </a:rPr>
              <a:t> mise de fonds sur une maison</a:t>
            </a:r>
          </a:p>
          <a:p>
            <a:r>
              <a:rPr lang="fr-CA" dirty="0">
                <a:effectLst/>
              </a:rPr>
              <a:t>épargner pour la retraite</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custDataLst>
              <p:tags r:id="rId3"/>
            </p:custDataLst>
          </p:nvPr>
        </p:nvSpPr>
        <p:spPr/>
        <p:txBody>
          <a:bodyPr/>
          <a:lstStyle/>
          <a:p>
            <a:fld id="{DFDF98CC-160E-494C-8C3C-8CDC5FA257DE}" type="slidenum">
              <a:rPr lang="en-US" smtClean="0"/>
              <a:t>13</a:t>
            </a:fld>
            <a:endParaRPr lang="en-US"/>
          </a:p>
        </p:txBody>
      </p:sp>
    </p:spTree>
    <p:extLst>
      <p:ext uri="{BB962C8B-B14F-4D97-AF65-F5344CB8AC3E}">
        <p14:creationId xmlns:p14="http://schemas.microsoft.com/office/powerpoint/2010/main" val="254243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C2BD-62E4-7A05-AC51-27633EC6AEDA}"/>
              </a:ext>
            </a:extLst>
          </p:cNvPr>
          <p:cNvSpPr>
            <a:spLocks noGrp="1"/>
          </p:cNvSpPr>
          <p:nvPr>
            <p:ph type="title"/>
            <p:custDataLst>
              <p:tags r:id="rId1"/>
            </p:custDataLst>
          </p:nvPr>
        </p:nvSpPr>
        <p:spPr>
          <a:xfrm>
            <a:off x="517870" y="1174918"/>
            <a:ext cx="5020948" cy="617245"/>
          </a:xfrm>
        </p:spPr>
        <p:txBody>
          <a:bodyPr/>
          <a:lstStyle/>
          <a:p>
            <a:r>
              <a:rPr lang="fr-CA" sz="3200">
                <a:solidFill>
                  <a:srgbClr val="205885"/>
                </a:solidFill>
                <a:latin typeface="Century Gothic" panose="020B0502020202020204" pitchFamily="34" charset="0"/>
              </a:rPr>
              <a:t>Épargner vs investir</a:t>
            </a:r>
          </a:p>
        </p:txBody>
      </p:sp>
      <p:sp>
        <p:nvSpPr>
          <p:cNvPr id="3" name="Text Placeholder 2">
            <a:extLst>
              <a:ext uri="{FF2B5EF4-FFF2-40B4-BE49-F238E27FC236}">
                <a16:creationId xmlns:a16="http://schemas.microsoft.com/office/drawing/2014/main" id="{A0533184-1699-FD37-7E11-CF92B3C8B346}"/>
              </a:ext>
            </a:extLst>
          </p:cNvPr>
          <p:cNvSpPr>
            <a:spLocks noGrp="1"/>
          </p:cNvSpPr>
          <p:nvPr>
            <p:ph type="body" sz="half" idx="2"/>
            <p:custDataLst>
              <p:tags r:id="rId2"/>
            </p:custDataLst>
          </p:nvPr>
        </p:nvSpPr>
        <p:spPr>
          <a:xfrm>
            <a:off x="517869" y="1917084"/>
            <a:ext cx="5269319" cy="3951903"/>
          </a:xfrm>
        </p:spPr>
        <p:txBody>
          <a:bodyPr vert="horz" lIns="91440" tIns="45720" rIns="91440" bIns="45720" rtlCol="0" anchor="t">
            <a:noAutofit/>
          </a:bodyPr>
          <a:lstStyle/>
          <a:p>
            <a:pPr marL="227013" indent="-227013">
              <a:buClr>
                <a:srgbClr val="A2AAAD"/>
              </a:buClr>
              <a:buChar char="•"/>
            </a:pPr>
            <a:r>
              <a:rPr lang="fr-CA" sz="1500" i="0" dirty="0">
                <a:latin typeface="Century Gothic" panose="020B0502020202020204" pitchFamily="34" charset="0"/>
                <a:ea typeface="+mn-lt"/>
                <a:cs typeface="+mn-lt"/>
              </a:rPr>
              <a:t>Investir te permet de faire fructifier ton argent beaucoup plus rapidement que dans un compte d’épargne. </a:t>
            </a:r>
          </a:p>
          <a:p>
            <a:pPr marL="227013" indent="-227013">
              <a:buClr>
                <a:srgbClr val="A2AAAD"/>
              </a:buClr>
              <a:buChar char="•"/>
            </a:pPr>
            <a:r>
              <a:rPr lang="fr-CA" sz="1500" i="0" dirty="0">
                <a:latin typeface="Century Gothic" panose="020B0502020202020204" pitchFamily="34" charset="0"/>
                <a:ea typeface="+mn-lt"/>
                <a:cs typeface="+mn-lt"/>
              </a:rPr>
              <a:t>Par exemple, un compte d’épargne pourrait rapporter un rendement annuel variant entre 0,05 % et 3,00 %. Si tu compares ce rendement à celui d’un compte qui investit sur le marché – comme un compte qui suit l’indice composé S&amp;P/TSX, dont le rendement annuel moyen est de 4,6 % – tu peux constater la différence.</a:t>
            </a:r>
          </a:p>
          <a:p>
            <a:pPr marL="227013" indent="-227013">
              <a:buClr>
                <a:srgbClr val="A2AAAD"/>
              </a:buClr>
              <a:buChar char="•"/>
            </a:pPr>
            <a:r>
              <a:rPr lang="fr-CA" sz="1500" i="0" dirty="0">
                <a:latin typeface="Century Gothic" panose="020B0502020202020204" pitchFamily="34" charset="0"/>
                <a:ea typeface="+mn-lt"/>
                <a:cs typeface="+mn-lt"/>
              </a:rPr>
              <a:t>Si tu investis à long terme, ton argent fructifiera beaucoup plus que si tu n’avais pas investi. </a:t>
            </a:r>
          </a:p>
          <a:p>
            <a:pPr marL="227013" indent="-227013">
              <a:buClr>
                <a:srgbClr val="A2AAAD"/>
              </a:buClr>
              <a:buChar char="•"/>
            </a:pPr>
            <a:r>
              <a:rPr lang="fr-CA" sz="1500" i="0" dirty="0">
                <a:latin typeface="Century Gothic" panose="020B0502020202020204" pitchFamily="34" charset="0"/>
                <a:ea typeface="+mn-lt"/>
                <a:cs typeface="+mn-lt"/>
              </a:rPr>
              <a:t>Le graphique montre ce qui serait arrivé si tu avais investi 5 000 $ dans des actions canadiennes entre le 30 avril 2000 et le 30 avril 2020. </a:t>
            </a:r>
          </a:p>
        </p:txBody>
      </p:sp>
      <p:sp>
        <p:nvSpPr>
          <p:cNvPr id="6" name="Slide Number Placeholder 5">
            <a:extLst>
              <a:ext uri="{FF2B5EF4-FFF2-40B4-BE49-F238E27FC236}">
                <a16:creationId xmlns:a16="http://schemas.microsoft.com/office/drawing/2014/main" id="{F4CB7007-719D-334B-5BF8-4B7861D8D373}"/>
              </a:ext>
            </a:extLst>
          </p:cNvPr>
          <p:cNvSpPr>
            <a:spLocks noGrp="1"/>
          </p:cNvSpPr>
          <p:nvPr>
            <p:ph type="sldNum" sz="quarter" idx="12"/>
            <p:custDataLst>
              <p:tags r:id="rId3"/>
            </p:custDataLst>
          </p:nvPr>
        </p:nvSpPr>
        <p:spPr/>
        <p:txBody>
          <a:bodyPr/>
          <a:lstStyle/>
          <a:p>
            <a:fld id="{DFDF98CC-160E-494C-8C3C-8CDC5FA257DE}" type="slidenum">
              <a:rPr lang="en-US" smtClean="0"/>
              <a:t>14</a:t>
            </a:fld>
            <a:endParaRPr lang="en-US"/>
          </a:p>
        </p:txBody>
      </p:sp>
      <p:pic>
        <p:nvPicPr>
          <p:cNvPr id="5" name="Picture 4" descr="A graph showing savings rate and composites&#10;&#10;Description automatically generated">
            <a:extLst>
              <a:ext uri="{FF2B5EF4-FFF2-40B4-BE49-F238E27FC236}">
                <a16:creationId xmlns:a16="http://schemas.microsoft.com/office/drawing/2014/main" id="{DCAFB85C-A132-CE75-3A4D-ED2FF0155AF4}"/>
              </a:ext>
            </a:extLst>
          </p:cNvPr>
          <p:cNvPicPr>
            <a:picLocks noChangeAspect="1"/>
          </p:cNvPicPr>
          <p:nvPr>
            <p:custDataLst>
              <p:tags r:id="rId4"/>
            </p:custDataLst>
          </p:nvPr>
        </p:nvPicPr>
        <p:blipFill>
          <a:blip r:embed="rId6"/>
          <a:stretch>
            <a:fillRect/>
          </a:stretch>
        </p:blipFill>
        <p:spPr>
          <a:xfrm>
            <a:off x="6363693" y="1917084"/>
            <a:ext cx="5271249" cy="3202551"/>
          </a:xfrm>
          <a:prstGeom prst="rect">
            <a:avLst/>
          </a:prstGeom>
          <a:ln>
            <a:solidFill>
              <a:srgbClr val="205885"/>
            </a:solidFill>
          </a:ln>
        </p:spPr>
      </p:pic>
      <p:sp>
        <p:nvSpPr>
          <p:cNvPr id="7" name="TextBox 6">
            <a:extLst>
              <a:ext uri="{FF2B5EF4-FFF2-40B4-BE49-F238E27FC236}">
                <a16:creationId xmlns:a16="http://schemas.microsoft.com/office/drawing/2014/main" id="{1E6F0AE3-4763-0034-36DB-C44193D5855A}"/>
              </a:ext>
            </a:extLst>
          </p:cNvPr>
          <p:cNvSpPr txBox="1"/>
          <p:nvPr/>
        </p:nvSpPr>
        <p:spPr>
          <a:xfrm>
            <a:off x="6469224" y="2220685"/>
            <a:ext cx="914400"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20 000 000 $</a:t>
            </a:r>
          </a:p>
        </p:txBody>
      </p:sp>
      <p:sp>
        <p:nvSpPr>
          <p:cNvPr id="8" name="TextBox 7">
            <a:extLst>
              <a:ext uri="{FF2B5EF4-FFF2-40B4-BE49-F238E27FC236}">
                <a16:creationId xmlns:a16="http://schemas.microsoft.com/office/drawing/2014/main" id="{13683A8C-3935-AC75-3791-D6FDF7ED9219}"/>
              </a:ext>
            </a:extLst>
          </p:cNvPr>
          <p:cNvSpPr txBox="1"/>
          <p:nvPr/>
        </p:nvSpPr>
        <p:spPr>
          <a:xfrm>
            <a:off x="6469224" y="2687216"/>
            <a:ext cx="914400"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15 000 000 $</a:t>
            </a:r>
          </a:p>
        </p:txBody>
      </p:sp>
      <p:sp>
        <p:nvSpPr>
          <p:cNvPr id="9" name="TextBox 8">
            <a:extLst>
              <a:ext uri="{FF2B5EF4-FFF2-40B4-BE49-F238E27FC236}">
                <a16:creationId xmlns:a16="http://schemas.microsoft.com/office/drawing/2014/main" id="{D6999F2D-F683-C8A7-BCF6-D22E865162DE}"/>
              </a:ext>
            </a:extLst>
          </p:cNvPr>
          <p:cNvSpPr txBox="1"/>
          <p:nvPr/>
        </p:nvSpPr>
        <p:spPr>
          <a:xfrm>
            <a:off x="6469224" y="3178628"/>
            <a:ext cx="914400"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10 000 000 $</a:t>
            </a:r>
          </a:p>
        </p:txBody>
      </p:sp>
      <p:sp>
        <p:nvSpPr>
          <p:cNvPr id="10" name="TextBox 9">
            <a:extLst>
              <a:ext uri="{FF2B5EF4-FFF2-40B4-BE49-F238E27FC236}">
                <a16:creationId xmlns:a16="http://schemas.microsoft.com/office/drawing/2014/main" id="{0B6B9294-EC65-AEC9-8BC7-AE821716B7DD}"/>
              </a:ext>
            </a:extLst>
          </p:cNvPr>
          <p:cNvSpPr txBox="1"/>
          <p:nvPr/>
        </p:nvSpPr>
        <p:spPr>
          <a:xfrm>
            <a:off x="6469224" y="3676261"/>
            <a:ext cx="914400"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5 000 000 $</a:t>
            </a:r>
          </a:p>
        </p:txBody>
      </p:sp>
      <p:sp>
        <p:nvSpPr>
          <p:cNvPr id="11" name="TextBox 10">
            <a:extLst>
              <a:ext uri="{FF2B5EF4-FFF2-40B4-BE49-F238E27FC236}">
                <a16:creationId xmlns:a16="http://schemas.microsoft.com/office/drawing/2014/main" id="{9E9AC804-51F7-FD9A-11B2-B4D9823439C9}"/>
              </a:ext>
            </a:extLst>
          </p:cNvPr>
          <p:cNvSpPr txBox="1"/>
          <p:nvPr/>
        </p:nvSpPr>
        <p:spPr>
          <a:xfrm>
            <a:off x="6469224" y="4149012"/>
            <a:ext cx="914400"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0,00 $</a:t>
            </a:r>
          </a:p>
        </p:txBody>
      </p:sp>
      <p:sp>
        <p:nvSpPr>
          <p:cNvPr id="12" name="TextBox 11">
            <a:extLst>
              <a:ext uri="{FF2B5EF4-FFF2-40B4-BE49-F238E27FC236}">
                <a16:creationId xmlns:a16="http://schemas.microsoft.com/office/drawing/2014/main" id="{CE726FA7-E4E1-A457-5E1C-FB577427C552}"/>
              </a:ext>
            </a:extLst>
          </p:cNvPr>
          <p:cNvSpPr txBox="1"/>
          <p:nvPr/>
        </p:nvSpPr>
        <p:spPr>
          <a:xfrm rot="16200000">
            <a:off x="7118991" y="4546733"/>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2000</a:t>
            </a:r>
          </a:p>
        </p:txBody>
      </p:sp>
      <p:sp>
        <p:nvSpPr>
          <p:cNvPr id="13" name="TextBox 12">
            <a:extLst>
              <a:ext uri="{FF2B5EF4-FFF2-40B4-BE49-F238E27FC236}">
                <a16:creationId xmlns:a16="http://schemas.microsoft.com/office/drawing/2014/main" id="{9BD20183-D45B-3924-41EE-DE2190EEA818}"/>
              </a:ext>
            </a:extLst>
          </p:cNvPr>
          <p:cNvSpPr txBox="1"/>
          <p:nvPr/>
        </p:nvSpPr>
        <p:spPr>
          <a:xfrm rot="16200000">
            <a:off x="7461115"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2002</a:t>
            </a:r>
          </a:p>
        </p:txBody>
      </p:sp>
      <p:sp>
        <p:nvSpPr>
          <p:cNvPr id="14" name="TextBox 13">
            <a:extLst>
              <a:ext uri="{FF2B5EF4-FFF2-40B4-BE49-F238E27FC236}">
                <a16:creationId xmlns:a16="http://schemas.microsoft.com/office/drawing/2014/main" id="{EFCF58D5-41BC-7174-5E07-D12D38126DEA}"/>
              </a:ext>
            </a:extLst>
          </p:cNvPr>
          <p:cNvSpPr txBox="1"/>
          <p:nvPr/>
        </p:nvSpPr>
        <p:spPr>
          <a:xfrm rot="16200000">
            <a:off x="7840560"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2004</a:t>
            </a:r>
          </a:p>
        </p:txBody>
      </p:sp>
      <p:sp>
        <p:nvSpPr>
          <p:cNvPr id="15" name="TextBox 14">
            <a:extLst>
              <a:ext uri="{FF2B5EF4-FFF2-40B4-BE49-F238E27FC236}">
                <a16:creationId xmlns:a16="http://schemas.microsoft.com/office/drawing/2014/main" id="{C3823219-73DE-0F5E-B117-52E054DF17DA}"/>
              </a:ext>
            </a:extLst>
          </p:cNvPr>
          <p:cNvSpPr txBox="1"/>
          <p:nvPr/>
        </p:nvSpPr>
        <p:spPr>
          <a:xfrm rot="16200000">
            <a:off x="8220005"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2006</a:t>
            </a:r>
          </a:p>
        </p:txBody>
      </p:sp>
      <p:sp>
        <p:nvSpPr>
          <p:cNvPr id="16" name="TextBox 15">
            <a:extLst>
              <a:ext uri="{FF2B5EF4-FFF2-40B4-BE49-F238E27FC236}">
                <a16:creationId xmlns:a16="http://schemas.microsoft.com/office/drawing/2014/main" id="{DEE58462-7BCB-BD20-F393-4C8BEF5C7F16}"/>
              </a:ext>
            </a:extLst>
          </p:cNvPr>
          <p:cNvSpPr txBox="1"/>
          <p:nvPr/>
        </p:nvSpPr>
        <p:spPr>
          <a:xfrm rot="16200000">
            <a:off x="8587010"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2008</a:t>
            </a:r>
          </a:p>
        </p:txBody>
      </p:sp>
      <p:sp>
        <p:nvSpPr>
          <p:cNvPr id="17" name="TextBox 16">
            <a:extLst>
              <a:ext uri="{FF2B5EF4-FFF2-40B4-BE49-F238E27FC236}">
                <a16:creationId xmlns:a16="http://schemas.microsoft.com/office/drawing/2014/main" id="{AA3F605F-8D5C-0B3D-7578-CB3FE52B1309}"/>
              </a:ext>
            </a:extLst>
          </p:cNvPr>
          <p:cNvSpPr txBox="1"/>
          <p:nvPr/>
        </p:nvSpPr>
        <p:spPr>
          <a:xfrm rot="16200000">
            <a:off x="8978897"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2010</a:t>
            </a:r>
          </a:p>
        </p:txBody>
      </p:sp>
      <p:sp>
        <p:nvSpPr>
          <p:cNvPr id="18" name="TextBox 17">
            <a:extLst>
              <a:ext uri="{FF2B5EF4-FFF2-40B4-BE49-F238E27FC236}">
                <a16:creationId xmlns:a16="http://schemas.microsoft.com/office/drawing/2014/main" id="{CE1833AB-3455-8421-63CB-B363BF528B6C}"/>
              </a:ext>
            </a:extLst>
          </p:cNvPr>
          <p:cNvSpPr txBox="1"/>
          <p:nvPr/>
        </p:nvSpPr>
        <p:spPr>
          <a:xfrm rot="16200000">
            <a:off x="9358343"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2012</a:t>
            </a:r>
          </a:p>
        </p:txBody>
      </p:sp>
      <p:sp>
        <p:nvSpPr>
          <p:cNvPr id="19" name="TextBox 18">
            <a:extLst>
              <a:ext uri="{FF2B5EF4-FFF2-40B4-BE49-F238E27FC236}">
                <a16:creationId xmlns:a16="http://schemas.microsoft.com/office/drawing/2014/main" id="{1EB0F3F5-5883-A722-210C-3F47A1D16266}"/>
              </a:ext>
            </a:extLst>
          </p:cNvPr>
          <p:cNvSpPr txBox="1"/>
          <p:nvPr/>
        </p:nvSpPr>
        <p:spPr>
          <a:xfrm rot="16200000">
            <a:off x="9737789"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2014</a:t>
            </a:r>
          </a:p>
        </p:txBody>
      </p:sp>
      <p:sp>
        <p:nvSpPr>
          <p:cNvPr id="20" name="TextBox 19">
            <a:extLst>
              <a:ext uri="{FF2B5EF4-FFF2-40B4-BE49-F238E27FC236}">
                <a16:creationId xmlns:a16="http://schemas.microsoft.com/office/drawing/2014/main" id="{FEA08A9F-92F4-C3DB-C224-EB7A6A03D05B}"/>
              </a:ext>
            </a:extLst>
          </p:cNvPr>
          <p:cNvSpPr txBox="1"/>
          <p:nvPr/>
        </p:nvSpPr>
        <p:spPr>
          <a:xfrm rot="16200000">
            <a:off x="10123456"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2016</a:t>
            </a:r>
          </a:p>
        </p:txBody>
      </p:sp>
      <p:sp>
        <p:nvSpPr>
          <p:cNvPr id="21" name="TextBox 20">
            <a:extLst>
              <a:ext uri="{FF2B5EF4-FFF2-40B4-BE49-F238E27FC236}">
                <a16:creationId xmlns:a16="http://schemas.microsoft.com/office/drawing/2014/main" id="{D4A5C9CE-561F-EADE-E8FC-0BBAD6681716}"/>
              </a:ext>
            </a:extLst>
          </p:cNvPr>
          <p:cNvSpPr txBox="1"/>
          <p:nvPr/>
        </p:nvSpPr>
        <p:spPr>
          <a:xfrm rot="16200000">
            <a:off x="10490461"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2018</a:t>
            </a:r>
          </a:p>
        </p:txBody>
      </p:sp>
      <p:sp>
        <p:nvSpPr>
          <p:cNvPr id="22" name="TextBox 21">
            <a:extLst>
              <a:ext uri="{FF2B5EF4-FFF2-40B4-BE49-F238E27FC236}">
                <a16:creationId xmlns:a16="http://schemas.microsoft.com/office/drawing/2014/main" id="{2256F2D5-A41C-022A-9056-C7EDB0202BED}"/>
              </a:ext>
            </a:extLst>
          </p:cNvPr>
          <p:cNvSpPr txBox="1"/>
          <p:nvPr/>
        </p:nvSpPr>
        <p:spPr>
          <a:xfrm rot="16200000">
            <a:off x="10869907"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2020</a:t>
            </a:r>
          </a:p>
        </p:txBody>
      </p:sp>
      <p:sp>
        <p:nvSpPr>
          <p:cNvPr id="23" name="TextBox 22">
            <a:extLst>
              <a:ext uri="{FF2B5EF4-FFF2-40B4-BE49-F238E27FC236}">
                <a16:creationId xmlns:a16="http://schemas.microsoft.com/office/drawing/2014/main" id="{082F44C5-CEA9-D799-825D-5A131561905F}"/>
              </a:ext>
            </a:extLst>
          </p:cNvPr>
          <p:cNvSpPr txBox="1"/>
          <p:nvPr/>
        </p:nvSpPr>
        <p:spPr>
          <a:xfrm>
            <a:off x="7946695" y="2336101"/>
            <a:ext cx="1283964" cy="230832"/>
          </a:xfrm>
          <a:prstGeom prst="rect">
            <a:avLst/>
          </a:prstGeom>
          <a:solidFill>
            <a:schemeClr val="bg1"/>
          </a:solidFill>
        </p:spPr>
        <p:txBody>
          <a:bodyPr wrap="square" rtlCol="0">
            <a:spAutoFit/>
          </a:bodyPr>
          <a:lstStyle/>
          <a:p>
            <a:r>
              <a:rPr lang="en-CA" sz="900" dirty="0" err="1">
                <a:effectLst/>
                <a:latin typeface="Century Gothic" panose="020B0502020202020204" pitchFamily="34" charset="0"/>
              </a:rPr>
              <a:t>Taux</a:t>
            </a:r>
            <a:r>
              <a:rPr lang="en-CA" sz="900" dirty="0">
                <a:effectLst/>
                <a:latin typeface="Century Gothic" panose="020B0502020202020204" pitchFamily="34" charset="0"/>
              </a:rPr>
              <a:t> </a:t>
            </a:r>
            <a:r>
              <a:rPr lang="en-CA" sz="900" dirty="0" err="1">
                <a:effectLst/>
                <a:latin typeface="Century Gothic" panose="020B0502020202020204" pitchFamily="34" charset="0"/>
              </a:rPr>
              <a:t>d'épargne</a:t>
            </a:r>
            <a:endParaRPr lang="en-CA" sz="900" dirty="0">
              <a:effectLst/>
              <a:latin typeface="Century Gothic" panose="020B0502020202020204" pitchFamily="34" charset="0"/>
            </a:endParaRPr>
          </a:p>
        </p:txBody>
      </p:sp>
      <p:sp>
        <p:nvSpPr>
          <p:cNvPr id="24" name="TextBox 23">
            <a:extLst>
              <a:ext uri="{FF2B5EF4-FFF2-40B4-BE49-F238E27FC236}">
                <a16:creationId xmlns:a16="http://schemas.microsoft.com/office/drawing/2014/main" id="{271E7768-AC44-B2EE-3D32-586B55CA9DC4}"/>
              </a:ext>
            </a:extLst>
          </p:cNvPr>
          <p:cNvSpPr txBox="1"/>
          <p:nvPr/>
        </p:nvSpPr>
        <p:spPr>
          <a:xfrm>
            <a:off x="7946694" y="2528934"/>
            <a:ext cx="1962415" cy="230832"/>
          </a:xfrm>
          <a:prstGeom prst="rect">
            <a:avLst/>
          </a:prstGeom>
          <a:solidFill>
            <a:schemeClr val="bg1"/>
          </a:solidFill>
        </p:spPr>
        <p:txBody>
          <a:bodyPr wrap="square" rtlCol="0">
            <a:spAutoFit/>
          </a:bodyPr>
          <a:lstStyle/>
          <a:p>
            <a:r>
              <a:rPr lang="en-CA" sz="900" dirty="0" err="1">
                <a:effectLst/>
                <a:latin typeface="Century Gothic" panose="020B0502020202020204" pitchFamily="34" charset="0"/>
              </a:rPr>
              <a:t>Indice</a:t>
            </a:r>
            <a:r>
              <a:rPr lang="en-CA" sz="900" dirty="0">
                <a:effectLst/>
                <a:latin typeface="Century Gothic" panose="020B0502020202020204" pitchFamily="34" charset="0"/>
              </a:rPr>
              <a:t> </a:t>
            </a:r>
            <a:r>
              <a:rPr lang="en-CA" sz="900" dirty="0" err="1">
                <a:effectLst/>
                <a:latin typeface="Century Gothic" panose="020B0502020202020204" pitchFamily="34" charset="0"/>
              </a:rPr>
              <a:t>composé</a:t>
            </a:r>
            <a:r>
              <a:rPr lang="en-CA" sz="900" dirty="0">
                <a:effectLst/>
                <a:latin typeface="Century Gothic" panose="020B0502020202020204" pitchFamily="34" charset="0"/>
              </a:rPr>
              <a:t> S&amp;P/TSX</a:t>
            </a:r>
          </a:p>
        </p:txBody>
      </p:sp>
      <p:sp>
        <p:nvSpPr>
          <p:cNvPr id="25" name="TextBox 24">
            <a:extLst>
              <a:ext uri="{FF2B5EF4-FFF2-40B4-BE49-F238E27FC236}">
                <a16:creationId xmlns:a16="http://schemas.microsoft.com/office/drawing/2014/main" id="{95DE5D4F-82DA-FA37-D3A6-6FEDCF1221FD}"/>
              </a:ext>
            </a:extLst>
          </p:cNvPr>
          <p:cNvSpPr txBox="1"/>
          <p:nvPr/>
        </p:nvSpPr>
        <p:spPr>
          <a:xfrm>
            <a:off x="10569757" y="2541374"/>
            <a:ext cx="914400" cy="230832"/>
          </a:xfrm>
          <a:prstGeom prst="rect">
            <a:avLst/>
          </a:prstGeom>
          <a:solidFill>
            <a:schemeClr val="bg1"/>
          </a:solidFill>
        </p:spPr>
        <p:txBody>
          <a:bodyPr wrap="square" rtlCol="0">
            <a:spAutoFit/>
          </a:bodyPr>
          <a:lstStyle/>
          <a:p>
            <a:r>
              <a:rPr lang="en-CA" sz="900" b="1" dirty="0">
                <a:effectLst/>
                <a:latin typeface="Century Gothic" panose="020B0502020202020204" pitchFamily="34" charset="0"/>
              </a:rPr>
              <a:t>13 065,81 $</a:t>
            </a:r>
          </a:p>
        </p:txBody>
      </p:sp>
      <p:sp>
        <p:nvSpPr>
          <p:cNvPr id="26" name="TextBox 25">
            <a:extLst>
              <a:ext uri="{FF2B5EF4-FFF2-40B4-BE49-F238E27FC236}">
                <a16:creationId xmlns:a16="http://schemas.microsoft.com/office/drawing/2014/main" id="{3BF0176E-6293-58F7-B4D7-0809A7CE6D6B}"/>
              </a:ext>
            </a:extLst>
          </p:cNvPr>
          <p:cNvSpPr txBox="1"/>
          <p:nvPr/>
        </p:nvSpPr>
        <p:spPr>
          <a:xfrm>
            <a:off x="10611599" y="3322772"/>
            <a:ext cx="914400" cy="230832"/>
          </a:xfrm>
          <a:prstGeom prst="rect">
            <a:avLst/>
          </a:prstGeom>
          <a:solidFill>
            <a:schemeClr val="bg1"/>
          </a:solidFill>
        </p:spPr>
        <p:txBody>
          <a:bodyPr wrap="square" rtlCol="0">
            <a:spAutoFit/>
          </a:bodyPr>
          <a:lstStyle/>
          <a:p>
            <a:r>
              <a:rPr lang="en-CA" sz="900" b="1" dirty="0">
                <a:effectLst/>
                <a:latin typeface="Century Gothic" panose="020B0502020202020204" pitchFamily="34" charset="0"/>
              </a:rPr>
              <a:t>7 218,76 $</a:t>
            </a:r>
          </a:p>
        </p:txBody>
      </p:sp>
    </p:spTree>
    <p:extLst>
      <p:ext uri="{BB962C8B-B14F-4D97-AF65-F5344CB8AC3E}">
        <p14:creationId xmlns:p14="http://schemas.microsoft.com/office/powerpoint/2010/main" val="337834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 name="Rectangle 2">
            <a:extLst>
              <a:ext uri="{FF2B5EF4-FFF2-40B4-BE49-F238E27FC236}">
                <a16:creationId xmlns:a16="http://schemas.microsoft.com/office/drawing/2014/main" id="{F151A67B-6B2C-675F-BD32-5350A8ACE1F9}"/>
              </a:ext>
            </a:extLst>
          </p:cNvPr>
          <p:cNvSpPr/>
          <p:nvPr>
            <p:custDataLst>
              <p:tags r:id="rId1"/>
            </p:custDataLst>
          </p:nvPr>
        </p:nvSpPr>
        <p:spPr>
          <a:xfrm>
            <a:off x="6292516" y="1989138"/>
            <a:ext cx="5899484" cy="3798051"/>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Google Shape;325;p35"/>
          <p:cNvSpPr txBox="1">
            <a:spLocks noGrp="1"/>
          </p:cNvSpPr>
          <p:nvPr>
            <p:ph type="ctrTitle"/>
            <p:custDataLst>
              <p:tags r:id="rId2"/>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Comment épargner</a:t>
            </a:r>
          </a:p>
        </p:txBody>
      </p:sp>
      <p:sp>
        <p:nvSpPr>
          <p:cNvPr id="326" name="Google Shape;326;p35"/>
          <p:cNvSpPr txBox="1">
            <a:spLocks noGrp="1"/>
          </p:cNvSpPr>
          <p:nvPr>
            <p:ph type="subTitle" idx="1"/>
            <p:custDataLst>
              <p:tags r:id="rId3"/>
            </p:custDataLst>
          </p:nvPr>
        </p:nvSpPr>
        <p:spPr>
          <a:xfrm>
            <a:off x="517871" y="1991844"/>
            <a:ext cx="5209161" cy="4029786"/>
          </a:xfrm>
          <a:prstGeom prst="rect">
            <a:avLst/>
          </a:prstGeom>
          <a:noFill/>
          <a:ln>
            <a:noFill/>
          </a:ln>
        </p:spPr>
        <p:txBody>
          <a:bodyPr spcFirstLastPara="1" wrap="square" lIns="91425" tIns="45700" rIns="91425" bIns="45700" anchor="t" anchorCtr="0">
            <a:noAutofit/>
          </a:bodyPr>
          <a:lstStyle/>
          <a:p>
            <a:pPr marL="274638" indent="-217488">
              <a:spcBef>
                <a:spcPts val="0"/>
              </a:spcBef>
              <a:buSzPct val="100000"/>
            </a:pPr>
            <a:r>
              <a:rPr lang="fr-CA" sz="1500" dirty="0"/>
              <a:t>« </a:t>
            </a:r>
            <a:r>
              <a:rPr lang="fr-CA" sz="1500" b="1" dirty="0"/>
              <a:t>Te payer en premier </a:t>
            </a:r>
            <a:r>
              <a:rPr lang="fr-CA" sz="1500" dirty="0"/>
              <a:t>» signifie mettre de l’argent de côté pour épargner avant même de dépenser ton chèque de paye.</a:t>
            </a:r>
          </a:p>
          <a:p>
            <a:pPr marL="274638" indent="-217488">
              <a:spcBef>
                <a:spcPts val="640"/>
              </a:spcBef>
              <a:buSzPct val="100000"/>
            </a:pPr>
            <a:r>
              <a:rPr lang="fr-CA" sz="1500" dirty="0"/>
              <a:t>Si tu épargnes de l’argent avant même de dépenser quoi que ce soit, c’est un peu comme si cet argent ne faisait pas partie de ton budget de dépense. </a:t>
            </a:r>
          </a:p>
          <a:p>
            <a:pPr marL="274638" indent="-217488">
              <a:spcBef>
                <a:spcPts val="640"/>
              </a:spcBef>
              <a:buSzPct val="100000"/>
            </a:pPr>
            <a:r>
              <a:rPr lang="fr-CA" sz="1500" dirty="0"/>
              <a:t>La plupart des banques peuvent t’aider à te payer en premier en établissant des transferts d’argent automatiques de ton compte de chèques à ton compte d’épargne. </a:t>
            </a:r>
          </a:p>
        </p:txBody>
      </p:sp>
      <p:sp>
        <p:nvSpPr>
          <p:cNvPr id="2" name="TextBox 1">
            <a:extLst>
              <a:ext uri="{FF2B5EF4-FFF2-40B4-BE49-F238E27FC236}">
                <a16:creationId xmlns:a16="http://schemas.microsoft.com/office/drawing/2014/main" id="{550005BF-FB89-90E9-AF74-107ADD5F3A27}"/>
              </a:ext>
            </a:extLst>
          </p:cNvPr>
          <p:cNvSpPr txBox="1"/>
          <p:nvPr>
            <p:custDataLst>
              <p:tags r:id="rId4"/>
            </p:custDataLst>
          </p:nvPr>
        </p:nvSpPr>
        <p:spPr>
          <a:xfrm>
            <a:off x="7008651" y="4530578"/>
            <a:ext cx="4467213" cy="1015663"/>
          </a:xfrm>
          <a:prstGeom prst="rect">
            <a:avLst/>
          </a:prstGeom>
          <a:noFill/>
        </p:spPr>
        <p:txBody>
          <a:bodyPr wrap="square" rtlCol="0">
            <a:spAutoFit/>
          </a:bodyPr>
          <a:lstStyle/>
          <a:p>
            <a:pPr algn="ctr"/>
            <a:r>
              <a:rPr lang="fr-CA" sz="1500" b="1" dirty="0">
                <a:effectLst/>
                <a:latin typeface="Century Gothic" panose="020B0502020202020204" pitchFamily="34" charset="0"/>
              </a:rPr>
              <a:t>Certains experts recommandent de prélever une somme de 10 % sur ton revenu, avant impôt, et de la mettre de côté à des fins d’épargne ou de placement.</a:t>
            </a:r>
          </a:p>
        </p:txBody>
      </p:sp>
      <p:sp>
        <p:nvSpPr>
          <p:cNvPr id="4" name="Oval 3">
            <a:extLst>
              <a:ext uri="{FF2B5EF4-FFF2-40B4-BE49-F238E27FC236}">
                <a16:creationId xmlns:a16="http://schemas.microsoft.com/office/drawing/2014/main" id="{A64DDD23-7CB5-D9C3-0E83-94A9BAF4860E}"/>
              </a:ext>
            </a:extLst>
          </p:cNvPr>
          <p:cNvSpPr/>
          <p:nvPr>
            <p:custDataLst>
              <p:tags r:id="rId5"/>
            </p:custDataLst>
          </p:nvPr>
        </p:nvSpPr>
        <p:spPr>
          <a:xfrm>
            <a:off x="8267699" y="2421124"/>
            <a:ext cx="1949116" cy="1949116"/>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5" name="Picture 4">
            <a:extLst>
              <a:ext uri="{FF2B5EF4-FFF2-40B4-BE49-F238E27FC236}">
                <a16:creationId xmlns:a16="http://schemas.microsoft.com/office/drawing/2014/main" id="{90DC9FF4-9E7B-FD05-79F4-92077F94ED56}"/>
              </a:ext>
            </a:extLst>
          </p:cNvPr>
          <p:cNvPicPr>
            <a:picLocks noChangeAspect="1"/>
          </p:cNvPicPr>
          <p:nvPr>
            <p:custDataLst>
              <p:tags r:id="rId6"/>
            </p:custDataLst>
          </p:nvPr>
        </p:nvPicPr>
        <p:blipFill>
          <a:blip r:embed="rId10"/>
          <a:stretch>
            <a:fillRect/>
          </a:stretch>
        </p:blipFill>
        <p:spPr>
          <a:xfrm>
            <a:off x="8714835" y="2905728"/>
            <a:ext cx="1029406" cy="1029406"/>
          </a:xfrm>
          <a:prstGeom prst="rect">
            <a:avLst/>
          </a:prstGeom>
        </p:spPr>
      </p:pic>
      <p:sp>
        <p:nvSpPr>
          <p:cNvPr id="6" name="Slide Number Placeholder 5">
            <a:extLst>
              <a:ext uri="{FF2B5EF4-FFF2-40B4-BE49-F238E27FC236}">
                <a16:creationId xmlns:a16="http://schemas.microsoft.com/office/drawing/2014/main" id="{6B0D6F72-45F3-42A1-E358-D6A5A9A37E51}"/>
              </a:ext>
            </a:extLst>
          </p:cNvPr>
          <p:cNvSpPr>
            <a:spLocks noGrp="1"/>
          </p:cNvSpPr>
          <p:nvPr>
            <p:ph type="sldNum" sz="quarter" idx="12"/>
            <p:custDataLst>
              <p:tags r:id="rId7"/>
            </p:custDataLst>
          </p:nvPr>
        </p:nvSpPr>
        <p:spPr/>
        <p:txBody>
          <a:bodyPr/>
          <a:lstStyle/>
          <a:p>
            <a:fld id="{DFDF98CC-160E-494C-8C3C-8CDC5FA257DE}" type="slidenum">
              <a:rPr lang="en-US" smtClean="0"/>
              <a:t>15</a:t>
            </a:fld>
            <a:endParaRPr lang="en-US"/>
          </a:p>
        </p:txBody>
      </p:sp>
    </p:spTree>
    <p:extLst>
      <p:ext uri="{BB962C8B-B14F-4D97-AF65-F5344CB8AC3E}">
        <p14:creationId xmlns:p14="http://schemas.microsoft.com/office/powerpoint/2010/main" val="287663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680F-5136-CEAE-8E12-0206D23E3739}"/>
              </a:ext>
            </a:extLst>
          </p:cNvPr>
          <p:cNvSpPr>
            <a:spLocks noGrp="1"/>
          </p:cNvSpPr>
          <p:nvPr>
            <p:ph type="ctrTitle"/>
            <p:custDataLst>
              <p:tags r:id="rId1"/>
            </p:custDataLst>
          </p:nvPr>
        </p:nvSpPr>
        <p:spPr/>
        <p:txBody>
          <a:bodyPr/>
          <a:lstStyle/>
          <a:p>
            <a:r>
              <a:rPr lang="fr-CA" dirty="0"/>
              <a:t>Calculatrice d’épargne</a:t>
            </a:r>
          </a:p>
        </p:txBody>
      </p:sp>
      <p:sp>
        <p:nvSpPr>
          <p:cNvPr id="3" name="Text Placeholder 2">
            <a:extLst>
              <a:ext uri="{FF2B5EF4-FFF2-40B4-BE49-F238E27FC236}">
                <a16:creationId xmlns:a16="http://schemas.microsoft.com/office/drawing/2014/main" id="{BA149619-A6BE-7D10-E08E-78091A77B030}"/>
              </a:ext>
            </a:extLst>
          </p:cNvPr>
          <p:cNvSpPr>
            <a:spLocks noGrp="1"/>
          </p:cNvSpPr>
          <p:nvPr>
            <p:ph type="body" idx="4294967295"/>
            <p:custDataLst>
              <p:tags r:id="rId2"/>
            </p:custDataLst>
          </p:nvPr>
        </p:nvSpPr>
        <p:spPr>
          <a:xfrm>
            <a:off x="542949" y="3551686"/>
            <a:ext cx="11158192" cy="1333824"/>
          </a:xfrm>
          <a:prstGeom prst="rect">
            <a:avLst/>
          </a:prstGeom>
        </p:spPr>
        <p:txBody>
          <a:bodyPr/>
          <a:lstStyle/>
          <a:p>
            <a:r>
              <a:rPr lang="fr-CA" sz="2500" dirty="0">
                <a:latin typeface="Century Gothic" panose="020B0502020202020204" pitchFamily="34" charset="0"/>
                <a:hlinkClick r:id="rId5">
                  <a:extLst>
                    <a:ext uri="{A12FA001-AC4F-418D-AE19-62706E023703}">
                      <ahyp:hlinkClr xmlns:ahyp="http://schemas.microsoft.com/office/drawing/2018/hyperlinkcolor" val="tx"/>
                    </a:ext>
                  </a:extLst>
                </a:hlinkClick>
              </a:rPr>
              <a:t>fidelity.ca/</a:t>
            </a:r>
            <a:r>
              <a:rPr lang="fr-CA" sz="2500" dirty="0" err="1">
                <a:latin typeface="Century Gothic" panose="020B0502020202020204" pitchFamily="34" charset="0"/>
                <a:hlinkClick r:id="rId5">
                  <a:extLst>
                    <a:ext uri="{A12FA001-AC4F-418D-AE19-62706E023703}">
                      <ahyp:hlinkClr xmlns:ahyp="http://schemas.microsoft.com/office/drawing/2018/hyperlinkcolor" val="tx"/>
                    </a:ext>
                  </a:extLst>
                </a:hlinkClick>
              </a:rPr>
              <a:t>calculatriceepargne</a:t>
            </a:r>
            <a:endParaRPr lang="fr-CA" sz="2500" dirty="0">
              <a:latin typeface="Century Gothic" panose="020B0502020202020204" pitchFamily="34" charset="0"/>
              <a:hlinkClick r:id="rId5">
                <a:extLst>
                  <a:ext uri="{A12FA001-AC4F-418D-AE19-62706E023703}">
                    <ahyp:hlinkClr xmlns:ahyp="http://schemas.microsoft.com/office/drawing/2018/hyperlinkcolor" val="tx"/>
                  </a:ext>
                </a:extLst>
              </a:hlinkClick>
            </a:endParaRPr>
          </a:p>
        </p:txBody>
      </p:sp>
      <p:sp>
        <p:nvSpPr>
          <p:cNvPr id="5" name="Slide Number Placeholder 4">
            <a:extLst>
              <a:ext uri="{FF2B5EF4-FFF2-40B4-BE49-F238E27FC236}">
                <a16:creationId xmlns:a16="http://schemas.microsoft.com/office/drawing/2014/main" id="{9BE26CE9-359C-2FD2-2C02-95C68E0DC2AA}"/>
              </a:ext>
            </a:extLst>
          </p:cNvPr>
          <p:cNvSpPr>
            <a:spLocks noGrp="1"/>
          </p:cNvSpPr>
          <p:nvPr>
            <p:ph type="sldNum" sz="quarter" idx="12"/>
            <p:custDataLst>
              <p:tags r:id="rId3"/>
            </p:custDataLst>
          </p:nvPr>
        </p:nvSpPr>
        <p:spPr/>
        <p:txBody>
          <a:bodyPr/>
          <a:lstStyle/>
          <a:p>
            <a:fld id="{DFDF98CC-160E-494C-8C3C-8CDC5FA257DE}" type="slidenum">
              <a:rPr lang="en-US" smtClean="0"/>
              <a:t>16</a:t>
            </a:fld>
            <a:endParaRPr lang="en-US"/>
          </a:p>
        </p:txBody>
      </p:sp>
      <p:pic>
        <p:nvPicPr>
          <p:cNvPr id="4" name="Picture 3" descr="A hand holding a pen and a calculator&#10;&#10;Description automatically generated">
            <a:extLst>
              <a:ext uri="{FF2B5EF4-FFF2-40B4-BE49-F238E27FC236}">
                <a16:creationId xmlns:a16="http://schemas.microsoft.com/office/drawing/2014/main" id="{E80CCC22-03C0-BBD8-7489-46AD7E5A57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0173" y="2064658"/>
            <a:ext cx="5932713" cy="3955142"/>
          </a:xfrm>
          <a:prstGeom prst="rect">
            <a:avLst/>
          </a:prstGeom>
        </p:spPr>
      </p:pic>
    </p:spTree>
    <p:extLst>
      <p:ext uri="{BB962C8B-B14F-4D97-AF65-F5344CB8AC3E}">
        <p14:creationId xmlns:p14="http://schemas.microsoft.com/office/powerpoint/2010/main" val="309549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7528-B713-9EE4-A82E-B008D3E12F16}"/>
              </a:ext>
            </a:extLst>
          </p:cNvPr>
          <p:cNvSpPr>
            <a:spLocks noGrp="1"/>
          </p:cNvSpPr>
          <p:nvPr>
            <p:ph type="ctrTitle"/>
            <p:custDataLst>
              <p:tags r:id="rId1"/>
            </p:custDataLst>
          </p:nvPr>
        </p:nvSpPr>
        <p:spPr/>
        <p:txBody>
          <a:bodyPr/>
          <a:lstStyle/>
          <a:p>
            <a:r>
              <a:rPr lang="fr-CA"/>
              <a:t>Résumé</a:t>
            </a:r>
          </a:p>
        </p:txBody>
      </p:sp>
      <p:sp>
        <p:nvSpPr>
          <p:cNvPr id="3" name="Text Placeholder 2">
            <a:extLst>
              <a:ext uri="{FF2B5EF4-FFF2-40B4-BE49-F238E27FC236}">
                <a16:creationId xmlns:a16="http://schemas.microsoft.com/office/drawing/2014/main" id="{39CBE5A4-E080-80F5-78C9-97FC57007745}"/>
              </a:ext>
            </a:extLst>
          </p:cNvPr>
          <p:cNvSpPr>
            <a:spLocks noGrp="1"/>
          </p:cNvSpPr>
          <p:nvPr>
            <p:ph type="subTitle" idx="1"/>
            <p:custDataLst>
              <p:tags r:id="rId2"/>
            </p:custDataLst>
          </p:nvPr>
        </p:nvSpPr>
        <p:spPr>
          <a:xfrm>
            <a:off x="517870" y="1991844"/>
            <a:ext cx="10358677" cy="4029786"/>
          </a:xfrm>
        </p:spPr>
        <p:txBody>
          <a:bodyPr>
            <a:normAutofit fontScale="92500" lnSpcReduction="10000"/>
          </a:bodyPr>
          <a:lstStyle/>
          <a:p>
            <a:r>
              <a:rPr lang="fr-CA" sz="2700" dirty="0">
                <a:solidFill>
                  <a:srgbClr val="374151"/>
                </a:solidFill>
              </a:rPr>
              <a:t>L’épargne est habituellement réservée pour les objectifs à court terme. Elle procure une sécurité et demeure liquide.</a:t>
            </a:r>
          </a:p>
          <a:p>
            <a:pPr>
              <a:lnSpc>
                <a:spcPct val="114999"/>
              </a:lnSpc>
            </a:pPr>
            <a:r>
              <a:rPr lang="fr-CA" sz="2700" dirty="0">
                <a:solidFill>
                  <a:srgbClr val="374151"/>
                </a:solidFill>
              </a:rPr>
              <a:t>Les placements sont réservés aux objectifs à long terme. Ils peuvent rapporter un meilleur rendement, mais ils comportent un risque plus élevé.</a:t>
            </a:r>
          </a:p>
          <a:p>
            <a:pPr>
              <a:lnSpc>
                <a:spcPct val="114999"/>
              </a:lnSpc>
            </a:pPr>
            <a:r>
              <a:rPr lang="fr-CA" sz="2700" dirty="0">
                <a:solidFill>
                  <a:srgbClr val="374151"/>
                </a:solidFill>
              </a:rPr>
              <a:t>Le choix entre épargner et investir dépend des objectifs financiers et de la tolérance au risque de chacun.</a:t>
            </a:r>
          </a:p>
          <a:p>
            <a:pPr marL="137160" indent="0">
              <a:lnSpc>
                <a:spcPct val="114999"/>
              </a:lnSpc>
              <a:buNone/>
            </a:pPr>
            <a:br>
              <a:rPr lang="fr-CA" dirty="0"/>
            </a:br>
            <a:endParaRPr lang="fr-CA" dirty="0"/>
          </a:p>
        </p:txBody>
      </p:sp>
      <p:sp>
        <p:nvSpPr>
          <p:cNvPr id="4" name="Slide Number Placeholder 3">
            <a:extLst>
              <a:ext uri="{FF2B5EF4-FFF2-40B4-BE49-F238E27FC236}">
                <a16:creationId xmlns:a16="http://schemas.microsoft.com/office/drawing/2014/main" id="{7CF7BEA8-7437-A641-D7F5-14D0D535D81F}"/>
              </a:ext>
            </a:extLst>
          </p:cNvPr>
          <p:cNvSpPr>
            <a:spLocks noGrp="1"/>
          </p:cNvSpPr>
          <p:nvPr>
            <p:ph type="sldNum" sz="quarter" idx="12"/>
            <p:custDataLst>
              <p:tags r:id="rId3"/>
            </p:custDataLst>
          </p:nvPr>
        </p:nvSpPr>
        <p:spPr/>
        <p:txBody>
          <a:bodyPr/>
          <a:lstStyle/>
          <a:p>
            <a:fld id="{DFDF98CC-160E-494C-8C3C-8CDC5FA257DE}" type="slidenum">
              <a:rPr lang="en-US" smtClean="0"/>
              <a:t>17</a:t>
            </a:fld>
            <a:endParaRPr lang="en-US"/>
          </a:p>
        </p:txBody>
      </p:sp>
    </p:spTree>
    <p:extLst>
      <p:ext uri="{BB962C8B-B14F-4D97-AF65-F5344CB8AC3E}">
        <p14:creationId xmlns:p14="http://schemas.microsoft.com/office/powerpoint/2010/main" val="100100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A593-16B2-D949-35CC-ECCFE6A923EE}"/>
              </a:ext>
            </a:extLst>
          </p:cNvPr>
          <p:cNvSpPr>
            <a:spLocks noGrp="1"/>
          </p:cNvSpPr>
          <p:nvPr>
            <p:ph type="ctrTitle"/>
            <p:custDataLst>
              <p:tags r:id="rId1"/>
            </p:custDataLst>
          </p:nvPr>
        </p:nvSpPr>
        <p:spPr>
          <a:xfrm>
            <a:off x="517870" y="925325"/>
            <a:ext cx="11158193" cy="668337"/>
          </a:xfrm>
        </p:spPr>
        <p:txBody>
          <a:bodyPr/>
          <a:lstStyle/>
          <a:p>
            <a:r>
              <a:rPr lang="fr-CA" sz="3200" b="1" dirty="0"/>
              <a:t>Activité en équipe  : étude de cas</a:t>
            </a:r>
          </a:p>
        </p:txBody>
      </p:sp>
      <p:sp>
        <p:nvSpPr>
          <p:cNvPr id="3" name="Text Placeholder 2">
            <a:extLst>
              <a:ext uri="{FF2B5EF4-FFF2-40B4-BE49-F238E27FC236}">
                <a16:creationId xmlns:a16="http://schemas.microsoft.com/office/drawing/2014/main" id="{94A1CB9C-8FF1-3D05-C646-6372DE1ACA2C}"/>
              </a:ext>
            </a:extLst>
          </p:cNvPr>
          <p:cNvSpPr>
            <a:spLocks noGrp="1"/>
          </p:cNvSpPr>
          <p:nvPr>
            <p:ph type="subTitle" idx="1"/>
            <p:custDataLst>
              <p:tags r:id="rId2"/>
            </p:custDataLst>
          </p:nvPr>
        </p:nvSpPr>
        <p:spPr>
          <a:xfrm>
            <a:off x="395209" y="1548566"/>
            <a:ext cx="11278921" cy="4913237"/>
          </a:xfrm>
        </p:spPr>
        <p:txBody>
          <a:bodyPr tIns="46800" numCol="2" spcCol="180000">
            <a:normAutofit/>
          </a:bodyPr>
          <a:lstStyle/>
          <a:p>
            <a:pPr marL="137160" indent="0">
              <a:lnSpc>
                <a:spcPct val="114999"/>
              </a:lnSpc>
              <a:buNone/>
            </a:pPr>
            <a:r>
              <a:rPr lang="fr-CA" sz="1600" dirty="0">
                <a:solidFill>
                  <a:srgbClr val="000000"/>
                </a:solidFill>
              </a:rPr>
              <a:t>Les équipes doivent choisir l’un des deux scénarios proposés, et les élèves doivent ensuite calculer combien de temps il leur faudra pour atteindre leur objectif pour chaque option d’épargne et d’investissement ci-dessous. Chaque option d’épargne et d’investissement doit être représentée au moyen d’une table de valeurs, d’une équation linéaire et d’un graphique linéaire.</a:t>
            </a:r>
          </a:p>
          <a:p>
            <a:pPr marL="480060" indent="-342900">
              <a:lnSpc>
                <a:spcPct val="114999"/>
              </a:lnSpc>
              <a:buClr>
                <a:schemeClr val="tx1"/>
              </a:buClr>
              <a:buAutoNum type="arabicPeriod"/>
            </a:pPr>
            <a:r>
              <a:rPr lang="fr-CA" sz="1600" dirty="0">
                <a:solidFill>
                  <a:srgbClr val="000000"/>
                </a:solidFill>
              </a:rPr>
              <a:t>Ton objectif est d’acheter un ordinateur pour jouer à des jeux vidéo. L’ordinateur coûte 2 550 $. Tu as économisé 2 000 $ jusqu’ici. Combien de temps te faudra-t-il pour acheter l’ordinateur?</a:t>
            </a:r>
          </a:p>
          <a:p>
            <a:pPr marL="365760" indent="-228600">
              <a:lnSpc>
                <a:spcPct val="114999"/>
              </a:lnSpc>
              <a:buClr>
                <a:schemeClr val="tx1"/>
              </a:buClr>
              <a:buAutoNum type="arabicPeriod"/>
            </a:pPr>
            <a:r>
              <a:rPr lang="fr-CA" sz="1600" dirty="0">
                <a:solidFill>
                  <a:srgbClr val="000000"/>
                </a:solidFill>
              </a:rPr>
              <a:t>Tu as déjà épargné 1 200 $ dans ton compte bancaire. Combien de temps te faudra-t-il pour épargner 1 800 $ pour des vacances au Mexique?</a:t>
            </a:r>
          </a:p>
          <a:p>
            <a:pPr marL="137160" indent="0">
              <a:lnSpc>
                <a:spcPct val="114999"/>
              </a:lnSpc>
              <a:buNone/>
            </a:pPr>
            <a:r>
              <a:rPr lang="fr-CA" sz="2000" b="1" dirty="0">
                <a:solidFill>
                  <a:srgbClr val="333F48"/>
                </a:solidFill>
              </a:rPr>
              <a:t>Options d’épargne et de placement :</a:t>
            </a:r>
          </a:p>
          <a:p>
            <a:pPr marL="365760" indent="-228600">
              <a:lnSpc>
                <a:spcPct val="114999"/>
              </a:lnSpc>
              <a:buClr>
                <a:schemeClr val="tx1"/>
              </a:buClr>
              <a:buAutoNum type="arabicPeriod"/>
            </a:pPr>
            <a:r>
              <a:rPr lang="fr-CA" sz="1600" dirty="0">
                <a:solidFill>
                  <a:srgbClr val="000000"/>
                </a:solidFill>
              </a:rPr>
              <a:t>Tu gardes ton argent chez toi.</a:t>
            </a:r>
          </a:p>
          <a:p>
            <a:pPr marL="365760" indent="-228600">
              <a:lnSpc>
                <a:spcPct val="114999"/>
              </a:lnSpc>
              <a:buClr>
                <a:schemeClr val="tx1"/>
              </a:buClr>
              <a:buAutoNum type="arabicPeriod"/>
            </a:pPr>
            <a:r>
              <a:rPr lang="fr-CA" sz="1600" dirty="0">
                <a:solidFill>
                  <a:srgbClr val="000000"/>
                </a:solidFill>
              </a:rPr>
              <a:t>Compte d’épargne : tu ouvres un compte d’épargne qui te rapporte un taux d’intérêt annuel simple de 3 %. </a:t>
            </a:r>
          </a:p>
          <a:p>
            <a:pPr marL="365760" indent="-228600">
              <a:lnSpc>
                <a:spcPct val="114999"/>
              </a:lnSpc>
              <a:buClr>
                <a:schemeClr val="tx1"/>
              </a:buClr>
              <a:buAutoNum type="arabicPeriod"/>
            </a:pPr>
            <a:r>
              <a:rPr lang="fr-CA" sz="1600" dirty="0">
                <a:solidFill>
                  <a:srgbClr val="000000"/>
                </a:solidFill>
              </a:rPr>
              <a:t>Actions : Tes parents t’aident à investir ton argent sur le marché boursier. Le rendement sur ton placement est de 8 % par année.</a:t>
            </a:r>
          </a:p>
          <a:p>
            <a:pPr marL="137160" indent="0">
              <a:lnSpc>
                <a:spcPct val="114999"/>
              </a:lnSpc>
              <a:buClr>
                <a:schemeClr val="tx1"/>
              </a:buClr>
              <a:buNone/>
            </a:pPr>
            <a:r>
              <a:rPr lang="fr-CA" sz="1600" dirty="0">
                <a:solidFill>
                  <a:srgbClr val="000000"/>
                </a:solidFill>
              </a:rPr>
              <a:t>Remarque : Pour l’instant, nous ne tiendrons pas compte des intérêts composés.</a:t>
            </a:r>
          </a:p>
        </p:txBody>
      </p:sp>
      <p:sp>
        <p:nvSpPr>
          <p:cNvPr id="4" name="Slide Number Placeholder 3">
            <a:extLst>
              <a:ext uri="{FF2B5EF4-FFF2-40B4-BE49-F238E27FC236}">
                <a16:creationId xmlns:a16="http://schemas.microsoft.com/office/drawing/2014/main" id="{907B193E-B4F7-6594-E0B1-73B7C11BA795}"/>
              </a:ext>
            </a:extLst>
          </p:cNvPr>
          <p:cNvSpPr>
            <a:spLocks noGrp="1"/>
          </p:cNvSpPr>
          <p:nvPr>
            <p:ph type="sldNum" sz="quarter" idx="12"/>
            <p:custDataLst>
              <p:tags r:id="rId3"/>
            </p:custDataLst>
          </p:nvPr>
        </p:nvSpPr>
        <p:spPr/>
        <p:txBody>
          <a:bodyPr/>
          <a:lstStyle/>
          <a:p>
            <a:fld id="{DFDF98CC-160E-494C-8C3C-8CDC5FA257DE}" type="slidenum">
              <a:rPr lang="en-US" smtClean="0"/>
              <a:t>18</a:t>
            </a:fld>
            <a:endParaRPr lang="en-US"/>
          </a:p>
        </p:txBody>
      </p:sp>
    </p:spTree>
    <p:extLst>
      <p:ext uri="{BB962C8B-B14F-4D97-AF65-F5344CB8AC3E}">
        <p14:creationId xmlns:p14="http://schemas.microsoft.com/office/powerpoint/2010/main" val="209334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9BE8-3DF3-9FE5-FAAD-10A6BF79593C}"/>
              </a:ext>
            </a:extLst>
          </p:cNvPr>
          <p:cNvSpPr>
            <a:spLocks noGrp="1"/>
          </p:cNvSpPr>
          <p:nvPr>
            <p:ph type="title"/>
            <p:custDataLst>
              <p:tags r:id="rId1"/>
            </p:custDataLst>
          </p:nvPr>
        </p:nvSpPr>
        <p:spPr>
          <a:xfrm>
            <a:off x="517869" y="1090475"/>
            <a:ext cx="5359028" cy="1038155"/>
          </a:xfrm>
        </p:spPr>
        <p:txBody>
          <a:bodyPr/>
          <a:lstStyle/>
          <a:p>
            <a:pPr algn="l"/>
            <a:r>
              <a:rPr lang="fr-CA" sz="1500" b="1" dirty="0"/>
              <a:t>Exemple : </a:t>
            </a:r>
            <a:r>
              <a:rPr lang="fr-CA" sz="1500" b="0" dirty="0"/>
              <a:t>Ton objectif est d’acheter une voiture qui coûte 5 000 $. Tu as économisé 4 000 $ jusqu’ici. Tu investis sur le marché boursier et obtiens un rendement moyen de 6 % par année (pour l’instant, nous ne tiendrons pas compte des intérêts composés).</a:t>
            </a:r>
          </a:p>
          <a:p>
            <a:br>
              <a:rPr lang="fr-CA" dirty="0"/>
            </a:br>
            <a:endParaRPr lang="fr-CA" dirty="0"/>
          </a:p>
        </p:txBody>
      </p:sp>
      <p:sp>
        <p:nvSpPr>
          <p:cNvPr id="4" name="Text Placeholder 3">
            <a:extLst>
              <a:ext uri="{FF2B5EF4-FFF2-40B4-BE49-F238E27FC236}">
                <a16:creationId xmlns:a16="http://schemas.microsoft.com/office/drawing/2014/main" id="{5FFC22DA-06A3-BA8D-69FF-6DF706BA1792}"/>
              </a:ext>
            </a:extLst>
          </p:cNvPr>
          <p:cNvSpPr>
            <a:spLocks noGrp="1"/>
          </p:cNvSpPr>
          <p:nvPr>
            <p:ph type="body" sz="quarter" idx="13"/>
            <p:custDataLst>
              <p:tags r:id="rId2"/>
            </p:custDataLst>
          </p:nvPr>
        </p:nvSpPr>
        <p:spPr>
          <a:xfrm>
            <a:off x="520803" y="2102362"/>
            <a:ext cx="5184775" cy="3892550"/>
          </a:xfrm>
        </p:spPr>
        <p:txBody>
          <a:bodyPr/>
          <a:lstStyle/>
          <a:p>
            <a:pPr marL="137160" indent="0">
              <a:buNone/>
            </a:pPr>
            <a:endParaRPr lang="en-US" dirty="0"/>
          </a:p>
          <a:p>
            <a:pPr marL="137160" indent="0">
              <a:lnSpc>
                <a:spcPct val="114999"/>
              </a:lnSpc>
              <a:buNone/>
            </a:pPr>
            <a:endParaRPr lang="en-US" dirty="0"/>
          </a:p>
        </p:txBody>
      </p:sp>
      <p:graphicFrame>
        <p:nvGraphicFramePr>
          <p:cNvPr id="6" name="Table 5">
            <a:extLst>
              <a:ext uri="{FF2B5EF4-FFF2-40B4-BE49-F238E27FC236}">
                <a16:creationId xmlns:a16="http://schemas.microsoft.com/office/drawing/2014/main" id="{AA6ED1C4-4E02-DC1C-E773-5B5908BE9782}"/>
              </a:ext>
            </a:extLst>
          </p:cNvPr>
          <p:cNvGraphicFramePr>
            <a:graphicFrameLocks noGrp="1"/>
          </p:cNvGraphicFramePr>
          <p:nvPr>
            <p:custDataLst>
              <p:tags r:id="rId3"/>
            </p:custDataLst>
            <p:extLst>
              <p:ext uri="{D42A27DB-BD31-4B8C-83A1-F6EECF244321}">
                <p14:modId xmlns:p14="http://schemas.microsoft.com/office/powerpoint/2010/main" val="3448359992"/>
              </p:ext>
            </p:extLst>
          </p:nvPr>
        </p:nvGraphicFramePr>
        <p:xfrm>
          <a:off x="633204" y="4467921"/>
          <a:ext cx="3960000" cy="1447260"/>
        </p:xfrm>
        <a:graphic>
          <a:graphicData uri="http://schemas.openxmlformats.org/drawingml/2006/table">
            <a:tbl>
              <a:tblPr firstRow="1" bandRow="1">
                <a:tableStyleId>{5C22544A-7EE6-4342-B048-85BDC9FD1C3A}</a:tableStyleId>
              </a:tblPr>
              <a:tblGrid>
                <a:gridCol w="1867169">
                  <a:extLst>
                    <a:ext uri="{9D8B030D-6E8A-4147-A177-3AD203B41FA5}">
                      <a16:colId xmlns:a16="http://schemas.microsoft.com/office/drawing/2014/main" val="271696592"/>
                    </a:ext>
                  </a:extLst>
                </a:gridCol>
                <a:gridCol w="2092831">
                  <a:extLst>
                    <a:ext uri="{9D8B030D-6E8A-4147-A177-3AD203B41FA5}">
                      <a16:colId xmlns:a16="http://schemas.microsoft.com/office/drawing/2014/main" val="813565676"/>
                    </a:ext>
                  </a:extLst>
                </a:gridCol>
              </a:tblGrid>
              <a:tr h="182817">
                <a:tc>
                  <a:txBody>
                    <a:bodyPr/>
                    <a:lstStyle/>
                    <a:p>
                      <a:pPr rtl="0" fontAlgn="t">
                        <a:spcBef>
                          <a:spcPts val="0"/>
                        </a:spcBef>
                        <a:spcAft>
                          <a:spcPts val="0"/>
                        </a:spcAft>
                      </a:pPr>
                      <a:r>
                        <a:rPr lang="fr-CA" sz="1200" b="1" i="0" u="none" strike="noStrike">
                          <a:solidFill>
                            <a:srgbClr val="000000"/>
                          </a:solidFill>
                          <a:effectLst/>
                          <a:latin typeface="Century Gothic" panose="020B0502020202020204" pitchFamily="34" charset="0"/>
                        </a:rPr>
                        <a:t>Année</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tc>
                  <a:txBody>
                    <a:bodyPr/>
                    <a:lstStyle/>
                    <a:p>
                      <a:pPr rtl="0" fontAlgn="t">
                        <a:spcBef>
                          <a:spcPts val="0"/>
                        </a:spcBef>
                        <a:spcAft>
                          <a:spcPts val="0"/>
                        </a:spcAft>
                      </a:pPr>
                      <a:r>
                        <a:rPr lang="fr-CA" sz="1200" b="1" i="0" u="none" strike="noStrike">
                          <a:solidFill>
                            <a:srgbClr val="000000"/>
                          </a:solidFill>
                          <a:effectLst/>
                          <a:latin typeface="Century Gothic" panose="020B0502020202020204" pitchFamily="34" charset="0"/>
                        </a:rPr>
                        <a:t>Montant</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extLst>
                  <a:ext uri="{0D108BD9-81ED-4DB2-BD59-A6C34878D82A}">
                    <a16:rowId xmlns:a16="http://schemas.microsoft.com/office/drawing/2014/main" val="161113388"/>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4000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227668967"/>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1</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4240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904549317"/>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2</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4480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1095812613"/>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3</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4720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761686755"/>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4960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4138523004"/>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5</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5200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2733503820"/>
                  </a:ext>
                </a:extLst>
              </a:tr>
            </a:tbl>
          </a:graphicData>
        </a:graphic>
      </p:graphicFrame>
      <p:sp>
        <p:nvSpPr>
          <p:cNvPr id="7" name="TextBox 6">
            <a:extLst>
              <a:ext uri="{FF2B5EF4-FFF2-40B4-BE49-F238E27FC236}">
                <a16:creationId xmlns:a16="http://schemas.microsoft.com/office/drawing/2014/main" id="{53DC254E-6E34-0E9F-6AE8-2CD45AE7B595}"/>
              </a:ext>
            </a:extLst>
          </p:cNvPr>
          <p:cNvSpPr txBox="1"/>
          <p:nvPr>
            <p:custDataLst>
              <p:tags r:id="rId4"/>
            </p:custDataLst>
          </p:nvPr>
        </p:nvSpPr>
        <p:spPr>
          <a:xfrm>
            <a:off x="515936" y="2296644"/>
            <a:ext cx="543311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200" b="1" dirty="0">
                <a:latin typeface="Century Gothic" panose="020B0502020202020204" pitchFamily="34" charset="0"/>
                <a:cs typeface="Arial"/>
              </a:rPr>
              <a:t>Représentation de la situation au moyen d’une équation : </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Supposons que « t » représente le nombre d’années qu’il te faudra pour atteindre ton objectif et « VF » (valeur future) le montant final épargné après « t » années. Tu as déjà 4 000 $ et ton placement sur le marché boursier te rapporte un intérêt de 6 % par année. </a:t>
            </a:r>
          </a:p>
          <a:p>
            <a:endParaRPr lang="en-US" sz="1200" dirty="0">
              <a:latin typeface="Century Gothic" panose="020B0502020202020204" pitchFamily="34" charset="0"/>
              <a:cs typeface="Arial"/>
            </a:endParaRPr>
          </a:p>
          <a:p>
            <a:r>
              <a:rPr lang="fr-CA" sz="1200" dirty="0">
                <a:latin typeface="Century Gothic" panose="020B0502020202020204" pitchFamily="34" charset="0"/>
                <a:cs typeface="Arial"/>
              </a:rPr>
              <a:t>L’équation serait la suivante :</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VF = 4 000 + 0,06*4 000*t</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VF = 4 000 + 240t</a:t>
            </a:r>
          </a:p>
          <a:p>
            <a:endParaRPr lang="en-US" sz="1200" b="1" dirty="0">
              <a:latin typeface="Century Gothic" panose="020B0502020202020204" pitchFamily="34" charset="0"/>
              <a:cs typeface="Arial"/>
            </a:endParaRPr>
          </a:p>
          <a:p>
            <a:r>
              <a:rPr lang="fr-CA" sz="1200" b="1" dirty="0">
                <a:latin typeface="Century Gothic" panose="020B0502020202020204" pitchFamily="34" charset="0"/>
                <a:cs typeface="Arial"/>
              </a:rPr>
              <a:t>Représentation de la situation au moyen d’une table de valeurs : </a:t>
            </a:r>
          </a:p>
          <a:p>
            <a:pPr algn="ctr"/>
            <a:endParaRPr lang="en-US" sz="1200" dirty="0">
              <a:latin typeface="Century Gothic" panose="020B0502020202020204" pitchFamily="34" charset="0"/>
            </a:endParaRPr>
          </a:p>
        </p:txBody>
      </p:sp>
      <p:sp>
        <p:nvSpPr>
          <p:cNvPr id="12" name="TextBox 11">
            <a:extLst>
              <a:ext uri="{FF2B5EF4-FFF2-40B4-BE49-F238E27FC236}">
                <a16:creationId xmlns:a16="http://schemas.microsoft.com/office/drawing/2014/main" id="{C363615E-466E-00E8-32B7-06992CC54AFF}"/>
              </a:ext>
            </a:extLst>
          </p:cNvPr>
          <p:cNvSpPr txBox="1"/>
          <p:nvPr>
            <p:custDataLst>
              <p:tags r:id="rId5"/>
            </p:custDataLst>
          </p:nvPr>
        </p:nvSpPr>
        <p:spPr>
          <a:xfrm>
            <a:off x="6519747" y="3761468"/>
            <a:ext cx="480051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2875" indent="-142875">
              <a:spcBef>
                <a:spcPct val="0"/>
              </a:spcBef>
              <a:buClr>
                <a:srgbClr val="A2AAAD"/>
              </a:buClr>
              <a:buFont typeface="Arial"/>
              <a:buChar char="•"/>
            </a:pPr>
            <a:r>
              <a:rPr lang="fr-CA" sz="1200" dirty="0">
                <a:latin typeface="Century Gothic" panose="020B0502020202020204" pitchFamily="34" charset="0"/>
                <a:cs typeface="Arial"/>
              </a:rPr>
              <a:t>Le point à l’intersection de l’axe des ordonnées (y) (t = 0) représente ton épargne initiale de 4 000 $. La ligne a une pente de 240, ce qui signifie que tu épargnes un montant supplémentaire de 240 $ chaque année.</a:t>
            </a:r>
          </a:p>
          <a:p>
            <a:pPr marL="142875" indent="-142875">
              <a:spcBef>
                <a:spcPct val="0"/>
              </a:spcBef>
              <a:buClr>
                <a:srgbClr val="A2AAAD"/>
              </a:buClr>
              <a:buFont typeface="Arial"/>
              <a:buChar char="•"/>
            </a:pPr>
            <a:r>
              <a:rPr lang="fr-CA" sz="1200" dirty="0">
                <a:latin typeface="Century Gothic" panose="020B0502020202020204" pitchFamily="34" charset="0"/>
                <a:cs typeface="Arial"/>
              </a:rPr>
              <a:t>Pour savoir combien il te faudra d’années pour atteindre ton objectif de 5 000 $, tu peux établir la VF à 5 000 $ et chercher la valeur de t :</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         4 000 + 240t = 5 000</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                  240t = 1 000</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                       t = 1 000/240</a:t>
            </a:r>
          </a:p>
          <a:p>
            <a:pPr>
              <a:spcBef>
                <a:spcPct val="0"/>
              </a:spcBef>
              <a:buClr>
                <a:srgbClr val="A2AAAD"/>
              </a:buClr>
            </a:pPr>
            <a:r>
              <a:rPr lang="fr-CA" sz="1200" dirty="0">
                <a:latin typeface="Century Gothic" panose="020B0502020202020204" pitchFamily="34" charset="0"/>
                <a:cs typeface="Arial"/>
              </a:rPr>
              <a:t>                            t ≈ 4,17</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Il te faudra donc environ 4,17 ans pour atteindre ton objectif.</a:t>
            </a:r>
          </a:p>
        </p:txBody>
      </p:sp>
      <p:cxnSp>
        <p:nvCxnSpPr>
          <p:cNvPr id="5" name="Straight Connector 4">
            <a:extLst>
              <a:ext uri="{FF2B5EF4-FFF2-40B4-BE49-F238E27FC236}">
                <a16:creationId xmlns:a16="http://schemas.microsoft.com/office/drawing/2014/main" id="{7B028D44-6C04-3CCC-3600-D0C5C8885C2B}"/>
              </a:ext>
            </a:extLst>
          </p:cNvPr>
          <p:cNvCxnSpPr>
            <a:cxnSpLocks/>
          </p:cNvCxnSpPr>
          <p:nvPr>
            <p:custDataLst>
              <p:tags r:id="rId6"/>
            </p:custDataLst>
          </p:nvPr>
        </p:nvCxnSpPr>
        <p:spPr>
          <a:xfrm>
            <a:off x="6242949" y="1157540"/>
            <a:ext cx="0" cy="4837372"/>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230D9F3-ACCB-9779-0056-561AE6C3A95C}"/>
              </a:ext>
            </a:extLst>
          </p:cNvPr>
          <p:cNvSpPr>
            <a:spLocks noGrp="1"/>
          </p:cNvSpPr>
          <p:nvPr>
            <p:ph type="sldNum" sz="quarter" idx="12"/>
            <p:custDataLst>
              <p:tags r:id="rId7"/>
            </p:custDataLst>
          </p:nvPr>
        </p:nvSpPr>
        <p:spPr/>
        <p:txBody>
          <a:bodyPr/>
          <a:lstStyle/>
          <a:p>
            <a:fld id="{DFDF98CC-160E-494C-8C3C-8CDC5FA257DE}" type="slidenum">
              <a:rPr lang="en-US" smtClean="0"/>
              <a:t>19</a:t>
            </a:fld>
            <a:endParaRPr lang="en-US"/>
          </a:p>
        </p:txBody>
      </p:sp>
      <p:sp>
        <p:nvSpPr>
          <p:cNvPr id="8" name="TextBox 7">
            <a:extLst>
              <a:ext uri="{FF2B5EF4-FFF2-40B4-BE49-F238E27FC236}">
                <a16:creationId xmlns:a16="http://schemas.microsoft.com/office/drawing/2014/main" id="{B060623B-8D1A-1BFE-D238-BA3E3F590753}"/>
              </a:ext>
            </a:extLst>
          </p:cNvPr>
          <p:cNvSpPr txBox="1"/>
          <p:nvPr>
            <p:custDataLst>
              <p:tags r:id="rId8"/>
            </p:custDataLst>
          </p:nvPr>
        </p:nvSpPr>
        <p:spPr>
          <a:xfrm>
            <a:off x="2395310" y="6422133"/>
            <a:ext cx="480051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fr-CA" sz="1000">
                <a:latin typeface="Century Gothic" panose="020B0502020202020204" pitchFamily="34" charset="0"/>
              </a:rPr>
              <a:t>1745450-v202429</a:t>
            </a:r>
          </a:p>
        </p:txBody>
      </p:sp>
      <p:pic>
        <p:nvPicPr>
          <p:cNvPr id="9" name="Picture 8" descr="A graph with a line&#10;&#10;Description automatically generated">
            <a:extLst>
              <a:ext uri="{FF2B5EF4-FFF2-40B4-BE49-F238E27FC236}">
                <a16:creationId xmlns:a16="http://schemas.microsoft.com/office/drawing/2014/main" id="{DEF74AA4-D7AB-F762-EF5F-D24CD0E5B208}"/>
              </a:ext>
            </a:extLst>
          </p:cNvPr>
          <p:cNvPicPr>
            <a:picLocks noChangeAspect="1"/>
          </p:cNvPicPr>
          <p:nvPr>
            <p:custDataLst>
              <p:tags r:id="rId9"/>
            </p:custDataLst>
          </p:nvPr>
        </p:nvPicPr>
        <p:blipFill>
          <a:blip r:embed="rId11"/>
          <a:stretch>
            <a:fillRect/>
          </a:stretch>
        </p:blipFill>
        <p:spPr>
          <a:xfrm>
            <a:off x="6609002" y="1235232"/>
            <a:ext cx="3915733" cy="2416228"/>
          </a:xfrm>
          <a:prstGeom prst="rect">
            <a:avLst/>
          </a:prstGeom>
          <a:ln>
            <a:noFill/>
          </a:ln>
        </p:spPr>
      </p:pic>
      <p:sp>
        <p:nvSpPr>
          <p:cNvPr id="10" name="TextBox 9">
            <a:extLst>
              <a:ext uri="{FF2B5EF4-FFF2-40B4-BE49-F238E27FC236}">
                <a16:creationId xmlns:a16="http://schemas.microsoft.com/office/drawing/2014/main" id="{AA911EFA-B26D-0795-AAE1-D07AF861E66A}"/>
              </a:ext>
            </a:extLst>
          </p:cNvPr>
          <p:cNvSpPr txBox="1"/>
          <p:nvPr/>
        </p:nvSpPr>
        <p:spPr>
          <a:xfrm>
            <a:off x="6609002" y="1273732"/>
            <a:ext cx="2097259" cy="307777"/>
          </a:xfrm>
          <a:prstGeom prst="rect">
            <a:avLst/>
          </a:prstGeom>
          <a:solidFill>
            <a:schemeClr val="bg1"/>
          </a:solidFill>
        </p:spPr>
        <p:txBody>
          <a:bodyPr wrap="square" rtlCol="0">
            <a:spAutoFit/>
          </a:bodyPr>
          <a:lstStyle/>
          <a:p>
            <a:r>
              <a:rPr lang="en-US" sz="1400" dirty="0">
                <a:latin typeface="Century Gothic" panose="020B0502020202020204" pitchFamily="34" charset="0"/>
              </a:rPr>
              <a:t>Money vs Year #</a:t>
            </a:r>
          </a:p>
        </p:txBody>
      </p:sp>
      <p:sp>
        <p:nvSpPr>
          <p:cNvPr id="13" name="TextBox 12">
            <a:extLst>
              <a:ext uri="{FF2B5EF4-FFF2-40B4-BE49-F238E27FC236}">
                <a16:creationId xmlns:a16="http://schemas.microsoft.com/office/drawing/2014/main" id="{F567AA3E-BE90-4DCE-02A5-BFA198966FD1}"/>
              </a:ext>
            </a:extLst>
          </p:cNvPr>
          <p:cNvSpPr txBox="1"/>
          <p:nvPr/>
        </p:nvSpPr>
        <p:spPr>
          <a:xfrm>
            <a:off x="6712857" y="1587192"/>
            <a:ext cx="601293"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6 000</a:t>
            </a:r>
          </a:p>
        </p:txBody>
      </p:sp>
      <p:sp>
        <p:nvSpPr>
          <p:cNvPr id="14" name="TextBox 13">
            <a:extLst>
              <a:ext uri="{FF2B5EF4-FFF2-40B4-BE49-F238E27FC236}">
                <a16:creationId xmlns:a16="http://schemas.microsoft.com/office/drawing/2014/main" id="{7F966F26-C131-26C1-EE35-9B407FAA8BE8}"/>
              </a:ext>
            </a:extLst>
          </p:cNvPr>
          <p:cNvSpPr txBox="1"/>
          <p:nvPr/>
        </p:nvSpPr>
        <p:spPr>
          <a:xfrm>
            <a:off x="6712857" y="2022620"/>
            <a:ext cx="601293"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4 000</a:t>
            </a:r>
          </a:p>
        </p:txBody>
      </p:sp>
      <p:sp>
        <p:nvSpPr>
          <p:cNvPr id="15" name="TextBox 14">
            <a:extLst>
              <a:ext uri="{FF2B5EF4-FFF2-40B4-BE49-F238E27FC236}">
                <a16:creationId xmlns:a16="http://schemas.microsoft.com/office/drawing/2014/main" id="{492DA593-A344-34B9-7A04-90E822928B24}"/>
              </a:ext>
            </a:extLst>
          </p:cNvPr>
          <p:cNvSpPr txBox="1"/>
          <p:nvPr/>
        </p:nvSpPr>
        <p:spPr>
          <a:xfrm>
            <a:off x="6712857" y="2501592"/>
            <a:ext cx="601293"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2 000</a:t>
            </a:r>
          </a:p>
        </p:txBody>
      </p:sp>
      <p:sp>
        <p:nvSpPr>
          <p:cNvPr id="16" name="TextBox 15">
            <a:extLst>
              <a:ext uri="{FF2B5EF4-FFF2-40B4-BE49-F238E27FC236}">
                <a16:creationId xmlns:a16="http://schemas.microsoft.com/office/drawing/2014/main" id="{BDD83B1D-AA07-0236-6309-B22E812D7E72}"/>
              </a:ext>
            </a:extLst>
          </p:cNvPr>
          <p:cNvSpPr txBox="1"/>
          <p:nvPr/>
        </p:nvSpPr>
        <p:spPr>
          <a:xfrm>
            <a:off x="6712857" y="2966049"/>
            <a:ext cx="601293"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0</a:t>
            </a:r>
          </a:p>
        </p:txBody>
      </p:sp>
      <p:sp>
        <p:nvSpPr>
          <p:cNvPr id="17" name="TextBox 16">
            <a:extLst>
              <a:ext uri="{FF2B5EF4-FFF2-40B4-BE49-F238E27FC236}">
                <a16:creationId xmlns:a16="http://schemas.microsoft.com/office/drawing/2014/main" id="{23A44036-F3C4-B908-DB0D-92F48A43E5A6}"/>
              </a:ext>
            </a:extLst>
          </p:cNvPr>
          <p:cNvSpPr txBox="1"/>
          <p:nvPr/>
        </p:nvSpPr>
        <p:spPr>
          <a:xfrm rot="16200000">
            <a:off x="6381179" y="2421762"/>
            <a:ext cx="798285" cy="230832"/>
          </a:xfrm>
          <a:prstGeom prst="rect">
            <a:avLst/>
          </a:prstGeom>
          <a:solidFill>
            <a:schemeClr val="bg1"/>
          </a:solidFill>
        </p:spPr>
        <p:txBody>
          <a:bodyPr wrap="square" rtlCol="0">
            <a:spAutoFit/>
          </a:bodyPr>
          <a:lstStyle/>
          <a:p>
            <a:pPr algn="r"/>
            <a:r>
              <a:rPr lang="en-CA" sz="900" dirty="0">
                <a:effectLst/>
                <a:latin typeface="Century Gothic" panose="020B0502020202020204" pitchFamily="34" charset="0"/>
              </a:rPr>
              <a:t>Montant</a:t>
            </a:r>
          </a:p>
        </p:txBody>
      </p:sp>
      <p:sp>
        <p:nvSpPr>
          <p:cNvPr id="18" name="TextBox 17">
            <a:extLst>
              <a:ext uri="{FF2B5EF4-FFF2-40B4-BE49-F238E27FC236}">
                <a16:creationId xmlns:a16="http://schemas.microsoft.com/office/drawing/2014/main" id="{EE59C50C-9466-58F8-D1B8-509CEAE645C0}"/>
              </a:ext>
            </a:extLst>
          </p:cNvPr>
          <p:cNvSpPr txBox="1"/>
          <p:nvPr/>
        </p:nvSpPr>
        <p:spPr>
          <a:xfrm>
            <a:off x="7219212"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0</a:t>
            </a:r>
          </a:p>
        </p:txBody>
      </p:sp>
      <p:sp>
        <p:nvSpPr>
          <p:cNvPr id="19" name="TextBox 18">
            <a:extLst>
              <a:ext uri="{FF2B5EF4-FFF2-40B4-BE49-F238E27FC236}">
                <a16:creationId xmlns:a16="http://schemas.microsoft.com/office/drawing/2014/main" id="{55E689EB-FFA7-783C-509B-1275CD87CAD5}"/>
              </a:ext>
            </a:extLst>
          </p:cNvPr>
          <p:cNvSpPr txBox="1"/>
          <p:nvPr/>
        </p:nvSpPr>
        <p:spPr>
          <a:xfrm>
            <a:off x="7815340"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1</a:t>
            </a:r>
          </a:p>
        </p:txBody>
      </p:sp>
      <p:sp>
        <p:nvSpPr>
          <p:cNvPr id="20" name="TextBox 19">
            <a:extLst>
              <a:ext uri="{FF2B5EF4-FFF2-40B4-BE49-F238E27FC236}">
                <a16:creationId xmlns:a16="http://schemas.microsoft.com/office/drawing/2014/main" id="{AD532AE5-9E11-1284-E069-3E0D736891F6}"/>
              </a:ext>
            </a:extLst>
          </p:cNvPr>
          <p:cNvSpPr txBox="1"/>
          <p:nvPr/>
        </p:nvSpPr>
        <p:spPr>
          <a:xfrm>
            <a:off x="8431675"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2</a:t>
            </a:r>
          </a:p>
        </p:txBody>
      </p:sp>
      <p:sp>
        <p:nvSpPr>
          <p:cNvPr id="21" name="TextBox 20">
            <a:extLst>
              <a:ext uri="{FF2B5EF4-FFF2-40B4-BE49-F238E27FC236}">
                <a16:creationId xmlns:a16="http://schemas.microsoft.com/office/drawing/2014/main" id="{506C0FF9-031B-3BB3-99DB-D8BE64AAB7BD}"/>
              </a:ext>
            </a:extLst>
          </p:cNvPr>
          <p:cNvSpPr txBox="1"/>
          <p:nvPr/>
        </p:nvSpPr>
        <p:spPr>
          <a:xfrm>
            <a:off x="9042959"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3</a:t>
            </a:r>
          </a:p>
        </p:txBody>
      </p:sp>
      <p:sp>
        <p:nvSpPr>
          <p:cNvPr id="22" name="TextBox 21">
            <a:extLst>
              <a:ext uri="{FF2B5EF4-FFF2-40B4-BE49-F238E27FC236}">
                <a16:creationId xmlns:a16="http://schemas.microsoft.com/office/drawing/2014/main" id="{EA302A9F-BD04-732E-EAAB-5943A5EF457D}"/>
              </a:ext>
            </a:extLst>
          </p:cNvPr>
          <p:cNvSpPr txBox="1"/>
          <p:nvPr/>
        </p:nvSpPr>
        <p:spPr>
          <a:xfrm>
            <a:off x="9664347"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4</a:t>
            </a:r>
          </a:p>
        </p:txBody>
      </p:sp>
      <p:sp>
        <p:nvSpPr>
          <p:cNvPr id="23" name="TextBox 22">
            <a:extLst>
              <a:ext uri="{FF2B5EF4-FFF2-40B4-BE49-F238E27FC236}">
                <a16:creationId xmlns:a16="http://schemas.microsoft.com/office/drawing/2014/main" id="{A2736CD7-850E-B68C-E9C6-A8B9929AE30B}"/>
              </a:ext>
            </a:extLst>
          </p:cNvPr>
          <p:cNvSpPr txBox="1"/>
          <p:nvPr/>
        </p:nvSpPr>
        <p:spPr>
          <a:xfrm>
            <a:off x="10275631"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5</a:t>
            </a:r>
          </a:p>
        </p:txBody>
      </p:sp>
      <p:sp>
        <p:nvSpPr>
          <p:cNvPr id="24" name="TextBox 23">
            <a:extLst>
              <a:ext uri="{FF2B5EF4-FFF2-40B4-BE49-F238E27FC236}">
                <a16:creationId xmlns:a16="http://schemas.microsoft.com/office/drawing/2014/main" id="{B81940B5-218E-FFDE-3F91-80C7B96F2948}"/>
              </a:ext>
            </a:extLst>
          </p:cNvPr>
          <p:cNvSpPr txBox="1"/>
          <p:nvPr/>
        </p:nvSpPr>
        <p:spPr>
          <a:xfrm>
            <a:off x="8383261" y="3350451"/>
            <a:ext cx="798285" cy="230832"/>
          </a:xfrm>
          <a:prstGeom prst="rect">
            <a:avLst/>
          </a:prstGeom>
          <a:solidFill>
            <a:schemeClr val="bg1"/>
          </a:solidFill>
        </p:spPr>
        <p:txBody>
          <a:bodyPr wrap="square" rtlCol="0">
            <a:spAutoFit/>
          </a:bodyPr>
          <a:lstStyle/>
          <a:p>
            <a:pPr algn="r"/>
            <a:r>
              <a:rPr lang="en-CA" sz="900" dirty="0">
                <a:effectLst/>
                <a:latin typeface="Century Gothic" panose="020B0502020202020204" pitchFamily="34" charset="0"/>
              </a:rPr>
              <a:t>Année</a:t>
            </a:r>
          </a:p>
        </p:txBody>
      </p:sp>
    </p:spTree>
    <p:extLst>
      <p:ext uri="{BB962C8B-B14F-4D97-AF65-F5344CB8AC3E}">
        <p14:creationId xmlns:p14="http://schemas.microsoft.com/office/powerpoint/2010/main" val="366241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2"/>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Pourquoi épargner? </a:t>
            </a:r>
          </a:p>
        </p:txBody>
      </p:sp>
      <p:sp>
        <p:nvSpPr>
          <p:cNvPr id="235" name="Google Shape;235;p22"/>
          <p:cNvSpPr txBox="1">
            <a:spLocks noGrp="1"/>
          </p:cNvSpPr>
          <p:nvPr>
            <p:ph type="subTitle" idx="1"/>
            <p:custDataLst>
              <p:tags r:id="rId2"/>
            </p:custDataLst>
          </p:nvPr>
        </p:nvSpPr>
        <p:spPr>
          <a:xfrm>
            <a:off x="323850" y="4511845"/>
            <a:ext cx="3213435" cy="1597693"/>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Clr>
                <a:srgbClr val="A2AAAD"/>
              </a:buClr>
              <a:buSzPts val="2560"/>
              <a:buNone/>
            </a:pPr>
            <a:r>
              <a:rPr lang="fr-CA" sz="2500" b="1" dirty="0"/>
              <a:t>Réaliser tes objectifs financiers </a:t>
            </a:r>
          </a:p>
        </p:txBody>
      </p:sp>
      <p:sp>
        <p:nvSpPr>
          <p:cNvPr id="2" name="TextBox 1">
            <a:extLst>
              <a:ext uri="{FF2B5EF4-FFF2-40B4-BE49-F238E27FC236}">
                <a16:creationId xmlns:a16="http://schemas.microsoft.com/office/drawing/2014/main" id="{B21C4D5A-C16E-8295-F3CF-7F4B85CCD927}"/>
              </a:ext>
            </a:extLst>
          </p:cNvPr>
          <p:cNvSpPr txBox="1"/>
          <p:nvPr>
            <p:custDataLst>
              <p:tags r:id="rId3"/>
            </p:custDataLst>
          </p:nvPr>
        </p:nvSpPr>
        <p:spPr>
          <a:xfrm>
            <a:off x="4275222" y="4535908"/>
            <a:ext cx="3452795" cy="861774"/>
          </a:xfrm>
          <a:prstGeom prst="rect">
            <a:avLst/>
          </a:prstGeom>
          <a:noFill/>
        </p:spPr>
        <p:txBody>
          <a:bodyPr wrap="square" rtlCol="0">
            <a:spAutoFit/>
          </a:bodyPr>
          <a:lstStyle/>
          <a:p>
            <a:pPr algn="ctr"/>
            <a:r>
              <a:rPr lang="fr-CA" sz="2500" b="1" dirty="0">
                <a:latin typeface="Century Gothic" panose="020B0502020202020204" pitchFamily="34" charset="0"/>
              </a:rPr>
              <a:t>Investir dans </a:t>
            </a:r>
            <a:br>
              <a:rPr lang="fr-CA" sz="2500" b="1" dirty="0">
                <a:latin typeface="Century Gothic" panose="020B0502020202020204" pitchFamily="34" charset="0"/>
              </a:rPr>
            </a:br>
            <a:r>
              <a:rPr lang="fr-CA" sz="2500" b="1" dirty="0">
                <a:latin typeface="Century Gothic" panose="020B0502020202020204" pitchFamily="34" charset="0"/>
              </a:rPr>
              <a:t>ton avenir</a:t>
            </a:r>
          </a:p>
        </p:txBody>
      </p:sp>
      <p:sp>
        <p:nvSpPr>
          <p:cNvPr id="3" name="TextBox 2">
            <a:extLst>
              <a:ext uri="{FF2B5EF4-FFF2-40B4-BE49-F238E27FC236}">
                <a16:creationId xmlns:a16="http://schemas.microsoft.com/office/drawing/2014/main" id="{3196BBD7-FE22-97A3-0C7E-F9C3A59C32BD}"/>
              </a:ext>
            </a:extLst>
          </p:cNvPr>
          <p:cNvSpPr txBox="1"/>
          <p:nvPr>
            <p:custDataLst>
              <p:tags r:id="rId4"/>
            </p:custDataLst>
          </p:nvPr>
        </p:nvSpPr>
        <p:spPr>
          <a:xfrm>
            <a:off x="8827206" y="4535908"/>
            <a:ext cx="2262158" cy="861774"/>
          </a:xfrm>
          <a:prstGeom prst="rect">
            <a:avLst/>
          </a:prstGeom>
          <a:noFill/>
        </p:spPr>
        <p:txBody>
          <a:bodyPr wrap="none" rtlCol="0">
            <a:spAutoFit/>
          </a:bodyPr>
          <a:lstStyle/>
          <a:p>
            <a:pPr algn="ctr"/>
            <a:r>
              <a:rPr lang="fr-CA" sz="2500" b="1" dirty="0">
                <a:latin typeface="Century Gothic" panose="020B0502020202020204" pitchFamily="34" charset="0"/>
              </a:rPr>
              <a:t>Bâtir un fonds</a:t>
            </a:r>
          </a:p>
          <a:p>
            <a:pPr algn="ctr"/>
            <a:r>
              <a:rPr lang="fr-CA" sz="2500" b="1" dirty="0">
                <a:latin typeface="Century Gothic" panose="020B0502020202020204" pitchFamily="34" charset="0"/>
              </a:rPr>
              <a:t> d’urgence</a:t>
            </a:r>
          </a:p>
        </p:txBody>
      </p:sp>
      <p:sp>
        <p:nvSpPr>
          <p:cNvPr id="4" name="Oval 3">
            <a:extLst>
              <a:ext uri="{FF2B5EF4-FFF2-40B4-BE49-F238E27FC236}">
                <a16:creationId xmlns:a16="http://schemas.microsoft.com/office/drawing/2014/main" id="{52E8CD3A-DD3E-DFD8-77D6-D020747F870A}"/>
              </a:ext>
            </a:extLst>
          </p:cNvPr>
          <p:cNvSpPr/>
          <p:nvPr>
            <p:custDataLst>
              <p:tags r:id="rId5"/>
            </p:custDataLst>
          </p:nvPr>
        </p:nvSpPr>
        <p:spPr>
          <a:xfrm>
            <a:off x="1089115"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DA70B33-3ED6-5BCE-9B27-CECE34AFA5C0}"/>
              </a:ext>
            </a:extLst>
          </p:cNvPr>
          <p:cNvSpPr/>
          <p:nvPr>
            <p:custDataLst>
              <p:tags r:id="rId6"/>
            </p:custDataLst>
          </p:nvPr>
        </p:nvSpPr>
        <p:spPr>
          <a:xfrm>
            <a:off x="5155789"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7ABB95-5040-EDAC-E3EE-F6C7095E1C3E}"/>
              </a:ext>
            </a:extLst>
          </p:cNvPr>
          <p:cNvSpPr/>
          <p:nvPr>
            <p:custDataLst>
              <p:tags r:id="rId7"/>
            </p:custDataLst>
          </p:nvPr>
        </p:nvSpPr>
        <p:spPr>
          <a:xfrm>
            <a:off x="9270588"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E1AB96-3CBF-D815-0C92-F0CCA46B550C}"/>
              </a:ext>
            </a:extLst>
          </p:cNvPr>
          <p:cNvPicPr>
            <a:picLocks noChangeAspect="1"/>
          </p:cNvPicPr>
          <p:nvPr>
            <p:custDataLst>
              <p:tags r:id="rId8"/>
            </p:custDataLst>
          </p:nvPr>
        </p:nvPicPr>
        <p:blipFill>
          <a:blip r:embed="rId16"/>
          <a:stretch>
            <a:fillRect/>
          </a:stretch>
        </p:blipFill>
        <p:spPr>
          <a:xfrm>
            <a:off x="1434020" y="2823410"/>
            <a:ext cx="1110918" cy="1110918"/>
          </a:xfrm>
          <a:prstGeom prst="rect">
            <a:avLst/>
          </a:prstGeom>
        </p:spPr>
      </p:pic>
      <p:pic>
        <p:nvPicPr>
          <p:cNvPr id="9" name="Picture 8">
            <a:extLst>
              <a:ext uri="{FF2B5EF4-FFF2-40B4-BE49-F238E27FC236}">
                <a16:creationId xmlns:a16="http://schemas.microsoft.com/office/drawing/2014/main" id="{6B036FED-D7FC-1E05-48BB-5FE08B0EE50B}"/>
              </a:ext>
            </a:extLst>
          </p:cNvPr>
          <p:cNvPicPr>
            <a:picLocks noChangeAspect="1"/>
          </p:cNvPicPr>
          <p:nvPr>
            <p:custDataLst>
              <p:tags r:id="rId9"/>
            </p:custDataLst>
          </p:nvPr>
        </p:nvPicPr>
        <p:blipFill>
          <a:blip r:embed="rId17"/>
          <a:stretch>
            <a:fillRect/>
          </a:stretch>
        </p:blipFill>
        <p:spPr>
          <a:xfrm>
            <a:off x="5537663" y="2896477"/>
            <a:ext cx="1079706" cy="1079706"/>
          </a:xfrm>
          <a:prstGeom prst="rect">
            <a:avLst/>
          </a:prstGeom>
        </p:spPr>
      </p:pic>
      <p:pic>
        <p:nvPicPr>
          <p:cNvPr id="10" name="Picture 9">
            <a:extLst>
              <a:ext uri="{FF2B5EF4-FFF2-40B4-BE49-F238E27FC236}">
                <a16:creationId xmlns:a16="http://schemas.microsoft.com/office/drawing/2014/main" id="{053DB0E2-1550-DC6D-42FD-4B942DE816F2}"/>
              </a:ext>
            </a:extLst>
          </p:cNvPr>
          <p:cNvPicPr>
            <a:picLocks noChangeAspect="1"/>
          </p:cNvPicPr>
          <p:nvPr>
            <p:custDataLst>
              <p:tags r:id="rId10"/>
            </p:custDataLst>
          </p:nvPr>
        </p:nvPicPr>
        <p:blipFill>
          <a:blip r:embed="rId18"/>
          <a:stretch>
            <a:fillRect/>
          </a:stretch>
        </p:blipFill>
        <p:spPr>
          <a:xfrm>
            <a:off x="9697834" y="2875200"/>
            <a:ext cx="1107599" cy="1107599"/>
          </a:xfrm>
          <a:prstGeom prst="rect">
            <a:avLst/>
          </a:prstGeom>
        </p:spPr>
      </p:pic>
      <p:cxnSp>
        <p:nvCxnSpPr>
          <p:cNvPr id="11" name="Straight Connector 10">
            <a:extLst>
              <a:ext uri="{FF2B5EF4-FFF2-40B4-BE49-F238E27FC236}">
                <a16:creationId xmlns:a16="http://schemas.microsoft.com/office/drawing/2014/main" id="{B14C317E-ED78-8A85-A308-2479E8060B49}"/>
              </a:ext>
            </a:extLst>
          </p:cNvPr>
          <p:cNvCxnSpPr>
            <a:cxnSpLocks/>
          </p:cNvCxnSpPr>
          <p:nvPr>
            <p:custDataLst>
              <p:tags r:id="rId11"/>
            </p:custDataLst>
          </p:nvPr>
        </p:nvCxnSpPr>
        <p:spPr>
          <a:xfrm>
            <a:off x="3906253" y="1997243"/>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250701-CE4D-3222-73A6-7298ADA59690}"/>
              </a:ext>
            </a:extLst>
          </p:cNvPr>
          <p:cNvCxnSpPr>
            <a:cxnSpLocks/>
          </p:cNvCxnSpPr>
          <p:nvPr>
            <p:custDataLst>
              <p:tags r:id="rId12"/>
            </p:custDataLst>
          </p:nvPr>
        </p:nvCxnSpPr>
        <p:spPr>
          <a:xfrm>
            <a:off x="8249654" y="2009271"/>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95BB57A-6F00-161B-B080-878D6F34DDED}"/>
              </a:ext>
            </a:extLst>
          </p:cNvPr>
          <p:cNvSpPr>
            <a:spLocks noGrp="1"/>
          </p:cNvSpPr>
          <p:nvPr>
            <p:ph type="sldNum" sz="quarter" idx="12"/>
            <p:custDataLst>
              <p:tags r:id="rId13"/>
            </p:custDataLst>
          </p:nvPr>
        </p:nvSpPr>
        <p:spPr/>
        <p:txBody>
          <a:bodyPr/>
          <a:lstStyle/>
          <a:p>
            <a:fld id="{DFDF98CC-160E-494C-8C3C-8CDC5FA257DE}" type="slidenum">
              <a:rPr lang="en-US" smtClean="0"/>
              <a:t>2</a:t>
            </a:fld>
            <a:endParaRPr lang="en-US"/>
          </a:p>
        </p:txBody>
      </p:sp>
    </p:spTree>
    <p:extLst>
      <p:ext uri="{BB962C8B-B14F-4D97-AF65-F5344CB8AC3E}">
        <p14:creationId xmlns:p14="http://schemas.microsoft.com/office/powerpoint/2010/main" val="166697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a:t>Fonds d’urgence</a:t>
            </a:r>
          </a:p>
        </p:txBody>
      </p:sp>
      <p:sp>
        <p:nvSpPr>
          <p:cNvPr id="241" name="Google Shape;241;p23"/>
          <p:cNvSpPr txBox="1">
            <a:spLocks noGrp="1"/>
          </p:cNvSpPr>
          <p:nvPr>
            <p:ph type="subTitle" idx="1"/>
            <p:custDataLst>
              <p:tags r:id="rId2"/>
            </p:custDataLst>
          </p:nvPr>
        </p:nvSpPr>
        <p:spPr>
          <a:prstGeom prst="rect">
            <a:avLst/>
          </a:prstGeom>
        </p:spPr>
        <p:txBody>
          <a:bodyPr spcFirstLastPara="1" vert="horz" lIns="91440" tIns="45720" rIns="91440" bIns="45720" rtlCol="0" anchorCtr="0">
            <a:normAutofit/>
          </a:bodyPr>
          <a:lstStyle/>
          <a:p>
            <a:pPr marL="0" indent="0">
              <a:lnSpc>
                <a:spcPct val="110000"/>
              </a:lnSpc>
              <a:spcBef>
                <a:spcPts val="0"/>
              </a:spcBef>
              <a:buSzPct val="100000"/>
              <a:buNone/>
            </a:pPr>
            <a:r>
              <a:rPr lang="fr-CA" dirty="0"/>
              <a:t>Si la pandémie nous a appris quelque chose, c’est qu’il faut gérer son argent judicieusement, parce qu’on ne sait jamais quand la vie peut changer.</a:t>
            </a:r>
          </a:p>
          <a:p>
            <a:pPr marL="311150" lvl="1" indent="-301625" algn="l">
              <a:spcBef>
                <a:spcPts val="560"/>
              </a:spcBef>
              <a:buClr>
                <a:srgbClr val="A2AAAD"/>
              </a:buClr>
              <a:buSzPct val="100000"/>
              <a:buFont typeface="Arial" panose="020B0604020202020204" pitchFamily="34" charset="0"/>
              <a:buChar char="•"/>
            </a:pPr>
            <a:r>
              <a:rPr lang="fr-CA" sz="2500" dirty="0">
                <a:latin typeface="Century Gothic" panose="020B0502020202020204" pitchFamily="34" charset="0"/>
              </a:rPr>
              <a:t>Pandémie mondiale, perte d’emploi</a:t>
            </a:r>
          </a:p>
          <a:p>
            <a:pPr marL="311150" lvl="1" indent="-301625" algn="l">
              <a:spcBef>
                <a:spcPts val="560"/>
              </a:spcBef>
              <a:buClr>
                <a:srgbClr val="A2AAAD"/>
              </a:buClr>
              <a:buSzPct val="100000"/>
              <a:buFont typeface="Arial" panose="020B0604020202020204" pitchFamily="34" charset="0"/>
              <a:buChar char="•"/>
            </a:pPr>
            <a:r>
              <a:rPr lang="fr-CA" sz="2500" dirty="0">
                <a:latin typeface="Century Gothic" panose="020B0502020202020204" pitchFamily="34" charset="0"/>
              </a:rPr>
              <a:t>Problème mécanique de la voiture</a:t>
            </a:r>
          </a:p>
          <a:p>
            <a:pPr marL="311150" lvl="1" indent="-301625" algn="l">
              <a:spcBef>
                <a:spcPts val="560"/>
              </a:spcBef>
              <a:buClr>
                <a:srgbClr val="A2AAAD"/>
              </a:buClr>
              <a:buSzPct val="100000"/>
              <a:buFont typeface="Arial" panose="020B0604020202020204" pitchFamily="34" charset="0"/>
              <a:buChar char="•"/>
            </a:pPr>
            <a:r>
              <a:rPr lang="fr-CA" sz="2500" dirty="0">
                <a:latin typeface="Century Gothic" panose="020B0502020202020204" pitchFamily="34" charset="0"/>
              </a:rPr>
              <a:t>Animal de compagnie qui tombe malade</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3"/>
            </p:custDataLst>
          </p:nvPr>
        </p:nvSpPr>
        <p:spPr/>
        <p:txBody>
          <a:bodyPr/>
          <a:lstStyle/>
          <a:p>
            <a:fld id="{DFDF98CC-160E-494C-8C3C-8CDC5FA257DE}" type="slidenum">
              <a:rPr lang="en-US" smtClean="0"/>
              <a:t>3</a:t>
            </a:fld>
            <a:endParaRPr lang="en-US"/>
          </a:p>
        </p:txBody>
      </p:sp>
    </p:spTree>
    <p:extLst>
      <p:ext uri="{BB962C8B-B14F-4D97-AF65-F5344CB8AC3E}">
        <p14:creationId xmlns:p14="http://schemas.microsoft.com/office/powerpoint/2010/main" val="159313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Épargner vs investir</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8" y="1900989"/>
            <a:ext cx="4958430" cy="3976019"/>
          </a:xfrm>
          <a:prstGeom prst="rect">
            <a:avLst/>
          </a:prstGeom>
        </p:spPr>
        <p:txBody>
          <a:bodyPr>
            <a:normAutofit lnSpcReduction="10000"/>
          </a:bodyPr>
          <a:lstStyle/>
          <a:p>
            <a:r>
              <a:rPr lang="fr-CA" sz="2500" b="1" i="0" dirty="0">
                <a:solidFill>
                  <a:srgbClr val="333F48"/>
                </a:solidFill>
                <a:latin typeface="Century Gothic" panose="020B0502020202020204" pitchFamily="34" charset="0"/>
                <a:ea typeface="+mn-lt"/>
                <a:cs typeface="+mn-lt"/>
              </a:rPr>
              <a:t>Épargner</a:t>
            </a:r>
          </a:p>
          <a:p>
            <a:pPr marL="227013" indent="-227013">
              <a:buClr>
                <a:srgbClr val="A2AAAD"/>
              </a:buClr>
              <a:buFont typeface="Arial"/>
              <a:buChar char="•"/>
            </a:pPr>
            <a:r>
              <a:rPr lang="fr-CA" sz="1600" dirty="0">
                <a:solidFill>
                  <a:srgbClr val="374151"/>
                </a:solidFill>
                <a:latin typeface="Century Gothic" panose="020B0502020202020204" pitchFamily="34" charset="0"/>
                <a:ea typeface="+mn-lt"/>
                <a:cs typeface="+mn-lt"/>
              </a:rPr>
              <a:t>Définition : Mettre de l’argent de côté pour l’utiliser quand tu en auras besoin plus tard. Le fait de déposer de l’argent dans ton compte bancaire ou ta tirelire sans y toucher pendant un certain temps est considéré comme de l’épargne. </a:t>
            </a:r>
          </a:p>
          <a:p>
            <a:pPr marL="227013" indent="-227013">
              <a:buClr>
                <a:srgbClr val="A2AAAD"/>
              </a:buClr>
              <a:buFont typeface="Arial"/>
              <a:buChar char="•"/>
            </a:pPr>
            <a:r>
              <a:rPr lang="fr-CA" sz="1600" dirty="0">
                <a:solidFill>
                  <a:srgbClr val="374151"/>
                </a:solidFill>
                <a:latin typeface="Century Gothic" panose="020B0502020202020204" pitchFamily="34" charset="0"/>
                <a:ea typeface="+mn-lt"/>
                <a:cs typeface="+mn-lt"/>
              </a:rPr>
              <a:t>Objectif : sert habituellement pour les objectifs à court terme, les urgences ou les dépenses planifiées.</a:t>
            </a:r>
          </a:p>
          <a:p>
            <a:pPr marL="227013" indent="-227013">
              <a:buClr>
                <a:srgbClr val="A2AAAD"/>
              </a:buClr>
              <a:buFont typeface="Arial"/>
              <a:buChar char="•"/>
            </a:pPr>
            <a:r>
              <a:rPr lang="fr-CA" sz="1600" dirty="0">
                <a:solidFill>
                  <a:srgbClr val="374151"/>
                </a:solidFill>
                <a:latin typeface="Century Gothic" panose="020B0502020202020204" pitchFamily="34" charset="0"/>
                <a:ea typeface="+mn-lt"/>
                <a:cs typeface="+mn-lt"/>
              </a:rPr>
              <a:t>Avantages : faible risque, liquidité et sécurité.</a:t>
            </a:r>
          </a:p>
          <a:p>
            <a:pPr marL="227013" indent="-227013">
              <a:buClr>
                <a:srgbClr val="A2AAAD"/>
              </a:buClr>
              <a:buFont typeface="Arial"/>
              <a:buChar char="•"/>
            </a:pPr>
            <a:r>
              <a:rPr lang="fr-CA" sz="1600" dirty="0">
                <a:solidFill>
                  <a:srgbClr val="374151"/>
                </a:solidFill>
                <a:latin typeface="Century Gothic" panose="020B0502020202020204" pitchFamily="34" charset="0"/>
                <a:ea typeface="+mn-lt"/>
                <a:cs typeface="+mn-lt"/>
              </a:rPr>
              <a:t>Exemples : compte d’épargne, tirelire ou argent gardé à la maison.</a:t>
            </a:r>
          </a:p>
        </p:txBody>
      </p:sp>
      <p:sp>
        <p:nvSpPr>
          <p:cNvPr id="5" name="Content Placeholder 4">
            <a:extLst>
              <a:ext uri="{FF2B5EF4-FFF2-40B4-BE49-F238E27FC236}">
                <a16:creationId xmlns:a16="http://schemas.microsoft.com/office/drawing/2014/main" id="{F26A8149-A896-BC69-EFDF-2C9186646EE8}"/>
              </a:ext>
            </a:extLst>
          </p:cNvPr>
          <p:cNvSpPr>
            <a:spLocks noGrp="1"/>
          </p:cNvSpPr>
          <p:nvPr>
            <p:ph sz="quarter" idx="4294967295"/>
            <p:custDataLst>
              <p:tags r:id="rId3"/>
            </p:custDataLst>
          </p:nvPr>
        </p:nvSpPr>
        <p:spPr>
          <a:xfrm>
            <a:off x="6550091" y="1900990"/>
            <a:ext cx="5125972" cy="4195010"/>
          </a:xfrm>
          <a:prstGeom prst="rect">
            <a:avLst/>
          </a:prstGeom>
        </p:spPr>
        <p:txBody>
          <a:bodyPr vert="horz" lIns="91440" tIns="45720" rIns="91440" bIns="45720" rtlCol="0" anchor="t">
            <a:normAutofit/>
          </a:bodyPr>
          <a:lstStyle/>
          <a:p>
            <a:r>
              <a:rPr lang="fr-CA" sz="2500" b="1" dirty="0">
                <a:solidFill>
                  <a:srgbClr val="333F48"/>
                </a:solidFill>
                <a:latin typeface="Century Gothic" panose="020B0502020202020204" pitchFamily="34" charset="0"/>
              </a:rPr>
              <a:t>Investir</a:t>
            </a:r>
          </a:p>
          <a:p>
            <a:pPr marL="227013" indent="-227013">
              <a:buClr>
                <a:srgbClr val="A2AAAD"/>
              </a:buClr>
              <a:buFont typeface="Arial" panose="020B0604020202020204" pitchFamily="34" charset="0"/>
              <a:buChar char="•"/>
            </a:pPr>
            <a:r>
              <a:rPr lang="fr-CA" sz="1500" dirty="0">
                <a:solidFill>
                  <a:srgbClr val="374151"/>
                </a:solidFill>
                <a:latin typeface="Century Gothic" panose="020B0502020202020204" pitchFamily="34" charset="0"/>
                <a:ea typeface="+mn-lt"/>
                <a:cs typeface="+mn-lt"/>
              </a:rPr>
              <a:t>Définition : Mettre ton argent au travail pour qu’il rapporte plus que le montant que tu as mis de côté. Quand on investit, on achète habituellement des actifs, comme des actions ou des obligations. </a:t>
            </a:r>
          </a:p>
          <a:p>
            <a:pPr marL="227013" indent="-227013">
              <a:buClr>
                <a:srgbClr val="A2AAAD"/>
              </a:buClr>
              <a:buFont typeface="Arial" panose="020B0604020202020204" pitchFamily="34" charset="0"/>
              <a:buChar char="•"/>
            </a:pPr>
            <a:r>
              <a:rPr lang="fr-CA" sz="1500" dirty="0">
                <a:solidFill>
                  <a:srgbClr val="374151"/>
                </a:solidFill>
                <a:latin typeface="Century Gothic" panose="020B0502020202020204" pitchFamily="34" charset="0"/>
                <a:ea typeface="+mn-lt"/>
                <a:cs typeface="+mn-lt"/>
              </a:rPr>
              <a:t>Objectif : sert habituellement pour les objectifs à long terme, comme la retraite ou l’accumulation de richesse.</a:t>
            </a:r>
          </a:p>
          <a:p>
            <a:pPr marL="227013" indent="-227013">
              <a:buClr>
                <a:srgbClr val="A2AAAD"/>
              </a:buClr>
              <a:buFont typeface="Arial" panose="020B0604020202020204" pitchFamily="34" charset="0"/>
              <a:buChar char="•"/>
            </a:pPr>
            <a:r>
              <a:rPr lang="fr-CA" sz="1500" dirty="0">
                <a:solidFill>
                  <a:srgbClr val="374151"/>
                </a:solidFill>
                <a:latin typeface="Century Gothic" panose="020B0502020202020204" pitchFamily="34" charset="0"/>
                <a:ea typeface="+mn-lt"/>
                <a:cs typeface="+mn-lt"/>
              </a:rPr>
              <a:t>Avantages : rendements potentiels plus élevés, accumulation de richesse et croissance financière.</a:t>
            </a:r>
          </a:p>
          <a:p>
            <a:pPr marL="227013" indent="-227013">
              <a:buClr>
                <a:srgbClr val="A2AAAD"/>
              </a:buClr>
              <a:buFont typeface="Arial" panose="020B0604020202020204" pitchFamily="34" charset="0"/>
              <a:buChar char="•"/>
            </a:pPr>
            <a:r>
              <a:rPr lang="fr-CA" sz="1500" dirty="0">
                <a:solidFill>
                  <a:srgbClr val="374151"/>
                </a:solidFill>
                <a:latin typeface="Century Gothic" panose="020B0502020202020204" pitchFamily="34" charset="0"/>
                <a:ea typeface="+mn-lt"/>
                <a:cs typeface="+mn-lt"/>
              </a:rPr>
              <a:t>Exemples : actions, obligations, biens immobiliers et fonds communs de placement.</a:t>
            </a:r>
          </a:p>
          <a:p>
            <a:pPr marL="457200" indent="-457200">
              <a:buChar char="•"/>
            </a:pPr>
            <a:endParaRPr lang="en-US" sz="3200" dirty="0">
              <a:solidFill>
                <a:schemeClr val="hlink"/>
              </a:solidFill>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4"/>
            </p:custDataLst>
          </p:nvPr>
        </p:nvCxnSpPr>
        <p:spPr>
          <a:xfrm>
            <a:off x="6096000" y="1997243"/>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5"/>
            </p:custDataLst>
          </p:nvPr>
        </p:nvSpPr>
        <p:spPr/>
        <p:txBody>
          <a:bodyPr/>
          <a:lstStyle/>
          <a:p>
            <a:fld id="{DFDF98CC-160E-494C-8C3C-8CDC5FA257DE}" type="slidenum">
              <a:rPr lang="en-US" smtClean="0"/>
              <a:t>4</a:t>
            </a:fld>
            <a:endParaRPr lang="en-US"/>
          </a:p>
        </p:txBody>
      </p:sp>
    </p:spTree>
    <p:extLst>
      <p:ext uri="{BB962C8B-B14F-4D97-AF65-F5344CB8AC3E}">
        <p14:creationId xmlns:p14="http://schemas.microsoft.com/office/powerpoint/2010/main" val="127476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dirty="0"/>
              <a:t>Risque, rendement et liquidité</a:t>
            </a:r>
          </a:p>
        </p:txBody>
      </p:sp>
      <p:sp>
        <p:nvSpPr>
          <p:cNvPr id="257" name="Google Shape;257;p25"/>
          <p:cNvSpPr txBox="1">
            <a:spLocks noGrp="1"/>
          </p:cNvSpPr>
          <p:nvPr>
            <p:ph type="subTitle" idx="1"/>
            <p:custDataLst>
              <p:tags r:id="rId2"/>
            </p:custDataLst>
          </p:nvPr>
        </p:nvSpPr>
        <p:spPr>
          <a:prstGeom prst="rect">
            <a:avLst/>
          </a:prstGeom>
          <a:noFill/>
          <a:ln>
            <a:noFill/>
          </a:ln>
        </p:spPr>
        <p:txBody>
          <a:bodyPr spcFirstLastPara="1" wrap="square" lIns="90000" tIns="45700" rIns="90000" bIns="45700" anchor="t" anchorCtr="0">
            <a:noAutofit/>
          </a:bodyPr>
          <a:lstStyle/>
          <a:p>
            <a:pPr marL="0" indent="0">
              <a:lnSpc>
                <a:spcPct val="100000"/>
              </a:lnSpc>
              <a:spcBef>
                <a:spcPts val="0"/>
              </a:spcBef>
              <a:spcAft>
                <a:spcPts val="600"/>
              </a:spcAft>
              <a:buClr>
                <a:schemeClr val="hlink"/>
              </a:buClr>
              <a:buSzPts val="2560"/>
              <a:buNone/>
            </a:pPr>
            <a:r>
              <a:rPr lang="fr-CA" b="1" dirty="0">
                <a:solidFill>
                  <a:srgbClr val="333F48"/>
                </a:solidFill>
              </a:rPr>
              <a:t>Risque de placement</a:t>
            </a:r>
          </a:p>
          <a:p>
            <a:pPr marL="0" indent="0">
              <a:lnSpc>
                <a:spcPct val="100000"/>
              </a:lnSpc>
              <a:spcBef>
                <a:spcPts val="0"/>
              </a:spcBef>
              <a:buClr>
                <a:schemeClr val="hlink"/>
              </a:buClr>
              <a:buSzPts val="2560"/>
              <a:buNone/>
            </a:pPr>
            <a:r>
              <a:rPr lang="fr-CA" sz="1600" dirty="0">
                <a:latin typeface="Century Gothic" panose="020B0502020202020204" pitchFamily="34" charset="0"/>
              </a:rPr>
              <a:t>Incertitude reliée au fait d’investir. Quand tu investis, les résultats réels peuvent être différents des résultats attendus et tu peux même perdre une partie ou la totalité de ton placement.</a:t>
            </a:r>
          </a:p>
          <a:p>
            <a:pPr marL="0" indent="0">
              <a:lnSpc>
                <a:spcPct val="200000"/>
              </a:lnSpc>
              <a:spcBef>
                <a:spcPts val="640"/>
              </a:spcBef>
              <a:buClr>
                <a:schemeClr val="hlink"/>
              </a:buClr>
              <a:buSzPts val="2560"/>
              <a:buNone/>
            </a:pPr>
            <a:r>
              <a:rPr lang="fr-CA" b="1" dirty="0">
                <a:solidFill>
                  <a:srgbClr val="333F48"/>
                </a:solidFill>
              </a:rPr>
              <a:t>Rendement de placement</a:t>
            </a:r>
          </a:p>
          <a:p>
            <a:pPr marL="0" indent="0">
              <a:spcBef>
                <a:spcPts val="40"/>
              </a:spcBef>
              <a:buClr>
                <a:schemeClr val="hlink"/>
              </a:buClr>
              <a:buSzPts val="2560"/>
              <a:buNone/>
            </a:pPr>
            <a:r>
              <a:rPr lang="fr-CA" sz="1600" dirty="0">
                <a:latin typeface="Century Gothic" panose="020B0502020202020204" pitchFamily="34" charset="0"/>
              </a:rPr>
              <a:t>Augmentation ou diminution de la valeur d’un titre ou d’un ensemble de titres (ce qu’on appelle généralement un portefeuille) dans le temps. Le rendement est souvent exprimé sous forme de variation en pourcentage.</a:t>
            </a:r>
          </a:p>
          <a:p>
            <a:pPr marL="0" indent="0">
              <a:lnSpc>
                <a:spcPct val="200000"/>
              </a:lnSpc>
              <a:spcBef>
                <a:spcPts val="640"/>
              </a:spcBef>
              <a:buClr>
                <a:schemeClr val="hlink"/>
              </a:buClr>
              <a:buSzPts val="2560"/>
              <a:buNone/>
            </a:pPr>
            <a:r>
              <a:rPr lang="fr-CA" b="1" dirty="0">
                <a:solidFill>
                  <a:srgbClr val="333F48"/>
                </a:solidFill>
              </a:rPr>
              <a:t>Liquidité</a:t>
            </a:r>
          </a:p>
          <a:p>
            <a:pPr marL="0" indent="0">
              <a:lnSpc>
                <a:spcPct val="150000"/>
              </a:lnSpc>
              <a:spcBef>
                <a:spcPts val="0"/>
              </a:spcBef>
              <a:buClr>
                <a:schemeClr val="hlink"/>
              </a:buClr>
              <a:buSzPts val="2560"/>
              <a:buNone/>
            </a:pPr>
            <a:r>
              <a:rPr lang="fr-CA" sz="1600" dirty="0">
                <a:latin typeface="Century Gothic" panose="020B0502020202020204" pitchFamily="34" charset="0"/>
              </a:rPr>
              <a:t>Possibilité de convertir rapidement un placement en argent sans perte de la valeur. </a:t>
            </a:r>
            <a:br>
              <a:rPr lang="fr-CA" sz="1600" dirty="0">
                <a:latin typeface="Century Gothic" panose="020B0502020202020204" pitchFamily="34" charset="0"/>
              </a:rPr>
            </a:br>
            <a:r>
              <a:rPr lang="fr-CA" sz="1600" dirty="0">
                <a:latin typeface="Century Gothic" panose="020B0502020202020204" pitchFamily="34" charset="0"/>
              </a:rPr>
              <a:t>P</a:t>
            </a:r>
            <a:r>
              <a:rPr lang="fr-CA" sz="1600" dirty="0"/>
              <a:t>ar</a:t>
            </a:r>
            <a:r>
              <a:rPr lang="fr-CA" sz="1600" dirty="0">
                <a:latin typeface="Century Gothic" panose="020B0502020202020204" pitchFamily="34" charset="0"/>
              </a:rPr>
              <a:t> exemple : des actions vs une maison.</a:t>
            </a:r>
          </a:p>
        </p:txBody>
      </p:sp>
      <p:sp>
        <p:nvSpPr>
          <p:cNvPr id="2" name="Slide Number Placeholder 1">
            <a:extLst>
              <a:ext uri="{FF2B5EF4-FFF2-40B4-BE49-F238E27FC236}">
                <a16:creationId xmlns:a16="http://schemas.microsoft.com/office/drawing/2014/main" id="{BC765D79-FDB5-278A-F258-1B8C70CD11C0}"/>
              </a:ext>
            </a:extLst>
          </p:cNvPr>
          <p:cNvSpPr>
            <a:spLocks noGrp="1"/>
          </p:cNvSpPr>
          <p:nvPr>
            <p:ph type="sldNum" sz="quarter" idx="12"/>
            <p:custDataLst>
              <p:tags r:id="rId3"/>
            </p:custDataLst>
          </p:nvPr>
        </p:nvSpPr>
        <p:spPr/>
        <p:txBody>
          <a:bodyPr/>
          <a:lstStyle/>
          <a:p>
            <a:fld id="{DFDF98CC-160E-494C-8C3C-8CDC5FA257DE}" type="slidenum">
              <a:rPr lang="en-US" smtClean="0"/>
              <a:t>5</a:t>
            </a:fld>
            <a:endParaRPr lang="en-US"/>
          </a:p>
        </p:txBody>
      </p:sp>
    </p:spTree>
    <p:extLst>
      <p:ext uri="{BB962C8B-B14F-4D97-AF65-F5344CB8AC3E}">
        <p14:creationId xmlns:p14="http://schemas.microsoft.com/office/powerpoint/2010/main" val="2562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A156B5-B3AA-9CAB-3814-01DB9E69682D}"/>
              </a:ext>
            </a:extLst>
          </p:cNvPr>
          <p:cNvSpPr>
            <a:spLocks noGrp="1"/>
          </p:cNvSpPr>
          <p:nvPr>
            <p:ph type="title"/>
            <p:custDataLst>
              <p:tags r:id="rId1"/>
            </p:custDataLst>
          </p:nvPr>
        </p:nvSpPr>
        <p:spPr/>
        <p:txBody>
          <a:bodyPr/>
          <a:lstStyle/>
          <a:p>
            <a:r>
              <a:rPr lang="fr-CA" sz="3200" dirty="0"/>
              <a:t>Risque, rendement et liquidité</a:t>
            </a:r>
          </a:p>
        </p:txBody>
      </p:sp>
      <p:sp>
        <p:nvSpPr>
          <p:cNvPr id="2" name="Text Placeholder 1">
            <a:extLst>
              <a:ext uri="{FF2B5EF4-FFF2-40B4-BE49-F238E27FC236}">
                <a16:creationId xmlns:a16="http://schemas.microsoft.com/office/drawing/2014/main" id="{FF7341D2-D5B1-4194-C54D-BAB088D6C4FF}"/>
              </a:ext>
            </a:extLst>
          </p:cNvPr>
          <p:cNvSpPr>
            <a:spLocks noGrp="1"/>
          </p:cNvSpPr>
          <p:nvPr>
            <p:ph type="body" idx="4294967295"/>
            <p:custDataLst>
              <p:tags r:id="rId2"/>
            </p:custDataLst>
          </p:nvPr>
        </p:nvSpPr>
        <p:spPr>
          <a:xfrm>
            <a:off x="515937" y="2057405"/>
            <a:ext cx="5078739" cy="3976019"/>
          </a:xfrm>
          <a:prstGeom prst="rect">
            <a:avLst/>
          </a:prstGeom>
        </p:spPr>
        <p:txBody>
          <a:bodyPr>
            <a:normAutofit/>
          </a:bodyPr>
          <a:lstStyle/>
          <a:p>
            <a:r>
              <a:rPr lang="fr-CA" sz="2500" b="1" i="0" dirty="0">
                <a:solidFill>
                  <a:srgbClr val="333F48"/>
                </a:solidFill>
                <a:latin typeface="Century Gothic" panose="020B0502020202020204" pitchFamily="34" charset="0"/>
                <a:ea typeface="+mn-lt"/>
                <a:cs typeface="+mn-lt"/>
              </a:rPr>
              <a:t>Épargne</a:t>
            </a:r>
          </a:p>
          <a:p>
            <a:pPr marL="285750" indent="-285750">
              <a:buClr>
                <a:srgbClr val="A2AAAD"/>
              </a:buClr>
              <a:buFont typeface="Arial"/>
              <a:buChar char="•"/>
            </a:pPr>
            <a:r>
              <a:rPr lang="fr-CA" sz="2500" dirty="0">
                <a:solidFill>
                  <a:srgbClr val="374151"/>
                </a:solidFill>
                <a:latin typeface="Century Gothic" panose="020B0502020202020204" pitchFamily="34" charset="0"/>
                <a:ea typeface="+mn-lt"/>
                <a:cs typeface="+mn-lt"/>
              </a:rPr>
              <a:t>Risque faible</a:t>
            </a:r>
          </a:p>
          <a:p>
            <a:pPr marL="285750" indent="-285750">
              <a:buClr>
                <a:srgbClr val="A2AAAD"/>
              </a:buClr>
              <a:buFont typeface="Arial"/>
              <a:buChar char="•"/>
            </a:pPr>
            <a:r>
              <a:rPr lang="fr-CA" sz="2500" dirty="0">
                <a:solidFill>
                  <a:srgbClr val="374151"/>
                </a:solidFill>
                <a:latin typeface="Century Gothic" panose="020B0502020202020204" pitchFamily="34" charset="0"/>
                <a:ea typeface="+mn-lt"/>
                <a:cs typeface="+mn-lt"/>
              </a:rPr>
              <a:t>Rendement faible</a:t>
            </a:r>
          </a:p>
          <a:p>
            <a:pPr marL="285750" indent="-285750">
              <a:buClr>
                <a:srgbClr val="A2AAAD"/>
              </a:buClr>
              <a:buFont typeface="Arial"/>
              <a:buChar char="•"/>
            </a:pPr>
            <a:r>
              <a:rPr lang="fr-CA" sz="2500" dirty="0">
                <a:solidFill>
                  <a:srgbClr val="374151"/>
                </a:solidFill>
                <a:latin typeface="Century Gothic" panose="020B0502020202020204" pitchFamily="34" charset="0"/>
                <a:ea typeface="+mn-lt"/>
                <a:cs typeface="+mn-lt"/>
              </a:rPr>
              <a:t>Liquidité élevée</a:t>
            </a:r>
          </a:p>
        </p:txBody>
      </p:sp>
      <p:sp>
        <p:nvSpPr>
          <p:cNvPr id="5" name="Content Placeholder 4">
            <a:extLst>
              <a:ext uri="{FF2B5EF4-FFF2-40B4-BE49-F238E27FC236}">
                <a16:creationId xmlns:a16="http://schemas.microsoft.com/office/drawing/2014/main" id="{98364C02-F6ED-1D8B-EC66-BD6E84BB2F63}"/>
              </a:ext>
            </a:extLst>
          </p:cNvPr>
          <p:cNvSpPr>
            <a:spLocks noGrp="1"/>
          </p:cNvSpPr>
          <p:nvPr>
            <p:ph sz="quarter" idx="4294967295"/>
            <p:custDataLst>
              <p:tags r:id="rId3"/>
            </p:custDataLst>
          </p:nvPr>
        </p:nvSpPr>
        <p:spPr>
          <a:xfrm>
            <a:off x="6560556" y="2057406"/>
            <a:ext cx="4818063" cy="3976018"/>
          </a:xfrm>
          <a:prstGeom prst="rect">
            <a:avLst/>
          </a:prstGeom>
        </p:spPr>
        <p:txBody>
          <a:bodyPr vert="horz" lIns="91440" tIns="45720" rIns="91440" bIns="45720" rtlCol="0" anchor="t">
            <a:normAutofit/>
          </a:bodyPr>
          <a:lstStyle/>
          <a:p>
            <a:r>
              <a:rPr lang="fr-CA" sz="2500" b="1" dirty="0">
                <a:solidFill>
                  <a:srgbClr val="333F48"/>
                </a:solidFill>
                <a:latin typeface="Century Gothic" panose="020B0502020202020204" pitchFamily="34" charset="0"/>
              </a:rPr>
              <a:t>Placements</a:t>
            </a:r>
          </a:p>
          <a:p>
            <a:pPr marL="285750" indent="-285750">
              <a:buClr>
                <a:srgbClr val="A2AAAD"/>
              </a:buClr>
              <a:buFont typeface="Arial" panose="020B0604020202020204" pitchFamily="34" charset="0"/>
              <a:buChar char="•"/>
            </a:pPr>
            <a:r>
              <a:rPr lang="fr-CA" sz="2500" dirty="0">
                <a:solidFill>
                  <a:srgbClr val="374151"/>
                </a:solidFill>
                <a:latin typeface="Century Gothic" panose="020B0502020202020204" pitchFamily="34" charset="0"/>
                <a:ea typeface="+mn-lt"/>
                <a:cs typeface="+mn-lt"/>
              </a:rPr>
              <a:t>Risque élevé</a:t>
            </a:r>
          </a:p>
          <a:p>
            <a:pPr marL="285750" indent="-285750">
              <a:buClr>
                <a:srgbClr val="A2AAAD"/>
              </a:buClr>
              <a:buFont typeface="Arial" panose="020B0604020202020204" pitchFamily="34" charset="0"/>
              <a:buChar char="•"/>
            </a:pPr>
            <a:r>
              <a:rPr lang="fr-CA" sz="2500" dirty="0">
                <a:solidFill>
                  <a:srgbClr val="374151"/>
                </a:solidFill>
                <a:latin typeface="Century Gothic" panose="020B0502020202020204" pitchFamily="34" charset="0"/>
                <a:ea typeface="+mn-lt"/>
                <a:cs typeface="+mn-lt"/>
              </a:rPr>
              <a:t>Rendement élevé</a:t>
            </a:r>
          </a:p>
          <a:p>
            <a:pPr marL="285750" indent="-285750">
              <a:buClr>
                <a:srgbClr val="A2AAAD"/>
              </a:buClr>
              <a:buFont typeface="Arial" panose="020B0604020202020204" pitchFamily="34" charset="0"/>
              <a:buChar char="•"/>
            </a:pPr>
            <a:r>
              <a:rPr lang="fr-CA" sz="2500" dirty="0">
                <a:solidFill>
                  <a:srgbClr val="374151"/>
                </a:solidFill>
                <a:latin typeface="Century Gothic" panose="020B0502020202020204" pitchFamily="34" charset="0"/>
                <a:ea typeface="+mn-lt"/>
                <a:cs typeface="+mn-lt"/>
              </a:rPr>
              <a:t>Liquidité faible</a:t>
            </a:r>
          </a:p>
        </p:txBody>
      </p:sp>
      <p:cxnSp>
        <p:nvCxnSpPr>
          <p:cNvPr id="9" name="Straight Connector 8">
            <a:extLst>
              <a:ext uri="{FF2B5EF4-FFF2-40B4-BE49-F238E27FC236}">
                <a16:creationId xmlns:a16="http://schemas.microsoft.com/office/drawing/2014/main" id="{DF7AB799-76C1-AC3C-52AA-388CEFCEF299}"/>
              </a:ext>
            </a:extLst>
          </p:cNvPr>
          <p:cNvCxnSpPr>
            <a:cxnSpLocks/>
          </p:cNvCxnSpPr>
          <p:nvPr>
            <p:custDataLst>
              <p:tags r:id="rId4"/>
            </p:custDataLst>
          </p:nvPr>
        </p:nvCxnSpPr>
        <p:spPr>
          <a:xfrm>
            <a:off x="6079961" y="2129595"/>
            <a:ext cx="16039" cy="217770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5C7746B-DB27-1E18-3382-A28577F14081}"/>
              </a:ext>
            </a:extLst>
          </p:cNvPr>
          <p:cNvSpPr/>
          <p:nvPr>
            <p:custDataLst>
              <p:tags r:id="rId5"/>
            </p:custDataLst>
          </p:nvPr>
        </p:nvSpPr>
        <p:spPr>
          <a:xfrm>
            <a:off x="3935753" y="2362199"/>
            <a:ext cx="1679652" cy="1737358"/>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13153DF-8112-EF89-DEC1-43E436E5DD7C}"/>
              </a:ext>
            </a:extLst>
          </p:cNvPr>
          <p:cNvSpPr/>
          <p:nvPr>
            <p:custDataLst>
              <p:tags r:id="rId6"/>
            </p:custDataLst>
          </p:nvPr>
        </p:nvSpPr>
        <p:spPr>
          <a:xfrm>
            <a:off x="9983589" y="2362199"/>
            <a:ext cx="1703311" cy="1737357"/>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A3D820A-4373-DAC3-A5A3-B5830148A8B5}"/>
              </a:ext>
            </a:extLst>
          </p:cNvPr>
          <p:cNvPicPr>
            <a:picLocks noChangeAspect="1"/>
          </p:cNvPicPr>
          <p:nvPr>
            <p:custDataLst>
              <p:tags r:id="rId7"/>
            </p:custDataLst>
          </p:nvPr>
        </p:nvPicPr>
        <p:blipFill>
          <a:blip r:embed="rId12"/>
          <a:stretch>
            <a:fillRect/>
          </a:stretch>
        </p:blipFill>
        <p:spPr>
          <a:xfrm>
            <a:off x="4214263" y="2640025"/>
            <a:ext cx="1089433" cy="1107001"/>
          </a:xfrm>
          <a:prstGeom prst="rect">
            <a:avLst/>
          </a:prstGeom>
        </p:spPr>
      </p:pic>
      <p:pic>
        <p:nvPicPr>
          <p:cNvPr id="11" name="Picture 10">
            <a:extLst>
              <a:ext uri="{FF2B5EF4-FFF2-40B4-BE49-F238E27FC236}">
                <a16:creationId xmlns:a16="http://schemas.microsoft.com/office/drawing/2014/main" id="{DD5C460B-5CFD-D81F-2CD8-6E26A4B280AD}"/>
              </a:ext>
            </a:extLst>
          </p:cNvPr>
          <p:cNvPicPr>
            <a:picLocks noChangeAspect="1"/>
          </p:cNvPicPr>
          <p:nvPr>
            <p:custDataLst>
              <p:tags r:id="rId8"/>
            </p:custDataLst>
          </p:nvPr>
        </p:nvPicPr>
        <p:blipFill>
          <a:blip r:embed="rId13"/>
          <a:stretch>
            <a:fillRect/>
          </a:stretch>
        </p:blipFill>
        <p:spPr>
          <a:xfrm>
            <a:off x="10267574" y="2543873"/>
            <a:ext cx="1085725" cy="1203154"/>
          </a:xfrm>
          <a:prstGeom prst="rect">
            <a:avLst/>
          </a:prstGeom>
        </p:spPr>
      </p:pic>
      <p:sp>
        <p:nvSpPr>
          <p:cNvPr id="6" name="Slide Number Placeholder 5">
            <a:extLst>
              <a:ext uri="{FF2B5EF4-FFF2-40B4-BE49-F238E27FC236}">
                <a16:creationId xmlns:a16="http://schemas.microsoft.com/office/drawing/2014/main" id="{1D003329-0CFB-7526-D8A7-6DB170F4FE71}"/>
              </a:ext>
            </a:extLst>
          </p:cNvPr>
          <p:cNvSpPr>
            <a:spLocks noGrp="1"/>
          </p:cNvSpPr>
          <p:nvPr>
            <p:ph type="sldNum" sz="quarter" idx="12"/>
            <p:custDataLst>
              <p:tags r:id="rId9"/>
            </p:custDataLst>
          </p:nvPr>
        </p:nvSpPr>
        <p:spPr/>
        <p:txBody>
          <a:bodyPr/>
          <a:lstStyle/>
          <a:p>
            <a:fld id="{DFDF98CC-160E-494C-8C3C-8CDC5FA257DE}" type="slidenum">
              <a:rPr lang="en-US" smtClean="0"/>
              <a:t>6</a:t>
            </a:fld>
            <a:endParaRPr lang="en-US"/>
          </a:p>
        </p:txBody>
      </p:sp>
    </p:spTree>
    <p:extLst>
      <p:ext uri="{BB962C8B-B14F-4D97-AF65-F5344CB8AC3E}">
        <p14:creationId xmlns:p14="http://schemas.microsoft.com/office/powerpoint/2010/main" val="218523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dirty="0"/>
              <a:t>Inflation, épargne et placements</a:t>
            </a:r>
          </a:p>
        </p:txBody>
      </p:sp>
      <p:sp>
        <p:nvSpPr>
          <p:cNvPr id="2" name="Oval 1">
            <a:extLst>
              <a:ext uri="{FF2B5EF4-FFF2-40B4-BE49-F238E27FC236}">
                <a16:creationId xmlns:a16="http://schemas.microsoft.com/office/drawing/2014/main" id="{3A94719D-75CD-534F-C33F-C1FF254E169D}"/>
              </a:ext>
            </a:extLst>
          </p:cNvPr>
          <p:cNvSpPr/>
          <p:nvPr>
            <p:custDataLst>
              <p:tags r:id="rId2"/>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3AFF05F6-FE4E-1A8D-37EC-11131551D4D8}"/>
              </a:ext>
            </a:extLst>
          </p:cNvPr>
          <p:cNvSpPr txBox="1"/>
          <p:nvPr>
            <p:custDataLst>
              <p:tags r:id="rId3"/>
            </p:custDataLst>
          </p:nvPr>
        </p:nvSpPr>
        <p:spPr>
          <a:xfrm>
            <a:off x="515937" y="2614981"/>
            <a:ext cx="6877639" cy="2785378"/>
          </a:xfrm>
          <a:prstGeom prst="rect">
            <a:avLst/>
          </a:prstGeom>
          <a:noFill/>
        </p:spPr>
        <p:txBody>
          <a:bodyPr wrap="square" rtlCol="0">
            <a:spAutoFit/>
          </a:bodyPr>
          <a:lstStyle/>
          <a:p>
            <a:r>
              <a:rPr lang="fr-CA" sz="2500" dirty="0">
                <a:latin typeface="Century Gothic" panose="020B0502020202020204" pitchFamily="34" charset="0"/>
              </a:rPr>
              <a:t>Supposons qu’aujourd’hui, une boisson gazeuse grand format à ton restaurant préféré coûte 1,00 $.</a:t>
            </a:r>
            <a:r>
              <a:rPr lang="fr-CA" sz="2500" dirty="0">
                <a:effectLst/>
                <a:latin typeface="Century Gothic" panose="020B0502020202020204" pitchFamily="34" charset="0"/>
              </a:rPr>
              <a:t> </a:t>
            </a:r>
            <a:r>
              <a:rPr lang="fr-CA" sz="2500" dirty="0">
                <a:latin typeface="Century Gothic" panose="020B0502020202020204" pitchFamily="34" charset="0"/>
              </a:rPr>
              <a:t>Tu achètes la boisson gazeuse, mais tu décides aussi de mettre un peu d’argent de côté pour l’avenir. Tu places donc un dollar dans ton compte d’épargne, à un taux de 5 %.</a:t>
            </a:r>
          </a:p>
        </p:txBody>
      </p:sp>
      <p:pic>
        <p:nvPicPr>
          <p:cNvPr id="5" name="Picture 4">
            <a:extLst>
              <a:ext uri="{FF2B5EF4-FFF2-40B4-BE49-F238E27FC236}">
                <a16:creationId xmlns:a16="http://schemas.microsoft.com/office/drawing/2014/main" id="{99A377A9-FB64-B914-968A-F049B1C4BC9C}"/>
              </a:ext>
            </a:extLst>
          </p:cNvPr>
          <p:cNvPicPr>
            <a:picLocks noChangeAspect="1"/>
          </p:cNvPicPr>
          <p:nvPr>
            <p:custDataLst>
              <p:tags r:id="rId4"/>
            </p:custDataLst>
          </p:nvPr>
        </p:nvPicPr>
        <p:blipFill>
          <a:blip r:embed="rId8"/>
          <a:stretch>
            <a:fillRect/>
          </a:stretch>
        </p:blipFill>
        <p:spPr>
          <a:xfrm>
            <a:off x="8557839" y="2961754"/>
            <a:ext cx="1767305" cy="2120766"/>
          </a:xfrm>
          <a:prstGeom prst="rect">
            <a:avLst/>
          </a:prstGeom>
        </p:spPr>
      </p:pic>
      <p:sp>
        <p:nvSpPr>
          <p:cNvPr id="4" name="Slide Number Placeholder 3">
            <a:extLst>
              <a:ext uri="{FF2B5EF4-FFF2-40B4-BE49-F238E27FC236}">
                <a16:creationId xmlns:a16="http://schemas.microsoft.com/office/drawing/2014/main" id="{9F9DA20D-89FC-3D84-30DB-872719E06555}"/>
              </a:ext>
            </a:extLst>
          </p:cNvPr>
          <p:cNvSpPr>
            <a:spLocks noGrp="1"/>
          </p:cNvSpPr>
          <p:nvPr>
            <p:ph type="sldNum" sz="quarter" idx="12"/>
            <p:custDataLst>
              <p:tags r:id="rId5"/>
            </p:custDataLst>
          </p:nvPr>
        </p:nvSpPr>
        <p:spPr/>
        <p:txBody>
          <a:bodyPr/>
          <a:lstStyle/>
          <a:p>
            <a:fld id="{DFDF98CC-160E-494C-8C3C-8CDC5FA257DE}" type="slidenum">
              <a:rPr lang="en-US" smtClean="0"/>
              <a:t>7</a:t>
            </a:fld>
            <a:endParaRPr lang="en-US"/>
          </a:p>
        </p:txBody>
      </p:sp>
    </p:spTree>
    <p:extLst>
      <p:ext uri="{BB962C8B-B14F-4D97-AF65-F5344CB8AC3E}">
        <p14:creationId xmlns:p14="http://schemas.microsoft.com/office/powerpoint/2010/main" val="115807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84486946-8E5A-9569-AF7E-CA019C114D9F}"/>
            </a:ext>
          </a:extLst>
        </p:cNvPr>
        <p:cNvGrpSpPr/>
        <p:nvPr/>
      </p:nvGrpSpPr>
      <p:grpSpPr>
        <a:xfrm>
          <a:off x="0" y="0"/>
          <a:ext cx="0" cy="0"/>
          <a:chOff x="0" y="0"/>
          <a:chExt cx="0" cy="0"/>
        </a:xfrm>
      </p:grpSpPr>
      <p:sp>
        <p:nvSpPr>
          <p:cNvPr id="269" name="Google Shape;269;p27">
            <a:extLst>
              <a:ext uri="{FF2B5EF4-FFF2-40B4-BE49-F238E27FC236}">
                <a16:creationId xmlns:a16="http://schemas.microsoft.com/office/drawing/2014/main" id="{04843499-6359-C0A1-91D0-F2F45057EF57}"/>
              </a:ext>
            </a:extLst>
          </p:cNvPr>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Inflation, épargne et placements</a:t>
            </a:r>
          </a:p>
        </p:txBody>
      </p:sp>
      <p:sp>
        <p:nvSpPr>
          <p:cNvPr id="2" name="Oval 1">
            <a:extLst>
              <a:ext uri="{FF2B5EF4-FFF2-40B4-BE49-F238E27FC236}">
                <a16:creationId xmlns:a16="http://schemas.microsoft.com/office/drawing/2014/main" id="{3C9103C4-E4FA-71AD-C180-77EA7E61E3B6}"/>
              </a:ext>
            </a:extLst>
          </p:cNvPr>
          <p:cNvSpPr/>
          <p:nvPr>
            <p:custDataLst>
              <p:tags r:id="rId2"/>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DABF0754-40B2-1EED-A54E-F1D159935EDB}"/>
              </a:ext>
            </a:extLst>
          </p:cNvPr>
          <p:cNvSpPr txBox="1"/>
          <p:nvPr>
            <p:custDataLst>
              <p:tags r:id="rId3"/>
            </p:custDataLst>
          </p:nvPr>
        </p:nvSpPr>
        <p:spPr>
          <a:xfrm>
            <a:off x="515937" y="2821809"/>
            <a:ext cx="6944117" cy="2400657"/>
          </a:xfrm>
          <a:prstGeom prst="rect">
            <a:avLst/>
          </a:prstGeom>
          <a:noFill/>
        </p:spPr>
        <p:txBody>
          <a:bodyPr wrap="square" rtlCol="0">
            <a:spAutoFit/>
          </a:bodyPr>
          <a:lstStyle/>
          <a:p>
            <a:r>
              <a:rPr lang="fr-CA" sz="2500" dirty="0">
                <a:effectLst/>
                <a:latin typeface="Century Gothic" panose="020B0502020202020204" pitchFamily="34" charset="0"/>
              </a:rPr>
              <a:t>Un an plus tard, le dollar économisé dans ton compte d’épargne vaut 1,05 $. Tu retires l’argent et tu te rends à ton restaurant préféré en espérant te procurer ta boisson favorite. Malheureusement, son prix est monté à 1,10 $.</a:t>
            </a:r>
          </a:p>
        </p:txBody>
      </p:sp>
      <p:pic>
        <p:nvPicPr>
          <p:cNvPr id="4" name="Picture 3">
            <a:extLst>
              <a:ext uri="{FF2B5EF4-FFF2-40B4-BE49-F238E27FC236}">
                <a16:creationId xmlns:a16="http://schemas.microsoft.com/office/drawing/2014/main" id="{3A6F3457-36C1-B793-6E0C-2154A90A97B7}"/>
              </a:ext>
            </a:extLst>
          </p:cNvPr>
          <p:cNvPicPr>
            <a:picLocks noChangeAspect="1"/>
          </p:cNvPicPr>
          <p:nvPr>
            <p:custDataLst>
              <p:tags r:id="rId4"/>
            </p:custDataLst>
          </p:nvPr>
        </p:nvPicPr>
        <p:blipFill>
          <a:blip r:embed="rId8"/>
          <a:stretch>
            <a:fillRect/>
          </a:stretch>
        </p:blipFill>
        <p:spPr>
          <a:xfrm>
            <a:off x="8941778" y="3429000"/>
            <a:ext cx="1055925" cy="1267111"/>
          </a:xfrm>
          <a:prstGeom prst="rect">
            <a:avLst/>
          </a:prstGeom>
        </p:spPr>
      </p:pic>
      <p:sp>
        <p:nvSpPr>
          <p:cNvPr id="5" name="Slide Number Placeholder 4">
            <a:extLst>
              <a:ext uri="{FF2B5EF4-FFF2-40B4-BE49-F238E27FC236}">
                <a16:creationId xmlns:a16="http://schemas.microsoft.com/office/drawing/2014/main" id="{0CCA04EE-C926-E2B5-318E-CD18E783A5FB}"/>
              </a:ext>
            </a:extLst>
          </p:cNvPr>
          <p:cNvSpPr>
            <a:spLocks noGrp="1"/>
          </p:cNvSpPr>
          <p:nvPr>
            <p:ph type="sldNum" sz="quarter" idx="12"/>
            <p:custDataLst>
              <p:tags r:id="rId5"/>
            </p:custDataLst>
          </p:nvPr>
        </p:nvSpPr>
        <p:spPr/>
        <p:txBody>
          <a:bodyPr/>
          <a:lstStyle/>
          <a:p>
            <a:fld id="{DFDF98CC-160E-494C-8C3C-8CDC5FA257DE}" type="slidenum">
              <a:rPr lang="en-US" smtClean="0"/>
              <a:t>8</a:t>
            </a:fld>
            <a:endParaRPr lang="en-US"/>
          </a:p>
        </p:txBody>
      </p:sp>
    </p:spTree>
    <p:extLst>
      <p:ext uri="{BB962C8B-B14F-4D97-AF65-F5344CB8AC3E}">
        <p14:creationId xmlns:p14="http://schemas.microsoft.com/office/powerpoint/2010/main" val="140394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EAE3676F-5ECC-1717-F0B1-1521B7529D37}"/>
            </a:ext>
          </a:extLst>
        </p:cNvPr>
        <p:cNvGrpSpPr/>
        <p:nvPr/>
      </p:nvGrpSpPr>
      <p:grpSpPr>
        <a:xfrm>
          <a:off x="0" y="0"/>
          <a:ext cx="0" cy="0"/>
          <a:chOff x="0" y="0"/>
          <a:chExt cx="0" cy="0"/>
        </a:xfrm>
      </p:grpSpPr>
      <p:sp>
        <p:nvSpPr>
          <p:cNvPr id="269" name="Google Shape;269;p27">
            <a:extLst>
              <a:ext uri="{FF2B5EF4-FFF2-40B4-BE49-F238E27FC236}">
                <a16:creationId xmlns:a16="http://schemas.microsoft.com/office/drawing/2014/main" id="{D47C9E9C-D820-4C9A-8D75-AECA2493D620}"/>
              </a:ext>
            </a:extLst>
          </p:cNvPr>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Inflation, épargne et placement</a:t>
            </a:r>
          </a:p>
        </p:txBody>
      </p:sp>
      <p:sp>
        <p:nvSpPr>
          <p:cNvPr id="2" name="Oval 1">
            <a:extLst>
              <a:ext uri="{FF2B5EF4-FFF2-40B4-BE49-F238E27FC236}">
                <a16:creationId xmlns:a16="http://schemas.microsoft.com/office/drawing/2014/main" id="{D1D19BD8-3563-3A55-5429-B6447DD577BD}"/>
              </a:ext>
            </a:extLst>
          </p:cNvPr>
          <p:cNvSpPr/>
          <p:nvPr>
            <p:custDataLst>
              <p:tags r:id="rId2"/>
            </p:custDataLst>
          </p:nvPr>
        </p:nvSpPr>
        <p:spPr>
          <a:xfrm>
            <a:off x="7880103" y="2478501"/>
            <a:ext cx="3122779" cy="3122779"/>
          </a:xfrm>
          <a:prstGeom prst="ellipse">
            <a:avLst/>
          </a:prstGeom>
          <a:solidFill>
            <a:srgbClr val="6AB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8D4F8952-4F4F-1C27-6C42-E3C4D0383123}"/>
              </a:ext>
            </a:extLst>
          </p:cNvPr>
          <p:cNvSpPr txBox="1"/>
          <p:nvPr>
            <p:custDataLst>
              <p:tags r:id="rId3"/>
            </p:custDataLst>
          </p:nvPr>
        </p:nvSpPr>
        <p:spPr>
          <a:xfrm>
            <a:off x="515937" y="2300290"/>
            <a:ext cx="6663031" cy="3323987"/>
          </a:xfrm>
          <a:prstGeom prst="rect">
            <a:avLst/>
          </a:prstGeom>
          <a:noFill/>
        </p:spPr>
        <p:txBody>
          <a:bodyPr wrap="square" rtlCol="0">
            <a:spAutoFit/>
          </a:bodyPr>
          <a:lstStyle/>
          <a:p>
            <a:r>
              <a:rPr lang="fr-CA" sz="2500" dirty="0">
                <a:effectLst/>
                <a:latin typeface="Century Gothic" panose="020B0502020202020204" pitchFamily="34" charset="0"/>
              </a:rPr>
              <a:t>Ce qu’il faut retenir? L’inflation peut faire baisser la valeur de ton argent. Tu dois apprendre à investir judicieusement et te méfier du taux d’inflation pour t’assurer que le taux de rendement de ton placement dépasse le taux d’inflation.</a:t>
            </a:r>
          </a:p>
          <a:p>
            <a:pPr>
              <a:spcBef>
                <a:spcPts val="1200"/>
              </a:spcBef>
            </a:pPr>
            <a:r>
              <a:rPr lang="fr-CA" sz="2500" dirty="0">
                <a:effectLst/>
                <a:latin typeface="Century Gothic" panose="020B0502020202020204" pitchFamily="34" charset="0"/>
              </a:rPr>
              <a:t>Exemple : le coût de la vie augmente constamment.</a:t>
            </a:r>
          </a:p>
        </p:txBody>
      </p:sp>
      <p:pic>
        <p:nvPicPr>
          <p:cNvPr id="4" name="Picture 3">
            <a:extLst>
              <a:ext uri="{FF2B5EF4-FFF2-40B4-BE49-F238E27FC236}">
                <a16:creationId xmlns:a16="http://schemas.microsoft.com/office/drawing/2014/main" id="{A102570F-36F6-DA0C-3D1E-41668B48F72B}"/>
              </a:ext>
            </a:extLst>
          </p:cNvPr>
          <p:cNvPicPr>
            <a:picLocks noChangeAspect="1"/>
          </p:cNvPicPr>
          <p:nvPr>
            <p:custDataLst>
              <p:tags r:id="rId4"/>
            </p:custDataLst>
          </p:nvPr>
        </p:nvPicPr>
        <p:blipFill>
          <a:blip r:embed="rId8"/>
          <a:stretch>
            <a:fillRect/>
          </a:stretch>
        </p:blipFill>
        <p:spPr>
          <a:xfrm>
            <a:off x="8509043" y="3206201"/>
            <a:ext cx="1792705" cy="1643313"/>
          </a:xfrm>
          <a:prstGeom prst="rect">
            <a:avLst/>
          </a:prstGeom>
        </p:spPr>
      </p:pic>
      <p:sp>
        <p:nvSpPr>
          <p:cNvPr id="5" name="Slide Number Placeholder 4">
            <a:extLst>
              <a:ext uri="{FF2B5EF4-FFF2-40B4-BE49-F238E27FC236}">
                <a16:creationId xmlns:a16="http://schemas.microsoft.com/office/drawing/2014/main" id="{70F2E7C8-F66F-B84E-783B-DF0642373347}"/>
              </a:ext>
            </a:extLst>
          </p:cNvPr>
          <p:cNvSpPr>
            <a:spLocks noGrp="1"/>
          </p:cNvSpPr>
          <p:nvPr>
            <p:ph type="sldNum" sz="quarter" idx="12"/>
            <p:custDataLst>
              <p:tags r:id="rId5"/>
            </p:custDataLst>
          </p:nvPr>
        </p:nvSpPr>
        <p:spPr/>
        <p:txBody>
          <a:bodyPr/>
          <a:lstStyle/>
          <a:p>
            <a:fld id="{DFDF98CC-160E-494C-8C3C-8CDC5FA257DE}" type="slidenum">
              <a:rPr lang="en-US" smtClean="0"/>
              <a:t>9</a:t>
            </a:fld>
            <a:endParaRPr lang="en-US"/>
          </a:p>
        </p:txBody>
      </p:sp>
    </p:spTree>
    <p:extLst>
      <p:ext uri="{BB962C8B-B14F-4D97-AF65-F5344CB8AC3E}">
        <p14:creationId xmlns:p14="http://schemas.microsoft.com/office/powerpoint/2010/main" val="3036182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12"/>
</p:tagLst>
</file>

<file path=ppt/tags/tag17.xml><?xml version="1.0" encoding="utf-8"?>
<p:tagLst xmlns:a="http://schemas.openxmlformats.org/drawingml/2006/main" xmlns:r="http://schemas.openxmlformats.org/officeDocument/2006/relationships" xmlns:p="http://schemas.openxmlformats.org/presentationml/2006/main">
  <p:tag name="NUM" val="1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1584</Words>
  <Application>Microsoft Office PowerPoint</Application>
  <PresentationFormat>Widescreen</PresentationFormat>
  <Paragraphs>171</Paragraphs>
  <Slides>19</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Bierstadt</vt:lpstr>
      <vt:lpstr>Calibri</vt:lpstr>
      <vt:lpstr>Century Gothic</vt:lpstr>
      <vt:lpstr>Trebuchet MS</vt:lpstr>
      <vt:lpstr>GestaltVTI</vt:lpstr>
      <vt:lpstr>La différence entre épargner et investir   </vt:lpstr>
      <vt:lpstr>Pourquoi épargner? </vt:lpstr>
      <vt:lpstr>Fonds d’urgence</vt:lpstr>
      <vt:lpstr>Épargner vs investir</vt:lpstr>
      <vt:lpstr>Risque, rendement et liquidité</vt:lpstr>
      <vt:lpstr>Risque, rendement et liquidité</vt:lpstr>
      <vt:lpstr>Inflation, épargne et placements</vt:lpstr>
      <vt:lpstr>Inflation, épargne et placements</vt:lpstr>
      <vt:lpstr>Inflation, épargne et placement</vt:lpstr>
      <vt:lpstr>Valeur future</vt:lpstr>
      <vt:lpstr>« Le temps a plus de valeur que l’argent. On peut obtenir plus d’argent, mais on ne peut pas obtenir plus de temps. » </vt:lpstr>
      <vt:lpstr>Risque et rendement</vt:lpstr>
      <vt:lpstr>Épargne</vt:lpstr>
      <vt:lpstr>Épargner vs investir</vt:lpstr>
      <vt:lpstr>Comment épargner</vt:lpstr>
      <vt:lpstr>Calculatrice d’épargne</vt:lpstr>
      <vt:lpstr>Résumé</vt:lpstr>
      <vt:lpstr>Activité en équipe  : étude de cas</vt:lpstr>
      <vt:lpstr>Exemple : Ton objectif est d’acheter une voiture qui coûte 5 000 $. Tu as économisé 4 000 $ jusqu’ici. Tu investis sur le marché boursier et obtiens un rendement moyen de 6 % par année (pour l’instant, nous ne tiendrons pas compte des intérêts composés).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Soriano, Sally</cp:lastModifiedBy>
  <cp:revision>87</cp:revision>
  <dcterms:created xsi:type="dcterms:W3CDTF">2023-10-22T21:01:04Z</dcterms:created>
  <dcterms:modified xsi:type="dcterms:W3CDTF">2024-06-24T17:46:37Z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