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6.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8.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9.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4"/>
  </p:notesMasterIdLst>
  <p:sldIdLst>
    <p:sldId id="281" r:id="rId2"/>
    <p:sldId id="335" r:id="rId3"/>
    <p:sldId id="328" r:id="rId4"/>
    <p:sldId id="278" r:id="rId5"/>
    <p:sldId id="329" r:id="rId6"/>
    <p:sldId id="330" r:id="rId7"/>
    <p:sldId id="331" r:id="rId8"/>
    <p:sldId id="311" r:id="rId9"/>
    <p:sldId id="332" r:id="rId10"/>
    <p:sldId id="333" r:id="rId11"/>
    <p:sldId id="326" r:id="rId12"/>
    <p:sldId id="3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D4A"/>
    <a:srgbClr val="205885"/>
    <a:srgbClr val="333F48"/>
    <a:srgbClr val="8BD3E6"/>
    <a:srgbClr val="F2A900"/>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449299-A241-4998-94FB-06BBEA8EF3BC}" v="1" dt="2024-08-30T14:27:12.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46" autoAdjust="0"/>
    <p:restoredTop sz="94660"/>
  </p:normalViewPr>
  <p:slideViewPr>
    <p:cSldViewPr snapToGrid="0">
      <p:cViewPr varScale="1">
        <p:scale>
          <a:sx n="82" d="100"/>
          <a:sy n="82" d="100"/>
        </p:scale>
        <p:origin x="61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21837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930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9059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2767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717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7194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err="1">
                <a:solidFill>
                  <a:srgbClr val="333F48"/>
                </a:solidFill>
                <a:latin typeface="Century Gothic" panose="020B0502020202020204" pitchFamily="34" charset="0"/>
              </a:rPr>
              <a:t>Leçon</a:t>
            </a:r>
            <a:r>
              <a:rPr lang="en-US" b="1" dirty="0">
                <a:solidFill>
                  <a:srgbClr val="333F48"/>
                </a:solidFill>
                <a:latin typeface="Century Gothic" panose="020B0502020202020204" pitchFamily="34" charset="0"/>
              </a:rPr>
              <a:t> 16</a:t>
            </a:r>
          </a:p>
        </p:txBody>
      </p:sp>
      <p:pic>
        <p:nvPicPr>
          <p:cNvPr id="2" name="Image 1" descr="Une image contenant texte, Police, Graphique, logo&#10;&#10;Description générée automatiquement">
            <a:extLst>
              <a:ext uri="{FF2B5EF4-FFF2-40B4-BE49-F238E27FC236}">
                <a16:creationId xmlns:a16="http://schemas.microsoft.com/office/drawing/2014/main" id="{37C03A69-04DB-0CB9-41EB-5094347D9F3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800757" y="234799"/>
            <a:ext cx="2071370" cy="553085"/>
          </a:xfrm>
          <a:prstGeom prst="rect">
            <a:avLst/>
          </a:prstGeom>
        </p:spPr>
      </p:pic>
      <p:sp>
        <p:nvSpPr>
          <p:cNvPr id="3" name="TextBox 2">
            <a:extLst>
              <a:ext uri="{FF2B5EF4-FFF2-40B4-BE49-F238E27FC236}">
                <a16:creationId xmlns:a16="http://schemas.microsoft.com/office/drawing/2014/main" id="{3EE37172-7837-BC3D-5C48-2F6612EE2C11}"/>
              </a:ext>
            </a:extLst>
          </p:cNvPr>
          <p:cNvSpPr txBox="1"/>
          <p:nvPr userDrawn="1"/>
        </p:nvSpPr>
        <p:spPr>
          <a:xfrm>
            <a:off x="2118070" y="6449290"/>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a:t>
            </a:r>
            <a:r>
              <a:rPr lang="en-CA" sz="900" b="0" i="0" u="none" strike="noStrike">
                <a:solidFill>
                  <a:srgbClr val="222222"/>
                </a:solidFill>
                <a:effectLst/>
                <a:highlight>
                  <a:srgbClr val="FFFFFF"/>
                </a:highlight>
                <a:latin typeface="Century Gothic" panose="020B0502020202020204" pitchFamily="34" charset="0"/>
              </a:rPr>
              <a:t>1824253-v202449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hyperlink" Target="https://www.google.com/finance/%20?/fr" TargetMode="External"/><Relationship Id="rId3" Type="http://schemas.openxmlformats.org/officeDocument/2006/relationships/tags" Target="../tags/tag44.xml"/><Relationship Id="rId7" Type="http://schemas.openxmlformats.org/officeDocument/2006/relationships/notesSlide" Target="../notesSlides/notesSlide8.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slideLayout" Target="../slideLayouts/slideLayout2.xml"/><Relationship Id="rId5" Type="http://schemas.openxmlformats.org/officeDocument/2006/relationships/tags" Target="../tags/tag46.xml"/><Relationship Id="rId4" Type="http://schemas.openxmlformats.org/officeDocument/2006/relationships/tags" Target="../tags/tag45.xml"/></Relationships>
</file>

<file path=ppt/slides/_rels/slide11.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notesSlide" Target="../notesSlides/notesSlide10.xml"/><Relationship Id="rId5" Type="http://schemas.openxmlformats.org/officeDocument/2006/relationships/slideLayout" Target="../slideLayouts/slideLayout1.xml"/><Relationship Id="rId4" Type="http://schemas.openxmlformats.org/officeDocument/2006/relationships/tags" Target="../tags/tag53.xml"/></Relationships>
</file>

<file path=ppt/slides/_rels/slide2.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notesSlide" Target="../notesSlides/notesSlide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3.xml"/><Relationship Id="rId5" Type="http://schemas.openxmlformats.org/officeDocument/2006/relationships/tags" Target="../tags/tag10.xml"/><Relationship Id="rId4" Type="http://schemas.openxmlformats.org/officeDocument/2006/relationships/tags" Target="../tags/tag9.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3.xml"/><Relationship Id="rId7" Type="http://schemas.openxmlformats.org/officeDocument/2006/relationships/slideLayout" Target="../slideLayouts/slideLayou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video" Target="https://www.youtube.com/embed/6_fMjiT17qk?list=PLBzmUd_ESwotHoBQVE0l2LIfSrf-_dGFU" TargetMode="External"/><Relationship Id="rId5" Type="http://schemas.openxmlformats.org/officeDocument/2006/relationships/tags" Target="../tags/tag15.xml"/><Relationship Id="rId4"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notesSlide" Target="../notesSlides/notesSlide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slideLayout" Target="../slideLayouts/slideLayout3.xml"/><Relationship Id="rId5" Type="http://schemas.openxmlformats.org/officeDocument/2006/relationships/tags" Target="../tags/tag20.xml"/><Relationship Id="rId4" Type="http://schemas.openxmlformats.org/officeDocument/2006/relationships/tags" Target="../tags/tag19.xml"/></Relationships>
</file>

<file path=ppt/slides/_rels/slide5.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notesSlide" Target="../notesSlides/notesSlide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Layout" Target="../slideLayouts/slideLayout3.xml"/><Relationship Id="rId5" Type="http://schemas.openxmlformats.org/officeDocument/2006/relationships/tags" Target="../tags/tag25.xml"/><Relationship Id="rId4" Type="http://schemas.openxmlformats.org/officeDocument/2006/relationships/tags" Target="../tags/tag24.xml"/></Relationships>
</file>

<file path=ppt/slides/_rels/slide6.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notesSlide" Target="../notesSlides/notesSlide4.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slideLayout" Target="../slideLayouts/slideLayout3.xml"/><Relationship Id="rId5" Type="http://schemas.openxmlformats.org/officeDocument/2006/relationships/tags" Target="../tags/tag30.xml"/><Relationship Id="rId4" Type="http://schemas.openxmlformats.org/officeDocument/2006/relationships/tags" Target="../tags/tag29.xml"/></Relationships>
</file>

<file path=ppt/slides/_rels/slide7.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notesSlide" Target="../notesSlides/notesSlide5.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slideLayout" Target="../slideLayouts/slideLayout3.xml"/><Relationship Id="rId5" Type="http://schemas.openxmlformats.org/officeDocument/2006/relationships/tags" Target="../tags/tag35.xml"/><Relationship Id="rId4" Type="http://schemas.openxmlformats.org/officeDocument/2006/relationships/tags" Target="../tags/tag34.xml"/></Relationships>
</file>

<file path=ppt/slides/_rels/slide8.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a:t>Les pièges les plus courants liés à l’investissement</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sp>
        <p:nvSpPr>
          <p:cNvPr id="7" name="TextBox 6">
            <a:extLst>
              <a:ext uri="{FF2B5EF4-FFF2-40B4-BE49-F238E27FC236}">
                <a16:creationId xmlns:a16="http://schemas.microsoft.com/office/drawing/2014/main" id="{1BF9218F-B50B-E876-C242-78C2B27E882C}"/>
              </a:ext>
            </a:extLst>
          </p:cNvPr>
          <p:cNvSpPr txBox="1"/>
          <p:nvPr>
            <p:custDataLst>
              <p:tags r:id="rId5"/>
            </p:custDataLst>
          </p:nvPr>
        </p:nvSpPr>
        <p:spPr>
          <a:xfrm>
            <a:off x="517870" y="2567161"/>
            <a:ext cx="11158193" cy="3472746"/>
          </a:xfrm>
          <a:prstGeom prst="rect">
            <a:avLst/>
          </a:prstGeom>
          <a:noFill/>
        </p:spPr>
        <p:txBody>
          <a:bodyPr wrap="square">
            <a:spAutoFit/>
          </a:bodyPr>
          <a:lstStyle/>
          <a:p>
            <a:pPr>
              <a:spcAft>
                <a:spcPts val="2000"/>
              </a:spcAft>
            </a:pPr>
            <a:r>
              <a:rPr lang="fr-CA" sz="3000" b="1">
                <a:latin typeface="Century Gothic" panose="020B0502020202020204" pitchFamily="34" charset="0"/>
                <a:ea typeface="Calibri Light"/>
                <a:cs typeface="Calibri Light"/>
              </a:rPr>
              <a:t>Réflexion</a:t>
            </a:r>
          </a:p>
          <a:p>
            <a:pPr marL="0" indent="0">
              <a:spcAft>
                <a:spcPts val="600"/>
              </a:spcAft>
              <a:buNone/>
            </a:pPr>
            <a:r>
              <a:rPr lang="fr-CA" sz="2500" b="1">
                <a:solidFill>
                  <a:srgbClr val="205885"/>
                </a:solidFill>
                <a:latin typeface="Century Gothic" panose="020B0502020202020204" pitchFamily="34" charset="0"/>
                <a:ea typeface="+mn-lt"/>
                <a:cs typeface="+mn-lt"/>
              </a:rPr>
              <a:t>Sur la dernière période de 20 ans, combien de professionnels de l’investissement ont « battu le marché » selon vous?   </a:t>
            </a:r>
            <a:r>
              <a:rPr lang="fr-CA" sz="2500" b="1">
                <a:latin typeface="Century Gothic" panose="020B0502020202020204" pitchFamily="34" charset="0"/>
                <a:ea typeface="+mn-lt"/>
                <a:cs typeface="+mn-lt"/>
              </a:rPr>
              <a:t>  </a:t>
            </a:r>
          </a:p>
          <a:p>
            <a:pPr marL="0" indent="0">
              <a:buNone/>
            </a:pPr>
            <a:r>
              <a:rPr lang="fr-CA" sz="2500">
                <a:latin typeface="Century Gothic" panose="020B0502020202020204" pitchFamily="34" charset="0"/>
                <a:ea typeface="Calibri"/>
                <a:cs typeface="Calibri"/>
              </a:rPr>
              <a:t>Le marché, dans ce contexte, fait habituellement référence au marché boursier, qui représente le rendement global d’un groupe de titres, comme le S&amp;P 500, la moyenne Dow Jones ou l’indice composé NASDAQ.</a:t>
            </a:r>
          </a:p>
          <a:p>
            <a:endParaRPr lang="en-US" dirty="0">
              <a:latin typeface="Century Gothic" panose="020B0502020202020204" pitchFamily="34" charset="0"/>
            </a:endParaRPr>
          </a:p>
        </p:txBody>
      </p:sp>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Autofit/>
          </a:bodyPr>
          <a:lstStyle/>
          <a:p>
            <a:pPr>
              <a:buClr>
                <a:schemeClr val="dk2"/>
              </a:buClr>
              <a:buSzPts val="4400"/>
            </a:pPr>
            <a:r>
              <a:rPr lang="fr-CA"/>
              <a:t>Recherche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10</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055993"/>
            <a:ext cx="4423097" cy="3801041"/>
          </a:xfrm>
          <a:prstGeom prst="rect">
            <a:avLst/>
          </a:prstGeom>
          <a:noFill/>
        </p:spPr>
        <p:txBody>
          <a:bodyPr wrap="square">
            <a:spAutoFit/>
          </a:bodyPr>
          <a:lstStyle/>
          <a:p>
            <a:pPr marL="238125" indent="-238125">
              <a:spcBef>
                <a:spcPts val="1000"/>
              </a:spcBef>
              <a:buClr>
                <a:srgbClr val="A2AAAD"/>
              </a:buClr>
              <a:buFont typeface="Arial" panose="020B0604020202020204" pitchFamily="34" charset="0"/>
              <a:buChar char="•"/>
            </a:pPr>
            <a:r>
              <a:rPr lang="fr-CA" sz="1800">
                <a:latin typeface="Century Gothic" panose="020B0502020202020204" pitchFamily="34" charset="0"/>
                <a:ea typeface="+mn-lt"/>
                <a:cs typeface="+mn-lt"/>
              </a:rPr>
              <a:t>Choisis une entreprise cotée en bourse et fais une recherche dans </a:t>
            </a:r>
            <a:r>
              <a:rPr lang="fr-CA" sz="1800">
                <a:latin typeface="Century Gothic" panose="020B0502020202020204" pitchFamily="34" charset="0"/>
                <a:ea typeface="+mn-lt"/>
                <a:cs typeface="+mn-lt"/>
                <a:hlinkClick r:id="rId8">
                  <a:extLst>
                    <a:ext uri="{A12FA001-AC4F-418D-AE19-62706E023703}">
                      <ahyp:hlinkClr xmlns:ahyp="http://schemas.microsoft.com/office/drawing/2018/hyperlinkcolor" val="tx"/>
                    </a:ext>
                  </a:extLst>
                </a:hlinkClick>
              </a:rPr>
              <a:t>Google Finance</a:t>
            </a:r>
            <a:r>
              <a:rPr lang="fr-CA" sz="1800">
                <a:latin typeface="Century Gothic" panose="020B0502020202020204" pitchFamily="34" charset="0"/>
                <a:ea typeface="+mn-lt"/>
                <a:cs typeface="+mn-lt"/>
              </a:rPr>
              <a:t>.</a:t>
            </a:r>
          </a:p>
          <a:p>
            <a:pPr marL="238125" indent="-238125">
              <a:spcBef>
                <a:spcPts val="1000"/>
              </a:spcBef>
              <a:buClr>
                <a:srgbClr val="A2AAAD"/>
              </a:buClr>
              <a:buFont typeface="Arial" panose="020B0604020202020204" pitchFamily="34" charset="0"/>
              <a:buChar char="•"/>
            </a:pPr>
            <a:r>
              <a:rPr lang="fr-CA" sz="1800">
                <a:latin typeface="Century Gothic" panose="020B0502020202020204" pitchFamily="34" charset="0"/>
                <a:ea typeface="+mn-lt"/>
                <a:cs typeface="+mn-lt"/>
              </a:rPr>
              <a:t>Compare les rendements de la méthode d’achats périodiques par sommes fixes et de la méthode d’investissement d’une somme forfaitaire pour ce titre.</a:t>
            </a:r>
          </a:p>
          <a:p>
            <a:pPr marL="238125" indent="-238125">
              <a:spcBef>
                <a:spcPts val="1000"/>
              </a:spcBef>
              <a:buClr>
                <a:srgbClr val="A2AAAD"/>
              </a:buClr>
              <a:buFont typeface="Arial" panose="020B0604020202020204" pitchFamily="34" charset="0"/>
              <a:buChar char="•"/>
            </a:pPr>
            <a:r>
              <a:rPr lang="fr-CA" sz="1800">
                <a:latin typeface="Century Gothic" panose="020B0502020202020204" pitchFamily="34" charset="0"/>
                <a:ea typeface="+mn-lt"/>
                <a:cs typeface="+mn-lt"/>
              </a:rPr>
              <a:t>Suppose que tu as investi 1 000 $ au cours des six derniers mois.</a:t>
            </a:r>
          </a:p>
          <a:p>
            <a:pPr marL="238125" indent="-238125">
              <a:spcBef>
                <a:spcPts val="1000"/>
              </a:spcBef>
              <a:buClr>
                <a:srgbClr val="A2AAAD"/>
              </a:buClr>
              <a:buFont typeface="Arial" panose="020B0604020202020204" pitchFamily="34" charset="0"/>
              <a:buChar char="•"/>
            </a:pPr>
            <a:r>
              <a:rPr lang="fr-CA" sz="1800">
                <a:latin typeface="Century Gothic" panose="020B0502020202020204" pitchFamily="34" charset="0"/>
                <a:ea typeface="+mn-lt"/>
                <a:cs typeface="+mn-lt"/>
              </a:rPr>
              <a:t>Utilise le tableau Excel qui t’a été fourni.</a:t>
            </a:r>
          </a:p>
        </p:txBody>
      </p:sp>
      <p:cxnSp>
        <p:nvCxnSpPr>
          <p:cNvPr id="3" name="Straight Connector 2">
            <a:extLst>
              <a:ext uri="{FF2B5EF4-FFF2-40B4-BE49-F238E27FC236}">
                <a16:creationId xmlns:a16="http://schemas.microsoft.com/office/drawing/2014/main" id="{83EF06B5-FB3E-99FF-36A9-21851F138AC3}"/>
              </a:ext>
            </a:extLst>
          </p:cNvPr>
          <p:cNvCxnSpPr>
            <a:cxnSpLocks/>
          </p:cNvCxnSpPr>
          <p:nvPr>
            <p:custDataLst>
              <p:tags r:id="rId4"/>
            </p:custDataLst>
          </p:nvPr>
        </p:nvCxnSpPr>
        <p:spPr>
          <a:xfrm>
            <a:off x="5353544" y="2055993"/>
            <a:ext cx="0" cy="380104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7C251C5-76A1-2B04-E211-6DA64A80474C}"/>
              </a:ext>
            </a:extLst>
          </p:cNvPr>
          <p:cNvSpPr txBox="1"/>
          <p:nvPr>
            <p:custDataLst>
              <p:tags r:id="rId5"/>
            </p:custDataLst>
          </p:nvPr>
        </p:nvSpPr>
        <p:spPr>
          <a:xfrm>
            <a:off x="5766123" y="2055993"/>
            <a:ext cx="5907998" cy="3672800"/>
          </a:xfrm>
          <a:prstGeom prst="rect">
            <a:avLst/>
          </a:prstGeom>
          <a:noFill/>
        </p:spPr>
        <p:txBody>
          <a:bodyPr wrap="square">
            <a:spAutoFit/>
          </a:bodyPr>
          <a:lstStyle/>
          <a:p>
            <a:pPr marL="342900" indent="-342900">
              <a:spcAft>
                <a:spcPts val="1000"/>
              </a:spcAft>
              <a:buFont typeface="+mj-lt"/>
              <a:buAutoNum type="arabicPeriod"/>
            </a:pPr>
            <a:r>
              <a:rPr lang="fr-CA" sz="1800">
                <a:latin typeface="Century Gothic" panose="020B0502020202020204" pitchFamily="34" charset="0"/>
                <a:ea typeface="+mn-lt"/>
                <a:cs typeface="+mn-lt"/>
              </a:rPr>
              <a:t>Calcule ton rendement total avec la méthode d’investissement d’une somme forfaitaire si tu investis la totalité du montant au début de la période de six mois (utilise le cours de l’action il y a six mois).</a:t>
            </a:r>
          </a:p>
          <a:p>
            <a:pPr marL="342900" indent="-342900">
              <a:spcAft>
                <a:spcPts val="1000"/>
              </a:spcAft>
              <a:buFont typeface="+mj-lt"/>
              <a:buAutoNum type="arabicPeriod"/>
            </a:pPr>
            <a:r>
              <a:rPr lang="fr-CA" sz="1800">
                <a:latin typeface="Century Gothic" panose="020B0502020202020204" pitchFamily="34" charset="0"/>
                <a:ea typeface="+mn-lt"/>
                <a:cs typeface="+mn-lt"/>
              </a:rPr>
              <a:t>Calcule ton rendement total avec la méthode d’achats périodiques par sommes fixes si tu investis un montant fixe (p. ex., 200 $) à la fin de chaque mois (utilise le cours de clôture pour chaque mois, en remontant six mois en arrière).</a:t>
            </a:r>
          </a:p>
          <a:p>
            <a:pPr marL="342900" indent="-342900">
              <a:spcAft>
                <a:spcPts val="1000"/>
              </a:spcAft>
              <a:buFont typeface="+mj-lt"/>
              <a:buAutoNum type="arabicPeriod"/>
            </a:pPr>
            <a:r>
              <a:rPr lang="fr-CA" sz="1800">
                <a:latin typeface="Century Gothic" panose="020B0502020202020204" pitchFamily="34" charset="0"/>
                <a:ea typeface="Calibri"/>
                <a:cs typeface="Calibri"/>
              </a:rPr>
              <a:t>Quelle stratégie a produit le meilleur rendement et pourquoi?</a:t>
            </a:r>
          </a:p>
        </p:txBody>
      </p:sp>
    </p:spTree>
    <p:extLst>
      <p:ext uri="{BB962C8B-B14F-4D97-AF65-F5344CB8AC3E}">
        <p14:creationId xmlns:p14="http://schemas.microsoft.com/office/powerpoint/2010/main" val="91105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1" y="1160463"/>
            <a:ext cx="10940352" cy="668337"/>
          </a:xfrm>
          <a:prstGeom prst="rect">
            <a:avLst/>
          </a:prstGeom>
        </p:spPr>
        <p:txBody>
          <a:bodyPr spcFirstLastPara="1" vert="horz" lIns="91440" tIns="45720" rIns="91440" bIns="45720" rtlCol="0" anchor="t" anchorCtr="0">
            <a:noAutofit/>
          </a:bodyPr>
          <a:lstStyle/>
          <a:p>
            <a:pPr defTabSz="1562100">
              <a:buClr>
                <a:schemeClr val="dk2"/>
              </a:buClr>
              <a:buSzPts val="4400"/>
            </a:pPr>
            <a:r>
              <a:rPr lang="fr-CA" dirty="0"/>
              <a:t>En petits groupes, analysez des scénarios historiques où des </a:t>
            </a:r>
            <a:r>
              <a:rPr lang="fr-CA"/>
              <a:t>erreurs d’investissement ont été commises. Remplissez </a:t>
            </a:r>
            <a:r>
              <a:rPr lang="fr-CA" dirty="0"/>
              <a:t>le </a:t>
            </a:r>
            <a:r>
              <a:rPr lang="fr-CA"/>
              <a:t>tableau qui </a:t>
            </a:r>
            <a:r>
              <a:rPr lang="fr-CA" dirty="0"/>
              <a:t>vous a </a:t>
            </a:r>
            <a:r>
              <a:rPr lang="fr-CA"/>
              <a:t>été fourni.</a:t>
            </a:r>
            <a:endParaRPr lang="fr-CA"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11</a:t>
            </a:fld>
            <a:endParaRPr lang="en-US"/>
          </a:p>
        </p:txBody>
      </p:sp>
      <p:graphicFrame>
        <p:nvGraphicFramePr>
          <p:cNvPr id="3" name="Table 2">
            <a:extLst>
              <a:ext uri="{FF2B5EF4-FFF2-40B4-BE49-F238E27FC236}">
                <a16:creationId xmlns:a16="http://schemas.microsoft.com/office/drawing/2014/main" id="{B7C4FD9C-2A17-7313-CC90-B07FD4ED8765}"/>
              </a:ext>
            </a:extLst>
          </p:cNvPr>
          <p:cNvGraphicFramePr>
            <a:graphicFrameLocks noGrp="1"/>
          </p:cNvGraphicFramePr>
          <p:nvPr>
            <p:custDataLst>
              <p:tags r:id="rId3"/>
            </p:custDataLst>
            <p:extLst>
              <p:ext uri="{D42A27DB-BD31-4B8C-83A1-F6EECF244321}">
                <p14:modId xmlns:p14="http://schemas.microsoft.com/office/powerpoint/2010/main" val="1208900447"/>
              </p:ext>
            </p:extLst>
          </p:nvPr>
        </p:nvGraphicFramePr>
        <p:xfrm>
          <a:off x="545240" y="3155555"/>
          <a:ext cx="11130823" cy="2614727"/>
        </p:xfrm>
        <a:graphic>
          <a:graphicData uri="http://schemas.openxmlformats.org/drawingml/2006/table">
            <a:tbl>
              <a:tblPr firstRow="1" bandRow="1">
                <a:tableStyleId>{5C22544A-7EE6-4342-B048-85BDC9FD1C3A}</a:tableStyleId>
              </a:tblPr>
              <a:tblGrid>
                <a:gridCol w="4331560">
                  <a:extLst>
                    <a:ext uri="{9D8B030D-6E8A-4147-A177-3AD203B41FA5}">
                      <a16:colId xmlns:a16="http://schemas.microsoft.com/office/drawing/2014/main" val="262324852"/>
                    </a:ext>
                  </a:extLst>
                </a:gridCol>
                <a:gridCol w="3155576">
                  <a:extLst>
                    <a:ext uri="{9D8B030D-6E8A-4147-A177-3AD203B41FA5}">
                      <a16:colId xmlns:a16="http://schemas.microsoft.com/office/drawing/2014/main" val="2667709319"/>
                    </a:ext>
                  </a:extLst>
                </a:gridCol>
                <a:gridCol w="3643687">
                  <a:extLst>
                    <a:ext uri="{9D8B030D-6E8A-4147-A177-3AD203B41FA5}">
                      <a16:colId xmlns:a16="http://schemas.microsoft.com/office/drawing/2014/main" val="1266137376"/>
                    </a:ext>
                  </a:extLst>
                </a:gridCol>
              </a:tblGrid>
              <a:tr h="430327">
                <a:tc>
                  <a:txBody>
                    <a:bodyPr/>
                    <a:lstStyle/>
                    <a:p>
                      <a:pPr rtl="0" fontAlgn="t">
                        <a:spcBef>
                          <a:spcPts val="0"/>
                        </a:spcBef>
                        <a:spcAft>
                          <a:spcPts val="0"/>
                        </a:spcAft>
                      </a:pPr>
                      <a:r>
                        <a:rPr lang="fr-CA" sz="1800">
                          <a:solidFill>
                            <a:schemeClr val="tx1"/>
                          </a:solidFill>
                          <a:effectLst/>
                          <a:latin typeface="Century Gothic" panose="020B0502020202020204" pitchFamily="34" charset="0"/>
                        </a:rPr>
                        <a:t>Scénario de l’exemple</a:t>
                      </a:r>
                    </a:p>
                  </a:txBody>
                  <a:tcPr marL="63500" marR="63500" marT="63500" marB="6350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pPr rtl="0" fontAlgn="t">
                        <a:spcBef>
                          <a:spcPts val="0"/>
                        </a:spcBef>
                        <a:spcAft>
                          <a:spcPts val="0"/>
                        </a:spcAft>
                      </a:pPr>
                      <a:r>
                        <a:rPr lang="fr-CA" sz="1800">
                          <a:solidFill>
                            <a:schemeClr val="tx1"/>
                          </a:solidFill>
                          <a:effectLst/>
                          <a:latin typeface="Century Gothic" panose="020B0502020202020204" pitchFamily="34" charset="0"/>
                        </a:rPr>
                        <a:t>Erreur(s) commise(s)</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pPr rtl="0" fontAlgn="t">
                        <a:spcBef>
                          <a:spcPts val="0"/>
                        </a:spcBef>
                        <a:spcAft>
                          <a:spcPts val="0"/>
                        </a:spcAft>
                      </a:pPr>
                      <a:r>
                        <a:rPr lang="fr-CA" sz="1800">
                          <a:solidFill>
                            <a:schemeClr val="tx1"/>
                          </a:solidFill>
                          <a:effectLst/>
                          <a:latin typeface="Century Gothic" panose="020B0502020202020204" pitchFamily="34" charset="0"/>
                        </a:rPr>
                        <a:t>Conseils</a:t>
                      </a:r>
                    </a:p>
                  </a:txBody>
                  <a:tcPr marL="63500" marR="63500" marT="63500" marB="6350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2172551681"/>
                  </a:ext>
                </a:extLst>
              </a:tr>
              <a:tr h="1701798">
                <a:tc>
                  <a:txBody>
                    <a:bodyPr/>
                    <a:lstStyle/>
                    <a:p>
                      <a:pPr rtl="0" fontAlgn="t">
                        <a:spcBef>
                          <a:spcPts val="0"/>
                        </a:spcBef>
                        <a:spcAft>
                          <a:spcPts val="0"/>
                        </a:spcAft>
                      </a:pPr>
                      <a:r>
                        <a:rPr lang="fr-CA" sz="1500" dirty="0">
                          <a:solidFill>
                            <a:srgbClr val="374151"/>
                          </a:solidFill>
                          <a:effectLst/>
                          <a:latin typeface="Century Gothic" panose="020B0502020202020204" pitchFamily="34" charset="0"/>
                        </a:rPr>
                        <a:t>De nombreux employés d'Enron avaient investi une part importante de leur épargne-retraite dans le titre d’Enron, s’attendant à ce que les succès de leur entreprise se reflètent sur la performance de l’action. Malheureusement, la faillite de la société a entraîné de très lourdes pertes pour ces employés.</a:t>
                      </a:r>
                    </a:p>
                    <a:p>
                      <a:pPr algn="l" rtl="0" fontAlgn="t"/>
                      <a:endParaRPr lang="en-US" sz="1500" dirty="0">
                        <a:effectLst/>
                        <a:latin typeface="Century Gothic" panose="020B0502020202020204" pitchFamily="34" charset="0"/>
                      </a:endParaRPr>
                    </a:p>
                  </a:txBody>
                  <a:tcPr marL="63500" marR="63500" marT="63500" marB="6350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fr-CA" sz="1500" i="1" dirty="0">
                          <a:solidFill>
                            <a:srgbClr val="374151"/>
                          </a:solidFill>
                          <a:effectLst/>
                          <a:latin typeface="Century Gothic" panose="020B0502020202020204" pitchFamily="34" charset="0"/>
                        </a:rPr>
                        <a:t>Manque de diversification</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fr-CA" sz="1500" dirty="0">
                          <a:solidFill>
                            <a:srgbClr val="374151"/>
                          </a:solidFill>
                          <a:effectLst/>
                          <a:latin typeface="Century Gothic" panose="020B0502020202020204" pitchFamily="34" charset="0"/>
                        </a:rPr>
                        <a:t>Obtenir de l’aide pour investir dans un portefeuille diversifié composé de titres à revenu fixe et d’actions</a:t>
                      </a:r>
                    </a:p>
                  </a:txBody>
                  <a:tcPr marL="63500" marR="63500" marT="63500" marB="6350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3190345"/>
                  </a:ext>
                </a:extLst>
              </a:tr>
            </a:tbl>
          </a:graphicData>
        </a:graphic>
      </p:graphicFrame>
    </p:spTree>
    <p:extLst>
      <p:ext uri="{BB962C8B-B14F-4D97-AF65-F5344CB8AC3E}">
        <p14:creationId xmlns:p14="http://schemas.microsoft.com/office/powerpoint/2010/main" val="34164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Devoir : réflexion</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12</a:t>
            </a:fld>
            <a:endParaRPr lang="en-US"/>
          </a:p>
        </p:txBody>
      </p:sp>
      <p:sp>
        <p:nvSpPr>
          <p:cNvPr id="4" name="TextBox 3">
            <a:extLst>
              <a:ext uri="{FF2B5EF4-FFF2-40B4-BE49-F238E27FC236}">
                <a16:creationId xmlns:a16="http://schemas.microsoft.com/office/drawing/2014/main" id="{47A14528-6AF3-CAE1-F5B0-281C0E399497}"/>
              </a:ext>
            </a:extLst>
          </p:cNvPr>
          <p:cNvSpPr txBox="1"/>
          <p:nvPr>
            <p:custDataLst>
              <p:tags r:id="rId3"/>
            </p:custDataLst>
          </p:nvPr>
        </p:nvSpPr>
        <p:spPr>
          <a:xfrm>
            <a:off x="517870" y="3101235"/>
            <a:ext cx="10239777" cy="1477328"/>
          </a:xfrm>
          <a:prstGeom prst="rect">
            <a:avLst/>
          </a:prstGeom>
          <a:noFill/>
        </p:spPr>
        <p:txBody>
          <a:bodyPr wrap="square">
            <a:spAutoFit/>
          </a:bodyPr>
          <a:lstStyle/>
          <a:p>
            <a:r>
              <a:rPr lang="fr-CA" sz="3000">
                <a:latin typeface="Century Gothic" panose="020B0502020202020204" pitchFamily="34" charset="0"/>
                <a:cs typeface="Calibri"/>
              </a:rPr>
              <a:t>Comment la méthode d’achats périodiques par sommes fixes peut-elle aider les investisseurs à éviter l’erreur d’essayer d’anticiper le marché ou de prendre des décisions émotives?</a:t>
            </a:r>
          </a:p>
        </p:txBody>
      </p:sp>
      <p:sp>
        <p:nvSpPr>
          <p:cNvPr id="3" name="TextBox 2">
            <a:extLst>
              <a:ext uri="{FF2B5EF4-FFF2-40B4-BE49-F238E27FC236}">
                <a16:creationId xmlns:a16="http://schemas.microsoft.com/office/drawing/2014/main" id="{A7A0FEE4-BEA3-79F8-4557-D2EE7EF7670C}"/>
              </a:ext>
            </a:extLst>
          </p:cNvPr>
          <p:cNvSpPr txBox="1"/>
          <p:nvPr>
            <p:custDataLst>
              <p:tags r:id="rId4"/>
            </p:custDataLst>
          </p:nvPr>
        </p:nvSpPr>
        <p:spPr>
          <a:xfrm>
            <a:off x="2470068" y="6451599"/>
            <a:ext cx="1003801" cy="215444"/>
          </a:xfrm>
          <a:prstGeom prst="rect">
            <a:avLst/>
          </a:prstGeom>
          <a:noFill/>
        </p:spPr>
        <p:txBody>
          <a:bodyPr wrap="none" rtlCol="0">
            <a:spAutoFit/>
          </a:bodyPr>
          <a:lstStyle/>
          <a:p>
            <a:r>
              <a:rPr lang="fr-CA" sz="800" b="0" i="0" u="none" strike="noStrike">
                <a:solidFill>
                  <a:srgbClr val="545454"/>
                </a:solidFill>
                <a:effectLst/>
                <a:latin typeface="Century Gothic" panose="020B0502020202020204" pitchFamily="34" charset="0"/>
              </a:rPr>
              <a:t>1824253-v202449</a:t>
            </a:r>
          </a:p>
        </p:txBody>
      </p:sp>
    </p:spTree>
    <p:extLst>
      <p:ext uri="{BB962C8B-B14F-4D97-AF65-F5344CB8AC3E}">
        <p14:creationId xmlns:p14="http://schemas.microsoft.com/office/powerpoint/2010/main" val="277855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Réponse :</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16" y="2313041"/>
            <a:ext cx="11252750" cy="1359302"/>
          </a:xfrm>
          <a:prstGeom prst="rect">
            <a:avLst/>
          </a:prstGeom>
        </p:spPr>
        <p:txBody>
          <a:bodyPr>
            <a:noAutofit/>
          </a:bodyPr>
          <a:lstStyle/>
          <a:p>
            <a:pPr marL="0" indent="0">
              <a:buNone/>
            </a:pPr>
            <a:r>
              <a:rPr lang="fr-CA" sz="3000">
                <a:latin typeface="Century Gothic" panose="020B0502020202020204" pitchFamily="34" charset="0"/>
                <a:ea typeface="Calibri"/>
                <a:cs typeface="Calibri"/>
              </a:rPr>
              <a:t>94 % ont obtenu un rendement inférieur au marché sur une période de 20 ans, et donc 6 % des professionnels de l’investissement ont « battu le marché ».</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2</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custDataLst>
              <p:tags r:id="rId4"/>
            </p:custDataLst>
          </p:nvPr>
        </p:nvCxnSpPr>
        <p:spPr>
          <a:xfrm flipH="1">
            <a:off x="649652" y="3879600"/>
            <a:ext cx="11026410" cy="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C49FD47-C8C7-1A77-61BD-67381B1B4D4B}"/>
              </a:ext>
            </a:extLst>
          </p:cNvPr>
          <p:cNvSpPr txBox="1"/>
          <p:nvPr>
            <p:custDataLst>
              <p:tags r:id="rId5"/>
            </p:custDataLst>
          </p:nvPr>
        </p:nvSpPr>
        <p:spPr>
          <a:xfrm>
            <a:off x="531664" y="4267766"/>
            <a:ext cx="11159146" cy="1015663"/>
          </a:xfrm>
          <a:prstGeom prst="rect">
            <a:avLst/>
          </a:prstGeom>
          <a:noFill/>
        </p:spPr>
        <p:txBody>
          <a:bodyPr wrap="square">
            <a:spAutoFit/>
          </a:bodyPr>
          <a:lstStyle/>
          <a:p>
            <a:r>
              <a:rPr lang="fr-CA" sz="3000" b="1">
                <a:solidFill>
                  <a:srgbClr val="333F48"/>
                </a:solidFill>
                <a:latin typeface="Century Gothic" panose="020B0502020202020204" pitchFamily="34" charset="0"/>
                <a:ea typeface="Calibri"/>
                <a:cs typeface="Calibri"/>
              </a:rPr>
              <a:t>Pourquoi selon vous les professionnels de l’investissement ont-ils de la difficulté à « battre le marché »?</a:t>
            </a:r>
          </a:p>
        </p:txBody>
      </p:sp>
    </p:spTree>
    <p:extLst>
      <p:ext uri="{BB962C8B-B14F-4D97-AF65-F5344CB8AC3E}">
        <p14:creationId xmlns:p14="http://schemas.microsoft.com/office/powerpoint/2010/main" val="367412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sz="3200">
                <a:cs typeface="Calibri Light"/>
              </a:rPr>
              <a:t>Visionne la vidéo et prends des notes</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3</a:t>
            </a:fld>
            <a:endParaRPr lang="en-US"/>
          </a:p>
        </p:txBody>
      </p:sp>
      <p:sp>
        <p:nvSpPr>
          <p:cNvPr id="5" name="TextBox 4">
            <a:extLst>
              <a:ext uri="{FF2B5EF4-FFF2-40B4-BE49-F238E27FC236}">
                <a16:creationId xmlns:a16="http://schemas.microsoft.com/office/drawing/2014/main" id="{5096C22B-972E-8FC6-CF50-53FD4589D4A9}"/>
              </a:ext>
            </a:extLst>
          </p:cNvPr>
          <p:cNvSpPr txBox="1"/>
          <p:nvPr>
            <p:custDataLst>
              <p:tags r:id="rId5"/>
            </p:custDataLst>
          </p:nvPr>
        </p:nvSpPr>
        <p:spPr>
          <a:xfrm>
            <a:off x="517870" y="3272722"/>
            <a:ext cx="4742899" cy="1477328"/>
          </a:xfrm>
          <a:prstGeom prst="rect">
            <a:avLst/>
          </a:prstGeom>
          <a:noFill/>
        </p:spPr>
        <p:txBody>
          <a:bodyPr wrap="square">
            <a:spAutoFit/>
          </a:bodyPr>
          <a:lstStyle/>
          <a:p>
            <a:pPr>
              <a:spcAft>
                <a:spcPts val="2000"/>
              </a:spcAft>
            </a:pPr>
            <a:r>
              <a:rPr lang="fr-CA" sz="3000">
                <a:latin typeface="Century Gothic" panose="020B0502020202020204" pitchFamily="34" charset="0"/>
                <a:cs typeface="Calibri Light"/>
              </a:rPr>
              <a:t>Quelles pratiques d’investissement sont à éviter?</a:t>
            </a:r>
          </a:p>
        </p:txBody>
      </p:sp>
      <p:pic>
        <p:nvPicPr>
          <p:cNvPr id="7" name="Online Media 4" descr="Les pièges les plus courants liés à l’investissement">
            <a:hlinkClick r:id="" action="ppaction://media"/>
            <a:extLst>
              <a:ext uri="{FF2B5EF4-FFF2-40B4-BE49-F238E27FC236}">
                <a16:creationId xmlns:a16="http://schemas.microsoft.com/office/drawing/2014/main" id="{1CDC3F6E-B447-73B3-70F2-2CC97C01A0D5}"/>
              </a:ext>
            </a:extLst>
          </p:cNvPr>
          <p:cNvPicPr>
            <a:picLocks noRot="1" noChangeAspect="1"/>
          </p:cNvPicPr>
          <p:nvPr>
            <a:videoFile r:link="rId6"/>
          </p:nvPr>
        </p:nvPicPr>
        <p:blipFill>
          <a:blip r:embed="rId8"/>
          <a:stretch>
            <a:fillRect/>
          </a:stretch>
        </p:blipFill>
        <p:spPr>
          <a:xfrm>
            <a:off x="5613955" y="2299386"/>
            <a:ext cx="6060175" cy="3423999"/>
          </a:xfrm>
          <a:prstGeom prst="rect">
            <a:avLst/>
          </a:prstGeom>
        </p:spPr>
      </p:pic>
    </p:spTree>
    <p:extLst>
      <p:ext uri="{BB962C8B-B14F-4D97-AF65-F5344CB8AC3E}">
        <p14:creationId xmlns:p14="http://schemas.microsoft.com/office/powerpoint/2010/main" val="114911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vol="80000">
                <p:cTn id="12" fill="hold" display="0">
                  <p:stCondLst>
                    <p:cond delay="indefinite"/>
                  </p:stCondLst>
                </p:cTn>
                <p:tgtEl>
                  <p:spTgt spid="7"/>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a:t>Erreurs courantes en investissement – </a:t>
            </a:r>
            <a:br>
              <a:rPr lang="fr-CA" sz="3200"/>
            </a:br>
            <a:r>
              <a:rPr lang="fr-CA" sz="3200"/>
              <a:t>Manque de</a:t>
            </a:r>
            <a:r>
              <a:rPr lang="fr-CA" sz="3200">
                <a:cs typeface="Calibri"/>
              </a:rPr>
              <a:t> diversification</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4</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custDataLst>
              <p:tags r:id="rId3"/>
            </p:custDataLst>
          </p:nvPr>
        </p:nvCxnSpPr>
        <p:spPr>
          <a:xfrm>
            <a:off x="5947102" y="2239301"/>
            <a:ext cx="0" cy="252520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9" name="Text Placeholder 1">
            <a:extLst>
              <a:ext uri="{FF2B5EF4-FFF2-40B4-BE49-F238E27FC236}">
                <a16:creationId xmlns:a16="http://schemas.microsoft.com/office/drawing/2014/main" id="{C35B7C1A-1F4F-B670-5086-9443D4E98875}"/>
              </a:ext>
            </a:extLst>
          </p:cNvPr>
          <p:cNvSpPr txBox="1">
            <a:spLocks/>
          </p:cNvSpPr>
          <p:nvPr>
            <p:custDataLst>
              <p:tags r:id="rId4"/>
            </p:custDataLst>
          </p:nvPr>
        </p:nvSpPr>
        <p:spPr>
          <a:xfrm>
            <a:off x="516916" y="2239301"/>
            <a:ext cx="5049691" cy="2525202"/>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500" b="1">
                <a:latin typeface="Century Gothic" panose="020B0502020202020204" pitchFamily="34" charset="0"/>
                <a:cs typeface="Calibri" panose="020F0502020204030204"/>
              </a:rPr>
              <a:t>Erreur :</a:t>
            </a:r>
            <a:r>
              <a:rPr lang="fr-CA" sz="2500">
                <a:latin typeface="Century Gothic" panose="020B0502020202020204" pitchFamily="34" charset="0"/>
                <a:cs typeface="Calibri" panose="020F0502020204030204"/>
              </a:rPr>
              <a:t> Investir tout son argent dans un même titre ou une même catégorie d’actifs au lieu de le répartir entre différents types d’investissements.</a:t>
            </a:r>
          </a:p>
        </p:txBody>
      </p:sp>
      <p:sp>
        <p:nvSpPr>
          <p:cNvPr id="10" name="Content Placeholder 3">
            <a:extLst>
              <a:ext uri="{FF2B5EF4-FFF2-40B4-BE49-F238E27FC236}">
                <a16:creationId xmlns:a16="http://schemas.microsoft.com/office/drawing/2014/main" id="{DDB72360-24B0-B0A4-600A-F01E43BCA8FA}"/>
              </a:ext>
            </a:extLst>
          </p:cNvPr>
          <p:cNvSpPr txBox="1">
            <a:spLocks/>
          </p:cNvSpPr>
          <p:nvPr>
            <p:custDataLst>
              <p:tags r:id="rId5"/>
            </p:custDataLst>
          </p:nvPr>
        </p:nvSpPr>
        <p:spPr>
          <a:xfrm>
            <a:off x="6448931" y="2239301"/>
            <a:ext cx="5226153" cy="2830002"/>
          </a:xfrm>
          <a:prstGeom prst="rect">
            <a:avLst/>
          </a:prstGeom>
        </p:spPr>
        <p:txBody>
          <a:bodyPr vert="horz" lIns="91440" tIns="45720" rIns="91440" bIns="45720" rtlCol="0" anchor="t">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fr-CA" sz="2500" b="1" dirty="0">
                <a:latin typeface="Century Gothic" panose="020B0502020202020204" pitchFamily="34" charset="0"/>
                <a:ea typeface="+mn-lt"/>
                <a:cs typeface="+mn-lt"/>
              </a:rPr>
              <a:t>Conséquence :</a:t>
            </a:r>
            <a:r>
              <a:rPr lang="fr-CA" sz="2500" dirty="0">
                <a:latin typeface="Century Gothic" panose="020B0502020202020204" pitchFamily="34" charset="0"/>
                <a:ea typeface="+mn-lt"/>
                <a:cs typeface="+mn-lt"/>
              </a:rPr>
              <a:t> Les portefeuilles concentrés sont plus exposés au risque associé à </a:t>
            </a:r>
            <a:r>
              <a:rPr lang="fr-CA" sz="2500">
                <a:latin typeface="Century Gothic" panose="020B0502020202020204" pitchFamily="34" charset="0"/>
                <a:ea typeface="+mn-lt"/>
                <a:cs typeface="+mn-lt"/>
              </a:rPr>
              <a:t>un titre, </a:t>
            </a:r>
            <a:r>
              <a:rPr lang="fr-CA" sz="2500" dirty="0">
                <a:latin typeface="Century Gothic" panose="020B0502020202020204" pitchFamily="34" charset="0"/>
                <a:ea typeface="+mn-lt"/>
                <a:cs typeface="+mn-lt"/>
              </a:rPr>
              <a:t>à un secteur ou à un marché donné.</a:t>
            </a:r>
          </a:p>
          <a:p>
            <a:r>
              <a:rPr lang="fr-CA" sz="2500" b="1" dirty="0">
                <a:latin typeface="Century Gothic" panose="020B0502020202020204" pitchFamily="34" charset="0"/>
                <a:cs typeface="Calibri"/>
              </a:rPr>
              <a:t>Solution :</a:t>
            </a:r>
            <a:r>
              <a:rPr lang="fr-CA" sz="2500" dirty="0">
                <a:latin typeface="Century Gothic" panose="020B0502020202020204" pitchFamily="34" charset="0"/>
                <a:cs typeface="Calibri"/>
              </a:rPr>
              <a:t> Diversifier!</a:t>
            </a:r>
          </a:p>
        </p:txBody>
      </p:sp>
    </p:spTree>
    <p:extLst>
      <p:ext uri="{BB962C8B-B14F-4D97-AF65-F5344CB8AC3E}">
        <p14:creationId xmlns:p14="http://schemas.microsoft.com/office/powerpoint/2010/main" val="127476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dirty="0"/>
              <a:t>Erreurs courantes en investissement – </a:t>
            </a:r>
            <a:br>
              <a:rPr lang="fr-CA" sz="3200" dirty="0"/>
            </a:br>
            <a:r>
              <a:rPr lang="fr-CA" sz="3200" dirty="0"/>
              <a:t>Ne pas rééquilibrer régulièrement le portefeuille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5</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custDataLst>
              <p:tags r:id="rId3"/>
            </p:custDataLst>
          </p:nvPr>
        </p:nvCxnSpPr>
        <p:spPr>
          <a:xfrm>
            <a:off x="6238725" y="2394861"/>
            <a:ext cx="0" cy="381225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6" name="Text Placeholder 1">
            <a:extLst>
              <a:ext uri="{FF2B5EF4-FFF2-40B4-BE49-F238E27FC236}">
                <a16:creationId xmlns:a16="http://schemas.microsoft.com/office/drawing/2014/main" id="{77A51AA4-F023-B4E2-6078-6CEC2CC071C6}"/>
              </a:ext>
            </a:extLst>
          </p:cNvPr>
          <p:cNvSpPr txBox="1">
            <a:spLocks/>
          </p:cNvSpPr>
          <p:nvPr>
            <p:custDataLst>
              <p:tags r:id="rId4"/>
            </p:custDataLst>
          </p:nvPr>
        </p:nvSpPr>
        <p:spPr>
          <a:xfrm>
            <a:off x="516916" y="2285999"/>
            <a:ext cx="5579084" cy="2350167"/>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400" b="1">
                <a:latin typeface="Century Gothic" panose="020B0502020202020204" pitchFamily="34" charset="0"/>
                <a:cs typeface="Calibri" panose="020F0502020204030204"/>
              </a:rPr>
              <a:t>Erreur : </a:t>
            </a:r>
            <a:r>
              <a:rPr lang="fr-CA" sz="2400">
                <a:latin typeface="Century Gothic" panose="020B0502020202020204" pitchFamily="34" charset="0"/>
                <a:cs typeface="Calibri" panose="020F0502020204030204"/>
              </a:rPr>
              <a:t>Négliger d’examiner et de rééquilibrer régulièrement son portefeuille d’investissements en fonction des conditions du marché ou de sa situation personnelle.</a:t>
            </a:r>
          </a:p>
          <a:p>
            <a:r>
              <a:rPr lang="fr-CA" sz="2400" b="1">
                <a:latin typeface="Century Gothic" panose="020B0502020202020204" pitchFamily="34" charset="0"/>
                <a:cs typeface="Calibri" panose="020F0502020204030204"/>
              </a:rPr>
              <a:t>Conséquence : </a:t>
            </a:r>
            <a:r>
              <a:rPr lang="fr-CA" sz="2400">
                <a:latin typeface="Century Gothic" panose="020B0502020202020204" pitchFamily="34" charset="0"/>
                <a:cs typeface="Calibri" panose="020F0502020204030204"/>
              </a:rPr>
              <a:t>Avec le temps, le portefeuille risque de s’écarter des objectifs et de la tolérance au risque de l’investisseur.</a:t>
            </a:r>
            <a:endParaRPr lang="fr-CA" sz="2400" dirty="0">
              <a:latin typeface="Century Gothic" panose="020B0502020202020204" pitchFamily="34" charset="0"/>
              <a:cs typeface="Calibri" panose="020F0502020204030204"/>
            </a:endParaRPr>
          </a:p>
        </p:txBody>
      </p:sp>
      <p:sp>
        <p:nvSpPr>
          <p:cNvPr id="8" name="Content Placeholder 3">
            <a:extLst>
              <a:ext uri="{FF2B5EF4-FFF2-40B4-BE49-F238E27FC236}">
                <a16:creationId xmlns:a16="http://schemas.microsoft.com/office/drawing/2014/main" id="{FFA335F4-9390-A5E2-EE61-804888F0011B}"/>
              </a:ext>
            </a:extLst>
          </p:cNvPr>
          <p:cNvSpPr txBox="1">
            <a:spLocks/>
          </p:cNvSpPr>
          <p:nvPr>
            <p:custDataLst>
              <p:tags r:id="rId5"/>
            </p:custDataLst>
          </p:nvPr>
        </p:nvSpPr>
        <p:spPr>
          <a:xfrm>
            <a:off x="6419850" y="2317792"/>
            <a:ext cx="5255233" cy="4340635"/>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sz="1500" b="1" dirty="0">
                <a:latin typeface="Century Gothic" panose="020B0502020202020204" pitchFamily="34" charset="0"/>
                <a:ea typeface="+mn-lt"/>
                <a:cs typeface="+mn-lt"/>
              </a:rPr>
              <a:t>Exemple : </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ea typeface="+mn-lt"/>
                <a:cs typeface="+mn-lt"/>
              </a:rPr>
              <a:t>Tu investis 1 000 $ :</a:t>
            </a:r>
            <a:r>
              <a:rPr lang="fr-CA" sz="1300" dirty="0">
                <a:latin typeface="Century Gothic" panose="020B0502020202020204" pitchFamily="34" charset="0"/>
                <a:ea typeface="+mn-lt"/>
                <a:cs typeface="Calibri" panose="020F0502020204030204"/>
              </a:rPr>
              <a:t> 250 $ dans chacune des quatre sociétés A, B, C et D.</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Si la société A prend plus de valeur que les autres, elle comptera pour une plus grande part de ton portefeuille.</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Pour le rééquilibrer, tu devras vendre quelques actions de la société A et acheter plus d’actions des sociétés B, C et D.</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Il peut te sembler contre-intuitif de vendre des actions qui ont pris de la valeur, mais c’est important pour garder ton portefeuille sur la bonne voie.</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À l’intérieur d’un portefeuille équilibré, tu dois rééquilibrer tes pondérations d’actions et d’obligations : si les actions prennent beaucoup de valeur, tu risques de te retrouver avec une exposition aux actions beaucoup plus importante avec laquelle tu n’es pas </a:t>
            </a:r>
            <a:br>
              <a:rPr lang="fr-CA" sz="1300" dirty="0">
                <a:latin typeface="Century Gothic" panose="020B0502020202020204" pitchFamily="34" charset="0"/>
                <a:cs typeface="Calibri" panose="020F0502020204030204"/>
              </a:rPr>
            </a:br>
            <a:r>
              <a:rPr lang="fr-CA" sz="1300" dirty="0">
                <a:latin typeface="Century Gothic" panose="020B0502020202020204" pitchFamily="34" charset="0"/>
                <a:cs typeface="Calibri" panose="020F0502020204030204"/>
              </a:rPr>
              <a:t>à l’aise. </a:t>
            </a:r>
          </a:p>
        </p:txBody>
      </p:sp>
    </p:spTree>
    <p:extLst>
      <p:ext uri="{BB962C8B-B14F-4D97-AF65-F5344CB8AC3E}">
        <p14:creationId xmlns:p14="http://schemas.microsoft.com/office/powerpoint/2010/main" val="134448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a:t>Erreurs courantes en investissement –</a:t>
            </a:r>
            <a:r>
              <a:rPr lang="fr-CA" sz="3200">
                <a:cs typeface="Calibri Light"/>
              </a:rPr>
              <a:t> </a:t>
            </a:r>
            <a:br>
              <a:rPr lang="fr-CA" sz="3200">
                <a:cs typeface="Calibri Light"/>
              </a:rPr>
            </a:br>
            <a:r>
              <a:rPr lang="fr-CA" sz="3200">
                <a:cs typeface="Calibri Light"/>
              </a:rPr>
              <a:t>Essayer d’anticiper le marché</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6</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custDataLst>
              <p:tags r:id="rId3"/>
            </p:custDataLst>
          </p:nvPr>
        </p:nvCxnSpPr>
        <p:spPr>
          <a:xfrm>
            <a:off x="5940798" y="2402017"/>
            <a:ext cx="0" cy="3751043"/>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4" name="Text Placeholder 1">
            <a:extLst>
              <a:ext uri="{FF2B5EF4-FFF2-40B4-BE49-F238E27FC236}">
                <a16:creationId xmlns:a16="http://schemas.microsoft.com/office/drawing/2014/main" id="{FB06993B-3AC5-6E4E-DE0D-2A498B5FC11F}"/>
              </a:ext>
            </a:extLst>
          </p:cNvPr>
          <p:cNvSpPr txBox="1">
            <a:spLocks/>
          </p:cNvSpPr>
          <p:nvPr>
            <p:custDataLst>
              <p:tags r:id="rId4"/>
            </p:custDataLst>
          </p:nvPr>
        </p:nvSpPr>
        <p:spPr>
          <a:xfrm>
            <a:off x="516916" y="2302019"/>
            <a:ext cx="5226150" cy="2525202"/>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400" b="1" dirty="0">
                <a:latin typeface="Century Gothic" panose="020B0502020202020204" pitchFamily="34" charset="0"/>
                <a:ea typeface="+mn-lt"/>
                <a:cs typeface="+mn-lt"/>
              </a:rPr>
              <a:t>Erreur : </a:t>
            </a:r>
            <a:r>
              <a:rPr lang="fr-CA" sz="2400" dirty="0">
                <a:latin typeface="Century Gothic" panose="020B0502020202020204" pitchFamily="34" charset="0"/>
                <a:ea typeface="+mn-lt"/>
                <a:cs typeface="+mn-lt"/>
              </a:rPr>
              <a:t>Essayer d’anticiper les mouvements du marché en prédisant le meilleur moment pour acheter ou vendre un titre en fonction des fluctuations à court terme du marché.</a:t>
            </a:r>
          </a:p>
        </p:txBody>
      </p:sp>
      <p:sp>
        <p:nvSpPr>
          <p:cNvPr id="5" name="Content Placeholder 3">
            <a:extLst>
              <a:ext uri="{FF2B5EF4-FFF2-40B4-BE49-F238E27FC236}">
                <a16:creationId xmlns:a16="http://schemas.microsoft.com/office/drawing/2014/main" id="{001719A6-E6EC-5997-140F-BABCAA07E6D7}"/>
              </a:ext>
            </a:extLst>
          </p:cNvPr>
          <p:cNvSpPr txBox="1">
            <a:spLocks/>
          </p:cNvSpPr>
          <p:nvPr>
            <p:custDataLst>
              <p:tags r:id="rId5"/>
            </p:custDataLst>
          </p:nvPr>
        </p:nvSpPr>
        <p:spPr>
          <a:xfrm>
            <a:off x="6214311" y="2291135"/>
            <a:ext cx="5600699" cy="2830002"/>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sz="2400" b="1" dirty="0">
                <a:latin typeface="Century Gothic" panose="020B0502020202020204" pitchFamily="34" charset="0"/>
                <a:ea typeface="+mn-lt"/>
                <a:cs typeface="+mn-lt"/>
              </a:rPr>
              <a:t>Conséquence : </a:t>
            </a:r>
            <a:r>
              <a:rPr lang="fr-CA" sz="2400" dirty="0">
                <a:latin typeface="Century Gothic" panose="020B0502020202020204" pitchFamily="34" charset="0"/>
                <a:ea typeface="+mn-lt"/>
                <a:cs typeface="+mn-lt"/>
              </a:rPr>
              <a:t>Il est extrêmement difficile d’anticiper les mouvements du marché de façon constante, et les opérations trop fréquentes peuvent faire manquer des occasions et augmenter les frais d’opération.</a:t>
            </a:r>
          </a:p>
          <a:p>
            <a:pPr marL="0" indent="0">
              <a:spcBef>
                <a:spcPts val="2000"/>
              </a:spcBef>
              <a:buNone/>
            </a:pPr>
            <a:r>
              <a:rPr lang="fr-CA" sz="2400" b="1" dirty="0">
                <a:latin typeface="Century Gothic" panose="020B0502020202020204" pitchFamily="34" charset="0"/>
                <a:cs typeface="Calibri" panose="020F0502020204030204"/>
              </a:rPr>
              <a:t>Solution : </a:t>
            </a:r>
            <a:r>
              <a:rPr lang="fr-CA" sz="2400" dirty="0">
                <a:latin typeface="Century Gothic" panose="020B0502020202020204" pitchFamily="34" charset="0"/>
                <a:cs typeface="Calibri" panose="020F0502020204030204"/>
              </a:rPr>
              <a:t>Méthode d’achats périodiques par sommes fixes.</a:t>
            </a:r>
          </a:p>
        </p:txBody>
      </p:sp>
    </p:spTree>
    <p:extLst>
      <p:ext uri="{BB962C8B-B14F-4D97-AF65-F5344CB8AC3E}">
        <p14:creationId xmlns:p14="http://schemas.microsoft.com/office/powerpoint/2010/main" val="263083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a:t>Erreurs courantes en investissement – </a:t>
            </a:r>
            <a:br>
              <a:rPr lang="fr-CA" sz="3200"/>
            </a:br>
            <a:r>
              <a:rPr lang="fr-CA" sz="3200"/>
              <a:t>Prendre des décisions d’investissement émotives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7</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custDataLst>
              <p:tags r:id="rId3"/>
            </p:custDataLst>
          </p:nvPr>
        </p:nvCxnSpPr>
        <p:spPr>
          <a:xfrm>
            <a:off x="5321460" y="2271385"/>
            <a:ext cx="0" cy="398227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4" name="Text Placeholder 1">
            <a:extLst>
              <a:ext uri="{FF2B5EF4-FFF2-40B4-BE49-F238E27FC236}">
                <a16:creationId xmlns:a16="http://schemas.microsoft.com/office/drawing/2014/main" id="{493D36E2-3A16-B4DB-8CA2-1C7E6DCF0205}"/>
              </a:ext>
            </a:extLst>
          </p:cNvPr>
          <p:cNvSpPr txBox="1">
            <a:spLocks/>
          </p:cNvSpPr>
          <p:nvPr>
            <p:custDataLst>
              <p:tags r:id="rId4"/>
            </p:custDataLst>
          </p:nvPr>
        </p:nvSpPr>
        <p:spPr>
          <a:xfrm>
            <a:off x="516915" y="2178327"/>
            <a:ext cx="4655719" cy="2525202"/>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500" b="1">
                <a:latin typeface="Century Gothic" panose="020B0502020202020204" pitchFamily="34" charset="0"/>
                <a:ea typeface="+mn-lt"/>
                <a:cs typeface="+mn-lt"/>
              </a:rPr>
              <a:t>Erreur : </a:t>
            </a:r>
            <a:r>
              <a:rPr lang="fr-CA" sz="2500">
                <a:latin typeface="Century Gothic" panose="020B0502020202020204" pitchFamily="34" charset="0"/>
                <a:ea typeface="+mn-lt"/>
                <a:cs typeface="+mn-lt"/>
              </a:rPr>
              <a:t>Laisser les émotions, comme la peur ou la cupidité, dicter ses décisions d’investissement au lieu de rester fidèle à une stratégie mûrement réfléchie.</a:t>
            </a:r>
            <a:endParaRPr lang="fr-CA" sz="2500" dirty="0">
              <a:latin typeface="Century Gothic" panose="020B0502020202020204" pitchFamily="34" charset="0"/>
              <a:ea typeface="+mn-lt"/>
              <a:cs typeface="+mn-lt"/>
            </a:endParaRPr>
          </a:p>
        </p:txBody>
      </p:sp>
      <p:sp>
        <p:nvSpPr>
          <p:cNvPr id="5" name="Content Placeholder 3">
            <a:extLst>
              <a:ext uri="{FF2B5EF4-FFF2-40B4-BE49-F238E27FC236}">
                <a16:creationId xmlns:a16="http://schemas.microsoft.com/office/drawing/2014/main" id="{7F1759C9-0D65-48EF-D80E-A6A2B689297C}"/>
              </a:ext>
            </a:extLst>
          </p:cNvPr>
          <p:cNvSpPr txBox="1">
            <a:spLocks/>
          </p:cNvSpPr>
          <p:nvPr>
            <p:custDataLst>
              <p:tags r:id="rId5"/>
            </p:custDataLst>
          </p:nvPr>
        </p:nvSpPr>
        <p:spPr>
          <a:xfrm>
            <a:off x="5669870" y="2178326"/>
            <a:ext cx="6414554" cy="4912647"/>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b="1" dirty="0">
                <a:latin typeface="Century Gothic" panose="020B0502020202020204" pitchFamily="34" charset="0"/>
                <a:ea typeface="+mn-lt"/>
                <a:cs typeface="+mn-lt"/>
              </a:rPr>
              <a:t>Conséquence : </a:t>
            </a:r>
            <a:r>
              <a:rPr lang="fr-CA" dirty="0">
                <a:latin typeface="Century Gothic" panose="020B0502020202020204" pitchFamily="34" charset="0"/>
                <a:ea typeface="+mn-lt"/>
                <a:cs typeface="+mn-lt"/>
              </a:rPr>
              <a:t>Les émotions peuvent amener l’investisseur à prendre des décisions impulsives, comme vendre dans la précipitation durant une baisse du marché </a:t>
            </a:r>
            <a:r>
              <a:rPr lang="fr-CA">
                <a:latin typeface="Century Gothic" panose="020B0502020202020204" pitchFamily="34" charset="0"/>
                <a:ea typeface="+mn-lt"/>
                <a:cs typeface="+mn-lt"/>
              </a:rPr>
              <a:t>ou sauter </a:t>
            </a:r>
            <a:r>
              <a:rPr lang="fr-CA" dirty="0">
                <a:latin typeface="Century Gothic" panose="020B0502020202020204" pitchFamily="34" charset="0"/>
                <a:ea typeface="+mn-lt"/>
                <a:cs typeface="+mn-lt"/>
              </a:rPr>
              <a:t>sur les titres en vogue sans une analyse appropriée.  </a:t>
            </a:r>
          </a:p>
          <a:p>
            <a:pPr marL="0" indent="0">
              <a:buNone/>
            </a:pPr>
            <a:r>
              <a:rPr lang="fr-CA" dirty="0">
                <a:latin typeface="Century Gothic" panose="020B0502020202020204" pitchFamily="34" charset="0"/>
                <a:ea typeface="+mn-lt"/>
                <a:cs typeface="+mn-lt"/>
              </a:rPr>
              <a:t>Les investisseurs </a:t>
            </a:r>
            <a:r>
              <a:rPr lang="fr-CA">
                <a:latin typeface="Century Gothic" panose="020B0502020202020204" pitchFamily="34" charset="0"/>
                <a:ea typeface="+mn-lt"/>
                <a:cs typeface="+mn-lt"/>
              </a:rPr>
              <a:t>qui à </a:t>
            </a:r>
            <a:r>
              <a:rPr lang="fr-CA" dirty="0">
                <a:latin typeface="Century Gothic" panose="020B0502020202020204" pitchFamily="34" charset="0"/>
                <a:ea typeface="+mn-lt"/>
                <a:cs typeface="+mn-lt"/>
              </a:rPr>
              <a:t>long terme doivent éviter de vendre leurs placements lorsqu’ils sont en baisse et de modifier leur portefeuille après un repli en optant pour des placements trop prudents.</a:t>
            </a:r>
          </a:p>
          <a:p>
            <a:pPr marL="0" indent="0">
              <a:spcBef>
                <a:spcPts val="2000"/>
              </a:spcBef>
              <a:buNone/>
            </a:pPr>
            <a:r>
              <a:rPr lang="fr-CA" b="1" dirty="0">
                <a:latin typeface="Century Gothic" panose="020B0502020202020204" pitchFamily="34" charset="0"/>
                <a:cs typeface="Calibri" panose="020F0502020204030204"/>
              </a:rPr>
              <a:t>Solution : </a:t>
            </a:r>
            <a:r>
              <a:rPr lang="fr-CA" dirty="0">
                <a:latin typeface="Century Gothic" panose="020B0502020202020204" pitchFamily="34" charset="0"/>
                <a:cs typeface="Calibri" panose="020F0502020204030204"/>
              </a:rPr>
              <a:t>Méthode d’achats périodiques par sommes fixes.</a:t>
            </a:r>
          </a:p>
        </p:txBody>
      </p:sp>
    </p:spTree>
    <p:extLst>
      <p:ext uri="{BB962C8B-B14F-4D97-AF65-F5344CB8AC3E}">
        <p14:creationId xmlns:p14="http://schemas.microsoft.com/office/powerpoint/2010/main" val="3962138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b="1"/>
              <a:t>Méthode d’achats périodiques par sommes fixes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8</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3801041"/>
          </a:xfrm>
          <a:prstGeom prst="rect">
            <a:avLst/>
          </a:prstGeom>
          <a:noFill/>
        </p:spPr>
        <p:txBody>
          <a:bodyPr wrap="square">
            <a:spAutoFit/>
          </a:bodyPr>
          <a:lstStyle/>
          <a:p>
            <a:pPr marL="269875" indent="-269875">
              <a:spcBef>
                <a:spcPts val="1000"/>
              </a:spcBef>
              <a:buClr>
                <a:srgbClr val="A2AAAD"/>
              </a:buClr>
              <a:buFont typeface="Arial" panose="020B0604020202020204" pitchFamily="34" charset="0"/>
              <a:buChar char="•"/>
            </a:pPr>
            <a:r>
              <a:rPr lang="fr-CA">
                <a:latin typeface="Century Gothic" panose="020B0502020202020204" pitchFamily="34" charset="0"/>
                <a:ea typeface="+mn-lt"/>
                <a:cs typeface="+mn-lt"/>
              </a:rPr>
              <a:t>Que fais-tu quand un article qui t’intéresse est en solde? </a:t>
            </a:r>
          </a:p>
          <a:p>
            <a:pPr marL="269875" indent="-269875">
              <a:spcBef>
                <a:spcPts val="1000"/>
              </a:spcBef>
              <a:buClr>
                <a:srgbClr val="A2AAAD"/>
              </a:buClr>
              <a:buFont typeface="Arial" panose="020B0604020202020204" pitchFamily="34" charset="0"/>
              <a:buChar char="•"/>
            </a:pPr>
            <a:r>
              <a:rPr lang="fr-CA">
                <a:latin typeface="Century Gothic" panose="020B0502020202020204" pitchFamily="34" charset="0"/>
                <a:ea typeface="+mn-lt"/>
                <a:cs typeface="+mn-lt"/>
              </a:rPr>
              <a:t>S’il y a de la place dans l’armoire, tu fais des réserves. On peut appliquer cette même approche à l’investissement. Si tu vois que le cours de l’action d’une société donnée est à la baisse, tu décideras peut-être d’ajouter des parts à ton portefeuille.</a:t>
            </a:r>
          </a:p>
          <a:p>
            <a:pPr marL="269875" indent="-269875">
              <a:spcBef>
                <a:spcPts val="1000"/>
              </a:spcBef>
              <a:buClr>
                <a:srgbClr val="A2AAAD"/>
              </a:buClr>
              <a:buFont typeface="Arial" panose="020B0604020202020204" pitchFamily="34" charset="0"/>
              <a:buChar char="•"/>
            </a:pPr>
            <a:r>
              <a:rPr lang="fr-CA">
                <a:latin typeface="Century Gothic" panose="020B0502020202020204" pitchFamily="34" charset="0"/>
                <a:ea typeface="+mn-lt"/>
                <a:cs typeface="+mn-lt"/>
              </a:rPr>
              <a:t>Or, il est parfois difficile de savoir quand les actions se négocient à bon prix, surtout en périodes de volatilité du marché. Quand tes biscuits favoris se vendent à bas prix, tu es ravi. Pourtant, les baisses de prix ont tendance à inquiéter les investisseurs, de sorte qu’ils hésitent à acheter davantage de parts alors qu’il y aurait peut-être lieu de le faire.</a:t>
            </a:r>
          </a:p>
          <a:p>
            <a:pPr marL="269875" indent="-269875">
              <a:spcBef>
                <a:spcPts val="1000"/>
              </a:spcBef>
              <a:buClr>
                <a:srgbClr val="A2AAAD"/>
              </a:buClr>
              <a:buFont typeface="Arial" panose="020B0604020202020204" pitchFamily="34" charset="0"/>
              <a:buChar char="•"/>
            </a:pPr>
            <a:r>
              <a:rPr lang="fr-CA">
                <a:latin typeface="Century Gothic" panose="020B0502020202020204" pitchFamily="34" charset="0"/>
                <a:ea typeface="+mn-lt"/>
                <a:cs typeface="+mn-lt"/>
              </a:rPr>
              <a:t>Heureusement, la méthode d’achats périodiques par sommes fixes est une stratégie éprouvée qui permet aux investisseurs d’acheter un plus grand nombre de parts d’une société lorsque le cours de ses actions diminue et un moins grand nombre de parts lorsque le cours de ses actions augmente. Elle permet ainsi d’acheter plus de parts pour un coût global moindre.</a:t>
            </a:r>
          </a:p>
        </p:txBody>
      </p:sp>
    </p:spTree>
    <p:extLst>
      <p:ext uri="{BB962C8B-B14F-4D97-AF65-F5344CB8AC3E}">
        <p14:creationId xmlns:p14="http://schemas.microsoft.com/office/powerpoint/2010/main" val="338242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1" y="1160463"/>
            <a:ext cx="9055108" cy="668337"/>
          </a:xfrm>
          <a:prstGeom prst="rect">
            <a:avLst/>
          </a:prstGeom>
        </p:spPr>
        <p:txBody>
          <a:bodyPr spcFirstLastPara="1" vert="horz" lIns="91440" tIns="45720" rIns="91440" bIns="45720" rtlCol="0" anchor="t" anchorCtr="0">
            <a:normAutofit fontScale="90000"/>
          </a:bodyPr>
          <a:lstStyle/>
          <a:p>
            <a:pPr>
              <a:buClr>
                <a:schemeClr val="dk2"/>
              </a:buClr>
              <a:buSzPts val="4400"/>
            </a:pPr>
            <a:r>
              <a:rPr lang="fr-CA" sz="3200">
                <a:ea typeface="Calibri Light"/>
                <a:cs typeface="Calibri Light"/>
              </a:rPr>
              <a:t>Qu’est-ce que la méthode d’achats périodiques par sommes fixes?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9</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352675"/>
            <a:ext cx="11158193" cy="2693045"/>
          </a:xfrm>
          <a:prstGeom prst="rect">
            <a:avLst/>
          </a:prstGeom>
          <a:noFill/>
        </p:spPr>
        <p:txBody>
          <a:bodyPr wrap="square">
            <a:spAutoFit/>
          </a:bodyPr>
          <a:lstStyle/>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Consiste à investir selon un calendrier.</a:t>
            </a:r>
          </a:p>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Il s’agit d’investir la même somme d’argent dans des actions ou des fonds particuliers à un intervalle régulier, par exemple une fois par mois ou une fois par trimestre, sans tenir compte des fluctuations du prix. </a:t>
            </a:r>
          </a:p>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L’investisseur emblématique Warren </a:t>
            </a:r>
            <a:r>
              <a:rPr lang="fr-CA" dirty="0" err="1">
                <a:latin typeface="Century Gothic" panose="020B0502020202020204" pitchFamily="34" charset="0"/>
                <a:ea typeface="+mn-lt"/>
                <a:cs typeface="+mn-lt"/>
              </a:rPr>
              <a:t>Buffett</a:t>
            </a:r>
            <a:r>
              <a:rPr lang="fr-CA" dirty="0">
                <a:latin typeface="Century Gothic" panose="020B0502020202020204" pitchFamily="34" charset="0"/>
                <a:ea typeface="+mn-lt"/>
                <a:cs typeface="+mn-lt"/>
              </a:rPr>
              <a:t> défend depuis longtemps cette méthode pour aider les investisseurs à demeurer fidèles à leurs objectifs de constitution de patrimoine. </a:t>
            </a:r>
          </a:p>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La méthode d’achats périodiques par sommes fixes diminue le risque d’investir de l’argent au mauvais moment, par exemple avant un krach boursier.</a:t>
            </a:r>
          </a:p>
        </p:txBody>
      </p:sp>
    </p:spTree>
    <p:extLst>
      <p:ext uri="{BB962C8B-B14F-4D97-AF65-F5344CB8AC3E}">
        <p14:creationId xmlns:p14="http://schemas.microsoft.com/office/powerpoint/2010/main" val="27201751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6"/>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5"/>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5"/>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5"/>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1206</Words>
  <Application>Microsoft Office PowerPoint</Application>
  <PresentationFormat>Widescreen</PresentationFormat>
  <Paragraphs>76</Paragraphs>
  <Slides>12</Slides>
  <Notes>10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Bierstadt</vt:lpstr>
      <vt:lpstr>Calibri</vt:lpstr>
      <vt:lpstr>Century Gothic</vt:lpstr>
      <vt:lpstr>GestaltVTI</vt:lpstr>
      <vt:lpstr>Les pièges les plus courants liés à l’investissement</vt:lpstr>
      <vt:lpstr>Réponse :</vt:lpstr>
      <vt:lpstr>Visionne la vidéo et prends des notes</vt:lpstr>
      <vt:lpstr>Erreurs courantes en investissement –  Manque de diversification</vt:lpstr>
      <vt:lpstr>Erreurs courantes en investissement –  Ne pas rééquilibrer régulièrement le portefeuille</vt:lpstr>
      <vt:lpstr>Erreurs courantes en investissement –  Essayer d’anticiper le marché</vt:lpstr>
      <vt:lpstr>Erreurs courantes en investissement –  Prendre des décisions d’investissement émotives</vt:lpstr>
      <vt:lpstr>Méthode d’achats périodiques par sommes fixes</vt:lpstr>
      <vt:lpstr>Qu’est-ce que la méthode d’achats périodiques par sommes fixes?</vt:lpstr>
      <vt:lpstr>Recherche</vt:lpstr>
      <vt:lpstr>En petits groupes, analysez des scénarios historiques où des erreurs d’investissement ont été commises. Remplissez le tableau qui vous a été fourni.</vt:lpstr>
      <vt:lpstr>Devoir : réflexion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Molinaro, Laura</cp:lastModifiedBy>
  <cp:revision>135</cp:revision>
  <dcterms:created xsi:type="dcterms:W3CDTF">2023-10-22T21:01:04Z</dcterms:created>
  <dcterms:modified xsi:type="dcterms:W3CDTF">2024-09-05T15:25:43Z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