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1.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3.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4.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5.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6.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7.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8.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9.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5"/>
  </p:notesMasterIdLst>
  <p:sldIdLst>
    <p:sldId id="281" r:id="rId2"/>
    <p:sldId id="327" r:id="rId3"/>
    <p:sldId id="328" r:id="rId4"/>
    <p:sldId id="278" r:id="rId5"/>
    <p:sldId id="329" r:id="rId6"/>
    <p:sldId id="330" r:id="rId7"/>
    <p:sldId id="331" r:id="rId8"/>
    <p:sldId id="311" r:id="rId9"/>
    <p:sldId id="332" r:id="rId10"/>
    <p:sldId id="333" r:id="rId11"/>
    <p:sldId id="326" r:id="rId12"/>
    <p:sldId id="322" r:id="rId13"/>
    <p:sldId id="33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8"/>
    <a:srgbClr val="6ABD4A"/>
    <a:srgbClr val="205885"/>
    <a:srgbClr val="8BD3E6"/>
    <a:srgbClr val="F2A900"/>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F0C9EA-307B-4CBC-88A0-AFDE8C8D3684}" v="1" dt="2024-08-30T14:26:12.15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81" autoAdjust="0"/>
    <p:restoredTop sz="94660"/>
  </p:normalViewPr>
  <p:slideViewPr>
    <p:cSldViewPr snapToGrid="0">
      <p:cViewPr varScale="1">
        <p:scale>
          <a:sx n="110" d="100"/>
          <a:sy n="110" d="100"/>
        </p:scale>
        <p:origin x="8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34F0C9EA-307B-4CBC-88A0-AFDE8C8D3684}"/>
    <pc:docChg chg="modMainMaster">
      <pc:chgData name="Soriano, Sally" userId="6a92a364-d3bc-4bd8-bbde-8990c7cf6201" providerId="ADAL" clId="{34F0C9EA-307B-4CBC-88A0-AFDE8C8D3684}" dt="2024-08-30T14:26:34.015" v="9" actId="20577"/>
      <pc:docMkLst>
        <pc:docMk/>
      </pc:docMkLst>
      <pc:sldMasterChg chg="addSp modSp mod">
        <pc:chgData name="Soriano, Sally" userId="6a92a364-d3bc-4bd8-bbde-8990c7cf6201" providerId="ADAL" clId="{34F0C9EA-307B-4CBC-88A0-AFDE8C8D3684}" dt="2024-08-30T14:26:34.015" v="9" actId="20577"/>
        <pc:sldMasterMkLst>
          <pc:docMk/>
          <pc:sldMasterMk cId="1281054387" sldId="2147483724"/>
        </pc:sldMasterMkLst>
        <pc:spChg chg="add mod">
          <ac:chgData name="Soriano, Sally" userId="6a92a364-d3bc-4bd8-bbde-8990c7cf6201" providerId="ADAL" clId="{34F0C9EA-307B-4CBC-88A0-AFDE8C8D3684}" dt="2024-08-30T14:26:34.015" v="9" actId="20577"/>
          <ac:spMkLst>
            <pc:docMk/>
            <pc:sldMasterMk cId="1281054387" sldId="2147483724"/>
            <ac:spMk id="2" creationId="{3EE37172-7837-BC3D-5C48-2F6612EE2C11}"/>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8/30/2024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826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9308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059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4276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717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7194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15</a:t>
            </a:r>
          </a:p>
        </p:txBody>
      </p:sp>
      <p:pic>
        <p:nvPicPr>
          <p:cNvPr id="3" name="Image 2" descr="Une image contenant texte, Police, Graphique, logo&#10;&#10;Description générée automatiquement">
            <a:extLst>
              <a:ext uri="{FF2B5EF4-FFF2-40B4-BE49-F238E27FC236}">
                <a16:creationId xmlns:a16="http://schemas.microsoft.com/office/drawing/2014/main" id="{37C03A69-04DB-0CB9-41EB-5094347D9F3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806773" y="204720"/>
            <a:ext cx="2071370" cy="553085"/>
          </a:xfrm>
          <a:prstGeom prst="rect">
            <a:avLst/>
          </a:prstGeom>
        </p:spPr>
      </p:pic>
      <p:sp>
        <p:nvSpPr>
          <p:cNvPr id="2" name="TextBox 2">
            <a:extLst>
              <a:ext uri="{FF2B5EF4-FFF2-40B4-BE49-F238E27FC236}">
                <a16:creationId xmlns:a16="http://schemas.microsoft.com/office/drawing/2014/main" id="{3EE37172-7837-BC3D-5C48-2F6612EE2C11}"/>
              </a:ext>
            </a:extLst>
          </p:cNvPr>
          <p:cNvSpPr txBox="1"/>
          <p:nvPr userDrawn="1"/>
        </p:nvSpPr>
        <p:spPr>
          <a:xfrm>
            <a:off x="2118070" y="6449290"/>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1810135-v202449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tags" Target="../tags/tag5.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8" Type="http://schemas.openxmlformats.org/officeDocument/2006/relationships/hyperlink" Target="https://www.google.com/finance/%20?/fr" TargetMode="External"/><Relationship Id="rId3" Type="http://schemas.openxmlformats.org/officeDocument/2006/relationships/tags" Target="../tags/tag46.xml"/><Relationship Id="rId7" Type="http://schemas.openxmlformats.org/officeDocument/2006/relationships/notesSlide" Target="../notesSlides/notesSlide7.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Layout" Target="../slideLayouts/slideLayout2.xml"/><Relationship Id="rId5" Type="http://schemas.openxmlformats.org/officeDocument/2006/relationships/tags" Target="../tags/tag48.xml"/><Relationship Id="rId4" Type="http://schemas.openxmlformats.org/officeDocument/2006/relationships/tags" Target="../tags/tag47.xml"/></Relationships>
</file>

<file path=ppt/slides/_rels/slide11.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58.xml"/></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8.xml"/><Relationship Id="rId7" Type="http://schemas.openxmlformats.org/officeDocument/2006/relationships/tags" Target="../tags/tag12.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9" Type="http://schemas.openxmlformats.org/officeDocument/2006/relationships/image" Target="../media/image3.emf"/></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tags" Target="../tags/tag15.xml"/><Relationship Id="rId7"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video" Target="https://www.youtube.com/embed/6_fMjiT17qk?list=PLBzmUd_ESwotHoBQVE0l2LIfSrf-_dGFU" TargetMode="External"/><Relationship Id="rId5" Type="http://schemas.openxmlformats.org/officeDocument/2006/relationships/tags" Target="../tags/tag17.xml"/><Relationship Id="rId4" Type="http://schemas.openxmlformats.org/officeDocument/2006/relationships/tags" Target="../tags/tag16.xml"/></Relationships>
</file>

<file path=ppt/slides/_rels/slide4.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notesSlide" Target="../notesSlides/notesSlide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Layout" Target="../slideLayouts/slideLayout3.xml"/><Relationship Id="rId5" Type="http://schemas.openxmlformats.org/officeDocument/2006/relationships/tags" Target="../tags/tag22.xml"/><Relationship Id="rId4" Type="http://schemas.openxmlformats.org/officeDocument/2006/relationships/tags" Target="../tags/tag21.xml"/></Relationships>
</file>

<file path=ppt/slides/_rels/slide5.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notesSlide" Target="../notesSlides/notesSlide2.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Layout" Target="../slideLayouts/slideLayout3.xml"/><Relationship Id="rId5" Type="http://schemas.openxmlformats.org/officeDocument/2006/relationships/tags" Target="../tags/tag27.xml"/><Relationship Id="rId4" Type="http://schemas.openxmlformats.org/officeDocument/2006/relationships/tags" Target="../tags/tag26.xml"/></Relationships>
</file>

<file path=ppt/slides/_rels/slide6.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notesSlide" Target="../notesSlides/notesSlide3.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slideLayout" Target="../slideLayouts/slideLayout3.xml"/><Relationship Id="rId5" Type="http://schemas.openxmlformats.org/officeDocument/2006/relationships/tags" Target="../tags/tag32.xml"/><Relationship Id="rId4" Type="http://schemas.openxmlformats.org/officeDocument/2006/relationships/tags" Target="../tags/tag31.xml"/></Relationships>
</file>

<file path=ppt/slides/_rels/slide7.xml.rels><?xml version="1.0" encoding="UTF-8" standalone="yes"?>
<Relationships xmlns="http://schemas.openxmlformats.org/package/2006/relationships"><Relationship Id="rId3" Type="http://schemas.openxmlformats.org/officeDocument/2006/relationships/tags" Target="../tags/tag35.xml"/><Relationship Id="rId7" Type="http://schemas.openxmlformats.org/officeDocument/2006/relationships/notesSlide" Target="../notesSlides/notesSlide4.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slideLayout" Target="../slideLayouts/slideLayout3.xml"/><Relationship Id="rId5" Type="http://schemas.openxmlformats.org/officeDocument/2006/relationships/tags" Target="../tags/tag37.xml"/><Relationship Id="rId4" Type="http://schemas.openxmlformats.org/officeDocument/2006/relationships/tags" Target="../tags/tag36.xml"/></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Les pièges les plus courants liés à l’investissement</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sp>
        <p:nvSpPr>
          <p:cNvPr id="7" name="TextBox 6">
            <a:extLst>
              <a:ext uri="{FF2B5EF4-FFF2-40B4-BE49-F238E27FC236}">
                <a16:creationId xmlns:a16="http://schemas.microsoft.com/office/drawing/2014/main" id="{1BF9218F-B50B-E876-C242-78C2B27E882C}"/>
              </a:ext>
            </a:extLst>
          </p:cNvPr>
          <p:cNvSpPr txBox="1"/>
          <p:nvPr>
            <p:custDataLst>
              <p:tags r:id="rId5"/>
            </p:custDataLst>
          </p:nvPr>
        </p:nvSpPr>
        <p:spPr>
          <a:xfrm>
            <a:off x="517870" y="2827019"/>
            <a:ext cx="9350526" cy="2626360"/>
          </a:xfrm>
          <a:prstGeom prst="rect">
            <a:avLst/>
          </a:prstGeom>
          <a:noFill/>
        </p:spPr>
        <p:txBody>
          <a:bodyPr wrap="square">
            <a:spAutoFit/>
          </a:bodyPr>
          <a:lstStyle/>
          <a:p>
            <a:pPr>
              <a:spcAft>
                <a:spcPts val="2000"/>
              </a:spcAft>
            </a:pPr>
            <a:r>
              <a:rPr lang="fr-CA" sz="3000" b="1">
                <a:latin typeface="Century Gothic" panose="020B0502020202020204" pitchFamily="34" charset="0"/>
                <a:ea typeface="Calibri Light"/>
                <a:cs typeface="Calibri Light"/>
              </a:rPr>
              <a:t>Réflexion</a:t>
            </a:r>
          </a:p>
          <a:p>
            <a:pPr marL="0" indent="0">
              <a:spcAft>
                <a:spcPts val="1500"/>
              </a:spcAft>
              <a:buNone/>
            </a:pPr>
            <a:r>
              <a:rPr lang="fr-CA" sz="2500">
                <a:latin typeface="Century Gothic" panose="020B0502020202020204" pitchFamily="34" charset="0"/>
                <a:ea typeface="Calibri"/>
                <a:cs typeface="Calibri"/>
              </a:rPr>
              <a:t>Complète cet énoncé : Acheter quand _____, vendre quand _______.</a:t>
            </a:r>
          </a:p>
          <a:p>
            <a:pPr marL="0" indent="0">
              <a:spcAft>
                <a:spcPts val="1500"/>
              </a:spcAft>
              <a:buNone/>
            </a:pPr>
            <a:r>
              <a:rPr lang="fr-CA" sz="2500" b="1">
                <a:solidFill>
                  <a:srgbClr val="205885"/>
                </a:solidFill>
                <a:latin typeface="Century Gothic" panose="020B0502020202020204" pitchFamily="34" charset="0"/>
                <a:ea typeface="Calibri"/>
                <a:cs typeface="Calibri"/>
              </a:rPr>
              <a:t>Si tous les investisseurs savent qu’il faut acheter quand le prix est bas et vendre quand le prix est élevé, alors pourquoi ne sommes-nous pas tous riches?</a:t>
            </a:r>
          </a:p>
          <a:p>
            <a:endParaRPr lang="en-US" dirty="0">
              <a:latin typeface="Century Gothic" panose="020B0502020202020204" pitchFamily="34" charset="0"/>
            </a:endParaRPr>
          </a:p>
        </p:txBody>
      </p:sp>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a:t>Recherche : achats périodiques par sommes fixes </a:t>
            </a:r>
            <a:br>
              <a:rPr lang="fr-CA"/>
            </a:br>
            <a:r>
              <a:rPr lang="fr-CA"/>
              <a:t>ou investissement d’une somme forfaitaire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10</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377242"/>
            <a:ext cx="4423097" cy="3801041"/>
          </a:xfrm>
          <a:prstGeom prst="rect">
            <a:avLst/>
          </a:prstGeom>
          <a:noFill/>
        </p:spPr>
        <p:txBody>
          <a:bodyPr wrap="square">
            <a:spAutoFit/>
          </a:bodyPr>
          <a:lstStyle/>
          <a:p>
            <a:pPr marL="238125" indent="-238125">
              <a:spcBef>
                <a:spcPts val="1000"/>
              </a:spcBef>
              <a:buClr>
                <a:srgbClr val="A2AAAD"/>
              </a:buClr>
              <a:buFont typeface="Arial" panose="020B0604020202020204" pitchFamily="34" charset="0"/>
              <a:buChar char="•"/>
            </a:pPr>
            <a:r>
              <a:rPr lang="fr-CA" sz="1800" dirty="0">
                <a:latin typeface="Century Gothic" panose="020B0502020202020204" pitchFamily="34" charset="0"/>
                <a:ea typeface="+mn-lt"/>
                <a:cs typeface="+mn-lt"/>
              </a:rPr>
              <a:t>Choisis une entreprise cotée en bourse et fais une recherche dans </a:t>
            </a:r>
            <a:r>
              <a:rPr lang="fr-CA" sz="1800" dirty="0">
                <a:latin typeface="Century Gothic" panose="020B0502020202020204" pitchFamily="34" charset="0"/>
                <a:ea typeface="+mn-lt"/>
                <a:cs typeface="+mn-lt"/>
                <a:hlinkClick r:id="rId8">
                  <a:extLst>
                    <a:ext uri="{A12FA001-AC4F-418D-AE19-62706E023703}">
                      <ahyp:hlinkClr xmlns:ahyp="http://schemas.microsoft.com/office/drawing/2018/hyperlinkcolor" val="tx"/>
                    </a:ext>
                  </a:extLst>
                </a:hlinkClick>
              </a:rPr>
              <a:t>Google Finance</a:t>
            </a:r>
            <a:r>
              <a:rPr lang="fr-CA" sz="1800" dirty="0">
                <a:latin typeface="Century Gothic" panose="020B0502020202020204" pitchFamily="34" charset="0"/>
                <a:ea typeface="+mn-lt"/>
                <a:cs typeface="+mn-lt"/>
              </a:rPr>
              <a:t>.</a:t>
            </a:r>
          </a:p>
          <a:p>
            <a:pPr marL="238125" indent="-238125">
              <a:spcBef>
                <a:spcPts val="1000"/>
              </a:spcBef>
              <a:buClr>
                <a:srgbClr val="A2AAAD"/>
              </a:buClr>
              <a:buFont typeface="Arial" panose="020B0604020202020204" pitchFamily="34" charset="0"/>
              <a:buChar char="•"/>
            </a:pPr>
            <a:r>
              <a:rPr lang="fr-CA" sz="1800" dirty="0">
                <a:latin typeface="Century Gothic" panose="020B0502020202020204" pitchFamily="34" charset="0"/>
                <a:ea typeface="+mn-lt"/>
                <a:cs typeface="+mn-lt"/>
              </a:rPr>
              <a:t>Compare les rendements de la méthode d’achats périodiques par sommes fixes et de la méthode d’investissement d’une somme forfaitaire pour ce titre.</a:t>
            </a:r>
          </a:p>
          <a:p>
            <a:pPr marL="238125" indent="-238125">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Suppose que t</a:t>
            </a:r>
            <a:r>
              <a:rPr lang="fr-CA" sz="1800" dirty="0">
                <a:latin typeface="Century Gothic" panose="020B0502020202020204" pitchFamily="34" charset="0"/>
                <a:ea typeface="+mn-lt"/>
                <a:cs typeface="+mn-lt"/>
              </a:rPr>
              <a:t>u as investi 1 000 $ au cours des six derniers mois.</a:t>
            </a:r>
          </a:p>
          <a:p>
            <a:pPr marL="238125" indent="-238125">
              <a:spcBef>
                <a:spcPts val="1000"/>
              </a:spcBef>
              <a:buClr>
                <a:srgbClr val="A2AAAD"/>
              </a:buClr>
              <a:buFont typeface="Arial" panose="020B0604020202020204" pitchFamily="34" charset="0"/>
              <a:buChar char="•"/>
            </a:pPr>
            <a:r>
              <a:rPr lang="fr-CA" sz="1800" dirty="0">
                <a:latin typeface="Century Gothic" panose="020B0502020202020204" pitchFamily="34" charset="0"/>
                <a:ea typeface="+mn-lt"/>
                <a:cs typeface="+mn-lt"/>
              </a:rPr>
              <a:t>Utilise le tableau Excel qui t’a été fourni.</a:t>
            </a:r>
          </a:p>
        </p:txBody>
      </p:sp>
      <p:cxnSp>
        <p:nvCxnSpPr>
          <p:cNvPr id="3" name="Straight Connector 2">
            <a:extLst>
              <a:ext uri="{FF2B5EF4-FFF2-40B4-BE49-F238E27FC236}">
                <a16:creationId xmlns:a16="http://schemas.microsoft.com/office/drawing/2014/main" id="{83EF06B5-FB3E-99FF-36A9-21851F138AC3}"/>
              </a:ext>
            </a:extLst>
          </p:cNvPr>
          <p:cNvCxnSpPr>
            <a:cxnSpLocks/>
          </p:cNvCxnSpPr>
          <p:nvPr>
            <p:custDataLst>
              <p:tags r:id="rId4"/>
            </p:custDataLst>
          </p:nvPr>
        </p:nvCxnSpPr>
        <p:spPr>
          <a:xfrm>
            <a:off x="5353544" y="2418806"/>
            <a:ext cx="0" cy="3533108"/>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07C251C5-76A1-2B04-E211-6DA64A80474C}"/>
              </a:ext>
            </a:extLst>
          </p:cNvPr>
          <p:cNvSpPr txBox="1"/>
          <p:nvPr>
            <p:custDataLst>
              <p:tags r:id="rId5"/>
            </p:custDataLst>
          </p:nvPr>
        </p:nvSpPr>
        <p:spPr>
          <a:xfrm>
            <a:off x="5766123" y="2393868"/>
            <a:ext cx="5907998" cy="3672800"/>
          </a:xfrm>
          <a:prstGeom prst="rect">
            <a:avLst/>
          </a:prstGeom>
          <a:noFill/>
        </p:spPr>
        <p:txBody>
          <a:bodyPr wrap="square">
            <a:spAutoFit/>
          </a:bodyPr>
          <a:lstStyle/>
          <a:p>
            <a:pPr marL="342900" indent="-342900">
              <a:spcAft>
                <a:spcPts val="1000"/>
              </a:spcAft>
              <a:buFont typeface="+mj-lt"/>
              <a:buAutoNum type="arabicPeriod"/>
            </a:pPr>
            <a:r>
              <a:rPr lang="fr-CA" sz="1800" dirty="0">
                <a:latin typeface="Century Gothic" panose="020B0502020202020204" pitchFamily="34" charset="0"/>
                <a:ea typeface="+mn-lt"/>
                <a:cs typeface="+mn-lt"/>
              </a:rPr>
              <a:t>Calcule ton rendement total avec la méthode d’investissement d’une somme forfaitaire si tu investis la totalité du montant au début de la période de six mois (utilise le cours de l’action il y a six mois).</a:t>
            </a:r>
          </a:p>
          <a:p>
            <a:pPr marL="342900" indent="-342900">
              <a:spcAft>
                <a:spcPts val="1000"/>
              </a:spcAft>
              <a:buFont typeface="+mj-lt"/>
              <a:buAutoNum type="arabicPeriod"/>
            </a:pPr>
            <a:r>
              <a:rPr lang="fr-CA" sz="1800" dirty="0">
                <a:latin typeface="Century Gothic" panose="020B0502020202020204" pitchFamily="34" charset="0"/>
                <a:ea typeface="+mn-lt"/>
                <a:cs typeface="+mn-lt"/>
              </a:rPr>
              <a:t>Calcule ton rendement total avec la méthode d’achats périodiques par sommes fixes si tu investis un montant fixe (p. ex., 200 $) à la fin de chaque mois (utilise le cours de clôture pour chaque mois, en remontant six mois en arrière).</a:t>
            </a:r>
          </a:p>
          <a:p>
            <a:pPr marL="342900" indent="-342900">
              <a:spcAft>
                <a:spcPts val="1000"/>
              </a:spcAft>
              <a:buFont typeface="+mj-lt"/>
              <a:buAutoNum type="arabicPeriod"/>
            </a:pPr>
            <a:r>
              <a:rPr lang="fr-CA" sz="1800" dirty="0">
                <a:latin typeface="Century Gothic" panose="020B0502020202020204" pitchFamily="34" charset="0"/>
                <a:ea typeface="Calibri"/>
                <a:cs typeface="Calibri"/>
              </a:rPr>
              <a:t>Quelle stratégie a produit le meilleur rendement et pourquoi?</a:t>
            </a:r>
          </a:p>
        </p:txBody>
      </p:sp>
    </p:spTree>
    <p:extLst>
      <p:ext uri="{BB962C8B-B14F-4D97-AF65-F5344CB8AC3E}">
        <p14:creationId xmlns:p14="http://schemas.microsoft.com/office/powerpoint/2010/main" val="91105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0" y="1068255"/>
            <a:ext cx="11158193" cy="668337"/>
          </a:xfrm>
          <a:prstGeom prst="rect">
            <a:avLst/>
          </a:prstGeom>
        </p:spPr>
        <p:txBody>
          <a:bodyPr spcFirstLastPara="1" vert="horz" lIns="91440" tIns="45720" rIns="91440" bIns="45720" rtlCol="0" anchor="t" anchorCtr="0">
            <a:normAutofit/>
          </a:bodyPr>
          <a:lstStyle/>
          <a:p>
            <a:pPr>
              <a:buClr>
                <a:schemeClr val="dk2"/>
              </a:buClr>
              <a:buSzPts val="4400"/>
            </a:pPr>
            <a:r>
              <a:rPr lang="fr-CA" sz="3200">
                <a:ea typeface="Calibri Light" panose="020F0302020204030204"/>
                <a:cs typeface="Calibri Light" panose="020F0302020204030204"/>
              </a:rPr>
              <a:t>Exemple : Apple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11</a:t>
            </a:fld>
            <a:endParaRPr lang="en-US"/>
          </a:p>
        </p:txBody>
      </p:sp>
      <p:graphicFrame>
        <p:nvGraphicFramePr>
          <p:cNvPr id="5" name="Content Placeholder 4">
            <a:extLst>
              <a:ext uri="{FF2B5EF4-FFF2-40B4-BE49-F238E27FC236}">
                <a16:creationId xmlns:a16="http://schemas.microsoft.com/office/drawing/2014/main" id="{4AE98ABA-483A-541D-1E49-B24546801AD4}"/>
              </a:ext>
            </a:extLst>
          </p:cNvPr>
          <p:cNvGraphicFramePr>
            <a:graphicFrameLocks/>
          </p:cNvGraphicFramePr>
          <p:nvPr>
            <p:custDataLst>
              <p:tags r:id="rId3"/>
            </p:custDataLst>
            <p:extLst>
              <p:ext uri="{D42A27DB-BD31-4B8C-83A1-F6EECF244321}">
                <p14:modId xmlns:p14="http://schemas.microsoft.com/office/powerpoint/2010/main" val="3179747708"/>
              </p:ext>
            </p:extLst>
          </p:nvPr>
        </p:nvGraphicFramePr>
        <p:xfrm>
          <a:off x="134471" y="1671596"/>
          <a:ext cx="11541592" cy="4463949"/>
        </p:xfrm>
        <a:graphic>
          <a:graphicData uri="http://schemas.openxmlformats.org/drawingml/2006/table">
            <a:tbl>
              <a:tblPr firstRow="1" bandRow="1">
                <a:tableStyleId>{5C22544A-7EE6-4342-B048-85BDC9FD1C3A}</a:tableStyleId>
              </a:tblPr>
              <a:tblGrid>
                <a:gridCol w="4458248">
                  <a:extLst>
                    <a:ext uri="{9D8B030D-6E8A-4147-A177-3AD203B41FA5}">
                      <a16:colId xmlns:a16="http://schemas.microsoft.com/office/drawing/2014/main" val="2256467073"/>
                    </a:ext>
                  </a:extLst>
                </a:gridCol>
                <a:gridCol w="719110">
                  <a:extLst>
                    <a:ext uri="{9D8B030D-6E8A-4147-A177-3AD203B41FA5}">
                      <a16:colId xmlns:a16="http://schemas.microsoft.com/office/drawing/2014/main" val="1530534663"/>
                    </a:ext>
                  </a:extLst>
                </a:gridCol>
                <a:gridCol w="699408">
                  <a:extLst>
                    <a:ext uri="{9D8B030D-6E8A-4147-A177-3AD203B41FA5}">
                      <a16:colId xmlns:a16="http://schemas.microsoft.com/office/drawing/2014/main" val="1341002938"/>
                    </a:ext>
                  </a:extLst>
                </a:gridCol>
                <a:gridCol w="679707">
                  <a:extLst>
                    <a:ext uri="{9D8B030D-6E8A-4147-A177-3AD203B41FA5}">
                      <a16:colId xmlns:a16="http://schemas.microsoft.com/office/drawing/2014/main" val="2747122359"/>
                    </a:ext>
                  </a:extLst>
                </a:gridCol>
                <a:gridCol w="669856">
                  <a:extLst>
                    <a:ext uri="{9D8B030D-6E8A-4147-A177-3AD203B41FA5}">
                      <a16:colId xmlns:a16="http://schemas.microsoft.com/office/drawing/2014/main" val="2888059336"/>
                    </a:ext>
                  </a:extLst>
                </a:gridCol>
                <a:gridCol w="660005">
                  <a:extLst>
                    <a:ext uri="{9D8B030D-6E8A-4147-A177-3AD203B41FA5}">
                      <a16:colId xmlns:a16="http://schemas.microsoft.com/office/drawing/2014/main" val="2045768057"/>
                    </a:ext>
                  </a:extLst>
                </a:gridCol>
                <a:gridCol w="717381">
                  <a:extLst>
                    <a:ext uri="{9D8B030D-6E8A-4147-A177-3AD203B41FA5}">
                      <a16:colId xmlns:a16="http://schemas.microsoft.com/office/drawing/2014/main" val="133777624"/>
                    </a:ext>
                  </a:extLst>
                </a:gridCol>
                <a:gridCol w="950517">
                  <a:extLst>
                    <a:ext uri="{9D8B030D-6E8A-4147-A177-3AD203B41FA5}">
                      <a16:colId xmlns:a16="http://schemas.microsoft.com/office/drawing/2014/main" val="2351960922"/>
                    </a:ext>
                  </a:extLst>
                </a:gridCol>
                <a:gridCol w="959025">
                  <a:extLst>
                    <a:ext uri="{9D8B030D-6E8A-4147-A177-3AD203B41FA5}">
                      <a16:colId xmlns:a16="http://schemas.microsoft.com/office/drawing/2014/main" val="1187495473"/>
                    </a:ext>
                  </a:extLst>
                </a:gridCol>
                <a:gridCol w="1028335">
                  <a:extLst>
                    <a:ext uri="{9D8B030D-6E8A-4147-A177-3AD203B41FA5}">
                      <a16:colId xmlns:a16="http://schemas.microsoft.com/office/drawing/2014/main" val="2695406497"/>
                    </a:ext>
                  </a:extLst>
                </a:gridCol>
              </a:tblGrid>
              <a:tr h="341077">
                <a:tc rowSpan="2">
                  <a:txBody>
                    <a:bodyPr/>
                    <a:lstStyle/>
                    <a:p>
                      <a:pPr algn="l" rtl="0" fontAlgn="b"/>
                      <a:endParaRPr lang="en-US" sz="1500" dirty="0">
                        <a:solidFill>
                          <a:schemeClr val="tx1"/>
                        </a:solidFill>
                        <a:effectLst/>
                        <a:latin typeface="Century Gothic" panose="020B0502020202020204" pitchFamily="34" charset="0"/>
                      </a:endParaRPr>
                    </a:p>
                  </a:txBody>
                  <a:tcPr marL="10201" marR="10201" marT="10201" marB="48967"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chemeClr val="tx1"/>
                      </a:solidFill>
                    </a:lnB>
                    <a:noFill/>
                  </a:tcPr>
                </a:tc>
                <a:tc gridSpan="6">
                  <a:txBody>
                    <a:bodyPr/>
                    <a:lstStyle/>
                    <a:p>
                      <a:pPr algn="ctr" fontAlgn="b"/>
                      <a:r>
                        <a:rPr lang="fr-CA" sz="1500">
                          <a:solidFill>
                            <a:schemeClr val="tx1"/>
                          </a:solidFill>
                          <a:effectLst/>
                          <a:latin typeface="Century Gothic" panose="020B0502020202020204" pitchFamily="34" charset="0"/>
                        </a:rPr>
                        <a:t>Nombre d’actions achetées</a:t>
                      </a:r>
                    </a:p>
                  </a:txBody>
                  <a:tcPr marL="10201" marR="10201" marT="10201" marB="48967" anchor="b">
                    <a:lnL w="12700" cap="flat" cmpd="sng" algn="ctr">
                      <a:no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l" rtl="0" fontAlgn="b"/>
                      <a:endParaRPr lang="en-US" sz="15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h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tc h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extLst>
                  <a:ext uri="{0D108BD9-81ED-4DB2-BD59-A6C34878D82A}">
                    <a16:rowId xmlns:a16="http://schemas.microsoft.com/office/drawing/2014/main" val="2094741552"/>
                  </a:ext>
                </a:extLst>
              </a:tr>
              <a:tr h="534543">
                <a:tc vMerge="1">
                  <a:txBody>
                    <a:bodyPr/>
                    <a:lstStyle/>
                    <a:p>
                      <a:endParaRPr lang="en-US"/>
                    </a:p>
                  </a:txBody>
                  <a:tcPr marL="11250" marR="11250" marT="11250" marB="54002"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1</a:t>
                      </a:r>
                    </a:p>
                  </a:txBody>
                  <a:tcPr marL="10201" marR="10201" marT="10201" marB="48967" anchor="b">
                    <a:lnL w="12700" cap="flat" cmpd="sng" algn="ctr">
                      <a:noFill/>
                      <a:prstDash val="solid"/>
                      <a:round/>
                      <a:headEnd type="none" w="med" len="med"/>
                      <a:tailEnd type="none" w="med" len="med"/>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2</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3</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4</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5</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Mois 6</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a:solidFill>
                            <a:schemeClr val="tx1"/>
                          </a:solidFill>
                          <a:effectLst/>
                          <a:latin typeface="Century Gothic" panose="020B0502020202020204" pitchFamily="34" charset="0"/>
                        </a:rPr>
                        <a:t>Montant total investi</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dirty="0">
                          <a:solidFill>
                            <a:schemeClr val="tx1"/>
                          </a:solidFill>
                          <a:effectLst/>
                          <a:latin typeface="Century Gothic" panose="020B0502020202020204" pitchFamily="34" charset="0"/>
                        </a:rPr>
                        <a:t>Nbre total d’actions</a:t>
                      </a:r>
                    </a:p>
                  </a:txBody>
                  <a:tcPr marL="10201" marR="10201" marT="10201" marB="48967" anchor="b">
                    <a:lnL w="12700">
                      <a:solidFill>
                        <a:schemeClr val="tx1"/>
                      </a:solidFill>
                    </a:lnL>
                    <a:lnR w="12700">
                      <a:solidFill>
                        <a:schemeClr val="tx1"/>
                      </a:solidFill>
                    </a:lnR>
                    <a:lnT w="12700" cap="flat" cmpd="sng" algn="ctr">
                      <a:noFill/>
                      <a:prstDash val="solid"/>
                      <a:round/>
                      <a:headEnd type="none" w="med" len="med"/>
                      <a:tailEnd type="none" w="med" len="med"/>
                    </a:lnT>
                    <a:lnB w="12700">
                      <a:solidFill>
                        <a:schemeClr val="tx1"/>
                      </a:solidFill>
                    </a:lnB>
                    <a:noFill/>
                  </a:tcPr>
                </a:tc>
                <a:tc>
                  <a:txBody>
                    <a:bodyPr/>
                    <a:lstStyle/>
                    <a:p>
                      <a:pPr algn="ctr" fontAlgn="b"/>
                      <a:r>
                        <a:rPr lang="fr-CA" sz="1500" b="1" dirty="0">
                          <a:solidFill>
                            <a:schemeClr val="tx1"/>
                          </a:solidFill>
                          <a:effectLst/>
                          <a:latin typeface="Century Gothic" panose="020B0502020202020204" pitchFamily="34" charset="0"/>
                        </a:rPr>
                        <a:t>Valeur totale après 6 mois</a:t>
                      </a:r>
                    </a:p>
                  </a:txBody>
                  <a:tcPr marL="10201" marR="10201" marT="10201" marB="48967" anchor="b">
                    <a:lnL w="12700">
                      <a:solidFill>
                        <a:schemeClr val="tx1"/>
                      </a:solid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a:solidFill>
                        <a:schemeClr val="tx1"/>
                      </a:solidFill>
                    </a:lnB>
                    <a:noFill/>
                  </a:tcPr>
                </a:tc>
                <a:extLst>
                  <a:ext uri="{0D108BD9-81ED-4DB2-BD59-A6C34878D82A}">
                    <a16:rowId xmlns:a16="http://schemas.microsoft.com/office/drawing/2014/main" val="3245172400"/>
                  </a:ext>
                </a:extLst>
              </a:tr>
              <a:tr h="808801">
                <a:tc>
                  <a:txBody>
                    <a:bodyPr/>
                    <a:lstStyle/>
                    <a:p>
                      <a:pPr marL="238125" indent="-238125" fontAlgn="b">
                        <a:tabLst/>
                      </a:pPr>
                      <a:r>
                        <a:rPr lang="fr-CA" sz="1500" dirty="0">
                          <a:solidFill>
                            <a:schemeClr val="tx1"/>
                          </a:solidFill>
                          <a:effectLst/>
                          <a:latin typeface="Century Gothic" panose="020B0502020202020204" pitchFamily="34" charset="0"/>
                        </a:rPr>
                        <a:t>1. Calcule ton rendement total avec la </a:t>
                      </a:r>
                      <a:r>
                        <a:rPr lang="fr-CA" sz="1500">
                          <a:solidFill>
                            <a:schemeClr val="tx1"/>
                          </a:solidFill>
                          <a:effectLst/>
                          <a:latin typeface="Century Gothic" panose="020B0502020202020204" pitchFamily="34" charset="0"/>
                        </a:rPr>
                        <a:t>méthode d’investissement </a:t>
                      </a:r>
                      <a:r>
                        <a:rPr lang="fr-CA" sz="1500" dirty="0">
                          <a:solidFill>
                            <a:schemeClr val="tx1"/>
                          </a:solidFill>
                          <a:effectLst/>
                          <a:latin typeface="Century Gothic" panose="020B0502020202020204" pitchFamily="34" charset="0"/>
                        </a:rPr>
                        <a:t>d’une somme </a:t>
                      </a:r>
                      <a:r>
                        <a:rPr lang="fr-CA" sz="1500">
                          <a:solidFill>
                            <a:schemeClr val="tx1"/>
                          </a:solidFill>
                          <a:effectLst/>
                          <a:latin typeface="Century Gothic" panose="020B0502020202020204" pitchFamily="34" charset="0"/>
                        </a:rPr>
                        <a:t>forfaitaire si tu investis </a:t>
                      </a:r>
                      <a:r>
                        <a:rPr lang="fr-CA" sz="1500" dirty="0">
                          <a:solidFill>
                            <a:schemeClr val="tx1"/>
                          </a:solidFill>
                          <a:effectLst/>
                          <a:latin typeface="Century Gothic" panose="020B0502020202020204" pitchFamily="34" charset="0"/>
                        </a:rPr>
                        <a:t>la totalité du montant au début de la période de six mois (utilise le cours de l’action il y a six mois).</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5,49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rtl="0" fontAlgn="b"/>
                      <a:endParaRPr lang="en-US" sz="14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rtl="0" fontAlgn="b"/>
                      <a:endParaRPr lang="en-US" sz="14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rtl="0" fontAlgn="b"/>
                      <a:endParaRPr lang="en-US" sz="14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rtl="0" fontAlgn="b"/>
                      <a:endParaRPr lang="en-US" sz="14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l" rtl="0" fontAlgn="b"/>
                      <a:endParaRPr lang="en-US" sz="1400" dirty="0">
                        <a:solidFill>
                          <a:schemeClr val="tx1"/>
                        </a:solidFill>
                        <a:effectLst/>
                        <a:latin typeface="Century Gothic" panose="020B0502020202020204" pitchFamily="34" charset="0"/>
                      </a:endParaRP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1 000,00 $ </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a:solidFill>
                            <a:schemeClr val="tx1"/>
                          </a:solidFill>
                          <a:effectLst/>
                          <a:latin typeface="Century Gothic" panose="020B0502020202020204" pitchFamily="34" charset="0"/>
                        </a:rPr>
                        <a:t>5,49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1 061,54 $ </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extLst>
                  <a:ext uri="{0D108BD9-81ED-4DB2-BD59-A6C34878D82A}">
                    <a16:rowId xmlns:a16="http://schemas.microsoft.com/office/drawing/2014/main" val="1011004322"/>
                  </a:ext>
                </a:extLst>
              </a:tr>
              <a:tr h="898358">
                <a:tc>
                  <a:txBody>
                    <a:bodyPr/>
                    <a:lstStyle/>
                    <a:p>
                      <a:pPr marL="190500" indent="-190500" fontAlgn="b">
                        <a:tabLst/>
                      </a:pPr>
                      <a:r>
                        <a:rPr lang="fr-CA" sz="1500" dirty="0">
                          <a:solidFill>
                            <a:schemeClr val="tx1"/>
                          </a:solidFill>
                          <a:effectLst/>
                          <a:latin typeface="Century Gothic" panose="020B0502020202020204" pitchFamily="34" charset="0"/>
                        </a:rPr>
                        <a:t>2. Calcule ton rendement total avec la méthode d’achats périodiques par sommes </a:t>
                      </a:r>
                      <a:r>
                        <a:rPr lang="fr-CA" sz="1500">
                          <a:solidFill>
                            <a:schemeClr val="tx1"/>
                          </a:solidFill>
                          <a:effectLst/>
                          <a:latin typeface="Century Gothic" panose="020B0502020202020204" pitchFamily="34" charset="0"/>
                        </a:rPr>
                        <a:t>fixes si tu investis </a:t>
                      </a:r>
                      <a:r>
                        <a:rPr lang="fr-CA" sz="1500" dirty="0">
                          <a:solidFill>
                            <a:schemeClr val="tx1"/>
                          </a:solidFill>
                          <a:effectLst/>
                          <a:latin typeface="Century Gothic" panose="020B0502020202020204" pitchFamily="34" charset="0"/>
                        </a:rPr>
                        <a:t>un montant fixe (p. ex., 200 $) à la fin de chaque mois (utilise le cours de clôture pour chaque mois, en remontant six mois en arrière).</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a:txBody>
                    <a:bodyPr/>
                    <a:lstStyle/>
                    <a:p>
                      <a:pPr algn="ctr" fontAlgn="b"/>
                      <a:r>
                        <a:rPr lang="fr-CA" sz="1400">
                          <a:solidFill>
                            <a:schemeClr val="tx1"/>
                          </a:solidFill>
                          <a:effectLst/>
                          <a:latin typeface="Century Gothic" panose="020B0502020202020204" pitchFamily="34" charset="0"/>
                        </a:rPr>
                        <a:t>1,02</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1,11</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a:solidFill>
                            <a:schemeClr val="tx1"/>
                          </a:solidFill>
                          <a:effectLst/>
                          <a:latin typeface="Century Gothic" panose="020B0502020202020204" pitchFamily="34" charset="0"/>
                        </a:rPr>
                        <a:t>1,02</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1,17</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1,19</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1,04</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1000 $ </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6,55</a:t>
                      </a:r>
                    </a:p>
                  </a:txBody>
                  <a:tcPr marL="10201" marR="10201" marT="10201" marB="48967" anchor="b">
                    <a:lnL w="12700">
                      <a:solidFill>
                        <a:schemeClr val="tx1"/>
                      </a:solidFill>
                    </a:lnL>
                    <a:lnR w="12700">
                      <a:solidFill>
                        <a:schemeClr val="tx1"/>
                      </a:solidFill>
                    </a:lnR>
                    <a:lnT w="12700">
                      <a:solidFill>
                        <a:schemeClr val="tx1"/>
                      </a:solidFill>
                    </a:lnT>
                    <a:lnB w="12700">
                      <a:solidFill>
                        <a:schemeClr val="tx1"/>
                      </a:solidFill>
                    </a:lnB>
                    <a:noFill/>
                  </a:tcPr>
                </a:tc>
                <a:tc>
                  <a:txBody>
                    <a:bodyPr/>
                    <a:lstStyle/>
                    <a:p>
                      <a:pPr algn="ctr" fontAlgn="b"/>
                      <a:r>
                        <a:rPr lang="fr-CA" sz="1400" dirty="0">
                          <a:solidFill>
                            <a:schemeClr val="tx1"/>
                          </a:solidFill>
                          <a:effectLst/>
                          <a:latin typeface="Century Gothic" panose="020B0502020202020204" pitchFamily="34" charset="0"/>
                        </a:rPr>
                        <a:t>1 265,13 $ </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extLst>
                  <a:ext uri="{0D108BD9-81ED-4DB2-BD59-A6C34878D82A}">
                    <a16:rowId xmlns:a16="http://schemas.microsoft.com/office/drawing/2014/main" val="3957078821"/>
                  </a:ext>
                </a:extLst>
              </a:tr>
              <a:tr h="368715">
                <a:tc>
                  <a:txBody>
                    <a:bodyPr/>
                    <a:lstStyle/>
                    <a:p>
                      <a:pPr fontAlgn="b"/>
                      <a:r>
                        <a:rPr lang="fr-CA" sz="1500" dirty="0">
                          <a:solidFill>
                            <a:schemeClr val="tx1"/>
                          </a:solidFill>
                          <a:effectLst/>
                          <a:latin typeface="Century Gothic" panose="020B0502020202020204" pitchFamily="34" charset="0"/>
                        </a:rPr>
                        <a:t>3. Quelle stratégie a produit le meilleur  rendement?</a:t>
                      </a:r>
                    </a:p>
                  </a:txBody>
                  <a:tcPr marL="10201" marR="10201" marT="10201" marB="48967" anchor="b">
                    <a:lnL w="12700" cap="flat" cmpd="sng" algn="ctr">
                      <a:noFill/>
                      <a:prstDash val="solid"/>
                      <a:round/>
                      <a:headEnd type="none" w="med" len="med"/>
                      <a:tailEnd type="none" w="med" len="med"/>
                    </a:lnL>
                    <a:lnR w="12700">
                      <a:solidFill>
                        <a:schemeClr val="tx1"/>
                      </a:solidFill>
                    </a:lnR>
                    <a:lnT w="12700">
                      <a:solidFill>
                        <a:schemeClr val="tx1"/>
                      </a:solidFill>
                    </a:lnT>
                    <a:lnB w="12700">
                      <a:solidFill>
                        <a:schemeClr val="tx1"/>
                      </a:solidFill>
                    </a:lnB>
                    <a:noFill/>
                  </a:tcPr>
                </a:tc>
                <a:tc gridSpan="9">
                  <a:txBody>
                    <a:bodyPr/>
                    <a:lstStyle/>
                    <a:p>
                      <a:pPr algn="ctr" fontAlgn="b"/>
                      <a:r>
                        <a:rPr lang="fr-CA" sz="1500" dirty="0">
                          <a:solidFill>
                            <a:schemeClr val="tx1"/>
                          </a:solidFill>
                          <a:effectLst/>
                          <a:latin typeface="Century Gothic" panose="020B0502020202020204" pitchFamily="34" charset="0"/>
                        </a:rPr>
                        <a:t>Méthode d’achats périodiques par sommes fixes</a:t>
                      </a:r>
                    </a:p>
                  </a:txBody>
                  <a:tcPr marL="10201" marR="10201" marT="10201" marB="48967" anchor="b">
                    <a:lnL w="12700">
                      <a:solidFill>
                        <a:schemeClr val="tx1"/>
                      </a:solidFill>
                    </a:lnL>
                    <a:lnR w="12700" cap="flat" cmpd="sng" algn="ctr">
                      <a:noFill/>
                      <a:prstDash val="solid"/>
                      <a:round/>
                      <a:headEnd type="none" w="med" len="med"/>
                      <a:tailEnd type="none" w="med" len="med"/>
                    </a:lnR>
                    <a:lnT w="12700">
                      <a:solidFill>
                        <a:schemeClr val="tx1"/>
                      </a:solidFill>
                    </a:lnT>
                    <a:lnB w="12700">
                      <a:solidFill>
                        <a:schemeClr val="tx1"/>
                      </a:solid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7374947"/>
                  </a:ext>
                </a:extLst>
              </a:tr>
            </a:tbl>
          </a:graphicData>
        </a:graphic>
      </p:graphicFrame>
    </p:spTree>
    <p:extLst>
      <p:ext uri="{BB962C8B-B14F-4D97-AF65-F5344CB8AC3E}">
        <p14:creationId xmlns:p14="http://schemas.microsoft.com/office/powerpoint/2010/main" val="341649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Sondage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12</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024170"/>
            <a:ext cx="11158192" cy="3631763"/>
          </a:xfrm>
          <a:prstGeom prst="rect">
            <a:avLst/>
          </a:prstGeom>
          <a:noFill/>
        </p:spPr>
        <p:txBody>
          <a:bodyPr wrap="square">
            <a:spAutoFit/>
          </a:bodyPr>
          <a:lstStyle/>
          <a:p>
            <a:pPr marL="317500" indent="-317500">
              <a:spcAft>
                <a:spcPts val="1000"/>
              </a:spcAft>
              <a:buClr>
                <a:srgbClr val="A2AAAD"/>
              </a:buClr>
              <a:buFont typeface="Arial" panose="020B0604020202020204" pitchFamily="34" charset="0"/>
              <a:buChar char="•"/>
            </a:pPr>
            <a:r>
              <a:rPr lang="fr-CA" sz="2500">
                <a:latin typeface="Century Gothic" panose="020B0502020202020204" pitchFamily="34" charset="0"/>
                <a:ea typeface="+mn-lt"/>
                <a:cs typeface="+mn-lt"/>
              </a:rPr>
              <a:t>Combien d’entre vous aviez choisi des actions qui ont produit un meilleur rendement avec la méthode d’investissement d’une somme forfaitaire?</a:t>
            </a:r>
          </a:p>
          <a:p>
            <a:pPr marL="317500" indent="-317500">
              <a:spcAft>
                <a:spcPts val="1000"/>
              </a:spcAft>
              <a:buClr>
                <a:srgbClr val="A2AAAD"/>
              </a:buClr>
              <a:buFont typeface="Arial" panose="020B0604020202020204" pitchFamily="34" charset="0"/>
              <a:buChar char="•"/>
            </a:pPr>
            <a:r>
              <a:rPr lang="fr-CA" sz="2500">
                <a:latin typeface="Century Gothic" panose="020B0502020202020204" pitchFamily="34" charset="0"/>
                <a:ea typeface="+mn-lt"/>
                <a:cs typeface="+mn-lt"/>
              </a:rPr>
              <a:t>Combien d’entre vous aviez choisi des actions qui ont produit un meilleur rendement avec la méthode d’achats périodiques par sommes fixes?</a:t>
            </a:r>
          </a:p>
          <a:p>
            <a:pPr marL="317500" indent="-317500">
              <a:spcAft>
                <a:spcPts val="1000"/>
              </a:spcAft>
              <a:buFont typeface="Arial" panose="020B0604020202020204" pitchFamily="34" charset="0"/>
              <a:buChar char="•"/>
            </a:pPr>
            <a:endParaRPr lang="en-US" sz="2500" dirty="0">
              <a:solidFill>
                <a:srgbClr val="374151"/>
              </a:solidFill>
              <a:latin typeface="Century Gothic" panose="020B0502020202020204" pitchFamily="34" charset="0"/>
              <a:ea typeface="+mn-lt"/>
              <a:cs typeface="+mn-lt"/>
            </a:endParaRPr>
          </a:p>
          <a:p>
            <a:pPr>
              <a:spcAft>
                <a:spcPts val="1000"/>
              </a:spcAft>
            </a:pPr>
            <a:r>
              <a:rPr lang="fr-CA" sz="3000" b="1">
                <a:solidFill>
                  <a:srgbClr val="333F48"/>
                </a:solidFill>
                <a:latin typeface="Century Gothic" panose="020B0502020202020204" pitchFamily="34" charset="0"/>
                <a:cs typeface="Calibri"/>
              </a:rPr>
              <a:t>Conclusions?</a:t>
            </a:r>
          </a:p>
        </p:txBody>
      </p:sp>
    </p:spTree>
    <p:extLst>
      <p:ext uri="{BB962C8B-B14F-4D97-AF65-F5344CB8AC3E}">
        <p14:creationId xmlns:p14="http://schemas.microsoft.com/office/powerpoint/2010/main" val="2778555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Devoir : forum de discussion</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13</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024170"/>
            <a:ext cx="11158192" cy="3041858"/>
          </a:xfrm>
          <a:prstGeom prst="rect">
            <a:avLst/>
          </a:prstGeom>
          <a:noFill/>
        </p:spPr>
        <p:txBody>
          <a:bodyPr wrap="square">
            <a:spAutoFit/>
          </a:bodyPr>
          <a:lstStyle/>
          <a:p>
            <a:pPr marL="342900" indent="-342900">
              <a:spcBef>
                <a:spcPts val="1000"/>
              </a:spcBef>
              <a:buClr>
                <a:srgbClr val="A2AAAD"/>
              </a:buClr>
              <a:buFont typeface="Arial" panose="020B0604020202020204" pitchFamily="34" charset="0"/>
              <a:buChar char="•"/>
            </a:pPr>
            <a:r>
              <a:rPr lang="fr-CA" sz="2500" dirty="0">
                <a:latin typeface="Century Gothic" panose="020B0502020202020204" pitchFamily="34" charset="0"/>
                <a:cs typeface="Calibri"/>
              </a:rPr>
              <a:t>Quels facteurs ont influencé le rendement de chaque stratégie d’investissement?</a:t>
            </a:r>
          </a:p>
          <a:p>
            <a:pPr marL="342900" indent="-342900">
              <a:spcBef>
                <a:spcPts val="1000"/>
              </a:spcBef>
              <a:buClr>
                <a:srgbClr val="A2AAAD"/>
              </a:buClr>
              <a:buFont typeface="Arial" panose="020B0604020202020204" pitchFamily="34" charset="0"/>
              <a:buChar char="•"/>
            </a:pPr>
            <a:r>
              <a:rPr lang="fr-CA" sz="2500" dirty="0">
                <a:latin typeface="Century Gothic" panose="020B0502020202020204" pitchFamily="34" charset="0"/>
                <a:cs typeface="Calibri"/>
              </a:rPr>
              <a:t>Dans quelles conditions de marché une stratégie pourrait-elle être plus favorable que l’autre?</a:t>
            </a:r>
          </a:p>
          <a:p>
            <a:pPr marL="342900" indent="-342900">
              <a:spcBef>
                <a:spcPts val="1000"/>
              </a:spcBef>
              <a:buClr>
                <a:srgbClr val="A2AAAD"/>
              </a:buClr>
              <a:buFont typeface="Arial" panose="020B0604020202020204" pitchFamily="34" charset="0"/>
              <a:buChar char="•"/>
            </a:pPr>
            <a:r>
              <a:rPr lang="fr-CA" sz="2500" dirty="0">
                <a:latin typeface="Century Gothic" panose="020B0502020202020204" pitchFamily="34" charset="0"/>
                <a:cs typeface="Calibri"/>
              </a:rPr>
              <a:t>Quel rôle la tolérance au risque joue-t-elle dans le choix entre la méthode d’achats périodiques par sommes fixes et la méthode d’investissement d’une somme forfaitaire?</a:t>
            </a:r>
          </a:p>
        </p:txBody>
      </p:sp>
      <p:sp>
        <p:nvSpPr>
          <p:cNvPr id="3" name="TextBox 2">
            <a:extLst>
              <a:ext uri="{FF2B5EF4-FFF2-40B4-BE49-F238E27FC236}">
                <a16:creationId xmlns:a16="http://schemas.microsoft.com/office/drawing/2014/main" id="{62073E7F-B046-F45D-1F6B-D671AE65446B}"/>
              </a:ext>
            </a:extLst>
          </p:cNvPr>
          <p:cNvSpPr txBox="1"/>
          <p:nvPr>
            <p:custDataLst>
              <p:tags r:id="rId4"/>
            </p:custDataLst>
          </p:nvPr>
        </p:nvSpPr>
        <p:spPr>
          <a:xfrm>
            <a:off x="2470068" y="6451599"/>
            <a:ext cx="1003801" cy="215444"/>
          </a:xfrm>
          <a:prstGeom prst="rect">
            <a:avLst/>
          </a:prstGeom>
          <a:noFill/>
        </p:spPr>
        <p:txBody>
          <a:bodyPr wrap="none" rtlCol="0">
            <a:spAutoFit/>
          </a:bodyPr>
          <a:lstStyle/>
          <a:p>
            <a:r>
              <a:rPr lang="fr-CA" sz="800" b="0" i="0" u="none" strike="noStrike" dirty="0">
                <a:solidFill>
                  <a:srgbClr val="545454"/>
                </a:solidFill>
                <a:effectLst/>
                <a:latin typeface="Century Gothic" panose="020B0502020202020204" pitchFamily="34" charset="0"/>
              </a:rPr>
              <a:t>1810135-v202449</a:t>
            </a:r>
          </a:p>
        </p:txBody>
      </p:sp>
    </p:spTree>
    <p:extLst>
      <p:ext uri="{BB962C8B-B14F-4D97-AF65-F5344CB8AC3E}">
        <p14:creationId xmlns:p14="http://schemas.microsoft.com/office/powerpoint/2010/main" val="1894297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sz="3200" b="1">
                <a:solidFill>
                  <a:srgbClr val="205885"/>
                </a:solidFill>
                <a:latin typeface="Century Gothic" panose="020B0502020202020204" pitchFamily="34" charset="0"/>
                <a:ea typeface="+mj-ea"/>
                <a:cs typeface="+mj-cs"/>
              </a:rPr>
              <a:t>Remue-méninges</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2</a:t>
            </a:fld>
            <a:endParaRPr lang="en-US"/>
          </a:p>
        </p:txBody>
      </p:sp>
      <p:sp>
        <p:nvSpPr>
          <p:cNvPr id="7" name="TextBox 6">
            <a:extLst>
              <a:ext uri="{FF2B5EF4-FFF2-40B4-BE49-F238E27FC236}">
                <a16:creationId xmlns:a16="http://schemas.microsoft.com/office/drawing/2014/main" id="{1BF9218F-B50B-E876-C242-78C2B27E882C}"/>
              </a:ext>
            </a:extLst>
          </p:cNvPr>
          <p:cNvSpPr txBox="1"/>
          <p:nvPr>
            <p:custDataLst>
              <p:tags r:id="rId5"/>
            </p:custDataLst>
          </p:nvPr>
        </p:nvSpPr>
        <p:spPr>
          <a:xfrm>
            <a:off x="517870" y="3288402"/>
            <a:ext cx="5016031" cy="1015663"/>
          </a:xfrm>
          <a:prstGeom prst="rect">
            <a:avLst/>
          </a:prstGeom>
          <a:noFill/>
        </p:spPr>
        <p:txBody>
          <a:bodyPr wrap="square">
            <a:spAutoFit/>
          </a:bodyPr>
          <a:lstStyle/>
          <a:p>
            <a:pPr>
              <a:spcAft>
                <a:spcPts val="2000"/>
              </a:spcAft>
            </a:pPr>
            <a:r>
              <a:rPr lang="fr-CA" sz="3000">
                <a:latin typeface="Century Gothic" panose="020B0502020202020204" pitchFamily="34" charset="0"/>
                <a:ea typeface="+mj-ea"/>
                <a:cs typeface="+mj-cs"/>
              </a:rPr>
              <a:t>Quelles sont les erreurs que les investisseurs peuvent commettre?</a:t>
            </a:r>
          </a:p>
        </p:txBody>
      </p:sp>
      <p:sp>
        <p:nvSpPr>
          <p:cNvPr id="5" name="Oval 4">
            <a:extLst>
              <a:ext uri="{FF2B5EF4-FFF2-40B4-BE49-F238E27FC236}">
                <a16:creationId xmlns:a16="http://schemas.microsoft.com/office/drawing/2014/main" id="{50F7D1BA-AF99-30CC-6E27-C6F1B43CF3ED}"/>
              </a:ext>
            </a:extLst>
          </p:cNvPr>
          <p:cNvSpPr/>
          <p:nvPr>
            <p:custDataLst>
              <p:tags r:id="rId6"/>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9" name="Picture 8">
            <a:extLst>
              <a:ext uri="{FF2B5EF4-FFF2-40B4-BE49-F238E27FC236}">
                <a16:creationId xmlns:a16="http://schemas.microsoft.com/office/drawing/2014/main" id="{9A442DFC-29F4-8718-C414-A35BE2270718}"/>
              </a:ext>
            </a:extLst>
          </p:cNvPr>
          <p:cNvPicPr>
            <a:picLocks noChangeAspect="1"/>
          </p:cNvPicPr>
          <p:nvPr>
            <p:custDataLst>
              <p:tags r:id="rId7"/>
            </p:custDataLst>
          </p:nvPr>
        </p:nvPicPr>
        <p:blipFill>
          <a:blip r:embed="rId9"/>
          <a:stretch>
            <a:fillRect/>
          </a:stretch>
        </p:blipFill>
        <p:spPr>
          <a:xfrm>
            <a:off x="8798805" y="3182974"/>
            <a:ext cx="1285374" cy="1713832"/>
          </a:xfrm>
          <a:prstGeom prst="rect">
            <a:avLst/>
          </a:prstGeom>
        </p:spPr>
      </p:pic>
    </p:spTree>
    <p:extLst>
      <p:ext uri="{BB962C8B-B14F-4D97-AF65-F5344CB8AC3E}">
        <p14:creationId xmlns:p14="http://schemas.microsoft.com/office/powerpoint/2010/main" val="128415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pPr>
              <a:spcAft>
                <a:spcPts val="2000"/>
              </a:spcAft>
            </a:pPr>
            <a:r>
              <a:rPr lang="fr-CA">
                <a:cs typeface="Calibri Light"/>
              </a:rPr>
              <a:t>Visionne la vidéo et prends des notes</a:t>
            </a:r>
            <a:endParaRPr lang="fr-CA" sz="3200" b="1">
              <a:solidFill>
                <a:srgbClr val="205885"/>
              </a:solidFill>
              <a:latin typeface="Century Gothic" panose="020B0502020202020204" pitchFamily="34" charset="0"/>
              <a:cs typeface="Calibri Light"/>
            </a:endParaRP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3</a:t>
            </a:fld>
            <a:endParaRPr lang="en-US"/>
          </a:p>
        </p:txBody>
      </p:sp>
      <p:sp>
        <p:nvSpPr>
          <p:cNvPr id="11" name="TextBox 10">
            <a:extLst>
              <a:ext uri="{FF2B5EF4-FFF2-40B4-BE49-F238E27FC236}">
                <a16:creationId xmlns:a16="http://schemas.microsoft.com/office/drawing/2014/main" id="{DA0F47C0-00EA-45AB-C7D4-F36F614B93F2}"/>
              </a:ext>
            </a:extLst>
          </p:cNvPr>
          <p:cNvSpPr txBox="1"/>
          <p:nvPr>
            <p:custDataLst>
              <p:tags r:id="rId5"/>
            </p:custDataLst>
          </p:nvPr>
        </p:nvSpPr>
        <p:spPr>
          <a:xfrm>
            <a:off x="517870" y="3272722"/>
            <a:ext cx="4742899" cy="1477328"/>
          </a:xfrm>
          <a:prstGeom prst="rect">
            <a:avLst/>
          </a:prstGeom>
          <a:noFill/>
        </p:spPr>
        <p:txBody>
          <a:bodyPr wrap="square">
            <a:spAutoFit/>
          </a:bodyPr>
          <a:lstStyle/>
          <a:p>
            <a:pPr>
              <a:spcAft>
                <a:spcPts val="2000"/>
              </a:spcAft>
            </a:pPr>
            <a:r>
              <a:rPr lang="fr-CA" sz="3000">
                <a:latin typeface="Century Gothic" panose="020B0502020202020204" pitchFamily="34" charset="0"/>
                <a:cs typeface="Calibri Light"/>
              </a:rPr>
              <a:t>Quelles pratiques d’investissement </a:t>
            </a:r>
            <a:br>
              <a:rPr lang="fr-CA" sz="3000">
                <a:latin typeface="Century Gothic" panose="020B0502020202020204" pitchFamily="34" charset="0"/>
                <a:cs typeface="Calibri Light"/>
              </a:rPr>
            </a:br>
            <a:r>
              <a:rPr lang="fr-CA" sz="3000">
                <a:latin typeface="Century Gothic" panose="020B0502020202020204" pitchFamily="34" charset="0"/>
                <a:cs typeface="Calibri Light"/>
              </a:rPr>
              <a:t>sont à éviter?</a:t>
            </a:r>
          </a:p>
        </p:txBody>
      </p:sp>
      <p:pic>
        <p:nvPicPr>
          <p:cNvPr id="5" name="Online Media 4" descr="Les pièges les plus courants liés à l’investissement">
            <a:hlinkClick r:id="" action="ppaction://media"/>
            <a:extLst>
              <a:ext uri="{FF2B5EF4-FFF2-40B4-BE49-F238E27FC236}">
                <a16:creationId xmlns:a16="http://schemas.microsoft.com/office/drawing/2014/main" id="{9DD33D5F-8D75-A4CC-8C8B-9A1FFFDC250D}"/>
              </a:ext>
            </a:extLst>
          </p:cNvPr>
          <p:cNvPicPr>
            <a:picLocks noRot="1" noChangeAspect="1"/>
          </p:cNvPicPr>
          <p:nvPr>
            <a:videoFile r:link="rId6"/>
          </p:nvPr>
        </p:nvPicPr>
        <p:blipFill>
          <a:blip r:embed="rId8"/>
          <a:stretch>
            <a:fillRect/>
          </a:stretch>
        </p:blipFill>
        <p:spPr>
          <a:xfrm>
            <a:off x="5390536" y="2312289"/>
            <a:ext cx="6060175" cy="3423999"/>
          </a:xfrm>
          <a:prstGeom prst="rect">
            <a:avLst/>
          </a:prstGeom>
        </p:spPr>
      </p:pic>
    </p:spTree>
    <p:extLst>
      <p:ext uri="{BB962C8B-B14F-4D97-AF65-F5344CB8AC3E}">
        <p14:creationId xmlns:p14="http://schemas.microsoft.com/office/powerpoint/2010/main" val="114911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sz="3200"/>
              <a:t>Erreurs courantes en investissement – </a:t>
            </a:r>
            <a:br>
              <a:rPr lang="fr-CA" sz="3200"/>
            </a:br>
            <a:r>
              <a:rPr lang="fr-CA" sz="3200"/>
              <a:t>Manque de</a:t>
            </a:r>
            <a:r>
              <a:rPr lang="fr-CA" sz="3200">
                <a:cs typeface="Calibri"/>
              </a:rPr>
              <a:t> diversification</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16" y="2239301"/>
            <a:ext cx="5049691" cy="2525202"/>
          </a:xfrm>
          <a:prstGeom prst="rect">
            <a:avLst/>
          </a:prstGeom>
        </p:spPr>
        <p:txBody>
          <a:bodyPr>
            <a:noAutofit/>
          </a:bodyPr>
          <a:lstStyle/>
          <a:p>
            <a:pPr marL="0" indent="0">
              <a:buNone/>
            </a:pPr>
            <a:r>
              <a:rPr lang="fr-CA" sz="2500" b="1">
                <a:latin typeface="Century Gothic" panose="020B0502020202020204" pitchFamily="34" charset="0"/>
                <a:cs typeface="Calibri" panose="020F0502020204030204"/>
              </a:rPr>
              <a:t>Erreur :</a:t>
            </a:r>
            <a:r>
              <a:rPr lang="fr-CA" sz="2500">
                <a:latin typeface="Century Gothic" panose="020B0502020202020204" pitchFamily="34" charset="0"/>
                <a:cs typeface="Calibri" panose="020F0502020204030204"/>
              </a:rPr>
              <a:t> Investir tout son argent dans un même titre ou une même catégorie d’actifs au lieu de le répartir entre différents types d’investissements.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4</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custDataLst>
              <p:tags r:id="rId4"/>
            </p:custDataLst>
          </p:nvPr>
        </p:nvCxnSpPr>
        <p:spPr>
          <a:xfrm>
            <a:off x="5947102" y="2239301"/>
            <a:ext cx="0" cy="252520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custDataLst>
              <p:tags r:id="rId5"/>
            </p:custDataLst>
          </p:nvPr>
        </p:nvSpPr>
        <p:spPr>
          <a:xfrm>
            <a:off x="6448931" y="2239301"/>
            <a:ext cx="5226153" cy="2830002"/>
          </a:xfrm>
          <a:prstGeom prst="rect">
            <a:avLst/>
          </a:prstGeom>
        </p:spPr>
        <p:txBody>
          <a:bodyPr vert="horz" lIns="91440" tIns="45720" rIns="91440" bIns="45720" rtlCol="0" anchor="t">
            <a:norm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000"/>
              </a:spcAft>
            </a:pPr>
            <a:r>
              <a:rPr lang="fr-CA" sz="2500" b="1" dirty="0">
                <a:latin typeface="Century Gothic" panose="020B0502020202020204" pitchFamily="34" charset="0"/>
                <a:ea typeface="+mn-lt"/>
                <a:cs typeface="+mn-lt"/>
              </a:rPr>
              <a:t>Conséquence :</a:t>
            </a:r>
            <a:r>
              <a:rPr lang="fr-CA" sz="2500" dirty="0">
                <a:latin typeface="Century Gothic" panose="020B0502020202020204" pitchFamily="34" charset="0"/>
                <a:ea typeface="+mn-lt"/>
                <a:cs typeface="+mn-lt"/>
              </a:rPr>
              <a:t> Les portefeuilles concentrés sont plus exposés au risque associé à </a:t>
            </a:r>
            <a:r>
              <a:rPr lang="fr-CA" sz="2500">
                <a:latin typeface="Century Gothic" panose="020B0502020202020204" pitchFamily="34" charset="0"/>
                <a:ea typeface="+mn-lt"/>
                <a:cs typeface="+mn-lt"/>
              </a:rPr>
              <a:t>un titre, </a:t>
            </a:r>
            <a:r>
              <a:rPr lang="fr-CA" sz="2500" dirty="0">
                <a:latin typeface="Century Gothic" panose="020B0502020202020204" pitchFamily="34" charset="0"/>
                <a:ea typeface="+mn-lt"/>
                <a:cs typeface="+mn-lt"/>
              </a:rPr>
              <a:t>à un secteur ou à un marché donné.</a:t>
            </a:r>
          </a:p>
          <a:p>
            <a:r>
              <a:rPr lang="fr-CA" sz="2500" b="1" dirty="0">
                <a:latin typeface="Century Gothic" panose="020B0502020202020204" pitchFamily="34" charset="0"/>
                <a:cs typeface="Calibri"/>
              </a:rPr>
              <a:t>Solution :</a:t>
            </a:r>
            <a:r>
              <a:rPr lang="fr-CA" sz="2500" dirty="0">
                <a:latin typeface="Century Gothic" panose="020B0502020202020204" pitchFamily="34" charset="0"/>
                <a:cs typeface="Calibri"/>
              </a:rPr>
              <a:t> Diversifier!</a:t>
            </a:r>
          </a:p>
        </p:txBody>
      </p:sp>
    </p:spTree>
    <p:extLst>
      <p:ext uri="{BB962C8B-B14F-4D97-AF65-F5344CB8AC3E}">
        <p14:creationId xmlns:p14="http://schemas.microsoft.com/office/powerpoint/2010/main" val="12747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517869" y="967955"/>
            <a:ext cx="11158193" cy="532370"/>
          </a:xfrm>
        </p:spPr>
        <p:txBody>
          <a:bodyPr/>
          <a:lstStyle/>
          <a:p>
            <a:r>
              <a:rPr lang="fr-CA" sz="3200"/>
              <a:t>Erreurs courantes en investissement – </a:t>
            </a:r>
            <a:br>
              <a:rPr lang="fr-CA" sz="3200"/>
            </a:br>
            <a:r>
              <a:rPr lang="fr-CA" sz="3200"/>
              <a:t>Ne </a:t>
            </a:r>
            <a:r>
              <a:rPr lang="fr-CA" sz="3200" dirty="0"/>
              <a:t>pas rééquilibrer régulièrement le portefeuille</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16" y="2285999"/>
            <a:ext cx="5579084" cy="2350167"/>
          </a:xfrm>
          <a:prstGeom prst="rect">
            <a:avLst/>
          </a:prstGeom>
        </p:spPr>
        <p:txBody>
          <a:bodyPr>
            <a:noAutofit/>
          </a:bodyPr>
          <a:lstStyle/>
          <a:p>
            <a:pPr marL="0" indent="0">
              <a:buNone/>
            </a:pPr>
            <a:r>
              <a:rPr lang="fr-CA" sz="2400" b="1" dirty="0">
                <a:latin typeface="Century Gothic" panose="020B0502020202020204" pitchFamily="34" charset="0"/>
                <a:cs typeface="Calibri" panose="020F0502020204030204"/>
              </a:rPr>
              <a:t>Erreur : </a:t>
            </a:r>
            <a:r>
              <a:rPr lang="fr-CA" sz="2400" dirty="0">
                <a:latin typeface="Century Gothic" panose="020B0502020202020204" pitchFamily="34" charset="0"/>
                <a:cs typeface="Calibri" panose="020F0502020204030204"/>
              </a:rPr>
              <a:t>Négliger d’examiner et de rééquilibrer régulièrement son </a:t>
            </a:r>
            <a:r>
              <a:rPr lang="fr-CA" sz="2400">
                <a:latin typeface="Century Gothic" panose="020B0502020202020204" pitchFamily="34" charset="0"/>
                <a:cs typeface="Calibri" panose="020F0502020204030204"/>
              </a:rPr>
              <a:t>portefeuille d’investissements </a:t>
            </a:r>
            <a:r>
              <a:rPr lang="fr-CA" sz="2400" dirty="0">
                <a:latin typeface="Century Gothic" panose="020B0502020202020204" pitchFamily="34" charset="0"/>
                <a:cs typeface="Calibri" panose="020F0502020204030204"/>
              </a:rPr>
              <a:t>en fonction des conditions du marché ou de sa situation personnelle.</a:t>
            </a:r>
          </a:p>
          <a:p>
            <a:pPr marL="0" indent="0">
              <a:buNone/>
            </a:pPr>
            <a:r>
              <a:rPr lang="fr-CA" sz="2400" b="1" dirty="0">
                <a:latin typeface="Century Gothic" panose="020B0502020202020204" pitchFamily="34" charset="0"/>
                <a:cs typeface="Calibri" panose="020F0502020204030204"/>
              </a:rPr>
              <a:t>Conséquence : </a:t>
            </a:r>
            <a:r>
              <a:rPr lang="fr-CA" sz="2400" dirty="0">
                <a:latin typeface="Century Gothic" panose="020B0502020202020204" pitchFamily="34" charset="0"/>
                <a:cs typeface="Calibri" panose="020F0502020204030204"/>
              </a:rPr>
              <a:t>Avec le temps, le portefeuille risque de s’écarter des objectifs et de la tolérance au risque de l’investisseur.</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5</a:t>
            </a:fld>
            <a:endParaRPr lang="en-US"/>
          </a:p>
        </p:txBody>
      </p:sp>
      <p:cxnSp>
        <p:nvCxnSpPr>
          <p:cNvPr id="4" name="Straight Connector 3">
            <a:extLst>
              <a:ext uri="{FF2B5EF4-FFF2-40B4-BE49-F238E27FC236}">
                <a16:creationId xmlns:a16="http://schemas.microsoft.com/office/drawing/2014/main" id="{CA7C4143-3F64-A9B2-1428-FC4A904320F6}"/>
              </a:ext>
            </a:extLst>
          </p:cNvPr>
          <p:cNvCxnSpPr>
            <a:cxnSpLocks/>
          </p:cNvCxnSpPr>
          <p:nvPr>
            <p:custDataLst>
              <p:tags r:id="rId4"/>
            </p:custDataLst>
          </p:nvPr>
        </p:nvCxnSpPr>
        <p:spPr>
          <a:xfrm>
            <a:off x="6113539" y="2110965"/>
            <a:ext cx="0" cy="3776488"/>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5" name="Content Placeholder 3">
            <a:extLst>
              <a:ext uri="{FF2B5EF4-FFF2-40B4-BE49-F238E27FC236}">
                <a16:creationId xmlns:a16="http://schemas.microsoft.com/office/drawing/2014/main" id="{5363248D-31DC-EC1F-D7E5-60EC78A376FB}"/>
              </a:ext>
            </a:extLst>
          </p:cNvPr>
          <p:cNvSpPr txBox="1">
            <a:spLocks/>
          </p:cNvSpPr>
          <p:nvPr>
            <p:custDataLst>
              <p:tags r:id="rId5"/>
            </p:custDataLst>
          </p:nvPr>
        </p:nvSpPr>
        <p:spPr>
          <a:xfrm>
            <a:off x="6419850" y="2110964"/>
            <a:ext cx="5255233" cy="4340635"/>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sz="1500" b="1" dirty="0">
                <a:latin typeface="Century Gothic" panose="020B0502020202020204" pitchFamily="34" charset="0"/>
                <a:ea typeface="+mn-lt"/>
                <a:cs typeface="+mn-lt"/>
              </a:rPr>
              <a:t>Exemple : </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ea typeface="+mn-lt"/>
                <a:cs typeface="+mn-lt"/>
              </a:rPr>
              <a:t>Tu investis 1 000 $ :</a:t>
            </a:r>
            <a:r>
              <a:rPr lang="fr-CA" sz="1300" dirty="0">
                <a:latin typeface="Century Gothic" panose="020B0502020202020204" pitchFamily="34" charset="0"/>
                <a:ea typeface="+mn-lt"/>
                <a:cs typeface="Calibri" panose="020F0502020204030204"/>
              </a:rPr>
              <a:t> 250 $ dans chacune des quatre sociétés A, B, C et D.</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Si la société A prend plus de valeur que les autres, elle comptera pour une plus grande part de ton portefeuille.</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Pour le rééquilibrer, tu devras vendre quelques actions de la société A et acheter plus d’actions des sociétés B, C et D.</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Il peut te sembler contre-intuitif de vendre des actions qui ont pris de la valeur, mais c’est important pour garder ton portefeuille sur la bonne voie.</a:t>
            </a:r>
          </a:p>
          <a:p>
            <a:pPr marL="190500" indent="-190500">
              <a:spcBef>
                <a:spcPts val="600"/>
              </a:spcBef>
              <a:buClr>
                <a:srgbClr val="A2AAAD"/>
              </a:buClr>
              <a:buFont typeface="Arial" panose="020B0604020202020204" pitchFamily="34" charset="0"/>
              <a:buChar char="•"/>
            </a:pPr>
            <a:r>
              <a:rPr lang="fr-CA" sz="1300" dirty="0">
                <a:latin typeface="Century Gothic" panose="020B0502020202020204" pitchFamily="34" charset="0"/>
                <a:cs typeface="Calibri" panose="020F0502020204030204"/>
              </a:rPr>
              <a:t>À l’intérieur d’un portefeuille équilibré, tu dois rééquilibrer tes pondérations d’actions et d’obligations : si les actions prennent beaucoup de valeur, tu risques de te retrouver avec une exposition aux actions beaucoup plus importante avec laquelle tu n’es </a:t>
            </a:r>
            <a:r>
              <a:rPr lang="fr-CA" sz="1300">
                <a:latin typeface="Century Gothic" panose="020B0502020202020204" pitchFamily="34" charset="0"/>
                <a:cs typeface="Calibri" panose="020F0502020204030204"/>
              </a:rPr>
              <a:t>pas </a:t>
            </a:r>
            <a:br>
              <a:rPr lang="fr-CA" sz="1300">
                <a:latin typeface="Century Gothic" panose="020B0502020202020204" pitchFamily="34" charset="0"/>
                <a:cs typeface="Calibri" panose="020F0502020204030204"/>
              </a:rPr>
            </a:br>
            <a:r>
              <a:rPr lang="fr-CA" sz="1300">
                <a:latin typeface="Century Gothic" panose="020B0502020202020204" pitchFamily="34" charset="0"/>
                <a:cs typeface="Calibri" panose="020F0502020204030204"/>
              </a:rPr>
              <a:t>à </a:t>
            </a:r>
            <a:r>
              <a:rPr lang="fr-CA" sz="1300" dirty="0">
                <a:latin typeface="Century Gothic" panose="020B0502020202020204" pitchFamily="34" charset="0"/>
                <a:cs typeface="Calibri" panose="020F0502020204030204"/>
              </a:rPr>
              <a:t>l’aise. </a:t>
            </a:r>
          </a:p>
        </p:txBody>
      </p:sp>
    </p:spTree>
    <p:extLst>
      <p:ext uri="{BB962C8B-B14F-4D97-AF65-F5344CB8AC3E}">
        <p14:creationId xmlns:p14="http://schemas.microsoft.com/office/powerpoint/2010/main" val="1344484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517869" y="1075939"/>
            <a:ext cx="11158193" cy="532370"/>
          </a:xfrm>
        </p:spPr>
        <p:txBody>
          <a:bodyPr/>
          <a:lstStyle/>
          <a:p>
            <a:r>
              <a:rPr lang="fr-CA" sz="3200"/>
              <a:t>Erreurs courantes en investissement –</a:t>
            </a:r>
            <a:r>
              <a:rPr lang="fr-CA" sz="3200">
                <a:cs typeface="Calibri Light"/>
              </a:rPr>
              <a:t> </a:t>
            </a:r>
            <a:br>
              <a:rPr lang="fr-CA" sz="3200">
                <a:cs typeface="Calibri Light"/>
              </a:rPr>
            </a:br>
            <a:r>
              <a:rPr lang="fr-CA" sz="3200">
                <a:cs typeface="Calibri Light"/>
              </a:rPr>
              <a:t>Essayer d’anticiper le marché</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16" y="2138735"/>
            <a:ext cx="5226150" cy="2525202"/>
          </a:xfrm>
          <a:prstGeom prst="rect">
            <a:avLst/>
          </a:prstGeom>
        </p:spPr>
        <p:txBody>
          <a:bodyPr>
            <a:noAutofit/>
          </a:bodyPr>
          <a:lstStyle/>
          <a:p>
            <a:pPr marL="0" indent="0">
              <a:buNone/>
            </a:pPr>
            <a:r>
              <a:rPr lang="fr-CA" sz="2400" b="1">
                <a:latin typeface="Century Gothic" panose="020B0502020202020204" pitchFamily="34" charset="0"/>
                <a:ea typeface="+mn-lt"/>
                <a:cs typeface="+mn-lt"/>
              </a:rPr>
              <a:t>Erreur : </a:t>
            </a:r>
            <a:r>
              <a:rPr lang="fr-CA" sz="2400">
                <a:latin typeface="Century Gothic" panose="020B0502020202020204" pitchFamily="34" charset="0"/>
                <a:ea typeface="+mn-lt"/>
                <a:cs typeface="+mn-lt"/>
              </a:rPr>
              <a:t>Essayer d’anticiper les mouvements du marché en prédisant le meilleur moment pour acheter ou vendre un titre en fonction des fluctuations à court terme du marché.</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6</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custDataLst>
              <p:tags r:id="rId4"/>
            </p:custDataLst>
          </p:nvPr>
        </p:nvCxnSpPr>
        <p:spPr>
          <a:xfrm>
            <a:off x="5995228" y="2271385"/>
            <a:ext cx="0" cy="278187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custDataLst>
              <p:tags r:id="rId5"/>
            </p:custDataLst>
          </p:nvPr>
        </p:nvSpPr>
        <p:spPr>
          <a:xfrm>
            <a:off x="6214311" y="2138735"/>
            <a:ext cx="5600699" cy="2830002"/>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sz="2400" b="1" dirty="0">
                <a:latin typeface="Century Gothic" panose="020B0502020202020204" pitchFamily="34" charset="0"/>
                <a:ea typeface="+mn-lt"/>
                <a:cs typeface="+mn-lt"/>
              </a:rPr>
              <a:t>Conséquence : </a:t>
            </a:r>
            <a:r>
              <a:rPr lang="fr-CA" sz="2400" dirty="0">
                <a:latin typeface="Century Gothic" panose="020B0502020202020204" pitchFamily="34" charset="0"/>
                <a:ea typeface="+mn-lt"/>
                <a:cs typeface="+mn-lt"/>
              </a:rPr>
              <a:t>Il est extrêmement difficile d’anticiper les mouvements du marché de façon constante, et les opérations trop fréquentes peuvent faire manquer des occasions et augmenter les frais d’opération.</a:t>
            </a:r>
          </a:p>
          <a:p>
            <a:pPr marL="0" indent="0">
              <a:spcBef>
                <a:spcPts val="2000"/>
              </a:spcBef>
              <a:buNone/>
            </a:pPr>
            <a:r>
              <a:rPr lang="fr-CA" sz="2400" b="1" dirty="0">
                <a:latin typeface="Century Gothic" panose="020B0502020202020204" pitchFamily="34" charset="0"/>
                <a:cs typeface="Calibri" panose="020F0502020204030204"/>
              </a:rPr>
              <a:t>Solution : </a:t>
            </a:r>
            <a:r>
              <a:rPr lang="fr-CA" sz="2400" dirty="0">
                <a:latin typeface="Century Gothic" panose="020B0502020202020204" pitchFamily="34" charset="0"/>
                <a:cs typeface="Calibri" panose="020F0502020204030204"/>
              </a:rPr>
              <a:t>Méthode d’achats périodiques par sommes fixes.</a:t>
            </a:r>
          </a:p>
        </p:txBody>
      </p:sp>
    </p:spTree>
    <p:extLst>
      <p:ext uri="{BB962C8B-B14F-4D97-AF65-F5344CB8AC3E}">
        <p14:creationId xmlns:p14="http://schemas.microsoft.com/office/powerpoint/2010/main" val="2630830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517869" y="889751"/>
            <a:ext cx="11158193" cy="532370"/>
          </a:xfrm>
        </p:spPr>
        <p:txBody>
          <a:bodyPr/>
          <a:lstStyle/>
          <a:p>
            <a:r>
              <a:rPr lang="fr-CA" sz="3200"/>
              <a:t>Erreurs courantes en investissement – </a:t>
            </a:r>
            <a:br>
              <a:rPr lang="fr-CA" sz="3200"/>
            </a:br>
            <a:r>
              <a:rPr lang="fr-CA" sz="3200"/>
              <a:t>Prendre des décisions d’investissement émotives</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15" y="1952547"/>
            <a:ext cx="4655719" cy="2525202"/>
          </a:xfrm>
          <a:prstGeom prst="rect">
            <a:avLst/>
          </a:prstGeom>
        </p:spPr>
        <p:txBody>
          <a:bodyPr>
            <a:noAutofit/>
          </a:bodyPr>
          <a:lstStyle/>
          <a:p>
            <a:pPr marL="0" indent="0">
              <a:buNone/>
            </a:pPr>
            <a:r>
              <a:rPr lang="fr-CA" sz="2500" b="1" dirty="0">
                <a:latin typeface="Century Gothic" panose="020B0502020202020204" pitchFamily="34" charset="0"/>
                <a:ea typeface="+mn-lt"/>
                <a:cs typeface="+mn-lt"/>
              </a:rPr>
              <a:t>Erreur : </a:t>
            </a:r>
            <a:r>
              <a:rPr lang="fr-CA" sz="2500" dirty="0">
                <a:latin typeface="Century Gothic" panose="020B0502020202020204" pitchFamily="34" charset="0"/>
                <a:ea typeface="+mn-lt"/>
                <a:cs typeface="+mn-lt"/>
              </a:rPr>
              <a:t>Laisser les émotions, comme la peur ou la cupidité, dicter ses </a:t>
            </a:r>
            <a:r>
              <a:rPr lang="fr-CA" sz="2500">
                <a:latin typeface="Century Gothic" panose="020B0502020202020204" pitchFamily="34" charset="0"/>
                <a:ea typeface="+mn-lt"/>
                <a:cs typeface="+mn-lt"/>
              </a:rPr>
              <a:t>décisions d’investissement </a:t>
            </a:r>
            <a:r>
              <a:rPr lang="fr-CA" sz="2500" dirty="0">
                <a:latin typeface="Century Gothic" panose="020B0502020202020204" pitchFamily="34" charset="0"/>
                <a:ea typeface="+mn-lt"/>
                <a:cs typeface="+mn-lt"/>
              </a:rPr>
              <a:t>au lieu de rester fidèle à une stratégie mûrement réfléchie.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7</a:t>
            </a:fld>
            <a:endParaRPr lang="en-US"/>
          </a:p>
        </p:txBody>
      </p:sp>
      <p:cxnSp>
        <p:nvCxnSpPr>
          <p:cNvPr id="6" name="Straight Connector 5">
            <a:extLst>
              <a:ext uri="{FF2B5EF4-FFF2-40B4-BE49-F238E27FC236}">
                <a16:creationId xmlns:a16="http://schemas.microsoft.com/office/drawing/2014/main" id="{C1A6CDC8-6F2C-435B-E56B-851C49EB1E67}"/>
              </a:ext>
            </a:extLst>
          </p:cNvPr>
          <p:cNvCxnSpPr>
            <a:cxnSpLocks/>
          </p:cNvCxnSpPr>
          <p:nvPr>
            <p:custDataLst>
              <p:tags r:id="rId4"/>
            </p:custDataLst>
          </p:nvPr>
        </p:nvCxnSpPr>
        <p:spPr>
          <a:xfrm>
            <a:off x="5321460" y="2078181"/>
            <a:ext cx="0" cy="3940233"/>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8" name="Content Placeholder 3">
            <a:extLst>
              <a:ext uri="{FF2B5EF4-FFF2-40B4-BE49-F238E27FC236}">
                <a16:creationId xmlns:a16="http://schemas.microsoft.com/office/drawing/2014/main" id="{34CBF44E-3DAF-6898-238D-FCD205CC425E}"/>
              </a:ext>
            </a:extLst>
          </p:cNvPr>
          <p:cNvSpPr txBox="1">
            <a:spLocks/>
          </p:cNvSpPr>
          <p:nvPr>
            <p:custDataLst>
              <p:tags r:id="rId5"/>
            </p:custDataLst>
          </p:nvPr>
        </p:nvSpPr>
        <p:spPr>
          <a:xfrm>
            <a:off x="5669870" y="1952546"/>
            <a:ext cx="6414554" cy="4912647"/>
          </a:xfrm>
          <a:prstGeom prst="rect">
            <a:avLst/>
          </a:prstGeom>
        </p:spPr>
        <p:txBody>
          <a:bodyPr vert="horz" lIns="91440" tIns="45720" rIns="91440" bIns="45720" rtlCol="0" anchor="t">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fr-CA" b="1" dirty="0">
                <a:latin typeface="Century Gothic" panose="020B0502020202020204" pitchFamily="34" charset="0"/>
                <a:ea typeface="+mn-lt"/>
                <a:cs typeface="+mn-lt"/>
              </a:rPr>
              <a:t>Conséquence : </a:t>
            </a:r>
            <a:r>
              <a:rPr lang="fr-CA" dirty="0">
                <a:latin typeface="Century Gothic" panose="020B0502020202020204" pitchFamily="34" charset="0"/>
                <a:ea typeface="+mn-lt"/>
                <a:cs typeface="+mn-lt"/>
              </a:rPr>
              <a:t>Les émotions peuvent amener l’investisseur à prendre des décisions impulsives, comme vendre dans la précipitation durant une baisse du marché </a:t>
            </a:r>
            <a:r>
              <a:rPr lang="fr-CA">
                <a:latin typeface="Century Gothic" panose="020B0502020202020204" pitchFamily="34" charset="0"/>
                <a:ea typeface="+mn-lt"/>
                <a:cs typeface="+mn-lt"/>
              </a:rPr>
              <a:t>ou sauter </a:t>
            </a:r>
            <a:r>
              <a:rPr lang="fr-CA" dirty="0">
                <a:latin typeface="Century Gothic" panose="020B0502020202020204" pitchFamily="34" charset="0"/>
                <a:ea typeface="+mn-lt"/>
                <a:cs typeface="+mn-lt"/>
              </a:rPr>
              <a:t>sur les titres en vogue sans une analyse appropriée.  </a:t>
            </a:r>
          </a:p>
          <a:p>
            <a:pPr marL="0" indent="0">
              <a:buNone/>
            </a:pPr>
            <a:r>
              <a:rPr lang="fr-CA" dirty="0">
                <a:latin typeface="Century Gothic" panose="020B0502020202020204" pitchFamily="34" charset="0"/>
                <a:ea typeface="+mn-lt"/>
                <a:cs typeface="+mn-lt"/>
              </a:rPr>
              <a:t>Les investisseurs </a:t>
            </a:r>
            <a:r>
              <a:rPr lang="fr-CA">
                <a:latin typeface="Century Gothic" panose="020B0502020202020204" pitchFamily="34" charset="0"/>
                <a:ea typeface="+mn-lt"/>
                <a:cs typeface="+mn-lt"/>
              </a:rPr>
              <a:t>qui à </a:t>
            </a:r>
            <a:r>
              <a:rPr lang="fr-CA" dirty="0">
                <a:latin typeface="Century Gothic" panose="020B0502020202020204" pitchFamily="34" charset="0"/>
                <a:ea typeface="+mn-lt"/>
                <a:cs typeface="+mn-lt"/>
              </a:rPr>
              <a:t>long terme doivent éviter de vendre leurs placements lorsqu’ils sont en baisse et de modifier leur portefeuille après un repli en optant pour des placements trop prudents.</a:t>
            </a:r>
          </a:p>
          <a:p>
            <a:pPr marL="0" indent="0">
              <a:spcBef>
                <a:spcPts val="2000"/>
              </a:spcBef>
              <a:buNone/>
            </a:pPr>
            <a:r>
              <a:rPr lang="fr-CA" b="1" dirty="0">
                <a:latin typeface="Century Gothic" panose="020B0502020202020204" pitchFamily="34" charset="0"/>
                <a:cs typeface="Calibri" panose="020F0502020204030204"/>
              </a:rPr>
              <a:t>Solution : </a:t>
            </a:r>
            <a:r>
              <a:rPr lang="fr-CA" dirty="0">
                <a:latin typeface="Century Gothic" panose="020B0502020202020204" pitchFamily="34" charset="0"/>
                <a:cs typeface="Calibri" panose="020F0502020204030204"/>
              </a:rPr>
              <a:t>Méthode d’achats périodiques par sommes fixes.</a:t>
            </a:r>
          </a:p>
        </p:txBody>
      </p:sp>
    </p:spTree>
    <p:extLst>
      <p:ext uri="{BB962C8B-B14F-4D97-AF65-F5344CB8AC3E}">
        <p14:creationId xmlns:p14="http://schemas.microsoft.com/office/powerpoint/2010/main" val="3962138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b="1"/>
              <a:t>Méthode d’achats périodiques par sommes fixes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8</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801041"/>
          </a:xfrm>
          <a:prstGeom prst="rect">
            <a:avLst/>
          </a:prstGeom>
          <a:noFill/>
        </p:spPr>
        <p:txBody>
          <a:bodyPr wrap="square">
            <a:spAutoFit/>
          </a:bodyPr>
          <a:lstStyle/>
          <a:p>
            <a:pPr marL="269875" indent="-269875">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Que fais-tu quand un article qui t’intéresse est en solde? </a:t>
            </a:r>
          </a:p>
          <a:p>
            <a:pPr marL="269875" indent="-269875">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S’il y a de la place dans l’armoire, tu fais des réserves. On peut appliquer cette même </a:t>
            </a:r>
            <a:r>
              <a:rPr lang="fr-CA">
                <a:latin typeface="Century Gothic" panose="020B0502020202020204" pitchFamily="34" charset="0"/>
                <a:ea typeface="+mn-lt"/>
                <a:cs typeface="+mn-lt"/>
              </a:rPr>
              <a:t>approche à l’investissement. </a:t>
            </a:r>
            <a:r>
              <a:rPr lang="fr-CA" dirty="0">
                <a:latin typeface="Century Gothic" panose="020B0502020202020204" pitchFamily="34" charset="0"/>
                <a:ea typeface="+mn-lt"/>
                <a:cs typeface="+mn-lt"/>
              </a:rPr>
              <a:t>Si tu vois que le cours de l’action d’une société donnée est à la baisse, tu décideras peut-être d’ajouter des parts à ton portefeuille.</a:t>
            </a:r>
          </a:p>
          <a:p>
            <a:pPr marL="269875" indent="-269875">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Or, il est parfois difficile de savoir quand les actions se négocient à bon prix, surtout en périodes de volatilité du marché. Quand tes biscuits favoris se vendent à bas prix, tu es ravi. Pourtant, les baisses de prix ont tendance à inquiéter les investisseurs, de sorte qu’ils hésitent à acheter davantage de parts alors qu’il y aurait peut-être lieu de le faire.</a:t>
            </a:r>
          </a:p>
          <a:p>
            <a:pPr marL="269875" indent="-269875">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Heureusement, la méthode d’achats périodiques par sommes fixes est une stratégie éprouvée qui permet aux investisseurs d’acheter un plus grand nombre de parts d’une société lorsque le cours de ses actions diminue, et un moins grand nombre de parts lorsque le cours de ses actions augmente. Elle permet ainsi d’acheter plus de parts pour un coût global moindre.</a:t>
            </a:r>
          </a:p>
        </p:txBody>
      </p:sp>
    </p:spTree>
    <p:extLst>
      <p:ext uri="{BB962C8B-B14F-4D97-AF65-F5344CB8AC3E}">
        <p14:creationId xmlns:p14="http://schemas.microsoft.com/office/powerpoint/2010/main" val="33824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0" y="1160463"/>
            <a:ext cx="9444277" cy="668337"/>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sz="3200">
                <a:ea typeface="Calibri Light"/>
                <a:cs typeface="Calibri Light"/>
              </a:rPr>
              <a:t>Qu’est-ce que la méthode d’achats périodiques par sommes fixes?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9</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447365"/>
            <a:ext cx="11251796" cy="2693045"/>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Consiste à investir selon un calendrier.</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Il s’agit d’investir la même somme d’argent dans des actions ou des fonds particuliers à un intervalle régulier, par exemple une fois par mois ou une fois par trimestre, sans tenir compte des fluctuations du prix. </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L’investisseur emblématique Warren </a:t>
            </a:r>
            <a:r>
              <a:rPr lang="fr-CA" dirty="0" err="1">
                <a:latin typeface="Century Gothic" panose="020B0502020202020204" pitchFamily="34" charset="0"/>
                <a:ea typeface="+mn-lt"/>
                <a:cs typeface="+mn-lt"/>
              </a:rPr>
              <a:t>Buffett</a:t>
            </a:r>
            <a:r>
              <a:rPr lang="fr-CA" dirty="0">
                <a:latin typeface="Century Gothic" panose="020B0502020202020204" pitchFamily="34" charset="0"/>
                <a:ea typeface="+mn-lt"/>
                <a:cs typeface="+mn-lt"/>
              </a:rPr>
              <a:t> défend depuis longtemps cette méthode pour aider les investisseurs à demeurer fidèles à leurs objectifs de constitution de patrimoine. </a:t>
            </a:r>
          </a:p>
          <a:p>
            <a:pPr marL="285750" indent="-285750">
              <a:spcBef>
                <a:spcPts val="1000"/>
              </a:spcBef>
              <a:buClr>
                <a:srgbClr val="A2AAAD"/>
              </a:buClr>
              <a:buFont typeface="Arial" panose="020B0604020202020204" pitchFamily="34" charset="0"/>
              <a:buChar char="•"/>
            </a:pPr>
            <a:r>
              <a:rPr lang="fr-CA" dirty="0">
                <a:latin typeface="Century Gothic" panose="020B0502020202020204" pitchFamily="34" charset="0"/>
                <a:ea typeface="+mn-lt"/>
                <a:cs typeface="+mn-lt"/>
              </a:rPr>
              <a:t>La méthode d’achats périodiques par sommes fixes diminue le risque d’investir de l’argent au mauvais moment, par exemple avant un krach boursier.</a:t>
            </a:r>
          </a:p>
        </p:txBody>
      </p:sp>
    </p:spTree>
    <p:extLst>
      <p:ext uri="{BB962C8B-B14F-4D97-AF65-F5344CB8AC3E}">
        <p14:creationId xmlns:p14="http://schemas.microsoft.com/office/powerpoint/2010/main" val="27201751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6"/>
</p:tagLst>
</file>

<file path=ppt/tags/tag12.xml><?xml version="1.0" encoding="utf-8"?>
<p:tagLst xmlns:a="http://schemas.openxmlformats.org/drawingml/2006/main" xmlns:r="http://schemas.openxmlformats.org/officeDocument/2006/relationships" xmlns:p="http://schemas.openxmlformats.org/presentationml/2006/main">
  <p:tag name="NUM" val="7"/>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4"/>
</p:tagLst>
</file>

<file path=ppt/tags/tag17.xml><?xml version="1.0" encoding="utf-8"?>
<p:tagLst xmlns:a="http://schemas.openxmlformats.org/drawingml/2006/main" xmlns:r="http://schemas.openxmlformats.org/officeDocument/2006/relationships" xmlns:p="http://schemas.openxmlformats.org/presentationml/2006/main">
  <p:tag name="NUM" val="6"/>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5"/>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5"/>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3"/>
</p:tagLst>
</file>

<file path=ppt/tags/tag31.xml><?xml version="1.0" encoding="utf-8"?>
<p:tagLst xmlns:a="http://schemas.openxmlformats.org/drawingml/2006/main" xmlns:r="http://schemas.openxmlformats.org/officeDocument/2006/relationships" xmlns:p="http://schemas.openxmlformats.org/presentationml/2006/main">
  <p:tag name="NUM" val="4"/>
</p:tagLst>
</file>

<file path=ppt/tags/tag32.xml><?xml version="1.0" encoding="utf-8"?>
<p:tagLst xmlns:a="http://schemas.openxmlformats.org/drawingml/2006/main" xmlns:r="http://schemas.openxmlformats.org/officeDocument/2006/relationships" xmlns:p="http://schemas.openxmlformats.org/presentationml/2006/main">
  <p:tag name="NUM" val="5"/>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4"/>
</p:tagLst>
</file>

<file path=ppt/tags/tag37.xml><?xml version="1.0" encoding="utf-8"?>
<p:tagLst xmlns:a="http://schemas.openxmlformats.org/drawingml/2006/main" xmlns:r="http://schemas.openxmlformats.org/officeDocument/2006/relationships" xmlns:p="http://schemas.openxmlformats.org/presentationml/2006/main">
  <p:tag name="NUM" val="5"/>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5"/>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1279</Words>
  <Application>Microsoft Office PowerPoint</Application>
  <PresentationFormat>Widescreen</PresentationFormat>
  <Paragraphs>103</Paragraphs>
  <Slides>13</Slides>
  <Notes>10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Bierstadt</vt:lpstr>
      <vt:lpstr>Calibri</vt:lpstr>
      <vt:lpstr>Century Gothic</vt:lpstr>
      <vt:lpstr>GestaltVTI</vt:lpstr>
      <vt:lpstr>Les pièges les plus courants liés à l’investissement</vt:lpstr>
      <vt:lpstr>Remue-méninges</vt:lpstr>
      <vt:lpstr>Visionne la vidéo et prends des notes</vt:lpstr>
      <vt:lpstr>Erreurs courantes en investissement –  Manque de diversification</vt:lpstr>
      <vt:lpstr>Erreurs courantes en investissement –  Ne pas rééquilibrer régulièrement le portefeuille</vt:lpstr>
      <vt:lpstr>Erreurs courantes en investissement –  Essayer d’anticiper le marché</vt:lpstr>
      <vt:lpstr>Erreurs courantes en investissement –  Prendre des décisions d’investissement émotives</vt:lpstr>
      <vt:lpstr>Méthode d’achats périodiques par sommes fixes</vt:lpstr>
      <vt:lpstr>Qu’est-ce que la méthode d’achats périodiques par sommes fixes?</vt:lpstr>
      <vt:lpstr>Recherche : achats périodiques par sommes fixes  ou investissement d’une somme forfaitaire</vt:lpstr>
      <vt:lpstr>Exemple : Apple</vt:lpstr>
      <vt:lpstr>Sondage</vt:lpstr>
      <vt:lpstr>Devoir : forum de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136</cp:revision>
  <dcterms:created xsi:type="dcterms:W3CDTF">2023-10-22T21:01:04Z</dcterms:created>
  <dcterms:modified xsi:type="dcterms:W3CDTF">2024-08-30T14:26:44Z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