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7"/>
  </p:notesMasterIdLst>
  <p:sldIdLst>
    <p:sldId id="281" r:id="rId2"/>
    <p:sldId id="306" r:id="rId3"/>
    <p:sldId id="311" r:id="rId4"/>
    <p:sldId id="326" r:id="rId5"/>
    <p:sldId id="32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4979EF-B941-4199-BFFE-0162CDCAA07D}" v="1" dt="2024-08-29T21:19:58.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14" autoAdjust="0"/>
    <p:restoredTop sz="94660"/>
  </p:normalViewPr>
  <p:slideViewPr>
    <p:cSldViewPr snapToGrid="0">
      <p:cViewPr varScale="1">
        <p:scale>
          <a:sx n="109" d="100"/>
          <a:sy n="109" d="100"/>
        </p:scale>
        <p:origin x="12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D94979EF-B941-4199-BFFE-0162CDCAA07D}"/>
    <pc:docChg chg="modMainMaster">
      <pc:chgData name="Soriano, Sally" userId="6a92a364-d3bc-4bd8-bbde-8990c7cf6201" providerId="ADAL" clId="{D94979EF-B941-4199-BFFE-0162CDCAA07D}" dt="2024-08-29T21:20:21.278" v="3" actId="20577"/>
      <pc:docMkLst>
        <pc:docMk/>
      </pc:docMkLst>
      <pc:sldMasterChg chg="addSp modSp mod">
        <pc:chgData name="Soriano, Sally" userId="6a92a364-d3bc-4bd8-bbde-8990c7cf6201" providerId="ADAL" clId="{D94979EF-B941-4199-BFFE-0162CDCAA07D}" dt="2024-08-29T21:20:21.278" v="3" actId="20577"/>
        <pc:sldMasterMkLst>
          <pc:docMk/>
          <pc:sldMasterMk cId="1281054387" sldId="2147483724"/>
        </pc:sldMasterMkLst>
        <pc:spChg chg="add mod">
          <ac:chgData name="Soriano, Sally" userId="6a92a364-d3bc-4bd8-bbde-8990c7cf6201" providerId="ADAL" clId="{D94979EF-B941-4199-BFFE-0162CDCAA07D}" dt="2024-08-29T21:20:21.278" v="3" actId="20577"/>
          <ac:spMkLst>
            <pc:docMk/>
            <pc:sldMasterMk cId="1281054387" sldId="2147483724"/>
            <ac:spMk id="3" creationId="{3EE37172-7837-BC3D-5C48-2F6612EE2C11}"/>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8/29/2024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err="1">
                <a:solidFill>
                  <a:srgbClr val="333F48"/>
                </a:solidFill>
                <a:latin typeface="Century Gothic" panose="020B0502020202020204" pitchFamily="34" charset="0"/>
              </a:rPr>
              <a:t>Leçon</a:t>
            </a:r>
            <a:r>
              <a:rPr lang="en-US" b="1" dirty="0">
                <a:solidFill>
                  <a:srgbClr val="333F48"/>
                </a:solidFill>
                <a:latin typeface="Century Gothic" panose="020B0502020202020204" pitchFamily="34" charset="0"/>
              </a:rPr>
              <a:t> 14</a:t>
            </a:r>
          </a:p>
        </p:txBody>
      </p:sp>
      <p:pic>
        <p:nvPicPr>
          <p:cNvPr id="2" name="Image 1" descr="Une image contenant texte, Police, Graphique, logo&#10;&#10;Description générée automatiquement">
            <a:extLst>
              <a:ext uri="{FF2B5EF4-FFF2-40B4-BE49-F238E27FC236}">
                <a16:creationId xmlns:a16="http://schemas.microsoft.com/office/drawing/2014/main" id="{37C03A69-04DB-0CB9-41EB-5094347D9F3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643466" y="320047"/>
            <a:ext cx="2071370" cy="553085"/>
          </a:xfrm>
          <a:prstGeom prst="rect">
            <a:avLst/>
          </a:prstGeom>
        </p:spPr>
      </p:pic>
      <p:sp>
        <p:nvSpPr>
          <p:cNvPr id="3" name="TextBox 2">
            <a:extLst>
              <a:ext uri="{FF2B5EF4-FFF2-40B4-BE49-F238E27FC236}">
                <a16:creationId xmlns:a16="http://schemas.microsoft.com/office/drawing/2014/main" id="{3EE37172-7837-BC3D-5C48-2F6612EE2C11}"/>
              </a:ext>
            </a:extLst>
          </p:cNvPr>
          <p:cNvSpPr txBox="1"/>
          <p:nvPr userDrawn="1"/>
        </p:nvSpPr>
        <p:spPr>
          <a:xfrm>
            <a:off x="2118070" y="6420753"/>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1816956-v202449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video" Target="https://www.youtube.com/embed/1RjgW5h3MGI?list=PLBzmUd_ESwotHoBQVE0l2LIfSrf-_dGFU" TargetMode="Externa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7.xml"/><Relationship Id="rId7" Type="http://schemas.openxmlformats.org/officeDocument/2006/relationships/notesSlide" Target="../notesSlides/notesSlide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Layout" Target="../slideLayouts/slideLayout1.xml"/><Relationship Id="rId5" Type="http://schemas.openxmlformats.org/officeDocument/2006/relationships/tags" Target="../tags/tag9.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a:t>Les attentes en matière de risque et de rendement</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5" name="Online Media 4" descr="Les attentes en matière de risque et de rendement">
            <a:hlinkClick r:id="" action="ppaction://media"/>
            <a:extLst>
              <a:ext uri="{FF2B5EF4-FFF2-40B4-BE49-F238E27FC236}">
                <a16:creationId xmlns:a16="http://schemas.microsoft.com/office/drawing/2014/main" id="{FAF6AE17-DE9D-4EB0-F879-F6CE81045EAF}"/>
              </a:ext>
            </a:extLst>
          </p:cNvPr>
          <p:cNvPicPr>
            <a:picLocks noRot="1" noChangeAspect="1"/>
          </p:cNvPicPr>
          <p:nvPr>
            <a:videoFile r:link="rId5"/>
          </p:nvPr>
        </p:nvPicPr>
        <p:blipFill>
          <a:blip r:embed="rId7"/>
          <a:stretch>
            <a:fillRect/>
          </a:stretch>
        </p:blipFill>
        <p:spPr>
          <a:xfrm>
            <a:off x="3110972" y="2324456"/>
            <a:ext cx="5970055" cy="3373081"/>
          </a:xfrm>
          <a:prstGeom prst="rect">
            <a:avLst/>
          </a:prstGeom>
        </p:spPr>
      </p:pic>
    </p:spTree>
    <p:extLst>
      <p:ext uri="{BB962C8B-B14F-4D97-AF65-F5344CB8AC3E}">
        <p14:creationId xmlns:p14="http://schemas.microsoft.com/office/powerpoint/2010/main" val="150875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5"/>
                                        </p:tgtEl>
                                      </p:cBhvr>
                                    </p:cmd>
                                  </p:childTnLst>
                                </p:cTn>
                              </p:par>
                            </p:childTnLst>
                          </p:cTn>
                        </p:par>
                      </p:childTnLst>
                    </p:cTn>
                  </p:par>
                </p:childTnLst>
              </p:cTn>
              <p:nextCondLst>
                <p:cond evt="onClick" delay="0">
                  <p:tgtEl>
                    <p:spTgt spid="5"/>
                  </p:tgtEl>
                </p:cond>
              </p:nextCondLst>
            </p:seq>
            <p:video>
              <p:cMediaNode vol="80000">
                <p:cTn id="12" fill="hold" display="0">
                  <p:stCondLst>
                    <p:cond delay="indefinite"/>
                  </p:stCondLst>
                </p:cTn>
                <p:tgtEl>
                  <p:spTgt spid="5"/>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ctrTitle"/>
            <p:custDataLst>
              <p:tags r:id="rId1"/>
            </p:custDataLst>
          </p:nvPr>
        </p:nvSpPr>
        <p:spPr/>
        <p:txBody>
          <a:bodyPr/>
          <a:lstStyle/>
          <a:p>
            <a:r>
              <a:rPr lang="fr-CA"/>
              <a:t>Courses de chevaux</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2</a:t>
            </a:fld>
            <a:endParaRPr lang="en-US"/>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3"/>
            </p:custDataLst>
          </p:nvPr>
        </p:nvSpPr>
        <p:spPr>
          <a:xfrm>
            <a:off x="517870" y="2526001"/>
            <a:ext cx="7856696" cy="2336800"/>
          </a:xfrm>
          <a:prstGeom prst="rect">
            <a:avLst/>
          </a:prstGeom>
        </p:spPr>
        <p:txBody>
          <a:bodyPr>
            <a:noAutofit/>
          </a:bodyPr>
          <a:lstStyle/>
          <a:p>
            <a:pPr marL="225425" indent="-225425">
              <a:buFont typeface="Arial" panose="020B0604020202020204" pitchFamily="34" charset="0"/>
              <a:buChar char="•"/>
            </a:pPr>
            <a:r>
              <a:rPr lang="fr-CA" dirty="0">
                <a:latin typeface="Century Gothic" panose="020B0502020202020204" pitchFamily="34" charset="0"/>
                <a:ea typeface="Calibri"/>
                <a:cs typeface="Calibri"/>
              </a:rPr>
              <a:t>Si tu as placé un pari gagnant de 2 $ sur un cheval dont la cote est de 2 contre 1, ton gain sera de 4 $ (2 $ x 2 = 4 $).</a:t>
            </a:r>
          </a:p>
          <a:p>
            <a:pPr marL="225425" indent="-225425">
              <a:buFont typeface="Arial" panose="020B0604020202020204" pitchFamily="34" charset="0"/>
              <a:buChar char="•"/>
            </a:pPr>
            <a:r>
              <a:rPr lang="fr-CA" dirty="0">
                <a:latin typeface="Century Gothic" panose="020B0502020202020204" pitchFamily="34" charset="0"/>
                <a:ea typeface="Calibri"/>
                <a:cs typeface="Calibri"/>
              </a:rPr>
              <a:t>Si tu as placé un pari gagnant de 2 $ sur un cheval </a:t>
            </a:r>
            <a:r>
              <a:rPr lang="fr-CA">
                <a:latin typeface="Century Gothic" panose="020B0502020202020204" pitchFamily="34" charset="0"/>
                <a:ea typeface="Calibri"/>
                <a:cs typeface="Calibri"/>
              </a:rPr>
              <a:t>dont la </a:t>
            </a:r>
            <a:r>
              <a:rPr lang="fr-CA" dirty="0">
                <a:latin typeface="Century Gothic" panose="020B0502020202020204" pitchFamily="34" charset="0"/>
                <a:ea typeface="Calibri"/>
                <a:cs typeface="Calibri"/>
              </a:rPr>
              <a:t>cote est de 5 contre 1, ton gain sera de 10 $ (2 $ x 5 = 10 $).</a:t>
            </a:r>
          </a:p>
          <a:p>
            <a:pPr marL="225425" indent="-225425">
              <a:buFont typeface="Arial" panose="020B0604020202020204" pitchFamily="34" charset="0"/>
              <a:buChar char="•"/>
            </a:pPr>
            <a:r>
              <a:rPr lang="fr-CA" dirty="0">
                <a:latin typeface="Century Gothic" panose="020B0502020202020204" pitchFamily="34" charset="0"/>
                <a:ea typeface="Calibri"/>
                <a:cs typeface="Calibri"/>
              </a:rPr>
              <a:t>Quelle est la relation entre la cote d’un cheval et le gain?</a:t>
            </a:r>
          </a:p>
          <a:p>
            <a:pPr marL="225425" indent="-225425">
              <a:buFont typeface="Arial" panose="020B0604020202020204" pitchFamily="34" charset="0"/>
              <a:buChar char="•"/>
            </a:pPr>
            <a:r>
              <a:rPr lang="fr-CA" dirty="0">
                <a:latin typeface="Century Gothic" panose="020B0502020202020204" pitchFamily="34" charset="0"/>
                <a:ea typeface="Calibri"/>
                <a:cs typeface="Calibri"/>
              </a:rPr>
              <a:t>Quel lien peux-tu faire avec le risque et le rendement </a:t>
            </a:r>
            <a:r>
              <a:rPr lang="fr-CA">
                <a:latin typeface="Century Gothic" panose="020B0502020202020204" pitchFamily="34" charset="0"/>
                <a:ea typeface="Calibri"/>
                <a:cs typeface="Calibri"/>
              </a:rPr>
              <a:t>d’un investissement?</a:t>
            </a:r>
            <a:endParaRPr lang="fr-CA" dirty="0">
              <a:latin typeface="Century Gothic" panose="020B0502020202020204" pitchFamily="34" charset="0"/>
              <a:ea typeface="Calibri"/>
              <a:cs typeface="Calibri"/>
            </a:endParaRPr>
          </a:p>
        </p:txBody>
      </p:sp>
      <p:sp>
        <p:nvSpPr>
          <p:cNvPr id="5" name="Oval 4">
            <a:extLst>
              <a:ext uri="{FF2B5EF4-FFF2-40B4-BE49-F238E27FC236}">
                <a16:creationId xmlns:a16="http://schemas.microsoft.com/office/drawing/2014/main" id="{70314D3F-B110-8443-AFDA-B15DD5E94B03}"/>
              </a:ext>
            </a:extLst>
          </p:cNvPr>
          <p:cNvSpPr/>
          <p:nvPr>
            <p:custDataLst>
              <p:tags r:id="rId4"/>
            </p:custDataLst>
          </p:nvPr>
        </p:nvSpPr>
        <p:spPr>
          <a:xfrm>
            <a:off x="8286749" y="2478501"/>
            <a:ext cx="3000375"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6" name="Picture 5">
            <a:extLst>
              <a:ext uri="{FF2B5EF4-FFF2-40B4-BE49-F238E27FC236}">
                <a16:creationId xmlns:a16="http://schemas.microsoft.com/office/drawing/2014/main" id="{87E286A8-9609-4087-E412-C415CE1ED77E}"/>
              </a:ext>
            </a:extLst>
          </p:cNvPr>
          <p:cNvPicPr>
            <a:picLocks noChangeAspect="1"/>
          </p:cNvPicPr>
          <p:nvPr>
            <p:custDataLst>
              <p:tags r:id="rId5"/>
            </p:custDataLst>
          </p:nvPr>
        </p:nvPicPr>
        <p:blipFill>
          <a:blip r:embed="rId8"/>
          <a:stretch>
            <a:fillRect/>
          </a:stretch>
        </p:blipFill>
        <p:spPr>
          <a:xfrm>
            <a:off x="8953500" y="3077894"/>
            <a:ext cx="1666875" cy="1784907"/>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fontScale="90000"/>
          </a:bodyPr>
          <a:lstStyle/>
          <a:p>
            <a:pPr>
              <a:buClr>
                <a:schemeClr val="dk2"/>
              </a:buClr>
              <a:buSzPts val="4400"/>
            </a:pPr>
            <a:r>
              <a:rPr lang="fr-CA"/>
              <a:t>Révision : qu’est-ce que le risque et le rendement d’un investissement?</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3</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68" y="2524125"/>
            <a:ext cx="11158194" cy="2375009"/>
          </a:xfrm>
          <a:prstGeom prst="rect">
            <a:avLst/>
          </a:prstGeom>
          <a:noFill/>
        </p:spPr>
        <p:txBody>
          <a:bodyPr wrap="square">
            <a:spAutoFit/>
          </a:bodyPr>
          <a:lstStyle/>
          <a:p>
            <a:pPr marL="403225" indent="-403225">
              <a:spcBef>
                <a:spcPts val="1000"/>
              </a:spcBef>
              <a:buClr>
                <a:srgbClr val="A2AAAD"/>
              </a:buClr>
              <a:buFont typeface="Arial" panose="020B0604020202020204" pitchFamily="34" charset="0"/>
              <a:buChar char="•"/>
            </a:pPr>
            <a:r>
              <a:rPr lang="fr-CA" sz="2800" dirty="0">
                <a:latin typeface="Century Gothic" panose="020B0502020202020204" pitchFamily="34" charset="0"/>
                <a:ea typeface="+mn-lt"/>
                <a:cs typeface="+mn-lt"/>
              </a:rPr>
              <a:t>Le </a:t>
            </a:r>
            <a:r>
              <a:rPr lang="fr-CA" sz="2800">
                <a:latin typeface="Century Gothic" panose="020B0502020202020204" pitchFamily="34" charset="0"/>
                <a:ea typeface="+mn-lt"/>
                <a:cs typeface="+mn-lt"/>
              </a:rPr>
              <a:t>risque d’investissement </a:t>
            </a:r>
            <a:r>
              <a:rPr lang="fr-CA" sz="2800" dirty="0">
                <a:latin typeface="Century Gothic" panose="020B0502020202020204" pitchFamily="34" charset="0"/>
                <a:ea typeface="+mn-lt"/>
                <a:cs typeface="+mn-lt"/>
              </a:rPr>
              <a:t>est l’incertitude associée à un placement ou la possibilité de perdre de l’argent en investissant. </a:t>
            </a:r>
          </a:p>
          <a:p>
            <a:pPr marL="403225" indent="-403225">
              <a:spcBef>
                <a:spcPts val="1000"/>
              </a:spcBef>
              <a:buClr>
                <a:srgbClr val="A2AAAD"/>
              </a:buClr>
              <a:buFont typeface="Arial" panose="020B0604020202020204" pitchFamily="34" charset="0"/>
              <a:buChar char="•"/>
            </a:pPr>
            <a:r>
              <a:rPr lang="fr-CA" sz="2800" dirty="0">
                <a:latin typeface="Century Gothic" panose="020B0502020202020204" pitchFamily="34" charset="0"/>
                <a:ea typeface="+mn-lt"/>
                <a:cs typeface="+mn-lt"/>
              </a:rPr>
              <a:t>Le rendement est le profit ou la </a:t>
            </a:r>
            <a:r>
              <a:rPr lang="fr-CA" sz="2800">
                <a:latin typeface="Century Gothic" panose="020B0502020202020204" pitchFamily="34" charset="0"/>
                <a:ea typeface="+mn-lt"/>
                <a:cs typeface="+mn-lt"/>
              </a:rPr>
              <a:t>perte découlant d’un investissement.</a:t>
            </a:r>
            <a:endParaRPr lang="fr-CA" sz="2800" dirty="0">
              <a:latin typeface="Century Gothic" panose="020B0502020202020204" pitchFamily="34" charset="0"/>
              <a:ea typeface="+mn-lt"/>
              <a:cs typeface="+mn-lt"/>
            </a:endParaRPr>
          </a:p>
        </p:txBody>
      </p:sp>
    </p:spTree>
    <p:extLst>
      <p:ext uri="{BB962C8B-B14F-4D97-AF65-F5344CB8AC3E}">
        <p14:creationId xmlns:p14="http://schemas.microsoft.com/office/powerpoint/2010/main" val="338242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Autofit/>
          </a:bodyPr>
          <a:lstStyle/>
          <a:p>
            <a:pPr>
              <a:buClr>
                <a:schemeClr val="dk2"/>
              </a:buClr>
              <a:buSzPts val="4400"/>
            </a:pPr>
            <a:r>
              <a:rPr lang="fr-CA" sz="2500">
                <a:cs typeface="Calibri Light"/>
              </a:rPr>
              <a:t>Activité 1 : formez des groupes de quatre. Chaque élève est chargé de répondre à deux des questions ci-dessous. Rejoignez ensuite les membres de votre groupe et partagez vos réponses. </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4</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502724"/>
            <a:ext cx="11158192" cy="3529171"/>
          </a:xfrm>
          <a:prstGeom prst="rect">
            <a:avLst/>
          </a:prstGeom>
          <a:noFill/>
        </p:spPr>
        <p:txBody>
          <a:bodyPr wrap="square">
            <a:spAutoFit/>
          </a:bodyPr>
          <a:lstStyle/>
          <a:p>
            <a:pPr marL="271463" indent="-271463">
              <a:lnSpc>
                <a:spcPct val="100000"/>
              </a:lnSpc>
              <a:spcBef>
                <a:spcPts val="1000"/>
              </a:spcBef>
              <a:buAutoNum type="arabicPeriod"/>
            </a:pPr>
            <a:r>
              <a:rPr lang="fr-CA" sz="1500">
                <a:latin typeface="Century Gothic" panose="020B0502020202020204" pitchFamily="34" charset="0"/>
                <a:ea typeface="+mn-lt"/>
                <a:cs typeface="+mn-lt"/>
              </a:rPr>
              <a:t>Quel est le lien entre le risque et le rendement?</a:t>
            </a:r>
          </a:p>
          <a:p>
            <a:pPr marL="271463" indent="-271463">
              <a:lnSpc>
                <a:spcPct val="100000"/>
              </a:lnSpc>
              <a:spcBef>
                <a:spcPts val="1000"/>
              </a:spcBef>
              <a:buAutoNum type="arabicPeriod"/>
            </a:pPr>
            <a:r>
              <a:rPr lang="fr-CA" sz="1500">
                <a:latin typeface="Century Gothic" panose="020B0502020202020204" pitchFamily="34" charset="0"/>
                <a:ea typeface="+mn-lt"/>
                <a:cs typeface="+mn-lt"/>
              </a:rPr>
              <a:t>Pourquoi est-il important que ton niveau de risque concorde avec ton horizon de placement?</a:t>
            </a:r>
          </a:p>
          <a:p>
            <a:pPr marL="271463" indent="-271463">
              <a:lnSpc>
                <a:spcPct val="100000"/>
              </a:lnSpc>
              <a:spcBef>
                <a:spcPts val="1000"/>
              </a:spcBef>
              <a:buAutoNum type="arabicPeriod"/>
            </a:pPr>
            <a:r>
              <a:rPr lang="fr-CA" sz="1500">
                <a:latin typeface="Century Gothic" panose="020B0502020202020204" pitchFamily="34" charset="0"/>
                <a:ea typeface="+mn-lt"/>
                <a:cs typeface="+mn-lt"/>
              </a:rPr>
              <a:t>Classe ces catégories d’actifs de la moins risquée à la plus risquée :  liquidités, obligations gouvernementales, actions, immobilier.</a:t>
            </a:r>
          </a:p>
          <a:p>
            <a:pPr marL="271463" indent="-271463">
              <a:lnSpc>
                <a:spcPct val="100000"/>
              </a:lnSpc>
              <a:spcBef>
                <a:spcPts val="1000"/>
              </a:spcBef>
              <a:buAutoNum type="arabicPeriod"/>
            </a:pPr>
            <a:r>
              <a:rPr lang="fr-CA" sz="1500">
                <a:latin typeface="Century Gothic" panose="020B0502020202020204" pitchFamily="34" charset="0"/>
                <a:ea typeface="Calibri"/>
                <a:cs typeface="Calibri"/>
              </a:rPr>
              <a:t>Qu’est-ce que la diversification et pourquoi est-ce important?</a:t>
            </a:r>
          </a:p>
          <a:p>
            <a:pPr marL="271463" indent="-271463">
              <a:lnSpc>
                <a:spcPct val="100000"/>
              </a:lnSpc>
              <a:spcBef>
                <a:spcPts val="1000"/>
              </a:spcBef>
              <a:buAutoNum type="arabicPeriod"/>
            </a:pPr>
            <a:r>
              <a:rPr lang="fr-CA" sz="1500">
                <a:latin typeface="Century Gothic" panose="020B0502020202020204" pitchFamily="34" charset="0"/>
                <a:ea typeface="Calibri"/>
                <a:cs typeface="Calibri"/>
              </a:rPr>
              <a:t>Explique à l’aide d’un exemple comment un manque de diversification pourrait faire augmenter tes pertes d’investissement.</a:t>
            </a:r>
          </a:p>
          <a:p>
            <a:pPr marL="271463" indent="-271463">
              <a:lnSpc>
                <a:spcPct val="100000"/>
              </a:lnSpc>
              <a:spcBef>
                <a:spcPts val="1000"/>
              </a:spcBef>
              <a:buAutoNum type="arabicPeriod"/>
            </a:pPr>
            <a:r>
              <a:rPr lang="fr-CA" sz="1500">
                <a:latin typeface="Century Gothic" panose="020B0502020202020204" pitchFamily="34" charset="0"/>
                <a:ea typeface="Calibri"/>
                <a:cs typeface="Calibri"/>
              </a:rPr>
              <a:t>Complète cet énoncé :  Il ne faut pas mettre _____ ses _____ dans le même __________.</a:t>
            </a:r>
          </a:p>
          <a:p>
            <a:pPr marL="271463" indent="-271463">
              <a:lnSpc>
                <a:spcPct val="100000"/>
              </a:lnSpc>
              <a:spcBef>
                <a:spcPts val="1000"/>
              </a:spcBef>
              <a:buAutoNum type="arabicPeriod"/>
            </a:pPr>
            <a:r>
              <a:rPr lang="fr-CA" sz="1500">
                <a:latin typeface="Century Gothic" panose="020B0502020202020204" pitchFamily="34" charset="0"/>
                <a:ea typeface="Calibri"/>
                <a:cs typeface="Calibri"/>
              </a:rPr>
              <a:t>Qu’est-ce qu’un portefeuille 60 % titres à revenu fixe et 40 % actions?</a:t>
            </a:r>
          </a:p>
          <a:p>
            <a:pPr marL="271463" indent="-271463">
              <a:lnSpc>
                <a:spcPct val="100000"/>
              </a:lnSpc>
              <a:spcBef>
                <a:spcPts val="1000"/>
              </a:spcBef>
              <a:buAutoNum type="arabicPeriod"/>
            </a:pPr>
            <a:r>
              <a:rPr lang="fr-CA" sz="1500">
                <a:latin typeface="Century Gothic" panose="020B0502020202020204" pitchFamily="34" charset="0"/>
                <a:ea typeface="Calibri"/>
                <a:cs typeface="Calibri"/>
              </a:rPr>
              <a:t>Si tu as une faible tolérance au risque, quelle pourrait être une répartition de portefeuille (titres à revenu fixe et actions) appropriée pour toi?</a:t>
            </a:r>
          </a:p>
        </p:txBody>
      </p:sp>
    </p:spTree>
    <p:extLst>
      <p:ext uri="{BB962C8B-B14F-4D97-AF65-F5344CB8AC3E}">
        <p14:creationId xmlns:p14="http://schemas.microsoft.com/office/powerpoint/2010/main" val="34164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dirty="0"/>
              <a:t>Activité 2</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5</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3554819"/>
          </a:xfrm>
          <a:prstGeom prst="rect">
            <a:avLst/>
          </a:prstGeom>
          <a:noFill/>
        </p:spPr>
        <p:txBody>
          <a:bodyPr wrap="square">
            <a:spAutoFit/>
          </a:bodyPr>
          <a:lstStyle/>
          <a:p>
            <a:pPr marL="457200" indent="-457200">
              <a:spcBef>
                <a:spcPts val="1000"/>
              </a:spcBef>
              <a:buAutoNum type="arabicPeriod"/>
            </a:pPr>
            <a:r>
              <a:rPr lang="fr-CA" sz="2000" dirty="0">
                <a:latin typeface="Century Gothic" panose="020B0502020202020204" pitchFamily="34" charset="0"/>
                <a:ea typeface="+mn-lt"/>
                <a:cs typeface="+mn-lt"/>
              </a:rPr>
              <a:t>Choisissez quatre produits ou services que vous utilisez ou consommez quotidiennement (un pour chaque membre du groupe).</a:t>
            </a:r>
          </a:p>
          <a:p>
            <a:pPr marL="457200" indent="-457200">
              <a:spcBef>
                <a:spcPts val="1000"/>
              </a:spcBef>
              <a:buAutoNum type="arabicPeriod"/>
            </a:pPr>
            <a:r>
              <a:rPr lang="fr-CA" sz="2000" dirty="0">
                <a:latin typeface="Century Gothic" panose="020B0502020202020204" pitchFamily="34" charset="0"/>
                <a:ea typeface="+mn-lt"/>
                <a:cs typeface="+mn-lt"/>
              </a:rPr>
              <a:t>Vérifiez si les entreprises qui les fabriquent sont cotées en bourse (TSX, CAC Paris, Dow Jones, Bourse de Singapour). </a:t>
            </a:r>
          </a:p>
          <a:p>
            <a:pPr marL="457200" indent="-457200">
              <a:spcBef>
                <a:spcPts val="1000"/>
              </a:spcBef>
              <a:buAutoNum type="arabicPeriod"/>
            </a:pPr>
            <a:r>
              <a:rPr lang="fr-CA" sz="2000" dirty="0">
                <a:latin typeface="Century Gothic" panose="020B0502020202020204" pitchFamily="34" charset="0"/>
                <a:ea typeface="+mn-lt"/>
                <a:cs typeface="+mn-lt"/>
              </a:rPr>
              <a:t>Estimez le niveau de risque de chaque titre en tenant compte de critères comme la demande pour le produit, le secteur, la solidité de l’entreprise, les antécédents de rendement, les profits, etc.</a:t>
            </a:r>
          </a:p>
          <a:p>
            <a:pPr marL="457200" indent="-457200">
              <a:spcBef>
                <a:spcPts val="1000"/>
              </a:spcBef>
              <a:buAutoNum type="arabicPeriod"/>
            </a:pPr>
            <a:r>
              <a:rPr lang="fr-CA" sz="2000" dirty="0">
                <a:latin typeface="Century Gothic" panose="020B0502020202020204" pitchFamily="34" charset="0"/>
                <a:ea typeface="Calibri"/>
                <a:cs typeface="Calibri"/>
              </a:rPr>
              <a:t>Chaque élève doit ensuite indiquer aux autres membres de son groupe s’il investirait ou non dans chaque titre, selon son degré de tolérance au risque individuel et son horizon de placement.</a:t>
            </a:r>
          </a:p>
        </p:txBody>
      </p:sp>
      <p:sp>
        <p:nvSpPr>
          <p:cNvPr id="3" name="TextBox 2">
            <a:extLst>
              <a:ext uri="{FF2B5EF4-FFF2-40B4-BE49-F238E27FC236}">
                <a16:creationId xmlns:a16="http://schemas.microsoft.com/office/drawing/2014/main" id="{5E39CECF-B519-63FC-455E-9FE6247F34A2}"/>
              </a:ext>
            </a:extLst>
          </p:cNvPr>
          <p:cNvSpPr txBox="1"/>
          <p:nvPr>
            <p:custDataLst>
              <p:tags r:id="rId4"/>
            </p:custDataLst>
          </p:nvPr>
        </p:nvSpPr>
        <p:spPr>
          <a:xfrm>
            <a:off x="2470068" y="6451599"/>
            <a:ext cx="1003801" cy="215444"/>
          </a:xfrm>
          <a:prstGeom prst="rect">
            <a:avLst/>
          </a:prstGeom>
          <a:noFill/>
        </p:spPr>
        <p:txBody>
          <a:bodyPr wrap="none" rtlCol="0">
            <a:spAutoFit/>
          </a:bodyPr>
          <a:lstStyle/>
          <a:p>
            <a:r>
              <a:rPr lang="fr-CA" sz="800" b="0" i="0" u="none" strike="noStrike" dirty="0">
                <a:solidFill>
                  <a:srgbClr val="545454"/>
                </a:solidFill>
                <a:effectLst/>
                <a:latin typeface="Century Gothic" panose="020B0502020202020204" pitchFamily="34" charset="0"/>
              </a:rPr>
              <a:t>1816956-v202449</a:t>
            </a:r>
          </a:p>
        </p:txBody>
      </p:sp>
    </p:spTree>
    <p:extLst>
      <p:ext uri="{BB962C8B-B14F-4D97-AF65-F5344CB8AC3E}">
        <p14:creationId xmlns:p14="http://schemas.microsoft.com/office/powerpoint/2010/main" val="27785552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441</Words>
  <Application>Microsoft Office PowerPoint</Application>
  <PresentationFormat>Widescreen</PresentationFormat>
  <Paragraphs>30</Paragraphs>
  <Slides>5</Slides>
  <Notes>4</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Bierstadt</vt:lpstr>
      <vt:lpstr>Calibri</vt:lpstr>
      <vt:lpstr>Century Gothic</vt:lpstr>
      <vt:lpstr>GestaltVTI</vt:lpstr>
      <vt:lpstr>Les attentes en matière de risque et de rendement</vt:lpstr>
      <vt:lpstr>Courses de chevaux</vt:lpstr>
      <vt:lpstr>Révision : qu’est-ce que le risque et le rendement d’un investissement?</vt:lpstr>
      <vt:lpstr>Activité 1 : formez des groupes de quatre. Chaque élève est chargé de répondre à deux des questions ci-dessous. Rejoignez ensuite les membres de votre groupe et partagez vos réponses. </vt:lpstr>
      <vt:lpstr>Activité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126</cp:revision>
  <dcterms:created xsi:type="dcterms:W3CDTF">2023-10-22T21:01:04Z</dcterms:created>
  <dcterms:modified xsi:type="dcterms:W3CDTF">2024-08-29T21:20:29Z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