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9"/>
  </p:notesMasterIdLst>
  <p:sldIdLst>
    <p:sldId id="281" r:id="rId2"/>
    <p:sldId id="278" r:id="rId3"/>
    <p:sldId id="306" r:id="rId4"/>
    <p:sldId id="311" r:id="rId5"/>
    <p:sldId id="326" r:id="rId6"/>
    <p:sldId id="322" r:id="rId7"/>
    <p:sldId id="32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FDB7B1-2C2E-4F40-9EB6-86125B426C66}" v="7" dt="2024-08-29T20:51:31.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66" autoAdjust="0"/>
    <p:restoredTop sz="94660"/>
  </p:normalViewPr>
  <p:slideViewPr>
    <p:cSldViewPr snapToGrid="0">
      <p:cViewPr varScale="1">
        <p:scale>
          <a:sx n="108" d="100"/>
          <a:sy n="108"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6CFDB7B1-2C2E-4F40-9EB6-86125B426C66}"/>
    <pc:docChg chg="custSel modMainMaster">
      <pc:chgData name="Soriano, Sally" userId="6a92a364-d3bc-4bd8-bbde-8990c7cf6201" providerId="ADAL" clId="{6CFDB7B1-2C2E-4F40-9EB6-86125B426C66}" dt="2024-08-29T20:52:05.896" v="40" actId="478"/>
      <pc:docMkLst>
        <pc:docMk/>
      </pc:docMkLst>
      <pc:sldMasterChg chg="addSp modSp modSldLayout">
        <pc:chgData name="Soriano, Sally" userId="6a92a364-d3bc-4bd8-bbde-8990c7cf6201" providerId="ADAL" clId="{6CFDB7B1-2C2E-4F40-9EB6-86125B426C66}" dt="2024-08-29T20:52:05.896" v="40" actId="478"/>
        <pc:sldMasterMkLst>
          <pc:docMk/>
          <pc:sldMasterMk cId="1281054387" sldId="2147483724"/>
        </pc:sldMasterMkLst>
        <pc:spChg chg="add mod">
          <ac:chgData name="Soriano, Sally" userId="6a92a364-d3bc-4bd8-bbde-8990c7cf6201" providerId="ADAL" clId="{6CFDB7B1-2C2E-4F40-9EB6-86125B426C66}" dt="2024-08-29T20:51:31.959" v="38"/>
          <ac:spMkLst>
            <pc:docMk/>
            <pc:sldMasterMk cId="1281054387" sldId="2147483724"/>
            <ac:spMk id="3" creationId="{3EE37172-7837-BC3D-5C48-2F6612EE2C11}"/>
          </ac:spMkLst>
        </pc:spChg>
        <pc:sldLayoutChg chg="addSp delSp modSp mod">
          <pc:chgData name="Soriano, Sally" userId="6a92a364-d3bc-4bd8-bbde-8990c7cf6201" providerId="ADAL" clId="{6CFDB7B1-2C2E-4F40-9EB6-86125B426C66}" dt="2024-08-29T20:52:05.896" v="40" actId="478"/>
          <pc:sldLayoutMkLst>
            <pc:docMk/>
            <pc:sldMasterMk cId="1281054387" sldId="2147483724"/>
            <pc:sldLayoutMk cId="331860826" sldId="2147483713"/>
          </pc:sldLayoutMkLst>
          <pc:spChg chg="add del mod">
            <ac:chgData name="Soriano, Sally" userId="6a92a364-d3bc-4bd8-bbde-8990c7cf6201" providerId="ADAL" clId="{6CFDB7B1-2C2E-4F40-9EB6-86125B426C66}" dt="2024-08-29T20:52:05.896" v="40" actId="478"/>
            <ac:spMkLst>
              <pc:docMk/>
              <pc:sldMasterMk cId="1281054387" sldId="2147483724"/>
              <pc:sldLayoutMk cId="331860826" sldId="2147483713"/>
              <ac:spMk id="3" creationId="{D9B97337-61FF-912F-51BE-9C4607243AB5}"/>
            </ac:spMkLst>
          </pc:spChg>
        </pc:sldLayoutChg>
        <pc:sldLayoutChg chg="addSp delSp modSp mod">
          <pc:chgData name="Soriano, Sally" userId="6a92a364-d3bc-4bd8-bbde-8990c7cf6201" providerId="ADAL" clId="{6CFDB7B1-2C2E-4F40-9EB6-86125B426C66}" dt="2024-08-29T20:50:53.149" v="34"/>
          <pc:sldLayoutMkLst>
            <pc:docMk/>
            <pc:sldMasterMk cId="1281054387" sldId="2147483724"/>
            <pc:sldLayoutMk cId="2138190070" sldId="2147483714"/>
          </pc:sldLayoutMkLst>
          <pc:spChg chg="add del mod">
            <ac:chgData name="Soriano, Sally" userId="6a92a364-d3bc-4bd8-bbde-8990c7cf6201" providerId="ADAL" clId="{6CFDB7B1-2C2E-4F40-9EB6-86125B426C66}" dt="2024-08-29T20:50:52.133" v="33" actId="478"/>
            <ac:spMkLst>
              <pc:docMk/>
              <pc:sldMasterMk cId="1281054387" sldId="2147483724"/>
              <pc:sldLayoutMk cId="2138190070" sldId="2147483714"/>
              <ac:spMk id="3" creationId="{D9B97337-61FF-912F-51BE-9C4607243AB5}"/>
            </ac:spMkLst>
          </pc:spChg>
          <pc:spChg chg="add mod">
            <ac:chgData name="Soriano, Sally" userId="6a92a364-d3bc-4bd8-bbde-8990c7cf6201" providerId="ADAL" clId="{6CFDB7B1-2C2E-4F40-9EB6-86125B426C66}" dt="2024-08-29T20:50:53.149" v="34"/>
            <ac:spMkLst>
              <pc:docMk/>
              <pc:sldMasterMk cId="1281054387" sldId="2147483724"/>
              <pc:sldLayoutMk cId="2138190070" sldId="2147483714"/>
              <ac:spMk id="4" creationId="{7E755A77-D73E-7B00-1454-01A2C1DF5C2E}"/>
            </ac:spMkLst>
          </pc:spChg>
        </pc:sldLayoutChg>
        <pc:sldLayoutChg chg="addSp modSp">
          <pc:chgData name="Soriano, Sally" userId="6a92a364-d3bc-4bd8-bbde-8990c7cf6201" providerId="ADAL" clId="{6CFDB7B1-2C2E-4F40-9EB6-86125B426C66}" dt="2024-08-29T20:50:56.666" v="35"/>
          <pc:sldLayoutMkLst>
            <pc:docMk/>
            <pc:sldMasterMk cId="1281054387" sldId="2147483724"/>
            <pc:sldLayoutMk cId="3189469774" sldId="2147483715"/>
          </pc:sldLayoutMkLst>
          <pc:spChg chg="add mod">
            <ac:chgData name="Soriano, Sally" userId="6a92a364-d3bc-4bd8-bbde-8990c7cf6201" providerId="ADAL" clId="{6CFDB7B1-2C2E-4F40-9EB6-86125B426C66}" dt="2024-08-29T20:50:56.666" v="35"/>
            <ac:spMkLst>
              <pc:docMk/>
              <pc:sldMasterMk cId="1281054387" sldId="2147483724"/>
              <pc:sldLayoutMk cId="3189469774" sldId="2147483715"/>
              <ac:spMk id="7" creationId="{579D8185-7B25-A160-E22E-BB666EA61AB0}"/>
            </ac:spMkLst>
          </pc:spChg>
        </pc:sldLayoutChg>
        <pc:sldLayoutChg chg="addSp delSp modSp mod">
          <pc:chgData name="Soriano, Sally" userId="6a92a364-d3bc-4bd8-bbde-8990c7cf6201" providerId="ADAL" clId="{6CFDB7B1-2C2E-4F40-9EB6-86125B426C66}" dt="2024-08-29T20:51:03.562" v="37"/>
          <pc:sldLayoutMkLst>
            <pc:docMk/>
            <pc:sldMasterMk cId="1281054387" sldId="2147483724"/>
            <pc:sldLayoutMk cId="1443149685" sldId="2147483716"/>
          </pc:sldLayoutMkLst>
          <pc:spChg chg="del">
            <ac:chgData name="Soriano, Sally" userId="6a92a364-d3bc-4bd8-bbde-8990c7cf6201" providerId="ADAL" clId="{6CFDB7B1-2C2E-4F40-9EB6-86125B426C66}" dt="2024-08-29T20:51:02.247" v="36" actId="478"/>
            <ac:spMkLst>
              <pc:docMk/>
              <pc:sldMasterMk cId="1281054387" sldId="2147483724"/>
              <pc:sldLayoutMk cId="1443149685" sldId="2147483716"/>
              <ac:spMk id="5" creationId="{96399C52-9753-45D8-9646-CF31BB01577C}"/>
            </ac:spMkLst>
          </pc:spChg>
          <pc:spChg chg="add mod">
            <ac:chgData name="Soriano, Sally" userId="6a92a364-d3bc-4bd8-bbde-8990c7cf6201" providerId="ADAL" clId="{6CFDB7B1-2C2E-4F40-9EB6-86125B426C66}" dt="2024-08-29T20:51:03.562" v="37"/>
            <ac:spMkLst>
              <pc:docMk/>
              <pc:sldMasterMk cId="1281054387" sldId="2147483724"/>
              <pc:sldLayoutMk cId="1443149685" sldId="2147483716"/>
              <ac:spMk id="8" creationId="{02B58B98-B3B1-D331-BBE4-CA855F4A8895}"/>
            </ac:spMkLst>
          </pc:spChg>
        </pc:sldLayoutChg>
        <pc:sldLayoutChg chg="addSp modSp mod">
          <pc:chgData name="Soriano, Sally" userId="6a92a364-d3bc-4bd8-bbde-8990c7cf6201" providerId="ADAL" clId="{6CFDB7B1-2C2E-4F40-9EB6-86125B426C66}" dt="2024-08-29T20:50:28.833" v="32" actId="20577"/>
          <pc:sldLayoutMkLst>
            <pc:docMk/>
            <pc:sldMasterMk cId="1281054387" sldId="2147483724"/>
            <pc:sldLayoutMk cId="3544181888" sldId="2147483725"/>
          </pc:sldLayoutMkLst>
          <pc:spChg chg="add mod">
            <ac:chgData name="Soriano, Sally" userId="6a92a364-d3bc-4bd8-bbde-8990c7cf6201" providerId="ADAL" clId="{6CFDB7B1-2C2E-4F40-9EB6-86125B426C66}" dt="2024-08-29T20:50:28.833" v="32" actId="20577"/>
            <ac:spMkLst>
              <pc:docMk/>
              <pc:sldMasterMk cId="1281054387" sldId="2147483724"/>
              <pc:sldLayoutMk cId="3544181888" sldId="2147483725"/>
              <ac:spMk id="4" creationId="{D9B97337-61FF-912F-51BE-9C4607243AB5}"/>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8/29/2024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88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4" name="TextBox 2">
            <a:extLst>
              <a:ext uri="{FF2B5EF4-FFF2-40B4-BE49-F238E27FC236}">
                <a16:creationId xmlns:a16="http://schemas.microsoft.com/office/drawing/2014/main" id="{D9B97337-61FF-912F-51BE-9C4607243AB5}"/>
              </a:ext>
            </a:extLst>
          </p:cNvPr>
          <p:cNvSpPr txBox="1"/>
          <p:nvPr userDrawn="1"/>
        </p:nvSpPr>
        <p:spPr>
          <a:xfrm>
            <a:off x="2133056" y="6451599"/>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1816954-v202449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2">
            <a:extLst>
              <a:ext uri="{FF2B5EF4-FFF2-40B4-BE49-F238E27FC236}">
                <a16:creationId xmlns:a16="http://schemas.microsoft.com/office/drawing/2014/main" id="{7E755A77-D73E-7B00-1454-01A2C1DF5C2E}"/>
              </a:ext>
            </a:extLst>
          </p:cNvPr>
          <p:cNvSpPr txBox="1"/>
          <p:nvPr userDrawn="1"/>
        </p:nvSpPr>
        <p:spPr>
          <a:xfrm>
            <a:off x="2133056" y="6451599"/>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1816954-v202449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7" name="TextBox 2">
            <a:extLst>
              <a:ext uri="{FF2B5EF4-FFF2-40B4-BE49-F238E27FC236}">
                <a16:creationId xmlns:a16="http://schemas.microsoft.com/office/drawing/2014/main" id="{579D8185-7B25-A160-E22E-BB666EA61AB0}"/>
              </a:ext>
            </a:extLst>
          </p:cNvPr>
          <p:cNvSpPr txBox="1"/>
          <p:nvPr userDrawn="1"/>
        </p:nvSpPr>
        <p:spPr>
          <a:xfrm>
            <a:off x="2133056" y="6451599"/>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1816954-v202449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TextBox 2">
            <a:extLst>
              <a:ext uri="{FF2B5EF4-FFF2-40B4-BE49-F238E27FC236}">
                <a16:creationId xmlns:a16="http://schemas.microsoft.com/office/drawing/2014/main" id="{02B58B98-B3B1-D331-BBE4-CA855F4A8895}"/>
              </a:ext>
            </a:extLst>
          </p:cNvPr>
          <p:cNvSpPr txBox="1"/>
          <p:nvPr userDrawn="1"/>
        </p:nvSpPr>
        <p:spPr>
          <a:xfrm>
            <a:off x="2133056" y="6451599"/>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1816954-v202449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err="1">
                <a:solidFill>
                  <a:srgbClr val="333F48"/>
                </a:solidFill>
                <a:latin typeface="Century Gothic" panose="020B0502020202020204" pitchFamily="34" charset="0"/>
              </a:rPr>
              <a:t>Leçon</a:t>
            </a:r>
            <a:r>
              <a:rPr lang="en-US" b="1" dirty="0">
                <a:solidFill>
                  <a:srgbClr val="333F48"/>
                </a:solidFill>
                <a:latin typeface="Century Gothic" panose="020B0502020202020204" pitchFamily="34" charset="0"/>
              </a:rPr>
              <a:t> 13</a:t>
            </a:r>
          </a:p>
        </p:txBody>
      </p:sp>
      <p:pic>
        <p:nvPicPr>
          <p:cNvPr id="2" name="Image 1" descr="Une image contenant texte, Police, Graphique, logo&#10;&#10;Description générée automatiquement">
            <a:extLst>
              <a:ext uri="{FF2B5EF4-FFF2-40B4-BE49-F238E27FC236}">
                <a16:creationId xmlns:a16="http://schemas.microsoft.com/office/drawing/2014/main" id="{37C03A69-04DB-0CB9-41EB-5094347D9F3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587160" y="409256"/>
            <a:ext cx="2071370" cy="553085"/>
          </a:xfrm>
          <a:prstGeom prst="rect">
            <a:avLst/>
          </a:prstGeom>
        </p:spPr>
      </p:pic>
      <p:sp>
        <p:nvSpPr>
          <p:cNvPr id="3" name="TextBox 2">
            <a:extLst>
              <a:ext uri="{FF2B5EF4-FFF2-40B4-BE49-F238E27FC236}">
                <a16:creationId xmlns:a16="http://schemas.microsoft.com/office/drawing/2014/main" id="{3EE37172-7837-BC3D-5C48-2F6612EE2C11}"/>
              </a:ext>
            </a:extLst>
          </p:cNvPr>
          <p:cNvSpPr txBox="1"/>
          <p:nvPr userDrawn="1"/>
        </p:nvSpPr>
        <p:spPr>
          <a:xfrm>
            <a:off x="2133056" y="6451599"/>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1816954-v202449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video" Target="https://www.youtube.com/embed/1RjgW5h3MGI?list=PLBzmUd_ESwotHoBQVE0l2LIfSrf-_dGFU" TargetMode="Externa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10.xml"/><Relationship Id="rId7" Type="http://schemas.openxmlformats.org/officeDocument/2006/relationships/notesSlide" Target="../notesSlides/notesSlide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1.xml"/><Relationship Id="rId5" Type="http://schemas.openxmlformats.org/officeDocument/2006/relationships/tags" Target="../tags/tag12.xml"/><Relationship Id="rId4"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a:t>Les attentes en matière de risque et de rendement</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5" name="Online Media 4" descr="Les attentes en matière de risque et de rendement">
            <a:hlinkClick r:id="" action="ppaction://media"/>
            <a:extLst>
              <a:ext uri="{FF2B5EF4-FFF2-40B4-BE49-F238E27FC236}">
                <a16:creationId xmlns:a16="http://schemas.microsoft.com/office/drawing/2014/main" id="{859A6C5C-0E0B-DFE3-4F21-3A23D13017F3}"/>
              </a:ext>
            </a:extLst>
          </p:cNvPr>
          <p:cNvPicPr>
            <a:picLocks noRot="1" noChangeAspect="1"/>
          </p:cNvPicPr>
          <p:nvPr>
            <a:videoFile r:link="rId5"/>
          </p:nvPr>
        </p:nvPicPr>
        <p:blipFill>
          <a:blip r:embed="rId7"/>
          <a:stretch>
            <a:fillRect/>
          </a:stretch>
        </p:blipFill>
        <p:spPr>
          <a:xfrm>
            <a:off x="3110972" y="2324456"/>
            <a:ext cx="5970055" cy="3373081"/>
          </a:xfrm>
          <a:prstGeom prst="rect">
            <a:avLst/>
          </a:prstGeom>
        </p:spPr>
      </p:pic>
    </p:spTree>
    <p:extLst>
      <p:ext uri="{BB962C8B-B14F-4D97-AF65-F5344CB8AC3E}">
        <p14:creationId xmlns:p14="http://schemas.microsoft.com/office/powerpoint/2010/main" val="150875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Réflexion</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03" y="1930945"/>
            <a:ext cx="11158193" cy="4055518"/>
          </a:xfrm>
          <a:prstGeom prst="rect">
            <a:avLst/>
          </a:prstGeom>
        </p:spPr>
        <p:txBody>
          <a:bodyPr>
            <a:noAutofit/>
          </a:bodyPr>
          <a:lstStyle/>
          <a:p>
            <a:pPr marL="457200" indent="-457200">
              <a:spcBef>
                <a:spcPts val="700"/>
              </a:spcBef>
              <a:buAutoNum type="arabicPeriod"/>
            </a:pPr>
            <a:r>
              <a:rPr lang="fr-CA" sz="2000">
                <a:latin typeface="Century Gothic" panose="020B0502020202020204" pitchFamily="34" charset="0"/>
                <a:ea typeface="+mn-lt"/>
                <a:cs typeface="+mn-lt"/>
              </a:rPr>
              <a:t>Formez des équipes </a:t>
            </a:r>
            <a:r>
              <a:rPr lang="fr-CA" sz="2000" dirty="0">
                <a:latin typeface="Century Gothic" panose="020B0502020202020204" pitchFamily="34" charset="0"/>
                <a:ea typeface="+mn-lt"/>
                <a:cs typeface="+mn-lt"/>
              </a:rPr>
              <a:t>de deux ou de trois et choisissez un produit que vous utilisez ou que vous consommez quotidiennement.</a:t>
            </a:r>
          </a:p>
          <a:p>
            <a:pPr marL="457200" indent="-457200">
              <a:spcBef>
                <a:spcPts val="700"/>
              </a:spcBef>
              <a:buAutoNum type="arabicPeriod"/>
            </a:pPr>
            <a:r>
              <a:rPr lang="fr-CA" sz="2000" dirty="0">
                <a:latin typeface="Century Gothic" panose="020B0502020202020204" pitchFamily="34" charset="0"/>
                <a:ea typeface="+mn-lt"/>
                <a:cs typeface="+mn-lt"/>
              </a:rPr>
              <a:t>Vérifiez si les entreprises qui les fabriquent </a:t>
            </a:r>
            <a:r>
              <a:rPr lang="fr-CA" sz="2000">
                <a:latin typeface="Century Gothic" panose="020B0502020202020204" pitchFamily="34" charset="0"/>
                <a:ea typeface="+mn-lt"/>
                <a:cs typeface="+mn-lt"/>
              </a:rPr>
              <a:t>sont cotées </a:t>
            </a:r>
            <a:r>
              <a:rPr lang="fr-CA" sz="2000" dirty="0">
                <a:latin typeface="Century Gothic" panose="020B0502020202020204" pitchFamily="34" charset="0"/>
                <a:ea typeface="+mn-lt"/>
                <a:cs typeface="+mn-lt"/>
              </a:rPr>
              <a:t>en bourse (TSX, CAC Paris, Dow Jones, Bourse de Singapour). </a:t>
            </a:r>
          </a:p>
          <a:p>
            <a:pPr marL="457200" indent="-457200">
              <a:spcBef>
                <a:spcPts val="700"/>
              </a:spcBef>
              <a:buAutoNum type="arabicPeriod"/>
            </a:pPr>
            <a:r>
              <a:rPr lang="fr-CA" sz="2000" dirty="0">
                <a:latin typeface="Century Gothic" panose="020B0502020202020204" pitchFamily="34" charset="0"/>
                <a:ea typeface="+mn-lt"/>
                <a:cs typeface="+mn-lt"/>
              </a:rPr>
              <a:t>Estimez ensemble le niveau de risque de chaque titre en tenant compte de critères comme la demande pour le produit, le secteur, la solidité de l’entreprise, les antécédents de rendement, les profits, etc.</a:t>
            </a:r>
          </a:p>
          <a:p>
            <a:pPr marL="457200" indent="-457200">
              <a:spcBef>
                <a:spcPts val="700"/>
              </a:spcBef>
              <a:buAutoNum type="arabicPeriod"/>
            </a:pPr>
            <a:r>
              <a:rPr lang="fr-CA" sz="2000" dirty="0">
                <a:latin typeface="Century Gothic" panose="020B0502020202020204" pitchFamily="34" charset="0"/>
                <a:ea typeface="+mn-lt"/>
                <a:cs typeface="+mn-lt"/>
              </a:rPr>
              <a:t>Résumez vos conclusions.</a:t>
            </a:r>
          </a:p>
          <a:p>
            <a:pPr marL="457200" indent="-457200">
              <a:spcBef>
                <a:spcPts val="700"/>
              </a:spcBef>
              <a:buAutoNum type="arabicPeriod"/>
            </a:pPr>
            <a:r>
              <a:rPr lang="fr-CA" sz="2000" dirty="0">
                <a:latin typeface="Century Gothic" panose="020B0502020202020204" pitchFamily="34" charset="0"/>
                <a:ea typeface="+mn-lt"/>
                <a:cs typeface="+mn-lt"/>
              </a:rPr>
              <a:t>Partagez vos conclusions avec le reste de la classe.</a:t>
            </a:r>
          </a:p>
          <a:p>
            <a:pPr marL="457200" indent="-457200">
              <a:spcBef>
                <a:spcPts val="700"/>
              </a:spcBef>
              <a:buAutoNum type="arabicPeriod"/>
            </a:pPr>
            <a:r>
              <a:rPr lang="fr-CA" sz="2000">
                <a:latin typeface="Century Gothic" panose="020B0502020202020204" pitchFamily="34" charset="0"/>
                <a:cs typeface="Calibri"/>
              </a:rPr>
              <a:t>Discutez-en en classe.</a:t>
            </a:r>
            <a:endParaRPr lang="fr-CA" sz="2000" dirty="0">
              <a:latin typeface="Century Gothic" panose="020B0502020202020204" pitchFamily="34" charset="0"/>
              <a:cs typeface="Calibri"/>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2</a:t>
            </a:fld>
            <a:endParaRPr lang="en-US"/>
          </a:p>
        </p:txBody>
      </p:sp>
    </p:spTree>
    <p:extLst>
      <p:ext uri="{BB962C8B-B14F-4D97-AF65-F5344CB8AC3E}">
        <p14:creationId xmlns:p14="http://schemas.microsoft.com/office/powerpoint/2010/main" val="127476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ctrTitle"/>
            <p:custDataLst>
              <p:tags r:id="rId1"/>
            </p:custDataLst>
          </p:nvPr>
        </p:nvSpPr>
        <p:spPr>
          <a:xfrm>
            <a:off x="517871" y="1047573"/>
            <a:ext cx="10061230" cy="668337"/>
          </a:xfrm>
        </p:spPr>
        <p:txBody>
          <a:bodyPr/>
          <a:lstStyle/>
          <a:p>
            <a:r>
              <a:rPr lang="fr-CA"/>
              <a:t>Révision : qu’est-ce que le risque et le rendement d’un investissement?</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3</a:t>
            </a:fld>
            <a:endParaRPr lang="en-US"/>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3"/>
            </p:custDataLst>
          </p:nvPr>
        </p:nvSpPr>
        <p:spPr>
          <a:xfrm>
            <a:off x="517870" y="2749553"/>
            <a:ext cx="6649375" cy="2336800"/>
          </a:xfrm>
          <a:prstGeom prst="rect">
            <a:avLst/>
          </a:prstGeom>
        </p:spPr>
        <p:txBody>
          <a:bodyPr>
            <a:noAutofit/>
          </a:bodyPr>
          <a:lstStyle/>
          <a:p>
            <a:pPr marL="342900" indent="-342900">
              <a:buClr>
                <a:schemeClr val="tx1"/>
              </a:buClr>
              <a:buFont typeface="Arial" panose="020B0604020202020204" pitchFamily="34" charset="0"/>
              <a:buChar char="•"/>
            </a:pPr>
            <a:r>
              <a:rPr lang="fr-CA" sz="2500" dirty="0">
                <a:latin typeface="Century Gothic" panose="020B0502020202020204" pitchFamily="34" charset="0"/>
              </a:rPr>
              <a:t>Le « </a:t>
            </a:r>
            <a:r>
              <a:rPr lang="fr-CA" sz="2500">
                <a:latin typeface="Century Gothic" panose="020B0502020202020204" pitchFamily="34" charset="0"/>
              </a:rPr>
              <a:t>risque d’investissement </a:t>
            </a:r>
            <a:r>
              <a:rPr lang="fr-CA" sz="2500" dirty="0">
                <a:latin typeface="Century Gothic" panose="020B0502020202020204" pitchFamily="34" charset="0"/>
              </a:rPr>
              <a:t>» est l’incertitude reliée au fait d’investir.</a:t>
            </a:r>
          </a:p>
          <a:p>
            <a:pPr marL="342900" indent="-342900">
              <a:buClr>
                <a:schemeClr val="tx1"/>
              </a:buClr>
              <a:buFont typeface="Arial" panose="020B0604020202020204" pitchFamily="34" charset="0"/>
              <a:buChar char="•"/>
            </a:pPr>
            <a:r>
              <a:rPr lang="fr-CA" sz="2500" dirty="0">
                <a:latin typeface="Century Gothic" panose="020B0502020202020204" pitchFamily="34" charset="0"/>
              </a:rPr>
              <a:t>Le « rendement » exprime l’augmentation ou la diminution de la valeur d’un titre dans le temps.</a:t>
            </a:r>
          </a:p>
        </p:txBody>
      </p:sp>
      <p:sp>
        <p:nvSpPr>
          <p:cNvPr id="5" name="Oval 4">
            <a:extLst>
              <a:ext uri="{FF2B5EF4-FFF2-40B4-BE49-F238E27FC236}">
                <a16:creationId xmlns:a16="http://schemas.microsoft.com/office/drawing/2014/main" id="{70314D3F-B110-8443-AFDA-B15DD5E94B03}"/>
              </a:ext>
            </a:extLst>
          </p:cNvPr>
          <p:cNvSpPr/>
          <p:nvPr>
            <p:custDataLst>
              <p:tags r:id="rId4"/>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4" name="Picture 3">
            <a:extLst>
              <a:ext uri="{FF2B5EF4-FFF2-40B4-BE49-F238E27FC236}">
                <a16:creationId xmlns:a16="http://schemas.microsoft.com/office/drawing/2014/main" id="{C9E3E1D2-5CDE-4843-B878-B19339E8815F}"/>
              </a:ext>
            </a:extLst>
          </p:cNvPr>
          <p:cNvPicPr>
            <a:picLocks noChangeAspect="1"/>
          </p:cNvPicPr>
          <p:nvPr>
            <p:custDataLst>
              <p:tags r:id="rId5"/>
            </p:custDataLst>
          </p:nvPr>
        </p:nvPicPr>
        <p:blipFill>
          <a:blip r:embed="rId8"/>
          <a:stretch>
            <a:fillRect/>
          </a:stretch>
        </p:blipFill>
        <p:spPr>
          <a:xfrm>
            <a:off x="8524068" y="3196200"/>
            <a:ext cx="1765956" cy="1618793"/>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Vidéo Parlons finances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4</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2272417"/>
          </a:xfrm>
          <a:prstGeom prst="rect">
            <a:avLst/>
          </a:prstGeom>
          <a:noFill/>
        </p:spPr>
        <p:txBody>
          <a:bodyPr wrap="square">
            <a:spAutoFit/>
          </a:bodyPr>
          <a:lstStyle/>
          <a:p>
            <a:pPr marL="342900" indent="-342900">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Quel est le lien entre le risque et le rendement?</a:t>
            </a:r>
          </a:p>
          <a:p>
            <a:pPr marL="342900" indent="-342900">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Pourquoi est-il important que ton niveau de risque concorde avec ton horizon de placement?</a:t>
            </a:r>
          </a:p>
          <a:p>
            <a:pPr marL="342900" indent="-342900">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Classe ces catégories d’actifs de la moins risquée à la plus risquée :  liquidités, obligations gouvernementales, actions, immobilier.</a:t>
            </a:r>
          </a:p>
        </p:txBody>
      </p:sp>
    </p:spTree>
    <p:extLst>
      <p:ext uri="{BB962C8B-B14F-4D97-AF65-F5344CB8AC3E}">
        <p14:creationId xmlns:p14="http://schemas.microsoft.com/office/powerpoint/2010/main" val="338242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Vidéo Parlons finances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5</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4067780"/>
          </a:xfrm>
          <a:prstGeom prst="rect">
            <a:avLst/>
          </a:prstGeom>
          <a:noFill/>
        </p:spPr>
        <p:txBody>
          <a:bodyPr wrap="square">
            <a:spAutoFit/>
          </a:bodyPr>
          <a:lstStyle/>
          <a:p>
            <a:pPr marL="366713" indent="-366713">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Qu’est-ce que la diversification et pourquoi est-ce important?</a:t>
            </a:r>
          </a:p>
          <a:p>
            <a:pPr marL="366713" indent="-366713">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Explique à l’aide d’un exemple comment un manque de diversification pourrait faire augmenter tes pertes d’investissement.</a:t>
            </a:r>
          </a:p>
          <a:p>
            <a:pPr marL="366713" indent="-366713">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Complète cet énoncé :  Il ne faut pas mettre _____ ses _____ dans le même __________.</a:t>
            </a:r>
          </a:p>
          <a:p>
            <a:pPr marL="366713" indent="-366713">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Qu’est-ce qu’un portefeuille 60 % titres à revenu fixe et 40 % actions?</a:t>
            </a:r>
          </a:p>
          <a:p>
            <a:pPr marL="366713" indent="-366713">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Si tu as une faible tolérance au risque, quelle pourrait être une répartition de portefeuille (titres à revenu fixe et actions) appropriée pour toi?</a:t>
            </a:r>
          </a:p>
        </p:txBody>
      </p:sp>
    </p:spTree>
    <p:extLst>
      <p:ext uri="{BB962C8B-B14F-4D97-AF65-F5344CB8AC3E}">
        <p14:creationId xmlns:p14="http://schemas.microsoft.com/office/powerpoint/2010/main" val="34164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Exercice :</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6</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3811300"/>
          </a:xfrm>
          <a:prstGeom prst="rect">
            <a:avLst/>
          </a:prstGeom>
          <a:noFill/>
        </p:spPr>
        <p:txBody>
          <a:bodyPr wrap="square">
            <a:spAutoFit/>
          </a:bodyPr>
          <a:lstStyle/>
          <a:p>
            <a:pPr marL="285750" indent="-285750">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En équipe, analysez le niveau de risque de deux portefeuilles d’investissement différents, en vous aidant du modèle et de l’exemple fournis.</a:t>
            </a:r>
          </a:p>
          <a:p>
            <a:pPr marL="285750" indent="-285750">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Analysez le risque et le rendement potentiel de chaque scénario et discutez-en. Tenez compte de facteurs comme la tolérance au risque, l’horizon de placement, les conditions du marché et les types d’investissement.</a:t>
            </a:r>
          </a:p>
          <a:p>
            <a:pPr marL="285750" indent="-285750">
              <a:spcBef>
                <a:spcPts val="1000"/>
              </a:spcBef>
              <a:buClr>
                <a:srgbClr val="A2AAAD"/>
              </a:buClr>
              <a:buFont typeface="Arial" panose="020B0604020202020204" pitchFamily="34" charset="0"/>
              <a:buChar char="•"/>
            </a:pPr>
            <a:r>
              <a:rPr lang="fr-CA" sz="2500">
                <a:latin typeface="Century Gothic" panose="020B0502020202020204" pitchFamily="34" charset="0"/>
                <a:ea typeface="+mn-lt"/>
                <a:cs typeface="+mn-lt"/>
              </a:rPr>
              <a:t>Préparez-vous à présenter votre analyse de risque en classe le lendemain, au moyen d’une présentation PowerPoint.</a:t>
            </a:r>
          </a:p>
        </p:txBody>
      </p:sp>
    </p:spTree>
    <p:extLst>
      <p:ext uri="{BB962C8B-B14F-4D97-AF65-F5344CB8AC3E}">
        <p14:creationId xmlns:p14="http://schemas.microsoft.com/office/powerpoint/2010/main" val="277855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0" y="1024995"/>
            <a:ext cx="11158193" cy="668337"/>
          </a:xfrm>
          <a:prstGeom prst="rect">
            <a:avLst/>
          </a:prstGeom>
        </p:spPr>
        <p:txBody>
          <a:bodyPr spcFirstLastPara="1" vert="horz" lIns="91440" tIns="45720" rIns="91440" bIns="45720" rtlCol="0" anchor="t" anchorCtr="0">
            <a:normAutofit/>
          </a:bodyPr>
          <a:lstStyle/>
          <a:p>
            <a:pPr>
              <a:buClr>
                <a:schemeClr val="dk2"/>
              </a:buClr>
              <a:buSzPts val="4400"/>
            </a:pPr>
            <a:r>
              <a:rPr lang="fr-CA"/>
              <a:t>Exemple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7</a:t>
            </a:fld>
            <a:endParaRPr lang="en-US"/>
          </a:p>
        </p:txBody>
      </p:sp>
      <p:graphicFrame>
        <p:nvGraphicFramePr>
          <p:cNvPr id="5" name="Table 4">
            <a:extLst>
              <a:ext uri="{FF2B5EF4-FFF2-40B4-BE49-F238E27FC236}">
                <a16:creationId xmlns:a16="http://schemas.microsoft.com/office/drawing/2014/main" id="{6B8200DA-E09B-0AE7-0790-A0072B1FF26A}"/>
              </a:ext>
            </a:extLst>
          </p:cNvPr>
          <p:cNvGraphicFramePr>
            <a:graphicFrameLocks noGrp="1"/>
          </p:cNvGraphicFramePr>
          <p:nvPr>
            <p:custDataLst>
              <p:tags r:id="rId3"/>
            </p:custDataLst>
            <p:extLst>
              <p:ext uri="{D42A27DB-BD31-4B8C-83A1-F6EECF244321}">
                <p14:modId xmlns:p14="http://schemas.microsoft.com/office/powerpoint/2010/main" val="3721939899"/>
              </p:ext>
            </p:extLst>
          </p:nvPr>
        </p:nvGraphicFramePr>
        <p:xfrm>
          <a:off x="584256" y="1599721"/>
          <a:ext cx="11023488" cy="4297680"/>
        </p:xfrm>
        <a:graphic>
          <a:graphicData uri="http://schemas.openxmlformats.org/drawingml/2006/table">
            <a:tbl>
              <a:tblPr firstRow="1" bandRow="1">
                <a:tableStyleId>{5C22544A-7EE6-4342-B048-85BDC9FD1C3A}</a:tableStyleId>
              </a:tblPr>
              <a:tblGrid>
                <a:gridCol w="2504962">
                  <a:extLst>
                    <a:ext uri="{9D8B030D-6E8A-4147-A177-3AD203B41FA5}">
                      <a16:colId xmlns:a16="http://schemas.microsoft.com/office/drawing/2014/main" val="148973809"/>
                    </a:ext>
                  </a:extLst>
                </a:gridCol>
                <a:gridCol w="2435282">
                  <a:extLst>
                    <a:ext uri="{9D8B030D-6E8A-4147-A177-3AD203B41FA5}">
                      <a16:colId xmlns:a16="http://schemas.microsoft.com/office/drawing/2014/main" val="795722063"/>
                    </a:ext>
                  </a:extLst>
                </a:gridCol>
                <a:gridCol w="3536893">
                  <a:extLst>
                    <a:ext uri="{9D8B030D-6E8A-4147-A177-3AD203B41FA5}">
                      <a16:colId xmlns:a16="http://schemas.microsoft.com/office/drawing/2014/main" val="2336605656"/>
                    </a:ext>
                  </a:extLst>
                </a:gridCol>
                <a:gridCol w="2546351">
                  <a:extLst>
                    <a:ext uri="{9D8B030D-6E8A-4147-A177-3AD203B41FA5}">
                      <a16:colId xmlns:a16="http://schemas.microsoft.com/office/drawing/2014/main" val="1194248098"/>
                    </a:ext>
                  </a:extLst>
                </a:gridCol>
              </a:tblGrid>
              <a:tr h="393649">
                <a:tc>
                  <a:txBody>
                    <a:bodyPr/>
                    <a:lstStyle/>
                    <a:p>
                      <a:r>
                        <a:rPr lang="fr-CA" sz="1600">
                          <a:solidFill>
                            <a:schemeClr val="tx1"/>
                          </a:solidFill>
                          <a:latin typeface="Century Gothic" panose="020B0502020202020204" pitchFamily="34" charset="0"/>
                        </a:rPr>
                        <a:t>Répartition du portefeuille</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fr-CA" sz="1600">
                          <a:solidFill>
                            <a:schemeClr val="tx1"/>
                          </a:solidFill>
                          <a:latin typeface="Century Gothic" panose="020B0502020202020204" pitchFamily="34" charset="0"/>
                        </a:rPr>
                        <a:t>Niveau de risque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fr-CA" sz="1600">
                          <a:solidFill>
                            <a:schemeClr val="tx1"/>
                          </a:solidFill>
                          <a:latin typeface="Century Gothic" panose="020B0502020202020204" pitchFamily="34" charset="0"/>
                        </a:rPr>
                        <a:t>Explication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fr-CA" sz="1600">
                          <a:solidFill>
                            <a:schemeClr val="tx1"/>
                          </a:solidFill>
                          <a:latin typeface="Century Gothic" panose="020B0502020202020204" pitchFamily="34" charset="0"/>
                        </a:rPr>
                        <a:t>Type d’investisseur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786200475"/>
                  </a:ext>
                </a:extLst>
              </a:tr>
              <a:tr h="3457576">
                <a:tc>
                  <a:txBody>
                    <a:bodyPr/>
                    <a:lstStyle/>
                    <a:p>
                      <a:r>
                        <a:rPr lang="fr-CA" sz="1400">
                          <a:latin typeface="Century Gothic" panose="020B0502020202020204" pitchFamily="34" charset="0"/>
                        </a:rPr>
                        <a:t>Scénario 1 : </a:t>
                      </a:r>
                    </a:p>
                    <a:p>
                      <a:r>
                        <a:rPr lang="fr-CA" sz="1400">
                          <a:latin typeface="Century Gothic" panose="020B0502020202020204" pitchFamily="34" charset="0"/>
                        </a:rPr>
                        <a:t>Répartition de l’actif : </a:t>
                      </a:r>
                    </a:p>
                    <a:p>
                      <a:pPr marL="182563" indent="-182563">
                        <a:buClr>
                          <a:srgbClr val="A2AAAD"/>
                        </a:buClr>
                        <a:buFont typeface="Arial" panose="020B0604020202020204" pitchFamily="34" charset="0"/>
                        <a:buChar char="•"/>
                        <a:tabLst/>
                      </a:pPr>
                      <a:r>
                        <a:rPr lang="fr-CA" sz="1400">
                          <a:latin typeface="Century Gothic" panose="020B0502020202020204" pitchFamily="34" charset="0"/>
                        </a:rPr>
                        <a:t>70 % d’obligations du gouvernement canadien</a:t>
                      </a:r>
                    </a:p>
                    <a:p>
                      <a:pPr marL="182563" indent="-182563">
                        <a:buClr>
                          <a:srgbClr val="A2AAAD"/>
                        </a:buClr>
                        <a:buFont typeface="Arial" panose="020B0604020202020204" pitchFamily="34" charset="0"/>
                        <a:buChar char="•"/>
                        <a:tabLst/>
                      </a:pPr>
                      <a:r>
                        <a:rPr lang="fr-CA" sz="1400">
                          <a:latin typeface="Century Gothic" panose="020B0502020202020204" pitchFamily="34" charset="0"/>
                        </a:rPr>
                        <a:t>20 % d’actions canadiennes de qualité </a:t>
                      </a:r>
                    </a:p>
                    <a:p>
                      <a:pPr marL="182563" indent="-182563">
                        <a:buClr>
                          <a:srgbClr val="A2AAAD"/>
                        </a:buClr>
                        <a:buFont typeface="Arial" panose="020B0604020202020204" pitchFamily="34" charset="0"/>
                        <a:buChar char="•"/>
                        <a:tabLst/>
                      </a:pPr>
                      <a:r>
                        <a:rPr lang="fr-CA" sz="1400">
                          <a:latin typeface="Century Gothic" panose="020B0502020202020204" pitchFamily="34" charset="0"/>
                        </a:rPr>
                        <a:t>10 % de bons du Trésor à court terme ou de fonds du marché monétaire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a:latin typeface="Century Gothic" panose="020B0502020202020204" pitchFamily="34" charset="0"/>
                        </a:rPr>
                        <a:t>Portefeuille prudent : </a:t>
                      </a:r>
                      <a:br>
                        <a:rPr lang="fr-CA" sz="1400">
                          <a:latin typeface="Century Gothic" panose="020B0502020202020204" pitchFamily="34" charset="0"/>
                        </a:rPr>
                      </a:br>
                      <a:r>
                        <a:rPr lang="fr-CA" sz="1400">
                          <a:latin typeface="Century Gothic" panose="020B0502020202020204" pitchFamily="34" charset="0"/>
                        </a:rPr>
                        <a:t>Risque faible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indent="-182563">
                        <a:buClr>
                          <a:srgbClr val="A2AAAD"/>
                        </a:buClr>
                        <a:buFont typeface="Arial" panose="020B0604020202020204" pitchFamily="34" charset="0"/>
                        <a:buChar char="•"/>
                        <a:tabLst/>
                      </a:pPr>
                      <a:r>
                        <a:rPr lang="fr-CA" sz="1400" dirty="0">
                          <a:latin typeface="Century Gothic" panose="020B0502020202020204" pitchFamily="34" charset="0"/>
                        </a:rPr>
                        <a:t>Les obligations procurent de la stabilité et un revenu en intérêts régulier. </a:t>
                      </a:r>
                    </a:p>
                    <a:p>
                      <a:pPr marL="182563" indent="-182563">
                        <a:buClr>
                          <a:srgbClr val="A2AAAD"/>
                        </a:buClr>
                        <a:buFont typeface="Arial" panose="020B0604020202020204" pitchFamily="34" charset="0"/>
                        <a:buChar char="•"/>
                        <a:tabLst/>
                      </a:pPr>
                      <a:r>
                        <a:rPr lang="fr-CA" sz="1400" dirty="0">
                          <a:latin typeface="Century Gothic" panose="020B0502020202020204" pitchFamily="34" charset="0"/>
                        </a:rPr>
                        <a:t>Les actions canadiennes </a:t>
                      </a:r>
                      <a:r>
                        <a:rPr lang="fr-CA" sz="1400">
                          <a:latin typeface="Century Gothic" panose="020B0502020202020204" pitchFamily="34" charset="0"/>
                        </a:rPr>
                        <a:t>de qualité </a:t>
                      </a:r>
                      <a:r>
                        <a:rPr lang="fr-CA" sz="1400" dirty="0">
                          <a:latin typeface="Century Gothic" panose="020B0502020202020204" pitchFamily="34" charset="0"/>
                        </a:rPr>
                        <a:t>sont émises par des sociétés reconnues pour leur stabilité et leurs dividendes, et elles offrent un certain potentiel de croissance et une volatilité plus faible. </a:t>
                      </a:r>
                    </a:p>
                    <a:p>
                      <a:pPr marL="182563" indent="-182563">
                        <a:buClr>
                          <a:srgbClr val="A2AAAD"/>
                        </a:buClr>
                        <a:buFont typeface="Arial" panose="020B0604020202020204" pitchFamily="34" charset="0"/>
                        <a:buChar char="•"/>
                        <a:tabLst/>
                      </a:pPr>
                      <a:r>
                        <a:rPr lang="fr-CA" sz="1400" dirty="0">
                          <a:latin typeface="Century Gothic" panose="020B0502020202020204" pitchFamily="34" charset="0"/>
                        </a:rPr>
                        <a:t>Les bons du Trésor à court terme ou les fonds du marché monétaire sont peu risqués parce qu’ils peuvent compter sur la capacité du gouvernement de taxer et d’imprimer de l’argent. Le risque de défaillance des bons du Trésor canadiens est extrêmement faible.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CA" sz="1400" dirty="0">
                          <a:latin typeface="Century Gothic" panose="020B0502020202020204" pitchFamily="34" charset="0"/>
                        </a:rPr>
                        <a:t>Un investisseur qui a une faible tolérance au risque et un horizon de placement court.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bl>
          </a:graphicData>
        </a:graphic>
      </p:graphicFrame>
      <p:sp>
        <p:nvSpPr>
          <p:cNvPr id="3" name="TextBox 2">
            <a:extLst>
              <a:ext uri="{FF2B5EF4-FFF2-40B4-BE49-F238E27FC236}">
                <a16:creationId xmlns:a16="http://schemas.microsoft.com/office/drawing/2014/main" id="{9A23B473-65F8-9841-DB22-F8DF772027DE}"/>
              </a:ext>
            </a:extLst>
          </p:cNvPr>
          <p:cNvSpPr txBox="1"/>
          <p:nvPr>
            <p:custDataLst>
              <p:tags r:id="rId4"/>
            </p:custDataLst>
          </p:nvPr>
        </p:nvSpPr>
        <p:spPr>
          <a:xfrm>
            <a:off x="2470068" y="6451599"/>
            <a:ext cx="1003801" cy="215444"/>
          </a:xfrm>
          <a:prstGeom prst="rect">
            <a:avLst/>
          </a:prstGeom>
          <a:noFill/>
        </p:spPr>
        <p:txBody>
          <a:bodyPr wrap="none" rtlCol="0">
            <a:spAutoFit/>
          </a:bodyPr>
          <a:lstStyle/>
          <a:p>
            <a:r>
              <a:rPr lang="fr-CA" sz="800" b="0" i="0" u="none" strike="noStrike" dirty="0">
                <a:solidFill>
                  <a:srgbClr val="545454"/>
                </a:solidFill>
                <a:effectLst/>
                <a:latin typeface="Century Gothic" panose="020B0502020202020204" pitchFamily="34" charset="0"/>
              </a:rPr>
              <a:t>1816954-v202449</a:t>
            </a:r>
          </a:p>
        </p:txBody>
      </p:sp>
    </p:spTree>
    <p:extLst>
      <p:ext uri="{BB962C8B-B14F-4D97-AF65-F5344CB8AC3E}">
        <p14:creationId xmlns:p14="http://schemas.microsoft.com/office/powerpoint/2010/main" val="39808761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538</Words>
  <Application>Microsoft Office PowerPoint</Application>
  <PresentationFormat>Widescreen</PresentationFormat>
  <Paragraphs>50</Paragraphs>
  <Slides>7</Slides>
  <Notes>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Bierstadt</vt:lpstr>
      <vt:lpstr>Calibri</vt:lpstr>
      <vt:lpstr>Century Gothic</vt:lpstr>
      <vt:lpstr>GestaltVTI</vt:lpstr>
      <vt:lpstr>Les attentes en matière de risque et de rendement</vt:lpstr>
      <vt:lpstr>Réflexion</vt:lpstr>
      <vt:lpstr>Révision : qu’est-ce que le risque et le rendement d’un investissement?</vt:lpstr>
      <vt:lpstr>Vidéo Parlons finances</vt:lpstr>
      <vt:lpstr>Vidéo Parlons finances</vt:lpstr>
      <vt:lpstr>Exercice :</vt:lpstr>
      <vt:lpstr>Exemple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125</cp:revision>
  <dcterms:created xsi:type="dcterms:W3CDTF">2023-10-22T21:01:04Z</dcterms:created>
  <dcterms:modified xsi:type="dcterms:W3CDTF">2024-08-29T20:52:14Z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