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2.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3.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4.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5.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9"/>
  </p:notesMasterIdLst>
  <p:sldIdLst>
    <p:sldId id="281" r:id="rId2"/>
    <p:sldId id="278" r:id="rId3"/>
    <p:sldId id="306" r:id="rId4"/>
    <p:sldId id="311" r:id="rId5"/>
    <p:sldId id="326" r:id="rId6"/>
    <p:sldId id="322" r:id="rId7"/>
    <p:sldId id="32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29C636-1258-1300-6AF9-A1C07C859FB5}" name="Gagliardi, Monica" initials="GM" userId="S::monica.flores@fidelity.ca::403ed6f2-ccb6-4a32-97e9-f49bef3accc9" providerId="AD"/>
  <p188:author id="{DF88A69D-1FA6-9820-9E52-8F80F4157C52}" name="Young, Alexandra" initials="YA" userId="S::alexandra.young@fidelity.ca::352ee25d-62a0-42da-b6b2-af7e76994482" providerId="AD"/>
  <p188:author id="{C62313AA-70BB-5D03-5235-BD645A1D21AC}" name="Verreault, Lorianne" initials="VL" userId="S::Lorianne.Verreault@fidelity.ca::d92078dc-d85a-4005-a612-3182e84fbe83" providerId="AD"/>
  <p188:author id="{E972F8CF-B59F-7B46-CD8D-153C09311A4D}" name="Gill, Ravina" initials="GR" userId="S::ravina.gill@fidelity.ca::4ab046ad-39f6-4281-85c3-6be506179019" providerId="AD"/>
  <p188:author id="{0A16D4D1-4734-95FF-367D-C374CF13C49F}" name="Ponce, Vanessa" initials="PV" userId="S::vanessa.ponce@fidelity.ca::30c8e74a-fa94-4ed1-b031-97ff44e964e5" providerId="AD"/>
  <p188:author id="{E34789F2-C444-EAB7-7B99-F93D7A14117D}" name="Darien Desroches" initials="DD" userId="c7371e85daf18b3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885"/>
    <a:srgbClr val="333F48"/>
    <a:srgbClr val="8BD3E6"/>
    <a:srgbClr val="F2A900"/>
    <a:srgbClr val="6ABD4A"/>
    <a:srgbClr val="85AE23"/>
    <a:srgbClr val="B9E5F0"/>
    <a:srgbClr val="A2AA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FDB7B1-2C2E-4F40-9EB6-86125B426C66}" v="7" dt="2024-08-29T20:51:31.9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266" autoAdjust="0"/>
    <p:restoredTop sz="94660"/>
  </p:normalViewPr>
  <p:slideViewPr>
    <p:cSldViewPr snapToGrid="0">
      <p:cViewPr varScale="1">
        <p:scale>
          <a:sx n="108" d="100"/>
          <a:sy n="108" d="100"/>
        </p:scale>
        <p:origin x="120" y="2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riano, Sally" userId="6a92a364-d3bc-4bd8-bbde-8990c7cf6201" providerId="ADAL" clId="{6CFDB7B1-2C2E-4F40-9EB6-86125B426C66}"/>
    <pc:docChg chg="custSel modMainMaster">
      <pc:chgData name="Soriano, Sally" userId="6a92a364-d3bc-4bd8-bbde-8990c7cf6201" providerId="ADAL" clId="{6CFDB7B1-2C2E-4F40-9EB6-86125B426C66}" dt="2024-08-29T20:52:05.896" v="40" actId="478"/>
      <pc:docMkLst>
        <pc:docMk/>
      </pc:docMkLst>
      <pc:sldMasterChg chg="addSp modSp modSldLayout">
        <pc:chgData name="Soriano, Sally" userId="6a92a364-d3bc-4bd8-bbde-8990c7cf6201" providerId="ADAL" clId="{6CFDB7B1-2C2E-4F40-9EB6-86125B426C66}" dt="2024-08-29T20:52:05.896" v="40" actId="478"/>
        <pc:sldMasterMkLst>
          <pc:docMk/>
          <pc:sldMasterMk cId="1281054387" sldId="2147483724"/>
        </pc:sldMasterMkLst>
        <pc:spChg chg="add mod">
          <ac:chgData name="Soriano, Sally" userId="6a92a364-d3bc-4bd8-bbde-8990c7cf6201" providerId="ADAL" clId="{6CFDB7B1-2C2E-4F40-9EB6-86125B426C66}" dt="2024-08-29T20:51:31.959" v="38"/>
          <ac:spMkLst>
            <pc:docMk/>
            <pc:sldMasterMk cId="1281054387" sldId="2147483724"/>
            <ac:spMk id="3" creationId="{3EE37172-7837-BC3D-5C48-2F6612EE2C11}"/>
          </ac:spMkLst>
        </pc:spChg>
        <pc:sldLayoutChg chg="addSp delSp modSp mod">
          <pc:chgData name="Soriano, Sally" userId="6a92a364-d3bc-4bd8-bbde-8990c7cf6201" providerId="ADAL" clId="{6CFDB7B1-2C2E-4F40-9EB6-86125B426C66}" dt="2024-08-29T20:52:05.896" v="40" actId="478"/>
          <pc:sldLayoutMkLst>
            <pc:docMk/>
            <pc:sldMasterMk cId="1281054387" sldId="2147483724"/>
            <pc:sldLayoutMk cId="331860826" sldId="2147483713"/>
          </pc:sldLayoutMkLst>
          <pc:spChg chg="add del mod">
            <ac:chgData name="Soriano, Sally" userId="6a92a364-d3bc-4bd8-bbde-8990c7cf6201" providerId="ADAL" clId="{6CFDB7B1-2C2E-4F40-9EB6-86125B426C66}" dt="2024-08-29T20:52:05.896" v="40" actId="478"/>
            <ac:spMkLst>
              <pc:docMk/>
              <pc:sldMasterMk cId="1281054387" sldId="2147483724"/>
              <pc:sldLayoutMk cId="331860826" sldId="2147483713"/>
              <ac:spMk id="3" creationId="{D9B97337-61FF-912F-51BE-9C4607243AB5}"/>
            </ac:spMkLst>
          </pc:spChg>
        </pc:sldLayoutChg>
        <pc:sldLayoutChg chg="addSp delSp modSp mod">
          <pc:chgData name="Soriano, Sally" userId="6a92a364-d3bc-4bd8-bbde-8990c7cf6201" providerId="ADAL" clId="{6CFDB7B1-2C2E-4F40-9EB6-86125B426C66}" dt="2024-08-29T20:50:53.149" v="34"/>
          <pc:sldLayoutMkLst>
            <pc:docMk/>
            <pc:sldMasterMk cId="1281054387" sldId="2147483724"/>
            <pc:sldLayoutMk cId="2138190070" sldId="2147483714"/>
          </pc:sldLayoutMkLst>
          <pc:spChg chg="add del mod">
            <ac:chgData name="Soriano, Sally" userId="6a92a364-d3bc-4bd8-bbde-8990c7cf6201" providerId="ADAL" clId="{6CFDB7B1-2C2E-4F40-9EB6-86125B426C66}" dt="2024-08-29T20:50:52.133" v="33" actId="478"/>
            <ac:spMkLst>
              <pc:docMk/>
              <pc:sldMasterMk cId="1281054387" sldId="2147483724"/>
              <pc:sldLayoutMk cId="2138190070" sldId="2147483714"/>
              <ac:spMk id="3" creationId="{D9B97337-61FF-912F-51BE-9C4607243AB5}"/>
            </ac:spMkLst>
          </pc:spChg>
          <pc:spChg chg="add mod">
            <ac:chgData name="Soriano, Sally" userId="6a92a364-d3bc-4bd8-bbde-8990c7cf6201" providerId="ADAL" clId="{6CFDB7B1-2C2E-4F40-9EB6-86125B426C66}" dt="2024-08-29T20:50:53.149" v="34"/>
            <ac:spMkLst>
              <pc:docMk/>
              <pc:sldMasterMk cId="1281054387" sldId="2147483724"/>
              <pc:sldLayoutMk cId="2138190070" sldId="2147483714"/>
              <ac:spMk id="4" creationId="{7E755A77-D73E-7B00-1454-01A2C1DF5C2E}"/>
            </ac:spMkLst>
          </pc:spChg>
        </pc:sldLayoutChg>
        <pc:sldLayoutChg chg="addSp modSp">
          <pc:chgData name="Soriano, Sally" userId="6a92a364-d3bc-4bd8-bbde-8990c7cf6201" providerId="ADAL" clId="{6CFDB7B1-2C2E-4F40-9EB6-86125B426C66}" dt="2024-08-29T20:50:56.666" v="35"/>
          <pc:sldLayoutMkLst>
            <pc:docMk/>
            <pc:sldMasterMk cId="1281054387" sldId="2147483724"/>
            <pc:sldLayoutMk cId="3189469774" sldId="2147483715"/>
          </pc:sldLayoutMkLst>
          <pc:spChg chg="add mod">
            <ac:chgData name="Soriano, Sally" userId="6a92a364-d3bc-4bd8-bbde-8990c7cf6201" providerId="ADAL" clId="{6CFDB7B1-2C2E-4F40-9EB6-86125B426C66}" dt="2024-08-29T20:50:56.666" v="35"/>
            <ac:spMkLst>
              <pc:docMk/>
              <pc:sldMasterMk cId="1281054387" sldId="2147483724"/>
              <pc:sldLayoutMk cId="3189469774" sldId="2147483715"/>
              <ac:spMk id="7" creationId="{579D8185-7B25-A160-E22E-BB666EA61AB0}"/>
            </ac:spMkLst>
          </pc:spChg>
        </pc:sldLayoutChg>
        <pc:sldLayoutChg chg="addSp delSp modSp mod">
          <pc:chgData name="Soriano, Sally" userId="6a92a364-d3bc-4bd8-bbde-8990c7cf6201" providerId="ADAL" clId="{6CFDB7B1-2C2E-4F40-9EB6-86125B426C66}" dt="2024-08-29T20:51:03.562" v="37"/>
          <pc:sldLayoutMkLst>
            <pc:docMk/>
            <pc:sldMasterMk cId="1281054387" sldId="2147483724"/>
            <pc:sldLayoutMk cId="1443149685" sldId="2147483716"/>
          </pc:sldLayoutMkLst>
          <pc:spChg chg="del">
            <ac:chgData name="Soriano, Sally" userId="6a92a364-d3bc-4bd8-bbde-8990c7cf6201" providerId="ADAL" clId="{6CFDB7B1-2C2E-4F40-9EB6-86125B426C66}" dt="2024-08-29T20:51:02.247" v="36" actId="478"/>
            <ac:spMkLst>
              <pc:docMk/>
              <pc:sldMasterMk cId="1281054387" sldId="2147483724"/>
              <pc:sldLayoutMk cId="1443149685" sldId="2147483716"/>
              <ac:spMk id="5" creationId="{96399C52-9753-45D8-9646-CF31BB01577C}"/>
            </ac:spMkLst>
          </pc:spChg>
          <pc:spChg chg="add mod">
            <ac:chgData name="Soriano, Sally" userId="6a92a364-d3bc-4bd8-bbde-8990c7cf6201" providerId="ADAL" clId="{6CFDB7B1-2C2E-4F40-9EB6-86125B426C66}" dt="2024-08-29T20:51:03.562" v="37"/>
            <ac:spMkLst>
              <pc:docMk/>
              <pc:sldMasterMk cId="1281054387" sldId="2147483724"/>
              <pc:sldLayoutMk cId="1443149685" sldId="2147483716"/>
              <ac:spMk id="8" creationId="{02B58B98-B3B1-D331-BBE4-CA855F4A8895}"/>
            </ac:spMkLst>
          </pc:spChg>
        </pc:sldLayoutChg>
        <pc:sldLayoutChg chg="addSp modSp mod">
          <pc:chgData name="Soriano, Sally" userId="6a92a364-d3bc-4bd8-bbde-8990c7cf6201" providerId="ADAL" clId="{6CFDB7B1-2C2E-4F40-9EB6-86125B426C66}" dt="2024-08-29T20:50:28.833" v="32" actId="20577"/>
          <pc:sldLayoutMkLst>
            <pc:docMk/>
            <pc:sldMasterMk cId="1281054387" sldId="2147483724"/>
            <pc:sldLayoutMk cId="3544181888" sldId="2147483725"/>
          </pc:sldLayoutMkLst>
          <pc:spChg chg="add mod">
            <ac:chgData name="Soriano, Sally" userId="6a92a364-d3bc-4bd8-bbde-8990c7cf6201" providerId="ADAL" clId="{6CFDB7B1-2C2E-4F40-9EB6-86125B426C66}" dt="2024-08-29T20:50:28.833" v="32" actId="20577"/>
            <ac:spMkLst>
              <pc:docMk/>
              <pc:sldMasterMk cId="1281054387" sldId="2147483724"/>
              <pc:sldLayoutMk cId="3544181888" sldId="2147483725"/>
              <ac:spMk id="4" creationId="{D9B97337-61FF-912F-51BE-9C4607243AB5}"/>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9444D-42D3-4CC0-927A-FF18E050527A}" type="datetimeFigureOut">
              <a:t>8/29/2024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96D0F3-C04C-4EB4-93F2-B3F04278AF65}" type="slidenum">
              <a:t>‹#›</a:t>
            </a:fld>
            <a:endParaRPr lang="en-US"/>
          </a:p>
        </p:txBody>
      </p:sp>
    </p:spTree>
    <p:extLst>
      <p:ext uri="{BB962C8B-B14F-4D97-AF65-F5344CB8AC3E}">
        <p14:creationId xmlns:p14="http://schemas.microsoft.com/office/powerpoint/2010/main" val="3048591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2</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3</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21115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9481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47155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0735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2883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Video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
        <p:nvSpPr>
          <p:cNvPr id="7" name="Rectangle 6">
            <a:extLst>
              <a:ext uri="{FF2B5EF4-FFF2-40B4-BE49-F238E27FC236}">
                <a16:creationId xmlns:a16="http://schemas.microsoft.com/office/drawing/2014/main" id="{722FD5A5-A16C-00DE-E581-0AFD83A16CAB}"/>
              </a:ext>
            </a:extLst>
          </p:cNvPr>
          <p:cNvSpPr/>
          <p:nvPr userDrawn="1"/>
        </p:nvSpPr>
        <p:spPr>
          <a:xfrm>
            <a:off x="0" y="2057400"/>
            <a:ext cx="12192000" cy="3963988"/>
          </a:xfrm>
          <a:prstGeom prst="rect">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860826"/>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176990" y="995362"/>
            <a:ext cx="5027005"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a:prstGeom prst="rect">
            <a:avLst/>
          </a:prstGeom>
        </p:spPr>
        <p:txBody>
          <a:bodyPr>
            <a:normAutofit/>
          </a:bodyPr>
          <a:lstStyle>
            <a:lvl1pPr marL="0" indent="0">
              <a:buNone/>
              <a:defRPr sz="22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82399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a:xfrm>
            <a:off x="6662168" y="969264"/>
            <a:ext cx="5021182" cy="487045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679775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7BD47B-C187-494C-812F-46BE0040B915}"/>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12" name="Rectangle 11">
            <a:extLst>
              <a:ext uri="{FF2B5EF4-FFF2-40B4-BE49-F238E27FC236}">
                <a16:creationId xmlns:a16="http://schemas.microsoft.com/office/drawing/2014/main" id="{4618136A-0796-46EB-89BB-4C73C0258FE9}"/>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4769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ulle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517870" y="1991844"/>
            <a:ext cx="11158193" cy="4029786"/>
          </a:xfrm>
          <a:prstGeom prst="rect">
            <a:avLst/>
          </a:prstGeom>
        </p:spPr>
        <p:txBody>
          <a:bodyPr anchor="t" anchorCtr="0">
            <a:normAutofit/>
          </a:bodyPr>
          <a:lstStyle>
            <a:lvl1pPr marL="342900" indent="-342900" algn="l">
              <a:lnSpc>
                <a:spcPct val="100000"/>
              </a:lnSpc>
              <a:buClr>
                <a:srgbClr val="A2AAAD"/>
              </a:buClr>
              <a:buFont typeface="Arial" panose="020B0604020202020204" pitchFamily="34" charset="0"/>
              <a:buChar char="•"/>
              <a:defRPr sz="2500" i="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
        <p:nvSpPr>
          <p:cNvPr id="4" name="TextBox 2">
            <a:extLst>
              <a:ext uri="{FF2B5EF4-FFF2-40B4-BE49-F238E27FC236}">
                <a16:creationId xmlns:a16="http://schemas.microsoft.com/office/drawing/2014/main" id="{D9B97337-61FF-912F-51BE-9C4607243AB5}"/>
              </a:ext>
            </a:extLst>
          </p:cNvPr>
          <p:cNvSpPr txBox="1"/>
          <p:nvPr userDrawn="1"/>
        </p:nvSpPr>
        <p:spPr>
          <a:xfrm>
            <a:off x="2133056" y="6451599"/>
            <a:ext cx="3898824" cy="2308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900" b="0" i="0" u="none" strike="noStrike" dirty="0">
                <a:solidFill>
                  <a:srgbClr val="222222"/>
                </a:solidFill>
                <a:effectLst/>
                <a:highlight>
                  <a:srgbClr val="FFFFFF"/>
                </a:highlight>
                <a:latin typeface="Century Gothic" panose="020B0502020202020204" pitchFamily="34" charset="0"/>
              </a:rPr>
              <a:t>© 2024 FIDELITY INVESTMENTS CANADA S.R.I.           1816954-v202449</a:t>
            </a:r>
            <a:endParaRPr lang="en-US" sz="900" dirty="0">
              <a:latin typeface="Century Gothic" panose="020B0502020202020204" pitchFamily="34" charset="0"/>
            </a:endParaRPr>
          </a:p>
        </p:txBody>
      </p:sp>
    </p:spTree>
    <p:extLst>
      <p:ext uri="{BB962C8B-B14F-4D97-AF65-F5344CB8AC3E}">
        <p14:creationId xmlns:p14="http://schemas.microsoft.com/office/powerpoint/2010/main" val="3544181888"/>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guide id="5" orient="horz" pos="125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a:xfrm>
            <a:off x="517869" y="1160463"/>
            <a:ext cx="11158193" cy="532370"/>
          </a:xfrm>
          <a:prstGeom prst="rect">
            <a:avLst/>
          </a:prstGeom>
        </p:spPr>
        <p:txBody>
          <a:bodyPr/>
          <a:lstStyle>
            <a:lvl1pPr>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9" name="TextBox 8">
            <a:extLst>
              <a:ext uri="{FF2B5EF4-FFF2-40B4-BE49-F238E27FC236}">
                <a16:creationId xmlns:a16="http://schemas.microsoft.com/office/drawing/2014/main" id="{184BBE33-EAC1-3B1E-8EFB-448124FA14AC}"/>
              </a:ext>
            </a:extLst>
          </p:cNvPr>
          <p:cNvSpPr txBox="1"/>
          <p:nvPr userDrawn="1"/>
        </p:nvSpPr>
        <p:spPr>
          <a:xfrm>
            <a:off x="552033" y="2009274"/>
            <a:ext cx="5247187" cy="4012113"/>
          </a:xfrm>
          <a:prstGeom prst="rect">
            <a:avLst/>
          </a:prstGeom>
          <a:noFill/>
        </p:spPr>
        <p:txBody>
          <a:bodyPr wrap="square" rtlCol="0">
            <a:spAutoFit/>
          </a:bodyPr>
          <a:lstStyle/>
          <a:p>
            <a:endParaRPr lang="en-US" dirty="0"/>
          </a:p>
        </p:txBody>
      </p:sp>
      <p:sp>
        <p:nvSpPr>
          <p:cNvPr id="13" name="Text Placeholder 12">
            <a:extLst>
              <a:ext uri="{FF2B5EF4-FFF2-40B4-BE49-F238E27FC236}">
                <a16:creationId xmlns:a16="http://schemas.microsoft.com/office/drawing/2014/main" id="{CAA535C0-5BE2-5A59-3D11-8ABCC9A62912}"/>
              </a:ext>
            </a:extLst>
          </p:cNvPr>
          <p:cNvSpPr>
            <a:spLocks noGrp="1"/>
          </p:cNvSpPr>
          <p:nvPr>
            <p:ph type="body" sz="quarter" idx="13"/>
          </p:nvPr>
        </p:nvSpPr>
        <p:spPr>
          <a:xfrm>
            <a:off x="517525" y="2128838"/>
            <a:ext cx="5184775" cy="38925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BB27B774-CAD3-DF42-BBF0-6DE55F243F01}"/>
              </a:ext>
            </a:extLst>
          </p:cNvPr>
          <p:cNvSpPr>
            <a:spLocks noGrp="1"/>
          </p:cNvSpPr>
          <p:nvPr>
            <p:ph type="body" sz="quarter" idx="14"/>
          </p:nvPr>
        </p:nvSpPr>
        <p:spPr>
          <a:xfrm>
            <a:off x="6497220" y="2128838"/>
            <a:ext cx="5184775" cy="3892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Box 2">
            <a:extLst>
              <a:ext uri="{FF2B5EF4-FFF2-40B4-BE49-F238E27FC236}">
                <a16:creationId xmlns:a16="http://schemas.microsoft.com/office/drawing/2014/main" id="{7E755A77-D73E-7B00-1454-01A2C1DF5C2E}"/>
              </a:ext>
            </a:extLst>
          </p:cNvPr>
          <p:cNvSpPr txBox="1"/>
          <p:nvPr userDrawn="1"/>
        </p:nvSpPr>
        <p:spPr>
          <a:xfrm>
            <a:off x="2133056" y="6451599"/>
            <a:ext cx="3898824" cy="2308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900" b="0" i="0" u="none" strike="noStrike" dirty="0">
                <a:solidFill>
                  <a:srgbClr val="222222"/>
                </a:solidFill>
                <a:effectLst/>
                <a:highlight>
                  <a:srgbClr val="FFFFFF"/>
                </a:highlight>
                <a:latin typeface="Century Gothic" panose="020B0502020202020204" pitchFamily="34" charset="0"/>
              </a:rPr>
              <a:t>© 2024 FIDELITY INVESTMENTS CANADA S.R.I.           1816954-v202449</a:t>
            </a:r>
            <a:endParaRPr lang="en-US" sz="900" dirty="0">
              <a:latin typeface="Century Gothic" panose="020B0502020202020204" pitchFamily="34" charset="0"/>
            </a:endParaRPr>
          </a:p>
        </p:txBody>
      </p:sp>
    </p:spTree>
    <p:extLst>
      <p:ext uri="{BB962C8B-B14F-4D97-AF65-F5344CB8AC3E}">
        <p14:creationId xmlns:p14="http://schemas.microsoft.com/office/powerpoint/2010/main" val="213819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p:nvPr>
        </p:nvSpPr>
        <p:spPr>
          <a:xfrm>
            <a:off x="517870" y="978408"/>
            <a:ext cx="5020056" cy="4870974"/>
          </a:xfrm>
          <a:prstGeom prst="rect">
            <a:avLst/>
          </a:prstGeom>
        </p:spPr>
        <p:txBody>
          <a:bodyPr anchor="t">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a:prstGeom prst="rect">
            <a:avLst/>
          </a:prstGeo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7" name="TextBox 2">
            <a:extLst>
              <a:ext uri="{FF2B5EF4-FFF2-40B4-BE49-F238E27FC236}">
                <a16:creationId xmlns:a16="http://schemas.microsoft.com/office/drawing/2014/main" id="{579D8185-7B25-A160-E22E-BB666EA61AB0}"/>
              </a:ext>
            </a:extLst>
          </p:cNvPr>
          <p:cNvSpPr txBox="1"/>
          <p:nvPr userDrawn="1"/>
        </p:nvSpPr>
        <p:spPr>
          <a:xfrm>
            <a:off x="2133056" y="6451599"/>
            <a:ext cx="3898824" cy="2308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900" b="0" i="0" u="none" strike="noStrike" dirty="0">
                <a:solidFill>
                  <a:srgbClr val="222222"/>
                </a:solidFill>
                <a:effectLst/>
                <a:highlight>
                  <a:srgbClr val="FFFFFF"/>
                </a:highlight>
                <a:latin typeface="Century Gothic" panose="020B0502020202020204" pitchFamily="34" charset="0"/>
              </a:rPr>
              <a:t>© 2024 FIDELITY INVESTMENTS CANADA S.R.I.           1816954-v202449</a:t>
            </a:r>
            <a:endParaRPr lang="en-US" sz="900" dirty="0">
              <a:latin typeface="Century Gothic" panose="020B0502020202020204" pitchFamily="34" charset="0"/>
            </a:endParaRPr>
          </a:p>
        </p:txBody>
      </p:sp>
    </p:spTree>
    <p:extLst>
      <p:ext uri="{BB962C8B-B14F-4D97-AF65-F5344CB8AC3E}">
        <p14:creationId xmlns:p14="http://schemas.microsoft.com/office/powerpoint/2010/main" val="3189469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4B06-C54A-4B7B-B6D1-436428EAF8E2}"/>
              </a:ext>
            </a:extLst>
          </p:cNvPr>
          <p:cNvSpPr>
            <a:spLocks noGrp="1"/>
          </p:cNvSpPr>
          <p:nvPr>
            <p:ph type="title"/>
          </p:nvPr>
        </p:nvSpPr>
        <p:spPr>
          <a:xfrm>
            <a:off x="517870" y="978408"/>
            <a:ext cx="5021182" cy="5207699"/>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8" name="TextBox 2">
            <a:extLst>
              <a:ext uri="{FF2B5EF4-FFF2-40B4-BE49-F238E27FC236}">
                <a16:creationId xmlns:a16="http://schemas.microsoft.com/office/drawing/2014/main" id="{02B58B98-B3B1-D331-BBE4-CA855F4A8895}"/>
              </a:ext>
            </a:extLst>
          </p:cNvPr>
          <p:cNvSpPr txBox="1"/>
          <p:nvPr userDrawn="1"/>
        </p:nvSpPr>
        <p:spPr>
          <a:xfrm>
            <a:off x="2133056" y="6451599"/>
            <a:ext cx="3898824" cy="2308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900" b="0" i="0" u="none" strike="noStrike" dirty="0">
                <a:solidFill>
                  <a:srgbClr val="222222"/>
                </a:solidFill>
                <a:effectLst/>
                <a:highlight>
                  <a:srgbClr val="FFFFFF"/>
                </a:highlight>
                <a:latin typeface="Century Gothic" panose="020B0502020202020204" pitchFamily="34" charset="0"/>
              </a:rPr>
              <a:t>© 2024 FIDELITY INVESTMENTS CANADA S.R.I.           1816954-v202449</a:t>
            </a:r>
            <a:endParaRPr lang="en-US" sz="900" dirty="0">
              <a:latin typeface="Century Gothic" panose="020B0502020202020204" pitchFamily="34" charset="0"/>
            </a:endParaRPr>
          </a:p>
        </p:txBody>
      </p:sp>
    </p:spTree>
    <p:extLst>
      <p:ext uri="{BB962C8B-B14F-4D97-AF65-F5344CB8AC3E}">
        <p14:creationId xmlns:p14="http://schemas.microsoft.com/office/powerpoint/2010/main" val="1443149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F4AA536-072F-4374-926E-17E038EC7E98}"/>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FCB11C00-F7CB-4484-807A-D12745CD3CC8}"/>
              </a:ext>
            </a:extLst>
          </p:cNvPr>
          <p:cNvSpPr>
            <a:spLocks noGrp="1"/>
          </p:cNvSpPr>
          <p:nvPr>
            <p:ph type="title"/>
          </p:nvPr>
        </p:nvSpPr>
        <p:spPr>
          <a:xfrm>
            <a:off x="517869" y="978119"/>
            <a:ext cx="11165481" cy="1073056"/>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0644494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12426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54605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a:prstGeom prst="rect">
            <a:avLst/>
          </a:prstGeo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a:prstGeom prst="rect">
            <a:avLst/>
          </a:prstGeom>
        </p:spPr>
        <p:txBody>
          <a:bodyPr>
            <a:normAutofit/>
          </a:bodyPr>
          <a:lstStyle>
            <a:lvl1pPr marL="0" indent="0">
              <a:buNone/>
              <a:defRPr sz="24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34890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131757" y="6451599"/>
            <a:ext cx="637909" cy="169141"/>
          </a:xfrm>
          <a:prstGeom prst="rect">
            <a:avLst/>
          </a:prstGeom>
        </p:spPr>
        <p:txBody>
          <a:bodyPr vert="horz" lIns="91440" tIns="45720" rIns="91440" bIns="45720" rtlCol="0" anchor="ctr"/>
          <a:lstStyle>
            <a:lvl1pPr algn="r">
              <a:defRPr sz="900">
                <a:solidFill>
                  <a:schemeClr val="tx1"/>
                </a:solidFill>
                <a:latin typeface="Century Gothic" panose="020B0502020202020204" pitchFamily="34" charset="0"/>
              </a:defRPr>
            </a:lvl1pPr>
          </a:lstStyle>
          <a:p>
            <a:fld id="{DFDF98CC-160E-494C-8C3C-8CDC5FA257DE}" type="slidenum">
              <a:rPr lang="en-US" smtClean="0"/>
              <a:pPr/>
              <a:t>‹#›</a:t>
            </a:fld>
            <a:endParaRPr lang="en-US" dirty="0"/>
          </a:p>
        </p:txBody>
      </p:sp>
      <p:sp>
        <p:nvSpPr>
          <p:cNvPr id="14" name="Rectangle 13">
            <a:extLst>
              <a:ext uri="{FF2B5EF4-FFF2-40B4-BE49-F238E27FC236}">
                <a16:creationId xmlns:a16="http://schemas.microsoft.com/office/drawing/2014/main" id="{ADE57300-C7FF-4578-99A0-42B0295B123C}"/>
              </a:ext>
            </a:extLst>
          </p:cNvPr>
          <p:cNvSpPr/>
          <p:nvPr/>
        </p:nvSpPr>
        <p:spPr>
          <a:xfrm>
            <a:off x="1" y="230284"/>
            <a:ext cx="1842447" cy="466685"/>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A2AAAD"/>
              </a:solidFill>
            </a:endParaRPr>
          </a:p>
        </p:txBody>
      </p:sp>
      <p:pic>
        <p:nvPicPr>
          <p:cNvPr id="10" name="Picture 9" descr="A blue and black logo&#10;&#10;Description automatically generated">
            <a:extLst>
              <a:ext uri="{FF2B5EF4-FFF2-40B4-BE49-F238E27FC236}">
                <a16:creationId xmlns:a16="http://schemas.microsoft.com/office/drawing/2014/main" id="{CD5AB2A9-403F-025D-C64F-BA17CAA50F38}"/>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17870" y="6277840"/>
            <a:ext cx="1600200" cy="342900"/>
          </a:xfrm>
          <a:prstGeom prst="rect">
            <a:avLst/>
          </a:prstGeom>
        </p:spPr>
      </p:pic>
      <p:sp>
        <p:nvSpPr>
          <p:cNvPr id="13" name="TextBox 12">
            <a:extLst>
              <a:ext uri="{FF2B5EF4-FFF2-40B4-BE49-F238E27FC236}">
                <a16:creationId xmlns:a16="http://schemas.microsoft.com/office/drawing/2014/main" id="{1EBC3D8A-1F30-A2D6-D920-8223E6E639FB}"/>
              </a:ext>
            </a:extLst>
          </p:cNvPr>
          <p:cNvSpPr txBox="1"/>
          <p:nvPr userDrawn="1"/>
        </p:nvSpPr>
        <p:spPr>
          <a:xfrm>
            <a:off x="409433" y="278960"/>
            <a:ext cx="1433015" cy="369332"/>
          </a:xfrm>
          <a:prstGeom prst="rect">
            <a:avLst/>
          </a:prstGeom>
          <a:noFill/>
        </p:spPr>
        <p:txBody>
          <a:bodyPr wrap="square" rtlCol="0">
            <a:spAutoFit/>
          </a:bodyPr>
          <a:lstStyle/>
          <a:p>
            <a:r>
              <a:rPr lang="en-US" b="1" dirty="0" err="1">
                <a:solidFill>
                  <a:srgbClr val="333F48"/>
                </a:solidFill>
                <a:latin typeface="Century Gothic" panose="020B0502020202020204" pitchFamily="34" charset="0"/>
              </a:rPr>
              <a:t>Leçon</a:t>
            </a:r>
            <a:r>
              <a:rPr lang="en-US" b="1" dirty="0">
                <a:solidFill>
                  <a:srgbClr val="333F48"/>
                </a:solidFill>
                <a:latin typeface="Century Gothic" panose="020B0502020202020204" pitchFamily="34" charset="0"/>
              </a:rPr>
              <a:t> 13</a:t>
            </a:r>
          </a:p>
        </p:txBody>
      </p:sp>
      <p:pic>
        <p:nvPicPr>
          <p:cNvPr id="2" name="Image 1" descr="Une image contenant texte, Police, Graphique, logo&#10;&#10;Description générée automatiquement">
            <a:extLst>
              <a:ext uri="{FF2B5EF4-FFF2-40B4-BE49-F238E27FC236}">
                <a16:creationId xmlns:a16="http://schemas.microsoft.com/office/drawing/2014/main" id="{37C03A69-04DB-0CB9-41EB-5094347D9F34}"/>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9587160" y="409256"/>
            <a:ext cx="2071370" cy="553085"/>
          </a:xfrm>
          <a:prstGeom prst="rect">
            <a:avLst/>
          </a:prstGeom>
        </p:spPr>
      </p:pic>
      <p:sp>
        <p:nvSpPr>
          <p:cNvPr id="3" name="TextBox 2">
            <a:extLst>
              <a:ext uri="{FF2B5EF4-FFF2-40B4-BE49-F238E27FC236}">
                <a16:creationId xmlns:a16="http://schemas.microsoft.com/office/drawing/2014/main" id="{3EE37172-7837-BC3D-5C48-2F6612EE2C11}"/>
              </a:ext>
            </a:extLst>
          </p:cNvPr>
          <p:cNvSpPr txBox="1"/>
          <p:nvPr userDrawn="1"/>
        </p:nvSpPr>
        <p:spPr>
          <a:xfrm>
            <a:off x="2133056" y="6451599"/>
            <a:ext cx="3898824" cy="2308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900" b="0" i="0" u="none" strike="noStrike" dirty="0">
                <a:solidFill>
                  <a:srgbClr val="222222"/>
                </a:solidFill>
                <a:effectLst/>
                <a:highlight>
                  <a:srgbClr val="FFFFFF"/>
                </a:highlight>
                <a:latin typeface="Century Gothic" panose="020B0502020202020204" pitchFamily="34" charset="0"/>
              </a:rPr>
              <a:t>© 2024 FIDELITY INVESTMENTS CANADA S.R.I.           1816954-v202449</a:t>
            </a:r>
            <a:endParaRPr lang="en-US" sz="900" dirty="0">
              <a:latin typeface="Century Gothic" panose="020B0502020202020204" pitchFamily="34" charset="0"/>
            </a:endParaRPr>
          </a:p>
        </p:txBody>
      </p:sp>
    </p:spTree>
    <p:extLst>
      <p:ext uri="{BB962C8B-B14F-4D97-AF65-F5344CB8AC3E}">
        <p14:creationId xmlns:p14="http://schemas.microsoft.com/office/powerpoint/2010/main" val="1281054387"/>
      </p:ext>
    </p:extLst>
  </p:cSld>
  <p:clrMap bg1="lt1" tx1="dk1" bg2="lt2" tx2="dk2" accent1="accent1" accent2="accent2" accent3="accent3" accent4="accent4" accent5="accent5" accent6="accent6" hlink="hlink" folHlink="folHlink"/>
  <p:sldLayoutIdLst>
    <p:sldLayoutId id="2147483713" r:id="rId1"/>
    <p:sldLayoutId id="2147483725"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hf hdr="0" dt="0"/>
  <p:txStyles>
    <p:titleStyle>
      <a:lvl1pPr algn="l" defTabSz="914400" rtl="0" eaLnBrk="1" latinLnBrk="0" hangingPunct="1">
        <a:lnSpc>
          <a:spcPct val="100000"/>
        </a:lnSpc>
        <a:spcBef>
          <a:spcPct val="0"/>
        </a:spcBef>
        <a:buNone/>
        <a:defRPr sz="5400" b="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31" userDrawn="1">
          <p15:clr>
            <a:srgbClr val="F26B43"/>
          </p15:clr>
        </p15:guide>
        <p15:guide id="2" pos="325" userDrawn="1">
          <p15:clr>
            <a:srgbClr val="F26B43"/>
          </p15:clr>
        </p15:guide>
        <p15:guide id="3" pos="7355" userDrawn="1">
          <p15:clr>
            <a:srgbClr val="F26B43"/>
          </p15:clr>
        </p15:guide>
        <p15:guide id="4" orient="horz" pos="379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7" Type="http://schemas.openxmlformats.org/officeDocument/2006/relationships/image" Target="../media/image3.jpe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Layout" Target="../slideLayouts/slideLayout1.xml"/><Relationship Id="rId5" Type="http://schemas.openxmlformats.org/officeDocument/2006/relationships/video" Target="https://www.youtube.com/embed/1RjgW5h3MGI?list=PLBzmUd_ESwotHoBQVE0l2LIfSrf-_dGFU" TargetMode="External"/><Relationship Id="rId4" Type="http://schemas.openxmlformats.org/officeDocument/2006/relationships/tags" Target="../tags/tag4.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notesSlide" Target="../notesSlides/notesSlide1.xml"/><Relationship Id="rId4"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tags" Target="../tags/tag10.xml"/><Relationship Id="rId7" Type="http://schemas.openxmlformats.org/officeDocument/2006/relationships/notesSlide" Target="../notesSlides/notesSlide2.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Layout" Target="../slideLayouts/slideLayout1.xml"/><Relationship Id="rId5" Type="http://schemas.openxmlformats.org/officeDocument/2006/relationships/tags" Target="../tags/tag12.xml"/><Relationship Id="rId4" Type="http://schemas.openxmlformats.org/officeDocument/2006/relationships/tags" Target="../tags/tag11.xml"/></Relationships>
</file>

<file path=ppt/slides/_rels/slide4.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notesSlide" Target="../notesSlides/notesSlide6.xml"/><Relationship Id="rId5" Type="http://schemas.openxmlformats.org/officeDocument/2006/relationships/slideLayout" Target="../slideLayouts/slideLayout2.xml"/><Relationship Id="rId4" Type="http://schemas.openxmlformats.org/officeDocument/2006/relationships/tags" Target="../tags/tag2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custDataLst>
              <p:tags r:id="rId1"/>
            </p:custDataLst>
          </p:nvPr>
        </p:nvSpPr>
        <p:spPr/>
        <p:txBody>
          <a:bodyPr>
            <a:noAutofit/>
          </a:bodyPr>
          <a:lstStyle/>
          <a:p>
            <a:r>
              <a:rPr lang="fr-CA"/>
              <a:t>Les attentes en matière de risque et de rendement</a:t>
            </a:r>
          </a:p>
        </p:txBody>
      </p:sp>
      <p:sp>
        <p:nvSpPr>
          <p:cNvPr id="3" name="TextBox 2">
            <a:extLst>
              <a:ext uri="{FF2B5EF4-FFF2-40B4-BE49-F238E27FC236}">
                <a16:creationId xmlns:a16="http://schemas.microsoft.com/office/drawing/2014/main" id="{6A9EBC07-E89A-480E-0B63-1C54B7A50807}"/>
              </a:ext>
            </a:extLst>
          </p:cNvPr>
          <p:cNvSpPr txBox="1"/>
          <p:nvPr>
            <p:custDataLst>
              <p:tags r:id="rId2"/>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custDataLst>
              <p:tags r:id="rId3"/>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custDataLst>
              <p:tags r:id="rId4"/>
            </p:custDataLst>
          </p:nvPr>
        </p:nvSpPr>
        <p:spPr/>
        <p:txBody>
          <a:bodyPr/>
          <a:lstStyle/>
          <a:p>
            <a:fld id="{DFDF98CC-160E-494C-8C3C-8CDC5FA257DE}" type="slidenum">
              <a:rPr lang="en-US" smtClean="0"/>
              <a:t>1</a:t>
            </a:fld>
            <a:endParaRPr lang="en-US"/>
          </a:p>
        </p:txBody>
      </p:sp>
      <p:pic>
        <p:nvPicPr>
          <p:cNvPr id="5" name="Online Media 4" descr="Les attentes en matière de risque et de rendement">
            <a:hlinkClick r:id="" action="ppaction://media"/>
            <a:extLst>
              <a:ext uri="{FF2B5EF4-FFF2-40B4-BE49-F238E27FC236}">
                <a16:creationId xmlns:a16="http://schemas.microsoft.com/office/drawing/2014/main" id="{859A6C5C-0E0B-DFE3-4F21-3A23D13017F3}"/>
              </a:ext>
            </a:extLst>
          </p:cNvPr>
          <p:cNvPicPr>
            <a:picLocks noRot="1" noChangeAspect="1"/>
          </p:cNvPicPr>
          <p:nvPr>
            <a:videoFile r:link="rId5"/>
          </p:nvPr>
        </p:nvPicPr>
        <p:blipFill>
          <a:blip r:embed="rId7"/>
          <a:stretch>
            <a:fillRect/>
          </a:stretch>
        </p:blipFill>
        <p:spPr>
          <a:xfrm>
            <a:off x="3110972" y="2324456"/>
            <a:ext cx="5970055" cy="3373081"/>
          </a:xfrm>
          <a:prstGeom prst="rect">
            <a:avLst/>
          </a:prstGeom>
        </p:spPr>
      </p:pic>
    </p:spTree>
    <p:extLst>
      <p:ext uri="{BB962C8B-B14F-4D97-AF65-F5344CB8AC3E}">
        <p14:creationId xmlns:p14="http://schemas.microsoft.com/office/powerpoint/2010/main" val="1508753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p:txBody>
          <a:bodyPr/>
          <a:lstStyle/>
          <a:p>
            <a:r>
              <a:rPr lang="fr-CA"/>
              <a:t>Réflexion</a:t>
            </a:r>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2"/>
            </p:custDataLst>
          </p:nvPr>
        </p:nvSpPr>
        <p:spPr>
          <a:xfrm>
            <a:off x="516903" y="1930945"/>
            <a:ext cx="11158193" cy="4055518"/>
          </a:xfrm>
          <a:prstGeom prst="rect">
            <a:avLst/>
          </a:prstGeom>
        </p:spPr>
        <p:txBody>
          <a:bodyPr>
            <a:noAutofit/>
          </a:bodyPr>
          <a:lstStyle/>
          <a:p>
            <a:pPr marL="457200" indent="-457200">
              <a:spcBef>
                <a:spcPts val="700"/>
              </a:spcBef>
              <a:buAutoNum type="arabicPeriod"/>
            </a:pPr>
            <a:r>
              <a:rPr lang="fr-CA" sz="2000">
                <a:latin typeface="Century Gothic" panose="020B0502020202020204" pitchFamily="34" charset="0"/>
                <a:ea typeface="+mn-lt"/>
                <a:cs typeface="+mn-lt"/>
              </a:rPr>
              <a:t>Formez des équipes </a:t>
            </a:r>
            <a:r>
              <a:rPr lang="fr-CA" sz="2000" dirty="0">
                <a:latin typeface="Century Gothic" panose="020B0502020202020204" pitchFamily="34" charset="0"/>
                <a:ea typeface="+mn-lt"/>
                <a:cs typeface="+mn-lt"/>
              </a:rPr>
              <a:t>de deux ou de trois et choisissez un produit que vous utilisez ou que vous consommez quotidiennement.</a:t>
            </a:r>
          </a:p>
          <a:p>
            <a:pPr marL="457200" indent="-457200">
              <a:spcBef>
                <a:spcPts val="700"/>
              </a:spcBef>
              <a:buAutoNum type="arabicPeriod"/>
            </a:pPr>
            <a:r>
              <a:rPr lang="fr-CA" sz="2000" dirty="0">
                <a:latin typeface="Century Gothic" panose="020B0502020202020204" pitchFamily="34" charset="0"/>
                <a:ea typeface="+mn-lt"/>
                <a:cs typeface="+mn-lt"/>
              </a:rPr>
              <a:t>Vérifiez si les entreprises qui les fabriquent </a:t>
            </a:r>
            <a:r>
              <a:rPr lang="fr-CA" sz="2000">
                <a:latin typeface="Century Gothic" panose="020B0502020202020204" pitchFamily="34" charset="0"/>
                <a:ea typeface="+mn-lt"/>
                <a:cs typeface="+mn-lt"/>
              </a:rPr>
              <a:t>sont cotées </a:t>
            </a:r>
            <a:r>
              <a:rPr lang="fr-CA" sz="2000" dirty="0">
                <a:latin typeface="Century Gothic" panose="020B0502020202020204" pitchFamily="34" charset="0"/>
                <a:ea typeface="+mn-lt"/>
                <a:cs typeface="+mn-lt"/>
              </a:rPr>
              <a:t>en bourse (TSX, CAC Paris, Dow Jones, Bourse de Singapour). </a:t>
            </a:r>
          </a:p>
          <a:p>
            <a:pPr marL="457200" indent="-457200">
              <a:spcBef>
                <a:spcPts val="700"/>
              </a:spcBef>
              <a:buAutoNum type="arabicPeriod"/>
            </a:pPr>
            <a:r>
              <a:rPr lang="fr-CA" sz="2000" dirty="0">
                <a:latin typeface="Century Gothic" panose="020B0502020202020204" pitchFamily="34" charset="0"/>
                <a:ea typeface="+mn-lt"/>
                <a:cs typeface="+mn-lt"/>
              </a:rPr>
              <a:t>Estimez ensemble le niveau de risque de chaque titre en tenant compte de critères comme la demande pour le produit, le secteur, la solidité de l’entreprise, les antécédents de rendement, les profits, etc.</a:t>
            </a:r>
          </a:p>
          <a:p>
            <a:pPr marL="457200" indent="-457200">
              <a:spcBef>
                <a:spcPts val="700"/>
              </a:spcBef>
              <a:buAutoNum type="arabicPeriod"/>
            </a:pPr>
            <a:r>
              <a:rPr lang="fr-CA" sz="2000" dirty="0">
                <a:latin typeface="Century Gothic" panose="020B0502020202020204" pitchFamily="34" charset="0"/>
                <a:ea typeface="+mn-lt"/>
                <a:cs typeface="+mn-lt"/>
              </a:rPr>
              <a:t>Résumez vos conclusions.</a:t>
            </a:r>
          </a:p>
          <a:p>
            <a:pPr marL="457200" indent="-457200">
              <a:spcBef>
                <a:spcPts val="700"/>
              </a:spcBef>
              <a:buAutoNum type="arabicPeriod"/>
            </a:pPr>
            <a:r>
              <a:rPr lang="fr-CA" sz="2000" dirty="0">
                <a:latin typeface="Century Gothic" panose="020B0502020202020204" pitchFamily="34" charset="0"/>
                <a:ea typeface="+mn-lt"/>
                <a:cs typeface="+mn-lt"/>
              </a:rPr>
              <a:t>Partagez vos conclusions avec le reste de la classe.</a:t>
            </a:r>
          </a:p>
          <a:p>
            <a:pPr marL="457200" indent="-457200">
              <a:spcBef>
                <a:spcPts val="700"/>
              </a:spcBef>
              <a:buAutoNum type="arabicPeriod"/>
            </a:pPr>
            <a:r>
              <a:rPr lang="fr-CA" sz="2000">
                <a:latin typeface="Century Gothic" panose="020B0502020202020204" pitchFamily="34" charset="0"/>
                <a:cs typeface="Calibri"/>
              </a:rPr>
              <a:t>Discutez-en en classe.</a:t>
            </a:r>
            <a:endParaRPr lang="fr-CA" sz="2000" dirty="0">
              <a:latin typeface="Century Gothic" panose="020B0502020202020204" pitchFamily="34" charset="0"/>
              <a:cs typeface="Calibri"/>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3"/>
            </p:custDataLst>
          </p:nvPr>
        </p:nvSpPr>
        <p:spPr/>
        <p:txBody>
          <a:bodyPr/>
          <a:lstStyle/>
          <a:p>
            <a:fld id="{DFDF98CC-160E-494C-8C3C-8CDC5FA257DE}" type="slidenum">
              <a:rPr lang="en-US" smtClean="0"/>
              <a:t>2</a:t>
            </a:fld>
            <a:endParaRPr lang="en-US"/>
          </a:p>
        </p:txBody>
      </p:sp>
    </p:spTree>
    <p:extLst>
      <p:ext uri="{BB962C8B-B14F-4D97-AF65-F5344CB8AC3E}">
        <p14:creationId xmlns:p14="http://schemas.microsoft.com/office/powerpoint/2010/main" val="1274760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ctrTitle"/>
            <p:custDataLst>
              <p:tags r:id="rId1"/>
            </p:custDataLst>
          </p:nvPr>
        </p:nvSpPr>
        <p:spPr>
          <a:xfrm>
            <a:off x="517871" y="1047573"/>
            <a:ext cx="10061230" cy="668337"/>
          </a:xfrm>
        </p:spPr>
        <p:txBody>
          <a:bodyPr/>
          <a:lstStyle/>
          <a:p>
            <a:r>
              <a:rPr lang="fr-CA"/>
              <a:t>Révision : qu’est-ce que le risque et le rendement d’un investissement?</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2"/>
            </p:custDataLst>
          </p:nvPr>
        </p:nvSpPr>
        <p:spPr/>
        <p:txBody>
          <a:bodyPr/>
          <a:lstStyle/>
          <a:p>
            <a:fld id="{DFDF98CC-160E-494C-8C3C-8CDC5FA257DE}" type="slidenum">
              <a:rPr lang="en-US" smtClean="0"/>
              <a:t>3</a:t>
            </a:fld>
            <a:endParaRPr lang="en-US"/>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3"/>
            </p:custDataLst>
          </p:nvPr>
        </p:nvSpPr>
        <p:spPr>
          <a:xfrm>
            <a:off x="517870" y="2749553"/>
            <a:ext cx="6649375" cy="2336800"/>
          </a:xfrm>
          <a:prstGeom prst="rect">
            <a:avLst/>
          </a:prstGeom>
        </p:spPr>
        <p:txBody>
          <a:bodyPr>
            <a:noAutofit/>
          </a:bodyPr>
          <a:lstStyle/>
          <a:p>
            <a:pPr marL="342900" indent="-342900">
              <a:buClr>
                <a:schemeClr val="tx1"/>
              </a:buClr>
              <a:buFont typeface="Arial" panose="020B0604020202020204" pitchFamily="34" charset="0"/>
              <a:buChar char="•"/>
            </a:pPr>
            <a:r>
              <a:rPr lang="fr-CA" sz="2500" dirty="0">
                <a:latin typeface="Century Gothic" panose="020B0502020202020204" pitchFamily="34" charset="0"/>
              </a:rPr>
              <a:t>Le « </a:t>
            </a:r>
            <a:r>
              <a:rPr lang="fr-CA" sz="2500">
                <a:latin typeface="Century Gothic" panose="020B0502020202020204" pitchFamily="34" charset="0"/>
              </a:rPr>
              <a:t>risque d’investissement </a:t>
            </a:r>
            <a:r>
              <a:rPr lang="fr-CA" sz="2500" dirty="0">
                <a:latin typeface="Century Gothic" panose="020B0502020202020204" pitchFamily="34" charset="0"/>
              </a:rPr>
              <a:t>» est l’incertitude reliée au fait d’investir.</a:t>
            </a:r>
          </a:p>
          <a:p>
            <a:pPr marL="342900" indent="-342900">
              <a:buClr>
                <a:schemeClr val="tx1"/>
              </a:buClr>
              <a:buFont typeface="Arial" panose="020B0604020202020204" pitchFamily="34" charset="0"/>
              <a:buChar char="•"/>
            </a:pPr>
            <a:r>
              <a:rPr lang="fr-CA" sz="2500" dirty="0">
                <a:latin typeface="Century Gothic" panose="020B0502020202020204" pitchFamily="34" charset="0"/>
              </a:rPr>
              <a:t>Le « rendement » exprime l’augmentation ou la diminution de la valeur d’un titre dans le temps.</a:t>
            </a:r>
          </a:p>
        </p:txBody>
      </p:sp>
      <p:sp>
        <p:nvSpPr>
          <p:cNvPr id="5" name="Oval 4">
            <a:extLst>
              <a:ext uri="{FF2B5EF4-FFF2-40B4-BE49-F238E27FC236}">
                <a16:creationId xmlns:a16="http://schemas.microsoft.com/office/drawing/2014/main" id="{70314D3F-B110-8443-AFDA-B15DD5E94B03}"/>
              </a:ext>
            </a:extLst>
          </p:cNvPr>
          <p:cNvSpPr/>
          <p:nvPr>
            <p:custDataLst>
              <p:tags r:id="rId4"/>
            </p:custDataLst>
          </p:nvPr>
        </p:nvSpPr>
        <p:spPr>
          <a:xfrm>
            <a:off x="7880103" y="2478501"/>
            <a:ext cx="3122779" cy="3122779"/>
          </a:xfrm>
          <a:prstGeom prst="ellipse">
            <a:avLst/>
          </a:prstGeom>
          <a:solidFill>
            <a:srgbClr val="2058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205885"/>
              </a:solidFill>
            </a:endParaRPr>
          </a:p>
        </p:txBody>
      </p:sp>
      <p:pic>
        <p:nvPicPr>
          <p:cNvPr id="4" name="Picture 3">
            <a:extLst>
              <a:ext uri="{FF2B5EF4-FFF2-40B4-BE49-F238E27FC236}">
                <a16:creationId xmlns:a16="http://schemas.microsoft.com/office/drawing/2014/main" id="{C9E3E1D2-5CDE-4843-B878-B19339E8815F}"/>
              </a:ext>
            </a:extLst>
          </p:cNvPr>
          <p:cNvPicPr>
            <a:picLocks noChangeAspect="1"/>
          </p:cNvPicPr>
          <p:nvPr>
            <p:custDataLst>
              <p:tags r:id="rId5"/>
            </p:custDataLst>
          </p:nvPr>
        </p:nvPicPr>
        <p:blipFill>
          <a:blip r:embed="rId8"/>
          <a:stretch>
            <a:fillRect/>
          </a:stretch>
        </p:blipFill>
        <p:spPr>
          <a:xfrm>
            <a:off x="8524068" y="3196200"/>
            <a:ext cx="1765956" cy="1618793"/>
          </a:xfrm>
          <a:prstGeom prst="rect">
            <a:avLst/>
          </a:prstGeom>
        </p:spPr>
      </p:pic>
    </p:spTree>
    <p:extLst>
      <p:ext uri="{BB962C8B-B14F-4D97-AF65-F5344CB8AC3E}">
        <p14:creationId xmlns:p14="http://schemas.microsoft.com/office/powerpoint/2010/main" val="2400053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a:bodyPr>
          <a:lstStyle/>
          <a:p>
            <a:pPr>
              <a:buClr>
                <a:schemeClr val="dk2"/>
              </a:buClr>
              <a:buSzPts val="4400"/>
            </a:pPr>
            <a:r>
              <a:rPr lang="fr-CA"/>
              <a:t>Vidéo Parlons finances</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4</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70" y="1992086"/>
            <a:ext cx="11158192" cy="2272417"/>
          </a:xfrm>
          <a:prstGeom prst="rect">
            <a:avLst/>
          </a:prstGeom>
          <a:noFill/>
        </p:spPr>
        <p:txBody>
          <a:bodyPr wrap="square">
            <a:spAutoFit/>
          </a:bodyPr>
          <a:lstStyle/>
          <a:p>
            <a:pPr marL="342900" indent="-342900">
              <a:spcBef>
                <a:spcPts val="1000"/>
              </a:spcBef>
              <a:buClr>
                <a:srgbClr val="A2AAAD"/>
              </a:buClr>
              <a:buFont typeface="Arial" panose="020B0604020202020204" pitchFamily="34" charset="0"/>
              <a:buChar char="•"/>
            </a:pPr>
            <a:r>
              <a:rPr lang="fr-CA" sz="2500">
                <a:latin typeface="Century Gothic" panose="020B0502020202020204" pitchFamily="34" charset="0"/>
                <a:ea typeface="+mn-lt"/>
                <a:cs typeface="+mn-lt"/>
              </a:rPr>
              <a:t>Quel est le lien entre le risque et le rendement?</a:t>
            </a:r>
          </a:p>
          <a:p>
            <a:pPr marL="342900" indent="-342900">
              <a:spcBef>
                <a:spcPts val="1000"/>
              </a:spcBef>
              <a:buClr>
                <a:srgbClr val="A2AAAD"/>
              </a:buClr>
              <a:buFont typeface="Arial" panose="020B0604020202020204" pitchFamily="34" charset="0"/>
              <a:buChar char="•"/>
            </a:pPr>
            <a:r>
              <a:rPr lang="fr-CA" sz="2500">
                <a:latin typeface="Century Gothic" panose="020B0502020202020204" pitchFamily="34" charset="0"/>
                <a:ea typeface="+mn-lt"/>
                <a:cs typeface="+mn-lt"/>
              </a:rPr>
              <a:t>Pourquoi est-il important que ton niveau de risque concorde avec ton horizon de placement?</a:t>
            </a:r>
          </a:p>
          <a:p>
            <a:pPr marL="342900" indent="-342900">
              <a:spcBef>
                <a:spcPts val="1000"/>
              </a:spcBef>
              <a:buClr>
                <a:srgbClr val="A2AAAD"/>
              </a:buClr>
              <a:buFont typeface="Arial" panose="020B0604020202020204" pitchFamily="34" charset="0"/>
              <a:buChar char="•"/>
            </a:pPr>
            <a:r>
              <a:rPr lang="fr-CA" sz="2500">
                <a:latin typeface="Century Gothic" panose="020B0502020202020204" pitchFamily="34" charset="0"/>
                <a:ea typeface="+mn-lt"/>
                <a:cs typeface="+mn-lt"/>
              </a:rPr>
              <a:t>Classe ces catégories d’actifs de la moins risquée à la plus risquée :  liquidités, obligations gouvernementales, actions, immobilier.</a:t>
            </a:r>
          </a:p>
        </p:txBody>
      </p:sp>
    </p:spTree>
    <p:extLst>
      <p:ext uri="{BB962C8B-B14F-4D97-AF65-F5344CB8AC3E}">
        <p14:creationId xmlns:p14="http://schemas.microsoft.com/office/powerpoint/2010/main" val="3382428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a:bodyPr>
          <a:lstStyle/>
          <a:p>
            <a:pPr>
              <a:buClr>
                <a:schemeClr val="dk2"/>
              </a:buClr>
              <a:buSzPts val="4400"/>
            </a:pPr>
            <a:r>
              <a:rPr lang="fr-CA"/>
              <a:t>Vidéo Parlons finances</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5</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70" y="1992086"/>
            <a:ext cx="11158192" cy="4067780"/>
          </a:xfrm>
          <a:prstGeom prst="rect">
            <a:avLst/>
          </a:prstGeom>
          <a:noFill/>
        </p:spPr>
        <p:txBody>
          <a:bodyPr wrap="square">
            <a:spAutoFit/>
          </a:bodyPr>
          <a:lstStyle/>
          <a:p>
            <a:pPr marL="366713" indent="-366713">
              <a:spcBef>
                <a:spcPts val="1000"/>
              </a:spcBef>
              <a:buClr>
                <a:srgbClr val="A2AAAD"/>
              </a:buClr>
              <a:buFont typeface="Arial" panose="020B0604020202020204" pitchFamily="34" charset="0"/>
              <a:buChar char="•"/>
            </a:pPr>
            <a:r>
              <a:rPr lang="fr-CA" sz="2500">
                <a:latin typeface="Century Gothic" panose="020B0502020202020204" pitchFamily="34" charset="0"/>
                <a:ea typeface="+mn-lt"/>
                <a:cs typeface="+mn-lt"/>
              </a:rPr>
              <a:t>Qu’est-ce que la diversification et pourquoi est-ce important?</a:t>
            </a:r>
          </a:p>
          <a:p>
            <a:pPr marL="366713" indent="-366713">
              <a:spcBef>
                <a:spcPts val="1000"/>
              </a:spcBef>
              <a:buClr>
                <a:srgbClr val="A2AAAD"/>
              </a:buClr>
              <a:buFont typeface="Arial" panose="020B0604020202020204" pitchFamily="34" charset="0"/>
              <a:buChar char="•"/>
            </a:pPr>
            <a:r>
              <a:rPr lang="fr-CA" sz="2500">
                <a:latin typeface="Century Gothic" panose="020B0502020202020204" pitchFamily="34" charset="0"/>
                <a:ea typeface="+mn-lt"/>
                <a:cs typeface="+mn-lt"/>
              </a:rPr>
              <a:t>Explique à l’aide d’un exemple comment un manque de diversification pourrait faire augmenter tes pertes d’investissement.</a:t>
            </a:r>
          </a:p>
          <a:p>
            <a:pPr marL="366713" indent="-366713">
              <a:spcBef>
                <a:spcPts val="1000"/>
              </a:spcBef>
              <a:buClr>
                <a:srgbClr val="A2AAAD"/>
              </a:buClr>
              <a:buFont typeface="Arial" panose="020B0604020202020204" pitchFamily="34" charset="0"/>
              <a:buChar char="•"/>
            </a:pPr>
            <a:r>
              <a:rPr lang="fr-CA" sz="2500">
                <a:latin typeface="Century Gothic" panose="020B0502020202020204" pitchFamily="34" charset="0"/>
                <a:ea typeface="+mn-lt"/>
                <a:cs typeface="+mn-lt"/>
              </a:rPr>
              <a:t>Complète cet énoncé :  Il ne faut pas mettre _____ ses _____ dans le même __________.</a:t>
            </a:r>
          </a:p>
          <a:p>
            <a:pPr marL="366713" indent="-366713">
              <a:spcBef>
                <a:spcPts val="1000"/>
              </a:spcBef>
              <a:buClr>
                <a:srgbClr val="A2AAAD"/>
              </a:buClr>
              <a:buFont typeface="Arial" panose="020B0604020202020204" pitchFamily="34" charset="0"/>
              <a:buChar char="•"/>
            </a:pPr>
            <a:r>
              <a:rPr lang="fr-CA" sz="2500">
                <a:latin typeface="Century Gothic" panose="020B0502020202020204" pitchFamily="34" charset="0"/>
                <a:ea typeface="+mn-lt"/>
                <a:cs typeface="+mn-lt"/>
              </a:rPr>
              <a:t>Qu’est-ce qu’un portefeuille 60 % titres à revenu fixe et 40 % actions?</a:t>
            </a:r>
          </a:p>
          <a:p>
            <a:pPr marL="366713" indent="-366713">
              <a:spcBef>
                <a:spcPts val="1000"/>
              </a:spcBef>
              <a:buClr>
                <a:srgbClr val="A2AAAD"/>
              </a:buClr>
              <a:buFont typeface="Arial" panose="020B0604020202020204" pitchFamily="34" charset="0"/>
              <a:buChar char="•"/>
            </a:pPr>
            <a:r>
              <a:rPr lang="fr-CA" sz="2500">
                <a:latin typeface="Century Gothic" panose="020B0502020202020204" pitchFamily="34" charset="0"/>
                <a:ea typeface="+mn-lt"/>
                <a:cs typeface="+mn-lt"/>
              </a:rPr>
              <a:t>Si tu as une faible tolérance au risque, quelle pourrait être une répartition de portefeuille (titres à revenu fixe et actions) appropriée pour toi?</a:t>
            </a:r>
          </a:p>
        </p:txBody>
      </p:sp>
    </p:spTree>
    <p:extLst>
      <p:ext uri="{BB962C8B-B14F-4D97-AF65-F5344CB8AC3E}">
        <p14:creationId xmlns:p14="http://schemas.microsoft.com/office/powerpoint/2010/main" val="341649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a:bodyPr>
          <a:lstStyle/>
          <a:p>
            <a:pPr>
              <a:buClr>
                <a:schemeClr val="dk2"/>
              </a:buClr>
              <a:buSzPts val="4400"/>
            </a:pPr>
            <a:r>
              <a:rPr lang="fr-CA"/>
              <a:t>Exercice :</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6</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70" y="1992086"/>
            <a:ext cx="11158192" cy="3811300"/>
          </a:xfrm>
          <a:prstGeom prst="rect">
            <a:avLst/>
          </a:prstGeom>
          <a:noFill/>
        </p:spPr>
        <p:txBody>
          <a:bodyPr wrap="square">
            <a:spAutoFit/>
          </a:bodyPr>
          <a:lstStyle/>
          <a:p>
            <a:pPr marL="285750" indent="-285750">
              <a:spcBef>
                <a:spcPts val="1000"/>
              </a:spcBef>
              <a:buClr>
                <a:srgbClr val="A2AAAD"/>
              </a:buClr>
              <a:buFont typeface="Arial" panose="020B0604020202020204" pitchFamily="34" charset="0"/>
              <a:buChar char="•"/>
            </a:pPr>
            <a:r>
              <a:rPr lang="fr-CA" sz="2500">
                <a:latin typeface="Century Gothic" panose="020B0502020202020204" pitchFamily="34" charset="0"/>
                <a:ea typeface="+mn-lt"/>
                <a:cs typeface="+mn-lt"/>
              </a:rPr>
              <a:t>En équipe, analysez le niveau de risque de deux portefeuilles d’investissement différents, en vous aidant du modèle et de l’exemple fournis.</a:t>
            </a:r>
          </a:p>
          <a:p>
            <a:pPr marL="285750" indent="-285750">
              <a:spcBef>
                <a:spcPts val="1000"/>
              </a:spcBef>
              <a:buClr>
                <a:srgbClr val="A2AAAD"/>
              </a:buClr>
              <a:buFont typeface="Arial" panose="020B0604020202020204" pitchFamily="34" charset="0"/>
              <a:buChar char="•"/>
            </a:pPr>
            <a:r>
              <a:rPr lang="fr-CA" sz="2500">
                <a:latin typeface="Century Gothic" panose="020B0502020202020204" pitchFamily="34" charset="0"/>
                <a:ea typeface="+mn-lt"/>
                <a:cs typeface="+mn-lt"/>
              </a:rPr>
              <a:t>Analysez le risque et le rendement potentiel de chaque scénario et discutez-en. Tenez compte de facteurs comme la tolérance au risque, l’horizon de placement, les conditions du marché et les types d’investissement.</a:t>
            </a:r>
          </a:p>
          <a:p>
            <a:pPr marL="285750" indent="-285750">
              <a:spcBef>
                <a:spcPts val="1000"/>
              </a:spcBef>
              <a:buClr>
                <a:srgbClr val="A2AAAD"/>
              </a:buClr>
              <a:buFont typeface="Arial" panose="020B0604020202020204" pitchFamily="34" charset="0"/>
              <a:buChar char="•"/>
            </a:pPr>
            <a:r>
              <a:rPr lang="fr-CA" sz="2500">
                <a:latin typeface="Century Gothic" panose="020B0502020202020204" pitchFamily="34" charset="0"/>
                <a:ea typeface="+mn-lt"/>
                <a:cs typeface="+mn-lt"/>
              </a:rPr>
              <a:t>Préparez-vous à présenter votre analyse de risque en classe le lendemain, au moyen d’une présentation PowerPoint.</a:t>
            </a:r>
          </a:p>
        </p:txBody>
      </p:sp>
    </p:spTree>
    <p:extLst>
      <p:ext uri="{BB962C8B-B14F-4D97-AF65-F5344CB8AC3E}">
        <p14:creationId xmlns:p14="http://schemas.microsoft.com/office/powerpoint/2010/main" val="2778555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xfrm>
            <a:off x="517870" y="1024995"/>
            <a:ext cx="11158193" cy="668337"/>
          </a:xfrm>
          <a:prstGeom prst="rect">
            <a:avLst/>
          </a:prstGeom>
        </p:spPr>
        <p:txBody>
          <a:bodyPr spcFirstLastPara="1" vert="horz" lIns="91440" tIns="45720" rIns="91440" bIns="45720" rtlCol="0" anchor="t" anchorCtr="0">
            <a:normAutofit/>
          </a:bodyPr>
          <a:lstStyle/>
          <a:p>
            <a:pPr>
              <a:buClr>
                <a:schemeClr val="dk2"/>
              </a:buClr>
              <a:buSzPts val="4400"/>
            </a:pPr>
            <a:r>
              <a:rPr lang="fr-CA"/>
              <a:t>Exemple</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7</a:t>
            </a:fld>
            <a:endParaRPr lang="en-US"/>
          </a:p>
        </p:txBody>
      </p:sp>
      <p:graphicFrame>
        <p:nvGraphicFramePr>
          <p:cNvPr id="5" name="Table 4">
            <a:extLst>
              <a:ext uri="{FF2B5EF4-FFF2-40B4-BE49-F238E27FC236}">
                <a16:creationId xmlns:a16="http://schemas.microsoft.com/office/drawing/2014/main" id="{6B8200DA-E09B-0AE7-0790-A0072B1FF26A}"/>
              </a:ext>
            </a:extLst>
          </p:cNvPr>
          <p:cNvGraphicFramePr>
            <a:graphicFrameLocks noGrp="1"/>
          </p:cNvGraphicFramePr>
          <p:nvPr>
            <p:custDataLst>
              <p:tags r:id="rId3"/>
            </p:custDataLst>
            <p:extLst>
              <p:ext uri="{D42A27DB-BD31-4B8C-83A1-F6EECF244321}">
                <p14:modId xmlns:p14="http://schemas.microsoft.com/office/powerpoint/2010/main" val="3721939899"/>
              </p:ext>
            </p:extLst>
          </p:nvPr>
        </p:nvGraphicFramePr>
        <p:xfrm>
          <a:off x="584256" y="1599721"/>
          <a:ext cx="11023488" cy="4297680"/>
        </p:xfrm>
        <a:graphic>
          <a:graphicData uri="http://schemas.openxmlformats.org/drawingml/2006/table">
            <a:tbl>
              <a:tblPr firstRow="1" bandRow="1">
                <a:tableStyleId>{5C22544A-7EE6-4342-B048-85BDC9FD1C3A}</a:tableStyleId>
              </a:tblPr>
              <a:tblGrid>
                <a:gridCol w="2504962">
                  <a:extLst>
                    <a:ext uri="{9D8B030D-6E8A-4147-A177-3AD203B41FA5}">
                      <a16:colId xmlns:a16="http://schemas.microsoft.com/office/drawing/2014/main" val="148973809"/>
                    </a:ext>
                  </a:extLst>
                </a:gridCol>
                <a:gridCol w="2435282">
                  <a:extLst>
                    <a:ext uri="{9D8B030D-6E8A-4147-A177-3AD203B41FA5}">
                      <a16:colId xmlns:a16="http://schemas.microsoft.com/office/drawing/2014/main" val="795722063"/>
                    </a:ext>
                  </a:extLst>
                </a:gridCol>
                <a:gridCol w="3536893">
                  <a:extLst>
                    <a:ext uri="{9D8B030D-6E8A-4147-A177-3AD203B41FA5}">
                      <a16:colId xmlns:a16="http://schemas.microsoft.com/office/drawing/2014/main" val="2336605656"/>
                    </a:ext>
                  </a:extLst>
                </a:gridCol>
                <a:gridCol w="2546351">
                  <a:extLst>
                    <a:ext uri="{9D8B030D-6E8A-4147-A177-3AD203B41FA5}">
                      <a16:colId xmlns:a16="http://schemas.microsoft.com/office/drawing/2014/main" val="1194248098"/>
                    </a:ext>
                  </a:extLst>
                </a:gridCol>
              </a:tblGrid>
              <a:tr h="393649">
                <a:tc>
                  <a:txBody>
                    <a:bodyPr/>
                    <a:lstStyle/>
                    <a:p>
                      <a:r>
                        <a:rPr lang="fr-CA" sz="1600">
                          <a:solidFill>
                            <a:schemeClr val="tx1"/>
                          </a:solidFill>
                          <a:latin typeface="Century Gothic" panose="020B0502020202020204" pitchFamily="34" charset="0"/>
                        </a:rPr>
                        <a:t>Répartition du portefeuille</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tc>
                  <a:txBody>
                    <a:bodyPr/>
                    <a:lstStyle/>
                    <a:p>
                      <a:r>
                        <a:rPr lang="fr-CA" sz="1600">
                          <a:solidFill>
                            <a:schemeClr val="tx1"/>
                          </a:solidFill>
                          <a:latin typeface="Century Gothic" panose="020B0502020202020204" pitchFamily="34" charset="0"/>
                        </a:rPr>
                        <a:t>Niveau de risque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tc>
                  <a:txBody>
                    <a:bodyPr/>
                    <a:lstStyle/>
                    <a:p>
                      <a:r>
                        <a:rPr lang="fr-CA" sz="1600">
                          <a:solidFill>
                            <a:schemeClr val="tx1"/>
                          </a:solidFill>
                          <a:latin typeface="Century Gothic" panose="020B0502020202020204" pitchFamily="34" charset="0"/>
                        </a:rPr>
                        <a:t>Explication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tc>
                  <a:txBody>
                    <a:bodyPr/>
                    <a:lstStyle/>
                    <a:p>
                      <a:r>
                        <a:rPr lang="fr-CA" sz="1600">
                          <a:solidFill>
                            <a:schemeClr val="tx1"/>
                          </a:solidFill>
                          <a:latin typeface="Century Gothic" panose="020B0502020202020204" pitchFamily="34" charset="0"/>
                        </a:rPr>
                        <a:t>Type d’investisseur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extLst>
                  <a:ext uri="{0D108BD9-81ED-4DB2-BD59-A6C34878D82A}">
                    <a16:rowId xmlns:a16="http://schemas.microsoft.com/office/drawing/2014/main" val="786200475"/>
                  </a:ext>
                </a:extLst>
              </a:tr>
              <a:tr h="3457576">
                <a:tc>
                  <a:txBody>
                    <a:bodyPr/>
                    <a:lstStyle/>
                    <a:p>
                      <a:r>
                        <a:rPr lang="fr-CA" sz="1400">
                          <a:latin typeface="Century Gothic" panose="020B0502020202020204" pitchFamily="34" charset="0"/>
                        </a:rPr>
                        <a:t>Scénario 1 : </a:t>
                      </a:r>
                    </a:p>
                    <a:p>
                      <a:r>
                        <a:rPr lang="fr-CA" sz="1400">
                          <a:latin typeface="Century Gothic" panose="020B0502020202020204" pitchFamily="34" charset="0"/>
                        </a:rPr>
                        <a:t>Répartition de l’actif : </a:t>
                      </a:r>
                    </a:p>
                    <a:p>
                      <a:pPr marL="182563" indent="-182563">
                        <a:buClr>
                          <a:srgbClr val="A2AAAD"/>
                        </a:buClr>
                        <a:buFont typeface="Arial" panose="020B0604020202020204" pitchFamily="34" charset="0"/>
                        <a:buChar char="•"/>
                        <a:tabLst/>
                      </a:pPr>
                      <a:r>
                        <a:rPr lang="fr-CA" sz="1400">
                          <a:latin typeface="Century Gothic" panose="020B0502020202020204" pitchFamily="34" charset="0"/>
                        </a:rPr>
                        <a:t>70 % d’obligations du gouvernement canadien</a:t>
                      </a:r>
                    </a:p>
                    <a:p>
                      <a:pPr marL="182563" indent="-182563">
                        <a:buClr>
                          <a:srgbClr val="A2AAAD"/>
                        </a:buClr>
                        <a:buFont typeface="Arial" panose="020B0604020202020204" pitchFamily="34" charset="0"/>
                        <a:buChar char="•"/>
                        <a:tabLst/>
                      </a:pPr>
                      <a:r>
                        <a:rPr lang="fr-CA" sz="1400">
                          <a:latin typeface="Century Gothic" panose="020B0502020202020204" pitchFamily="34" charset="0"/>
                        </a:rPr>
                        <a:t>20 % d’actions canadiennes de qualité </a:t>
                      </a:r>
                    </a:p>
                    <a:p>
                      <a:pPr marL="182563" indent="-182563">
                        <a:buClr>
                          <a:srgbClr val="A2AAAD"/>
                        </a:buClr>
                        <a:buFont typeface="Arial" panose="020B0604020202020204" pitchFamily="34" charset="0"/>
                        <a:buChar char="•"/>
                        <a:tabLst/>
                      </a:pPr>
                      <a:r>
                        <a:rPr lang="fr-CA" sz="1400">
                          <a:latin typeface="Century Gothic" panose="020B0502020202020204" pitchFamily="34" charset="0"/>
                        </a:rPr>
                        <a:t>10 % de bons du Trésor à court terme ou de fonds du marché monétaire </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a:latin typeface="Century Gothic" panose="020B0502020202020204" pitchFamily="34" charset="0"/>
                        </a:rPr>
                        <a:t>Portefeuille prudent : </a:t>
                      </a:r>
                      <a:br>
                        <a:rPr lang="fr-CA" sz="1400">
                          <a:latin typeface="Century Gothic" panose="020B0502020202020204" pitchFamily="34" charset="0"/>
                        </a:rPr>
                      </a:br>
                      <a:r>
                        <a:rPr lang="fr-CA" sz="1400">
                          <a:latin typeface="Century Gothic" panose="020B0502020202020204" pitchFamily="34" charset="0"/>
                        </a:rPr>
                        <a:t>Risque faible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2563" indent="-182563">
                        <a:buClr>
                          <a:srgbClr val="A2AAAD"/>
                        </a:buClr>
                        <a:buFont typeface="Arial" panose="020B0604020202020204" pitchFamily="34" charset="0"/>
                        <a:buChar char="•"/>
                        <a:tabLst/>
                      </a:pPr>
                      <a:r>
                        <a:rPr lang="fr-CA" sz="1400" dirty="0">
                          <a:latin typeface="Century Gothic" panose="020B0502020202020204" pitchFamily="34" charset="0"/>
                        </a:rPr>
                        <a:t>Les obligations procurent de la stabilité et un revenu en intérêts régulier. </a:t>
                      </a:r>
                    </a:p>
                    <a:p>
                      <a:pPr marL="182563" indent="-182563">
                        <a:buClr>
                          <a:srgbClr val="A2AAAD"/>
                        </a:buClr>
                        <a:buFont typeface="Arial" panose="020B0604020202020204" pitchFamily="34" charset="0"/>
                        <a:buChar char="•"/>
                        <a:tabLst/>
                      </a:pPr>
                      <a:r>
                        <a:rPr lang="fr-CA" sz="1400" dirty="0">
                          <a:latin typeface="Century Gothic" panose="020B0502020202020204" pitchFamily="34" charset="0"/>
                        </a:rPr>
                        <a:t>Les actions canadiennes </a:t>
                      </a:r>
                      <a:r>
                        <a:rPr lang="fr-CA" sz="1400">
                          <a:latin typeface="Century Gothic" panose="020B0502020202020204" pitchFamily="34" charset="0"/>
                        </a:rPr>
                        <a:t>de qualité </a:t>
                      </a:r>
                      <a:r>
                        <a:rPr lang="fr-CA" sz="1400" dirty="0">
                          <a:latin typeface="Century Gothic" panose="020B0502020202020204" pitchFamily="34" charset="0"/>
                        </a:rPr>
                        <a:t>sont émises par des sociétés reconnues pour leur stabilité et leurs dividendes, et elles offrent un certain potentiel de croissance et une volatilité plus faible. </a:t>
                      </a:r>
                    </a:p>
                    <a:p>
                      <a:pPr marL="182563" indent="-182563">
                        <a:buClr>
                          <a:srgbClr val="A2AAAD"/>
                        </a:buClr>
                        <a:buFont typeface="Arial" panose="020B0604020202020204" pitchFamily="34" charset="0"/>
                        <a:buChar char="•"/>
                        <a:tabLst/>
                      </a:pPr>
                      <a:r>
                        <a:rPr lang="fr-CA" sz="1400" dirty="0">
                          <a:latin typeface="Century Gothic" panose="020B0502020202020204" pitchFamily="34" charset="0"/>
                        </a:rPr>
                        <a:t>Les bons du Trésor à court terme ou les fonds du marché monétaire sont peu risqués parce qu’ils peuvent compter sur la capacité du gouvernement de taxer et d’imprimer de l’argent. Le risque de défaillance des bons du Trésor canadiens est extrêmement faible.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400" dirty="0">
                          <a:latin typeface="Century Gothic" panose="020B0502020202020204" pitchFamily="34" charset="0"/>
                        </a:rPr>
                        <a:t>Un investisseur qui a une faible tolérance au risque et un horizon de placement court.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5136353"/>
                  </a:ext>
                </a:extLst>
              </a:tr>
            </a:tbl>
          </a:graphicData>
        </a:graphic>
      </p:graphicFrame>
      <p:sp>
        <p:nvSpPr>
          <p:cNvPr id="3" name="TextBox 2">
            <a:extLst>
              <a:ext uri="{FF2B5EF4-FFF2-40B4-BE49-F238E27FC236}">
                <a16:creationId xmlns:a16="http://schemas.microsoft.com/office/drawing/2014/main" id="{9A23B473-65F8-9841-DB22-F8DF772027DE}"/>
              </a:ext>
            </a:extLst>
          </p:cNvPr>
          <p:cNvSpPr txBox="1"/>
          <p:nvPr>
            <p:custDataLst>
              <p:tags r:id="rId4"/>
            </p:custDataLst>
          </p:nvPr>
        </p:nvSpPr>
        <p:spPr>
          <a:xfrm>
            <a:off x="2470068" y="6451599"/>
            <a:ext cx="1003801" cy="215444"/>
          </a:xfrm>
          <a:prstGeom prst="rect">
            <a:avLst/>
          </a:prstGeom>
          <a:noFill/>
        </p:spPr>
        <p:txBody>
          <a:bodyPr wrap="none" rtlCol="0">
            <a:spAutoFit/>
          </a:bodyPr>
          <a:lstStyle/>
          <a:p>
            <a:r>
              <a:rPr lang="fr-CA" sz="800" b="0" i="0" u="none" strike="noStrike" dirty="0">
                <a:solidFill>
                  <a:srgbClr val="545454"/>
                </a:solidFill>
                <a:effectLst/>
                <a:latin typeface="Century Gothic" panose="020B0502020202020204" pitchFamily="34" charset="0"/>
              </a:rPr>
              <a:t>1816954-v202449</a:t>
            </a:r>
          </a:p>
        </p:txBody>
      </p:sp>
    </p:spTree>
    <p:extLst>
      <p:ext uri="{BB962C8B-B14F-4D97-AF65-F5344CB8AC3E}">
        <p14:creationId xmlns:p14="http://schemas.microsoft.com/office/powerpoint/2010/main" val="398087615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3"/>
</p:tagLst>
</file>

<file path=ppt/tags/tag11.xml><?xml version="1.0" encoding="utf-8"?>
<p:tagLst xmlns:a="http://schemas.openxmlformats.org/drawingml/2006/main" xmlns:r="http://schemas.openxmlformats.org/officeDocument/2006/relationships" xmlns:p="http://schemas.openxmlformats.org/presentationml/2006/main">
  <p:tag name="NUM" val="4"/>
</p:tagLst>
</file>

<file path=ppt/tags/tag12.xml><?xml version="1.0" encoding="utf-8"?>
<p:tagLst xmlns:a="http://schemas.openxmlformats.org/drawingml/2006/main" xmlns:r="http://schemas.openxmlformats.org/officeDocument/2006/relationships" xmlns:p="http://schemas.openxmlformats.org/presentationml/2006/main">
  <p:tag name="NUM" val="5"/>
</p:tagLst>
</file>

<file path=ppt/tags/tag13.xml><?xml version="1.0" encoding="utf-8"?>
<p:tagLst xmlns:a="http://schemas.openxmlformats.org/drawingml/2006/main" xmlns:r="http://schemas.openxmlformats.org/officeDocument/2006/relationships" xmlns:p="http://schemas.openxmlformats.org/presentationml/2006/main">
  <p:tag name="NUM" val="1"/>
</p:tagLst>
</file>

<file path=ppt/tags/tag14.xml><?xml version="1.0" encoding="utf-8"?>
<p:tagLst xmlns:a="http://schemas.openxmlformats.org/drawingml/2006/main" xmlns:r="http://schemas.openxmlformats.org/officeDocument/2006/relationships" xmlns:p="http://schemas.openxmlformats.org/presentationml/2006/main">
  <p:tag name="NUM" val="2"/>
</p:tagLst>
</file>

<file path=ppt/tags/tag15.xml><?xml version="1.0" encoding="utf-8"?>
<p:tagLst xmlns:a="http://schemas.openxmlformats.org/drawingml/2006/main" xmlns:r="http://schemas.openxmlformats.org/officeDocument/2006/relationships" xmlns:p="http://schemas.openxmlformats.org/presentationml/2006/main">
  <p:tag name="NUM" val="3"/>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3"/>
</p:tagLst>
</file>

<file path=ppt/tags/tag19.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2"/>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1"/>
</p:tagLst>
</file>

<file path=ppt/tags/tag23.xml><?xml version="1.0" encoding="utf-8"?>
<p:tagLst xmlns:a="http://schemas.openxmlformats.org/drawingml/2006/main" xmlns:r="http://schemas.openxmlformats.org/officeDocument/2006/relationships" xmlns:p="http://schemas.openxmlformats.org/presentationml/2006/main">
  <p:tag name="NUM" val="2"/>
</p:tagLst>
</file>

<file path=ppt/tags/tag24.xml><?xml version="1.0" encoding="utf-8"?>
<p:tagLst xmlns:a="http://schemas.openxmlformats.org/drawingml/2006/main" xmlns:r="http://schemas.openxmlformats.org/officeDocument/2006/relationships" xmlns:p="http://schemas.openxmlformats.org/presentationml/2006/main">
  <p:tag name="NUM" val="3"/>
</p:tagLst>
</file>

<file path=ppt/tags/tag25.xml><?xml version="1.0" encoding="utf-8"?>
<p:tagLst xmlns:a="http://schemas.openxmlformats.org/drawingml/2006/main" xmlns:r="http://schemas.openxmlformats.org/officeDocument/2006/relationships" xmlns:p="http://schemas.openxmlformats.org/presentationml/2006/main">
  <p:tag name="NUM" val="4"/>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5.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2"/>
</p:tagLst>
</file>

<file path=ppt/tags/tag7.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1"/>
</p:tagLst>
</file>

<file path=ppt/tags/tag9.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GestaltVTI">
  <a:themeElements>
    <a:clrScheme name="AnalogousFromDarkSeedLeftStep">
      <a:dk1>
        <a:srgbClr val="000000"/>
      </a:dk1>
      <a:lt1>
        <a:srgbClr val="FFFFFF"/>
      </a:lt1>
      <a:dk2>
        <a:srgbClr val="1E301B"/>
      </a:dk2>
      <a:lt2>
        <a:srgbClr val="F1F0F3"/>
      </a:lt2>
      <a:accent1>
        <a:srgbClr val="85AE23"/>
      </a:accent1>
      <a:accent2>
        <a:srgbClr val="B4A118"/>
      </a:accent2>
      <a:accent3>
        <a:srgbClr val="E2802D"/>
      </a:accent3>
      <a:accent4>
        <a:srgbClr val="D1231C"/>
      </a:accent4>
      <a:accent5>
        <a:srgbClr val="E22D71"/>
      </a:accent5>
      <a:accent6>
        <a:srgbClr val="D11CAB"/>
      </a:accent6>
      <a:hlink>
        <a:srgbClr val="C34D66"/>
      </a:hlink>
      <a:folHlink>
        <a:srgbClr val="7F7F7F"/>
      </a:folHlink>
    </a:clrScheme>
    <a:fontScheme name="Bierstad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538</Words>
  <Application>Microsoft Office PowerPoint</Application>
  <PresentationFormat>Widescreen</PresentationFormat>
  <Paragraphs>50</Paragraphs>
  <Slides>7</Slides>
  <Notes>6</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Bierstadt</vt:lpstr>
      <vt:lpstr>Calibri</vt:lpstr>
      <vt:lpstr>Century Gothic</vt:lpstr>
      <vt:lpstr>GestaltVTI</vt:lpstr>
      <vt:lpstr>Les attentes en matière de risque et de rendement</vt:lpstr>
      <vt:lpstr>Réflexion</vt:lpstr>
      <vt:lpstr>Révision : qu’est-ce que le risque et le rendement d’un investissement?</vt:lpstr>
      <vt:lpstr>Vidéo Parlons finances</vt:lpstr>
      <vt:lpstr>Vidéo Parlons finances</vt:lpstr>
      <vt:lpstr>Exercice :</vt:lpstr>
      <vt:lpstr>Exemple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Gagliardi, Monica</dc:creator>
  <cp:lastModifiedBy>Soriano, Sally</cp:lastModifiedBy>
  <cp:revision>125</cp:revision>
  <dcterms:created xsi:type="dcterms:W3CDTF">2023-10-22T21:01:04Z</dcterms:created>
  <dcterms:modified xsi:type="dcterms:W3CDTF">2024-08-29T20:52:14Z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873328-34e0-4f6c-84cb-dd757c63c1a0_Enabled">
    <vt:lpwstr>true</vt:lpwstr>
  </property>
  <property fmtid="{D5CDD505-2E9C-101B-9397-08002B2CF9AE}" pid="3" name="MSIP_Label_be873328-34e0-4f6c-84cb-dd757c63c1a0_SetDate">
    <vt:lpwstr>2023-11-01T18:04:36Z</vt:lpwstr>
  </property>
  <property fmtid="{D5CDD505-2E9C-101B-9397-08002B2CF9AE}" pid="4" name="MSIP_Label_be873328-34e0-4f6c-84cb-dd757c63c1a0_Method">
    <vt:lpwstr>Privileged</vt:lpwstr>
  </property>
  <property fmtid="{D5CDD505-2E9C-101B-9397-08002B2CF9AE}" pid="5" name="MSIP_Label_be873328-34e0-4f6c-84cb-dd757c63c1a0_Name">
    <vt:lpwstr>FIL-Internal</vt:lpwstr>
  </property>
  <property fmtid="{D5CDD505-2E9C-101B-9397-08002B2CF9AE}" pid="6" name="MSIP_Label_be873328-34e0-4f6c-84cb-dd757c63c1a0_SiteId">
    <vt:lpwstr>6b94db52-3791-432c-b97e-871411cd202e</vt:lpwstr>
  </property>
  <property fmtid="{D5CDD505-2E9C-101B-9397-08002B2CF9AE}" pid="7" name="MSIP_Label_be873328-34e0-4f6c-84cb-dd757c63c1a0_ActionId">
    <vt:lpwstr>ee0202de-5cf6-46c2-8a21-1c0b412b413b</vt:lpwstr>
  </property>
  <property fmtid="{D5CDD505-2E9C-101B-9397-08002B2CF9AE}" pid="8" name="MSIP_Label_be873328-34e0-4f6c-84cb-dd757c63c1a0_ContentBits">
    <vt:lpwstr>0</vt:lpwstr>
  </property>
</Properties>
</file>