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1.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2.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notesSlides/notesSlide3.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4.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5.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6.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7.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8.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9.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10.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11.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notesSlides/notesSlide12.xml" ContentType="application/vnd.openxmlformats-officedocument.presentationml.notesSlide+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17"/>
  </p:notesMasterIdLst>
  <p:sldIdLst>
    <p:sldId id="281" r:id="rId2"/>
    <p:sldId id="279" r:id="rId3"/>
    <p:sldId id="278" r:id="rId4"/>
    <p:sldId id="306" r:id="rId5"/>
    <p:sldId id="308" r:id="rId6"/>
    <p:sldId id="321" r:id="rId7"/>
    <p:sldId id="311" r:id="rId8"/>
    <p:sldId id="322" r:id="rId9"/>
    <p:sldId id="323" r:id="rId10"/>
    <p:sldId id="324" r:id="rId11"/>
    <p:sldId id="285" r:id="rId12"/>
    <p:sldId id="313" r:id="rId13"/>
    <p:sldId id="299" r:id="rId14"/>
    <p:sldId id="314" r:id="rId15"/>
    <p:sldId id="32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429C636-1258-1300-6AF9-A1C07C859FB5}" name="Gagliardi, Monica" initials="GM" userId="S::monica.flores@fidelity.ca::403ed6f2-ccb6-4a32-97e9-f49bef3accc9" providerId="AD"/>
  <p188:author id="{DF88A69D-1FA6-9820-9E52-8F80F4157C52}" name="Young, Alexandra" initials="YA" userId="S::alexandra.young@fidelity.ca::352ee25d-62a0-42da-b6b2-af7e76994482" providerId="AD"/>
  <p188:author id="{C62313AA-70BB-5D03-5235-BD645A1D21AC}" name="Verreault, Lorianne" initials="VL" userId="S::Lorianne.Verreault@fidelity.ca::d92078dc-d85a-4005-a612-3182e84fbe83" providerId="AD"/>
  <p188:author id="{E972F8CF-B59F-7B46-CD8D-153C09311A4D}" name="Gill, Ravina" initials="GR" userId="S::ravina.gill@fidelity.ca::4ab046ad-39f6-4281-85c3-6be506179019" providerId="AD"/>
  <p188:author id="{0A16D4D1-4734-95FF-367D-C374CF13C49F}" name="Ponce, Vanessa" initials="PV" userId="S::vanessa.ponce@fidelity.ca::30c8e74a-fa94-4ed1-b031-97ff44e964e5" providerId="AD"/>
  <p188:author id="{E34789F2-C444-EAB7-7B99-F93D7A14117D}" name="Darien Desroches" initials="DD" userId="c7371e85daf18b3f"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5885"/>
    <a:srgbClr val="333F48"/>
    <a:srgbClr val="8BD3E6"/>
    <a:srgbClr val="F2A900"/>
    <a:srgbClr val="6ABD4A"/>
    <a:srgbClr val="85AE23"/>
    <a:srgbClr val="B9E5F0"/>
    <a:srgbClr val="A2AA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5EB5FA-244C-41C1-9266-E770196F8592}" v="1" dt="2024-07-26T22:11:11.5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03" autoAdjust="0"/>
    <p:restoredTop sz="94640" autoAdjust="0"/>
  </p:normalViewPr>
  <p:slideViewPr>
    <p:cSldViewPr snapToGrid="0">
      <p:cViewPr varScale="1">
        <p:scale>
          <a:sx n="108" d="100"/>
          <a:sy n="108" d="100"/>
        </p:scale>
        <p:origin x="606" y="96"/>
      </p:cViewPr>
      <p:guideLst/>
    </p:cSldViewPr>
  </p:slideViewPr>
  <p:notesTextViewPr>
    <p:cViewPr>
      <p:scale>
        <a:sx n="1" d="1"/>
        <a:sy n="1" d="1"/>
      </p:scale>
      <p:origin x="0" y="0"/>
    </p:cViewPr>
  </p:notesTextViewPr>
  <p:notesViewPr>
    <p:cSldViewPr snapToGrid="0">
      <p:cViewPr varScale="1">
        <p:scale>
          <a:sx n="81" d="100"/>
          <a:sy n="81" d="100"/>
        </p:scale>
        <p:origin x="389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riano, Sally" userId="6a92a364-d3bc-4bd8-bbde-8990c7cf6201" providerId="ADAL" clId="{E25EB5FA-244C-41C1-9266-E770196F8592}"/>
    <pc:docChg chg="modMainMaster">
      <pc:chgData name="Soriano, Sally" userId="6a92a364-d3bc-4bd8-bbde-8990c7cf6201" providerId="ADAL" clId="{E25EB5FA-244C-41C1-9266-E770196F8592}" dt="2024-07-26T22:11:55.632" v="9" actId="20577"/>
      <pc:docMkLst>
        <pc:docMk/>
      </pc:docMkLst>
      <pc:sldMasterChg chg="addSp modSp mod">
        <pc:chgData name="Soriano, Sally" userId="6a92a364-d3bc-4bd8-bbde-8990c7cf6201" providerId="ADAL" clId="{E25EB5FA-244C-41C1-9266-E770196F8592}" dt="2024-07-26T22:11:55.632" v="9" actId="20577"/>
        <pc:sldMasterMkLst>
          <pc:docMk/>
          <pc:sldMasterMk cId="1281054387" sldId="2147483724"/>
        </pc:sldMasterMkLst>
        <pc:spChg chg="add mod">
          <ac:chgData name="Soriano, Sally" userId="6a92a364-d3bc-4bd8-bbde-8990c7cf6201" providerId="ADAL" clId="{E25EB5FA-244C-41C1-9266-E770196F8592}" dt="2024-07-26T22:11:55.632" v="9" actId="20577"/>
          <ac:spMkLst>
            <pc:docMk/>
            <pc:sldMasterMk cId="1281054387" sldId="2147483724"/>
            <ac:spMk id="3" creationId="{D9B97337-61FF-912F-51BE-9C4607243AB5}"/>
          </ac:spMkLst>
        </pc:spChg>
      </pc:sldMasterChg>
    </pc:docChg>
  </pc:docChgLst>
  <pc:docChgLst>
    <pc:chgData name="Soriano, Sally" userId="6a92a364-d3bc-4bd8-bbde-8990c7cf6201" providerId="ADAL" clId="{6BCE4520-DF41-4FEA-BB34-F90C8054B580}"/>
    <pc:docChg chg="custSel modSld modMainMaster">
      <pc:chgData name="Soriano, Sally" userId="6a92a364-d3bc-4bd8-bbde-8990c7cf6201" providerId="ADAL" clId="{6BCE4520-DF41-4FEA-BB34-F90C8054B580}" dt="2024-07-26T22:33:26.479" v="2" actId="478"/>
      <pc:docMkLst>
        <pc:docMk/>
      </pc:docMkLst>
      <pc:sldChg chg="delSp mod">
        <pc:chgData name="Soriano, Sally" userId="6a92a364-d3bc-4bd8-bbde-8990c7cf6201" providerId="ADAL" clId="{6BCE4520-DF41-4FEA-BB34-F90C8054B580}" dt="2024-07-26T22:33:26.479" v="2" actId="478"/>
        <pc:sldMkLst>
          <pc:docMk/>
          <pc:sldMk cId="4199469380" sldId="325"/>
        </pc:sldMkLst>
        <pc:spChg chg="del">
          <ac:chgData name="Soriano, Sally" userId="6a92a364-d3bc-4bd8-bbde-8990c7cf6201" providerId="ADAL" clId="{6BCE4520-DF41-4FEA-BB34-F90C8054B580}" dt="2024-07-26T22:33:26.479" v="2" actId="478"/>
          <ac:spMkLst>
            <pc:docMk/>
            <pc:sldMk cId="4199469380" sldId="325"/>
            <ac:spMk id="4" creationId="{6C1394E8-DD1E-6DEE-161A-9E07F89F28F1}"/>
          </ac:spMkLst>
        </pc:spChg>
      </pc:sldChg>
      <pc:sldMasterChg chg="modSp mod">
        <pc:chgData name="Soriano, Sally" userId="6a92a364-d3bc-4bd8-bbde-8990c7cf6201" providerId="ADAL" clId="{6BCE4520-DF41-4FEA-BB34-F90C8054B580}" dt="2024-07-26T22:33:03.270" v="1" actId="20577"/>
        <pc:sldMasterMkLst>
          <pc:docMk/>
          <pc:sldMasterMk cId="1281054387" sldId="2147483724"/>
        </pc:sldMasterMkLst>
        <pc:spChg chg="mod">
          <ac:chgData name="Soriano, Sally" userId="6a92a364-d3bc-4bd8-bbde-8990c7cf6201" providerId="ADAL" clId="{6BCE4520-DF41-4FEA-BB34-F90C8054B580}" dt="2024-07-26T22:33:03.270" v="1" actId="20577"/>
          <ac:spMkLst>
            <pc:docMk/>
            <pc:sldMasterMk cId="1281054387" sldId="2147483724"/>
            <ac:spMk id="3" creationId="{D9B97337-61FF-912F-51BE-9C4607243AB5}"/>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9444D-42D3-4CC0-927A-FF18E050527A}" type="datetimeFigureOut">
              <a:t>7/26/2024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96D0F3-C04C-4EB4-93F2-B3F04278AF65}" type="slidenum">
              <a:t>‹#›</a:t>
            </a:fld>
            <a:endParaRPr lang="en-US"/>
          </a:p>
        </p:txBody>
      </p:sp>
    </p:spTree>
    <p:extLst>
      <p:ext uri="{BB962C8B-B14F-4D97-AF65-F5344CB8AC3E}">
        <p14:creationId xmlns:p14="http://schemas.microsoft.com/office/powerpoint/2010/main" val="3048591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85789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12</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698138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14</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286732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54108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3</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4</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fr-CA" dirty="0"/>
              <a:t>Rendement de placement potentiel</a:t>
            </a:r>
          </a:p>
          <a:p>
            <a:pPr marL="0" lvl="0" indent="0" algn="l" rtl="0">
              <a:spcBef>
                <a:spcPts val="0"/>
              </a:spcBef>
              <a:spcAft>
                <a:spcPts val="0"/>
              </a:spcAft>
              <a:buNone/>
            </a:pPr>
            <a:endParaRPr lang="fr-CA" dirty="0"/>
          </a:p>
          <a:p>
            <a:pPr marL="0" lvl="0" indent="0" algn="l" rtl="0">
              <a:spcBef>
                <a:spcPts val="0"/>
              </a:spcBef>
              <a:spcAft>
                <a:spcPts val="0"/>
              </a:spcAft>
              <a:buNone/>
            </a:pPr>
            <a:r>
              <a:rPr lang="fr-CA" dirty="0"/>
              <a:t>ÉLEVÉ</a:t>
            </a:r>
          </a:p>
          <a:p>
            <a:pPr marL="0" lvl="0" indent="0" algn="l" rtl="0">
              <a:spcBef>
                <a:spcPts val="0"/>
              </a:spcBef>
              <a:spcAft>
                <a:spcPts val="0"/>
              </a:spcAft>
              <a:buNone/>
            </a:pPr>
            <a:r>
              <a:rPr lang="fr-CA" dirty="0"/>
              <a:t>FAIBLE</a:t>
            </a:r>
          </a:p>
          <a:p>
            <a:pPr marL="0" lvl="0" indent="0" algn="l" rtl="0">
              <a:spcBef>
                <a:spcPts val="0"/>
              </a:spcBef>
              <a:spcAft>
                <a:spcPts val="0"/>
              </a:spcAft>
              <a:buNone/>
            </a:pPr>
            <a:r>
              <a:rPr lang="fr-CA" dirty="0"/>
              <a:t>ÉLEVÉ</a:t>
            </a:r>
          </a:p>
          <a:p>
            <a:pPr marL="0" lvl="0" indent="0" algn="l" rtl="0">
              <a:spcBef>
                <a:spcPts val="0"/>
              </a:spcBef>
              <a:spcAft>
                <a:spcPts val="0"/>
              </a:spcAft>
              <a:buNone/>
            </a:pPr>
            <a:endParaRPr lang="fr-CA" dirty="0"/>
          </a:p>
          <a:p>
            <a:pPr marL="0" lvl="0" indent="0" algn="l" rtl="0">
              <a:spcBef>
                <a:spcPts val="0"/>
              </a:spcBef>
              <a:spcAft>
                <a:spcPts val="0"/>
              </a:spcAft>
              <a:buNone/>
            </a:pPr>
            <a:r>
              <a:rPr lang="fr-CA" dirty="0"/>
              <a:t>Liquidités</a:t>
            </a:r>
          </a:p>
          <a:p>
            <a:pPr marL="0" lvl="0" indent="0" algn="l" rtl="0">
              <a:spcBef>
                <a:spcPts val="0"/>
              </a:spcBef>
              <a:spcAft>
                <a:spcPts val="0"/>
              </a:spcAft>
              <a:buNone/>
            </a:pPr>
            <a:r>
              <a:rPr lang="fr-CA" dirty="0"/>
              <a:t>Obligations (titres à revenu fixe)</a:t>
            </a:r>
          </a:p>
          <a:p>
            <a:pPr marL="0" lvl="0" indent="0" algn="l" rtl="0">
              <a:spcBef>
                <a:spcPts val="0"/>
              </a:spcBef>
              <a:spcAft>
                <a:spcPts val="0"/>
              </a:spcAft>
              <a:buNone/>
            </a:pPr>
            <a:r>
              <a:rPr lang="fr-CA" dirty="0"/>
              <a:t>Actions (titres de participation)</a:t>
            </a:r>
          </a:p>
          <a:p>
            <a:pPr marL="0" lvl="0" indent="0" algn="l" rtl="0">
              <a:spcBef>
                <a:spcPts val="0"/>
              </a:spcBef>
              <a:spcAft>
                <a:spcPts val="0"/>
              </a:spcAft>
              <a:buNone/>
            </a:pPr>
            <a:endParaRPr dirty="0"/>
          </a:p>
        </p:txBody>
      </p:sp>
    </p:spTree>
    <p:extLst>
      <p:ext uri="{BB962C8B-B14F-4D97-AF65-F5344CB8AC3E}">
        <p14:creationId xmlns:p14="http://schemas.microsoft.com/office/powerpoint/2010/main" val="4221115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5</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383355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6</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48285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9481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0735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26411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2883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Video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
        <p:nvSpPr>
          <p:cNvPr id="7" name="Rectangle 6">
            <a:extLst>
              <a:ext uri="{FF2B5EF4-FFF2-40B4-BE49-F238E27FC236}">
                <a16:creationId xmlns:a16="http://schemas.microsoft.com/office/drawing/2014/main" id="{722FD5A5-A16C-00DE-E581-0AFD83A16CAB}"/>
              </a:ext>
            </a:extLst>
          </p:cNvPr>
          <p:cNvSpPr/>
          <p:nvPr userDrawn="1"/>
        </p:nvSpPr>
        <p:spPr>
          <a:xfrm>
            <a:off x="0" y="2057400"/>
            <a:ext cx="12192000" cy="3963988"/>
          </a:xfrm>
          <a:prstGeom prst="rect">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860826"/>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B43-D1CE-43F4-A367-EF1FE9688913}"/>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Picture Placeholder 2">
            <a:extLst>
              <a:ext uri="{FF2B5EF4-FFF2-40B4-BE49-F238E27FC236}">
                <a16:creationId xmlns:a16="http://schemas.microsoft.com/office/drawing/2014/main" id="{E2B73978-8CDF-4C0E-ABA1-7291A0347362}"/>
              </a:ext>
            </a:extLst>
          </p:cNvPr>
          <p:cNvSpPr>
            <a:spLocks noGrp="1"/>
          </p:cNvSpPr>
          <p:nvPr>
            <p:ph type="pic" idx="1"/>
          </p:nvPr>
        </p:nvSpPr>
        <p:spPr>
          <a:xfrm>
            <a:off x="6176990" y="995362"/>
            <a:ext cx="5027005"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5BECC62-ED45-451E-BEC5-A03C6A554D26}"/>
              </a:ext>
            </a:extLst>
          </p:cNvPr>
          <p:cNvSpPr>
            <a:spLocks noGrp="1"/>
          </p:cNvSpPr>
          <p:nvPr>
            <p:ph type="body" sz="half" idx="2"/>
          </p:nvPr>
        </p:nvSpPr>
        <p:spPr>
          <a:xfrm>
            <a:off x="517870" y="3340442"/>
            <a:ext cx="5020948" cy="2528545"/>
          </a:xfrm>
          <a:prstGeom prst="rect">
            <a:avLst/>
          </a:prstGeom>
        </p:spPr>
        <p:txBody>
          <a:bodyPr>
            <a:normAutofit/>
          </a:bodyPr>
          <a:lstStyle>
            <a:lvl1pPr marL="0" indent="0">
              <a:buNone/>
              <a:defRPr sz="22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1A7A86-B983-4315-9312-936B4FCF75FE}"/>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1E2E88C0-25A5-46F9-AB35-EAD50E6B913C}"/>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A0F9EA8-45AD-478E-8606-9328245BC8A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82399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6B8E-1D8E-4105-9BBB-D53AD24B7381}"/>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825530-6629-4FEA-9670-EB21A2F5BA4F}"/>
              </a:ext>
            </a:extLst>
          </p:cNvPr>
          <p:cNvSpPr>
            <a:spLocks noGrp="1"/>
          </p:cNvSpPr>
          <p:nvPr>
            <p:ph type="body" orient="vert" idx="1"/>
          </p:nvPr>
        </p:nvSpPr>
        <p:spPr>
          <a:xfrm>
            <a:off x="6662168" y="969264"/>
            <a:ext cx="5021182" cy="487045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664C7A-A73F-46F5-BC33-696671DAEEE7}"/>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512B3CC0-B649-4509-A4B6-DF9D20EFACE6}"/>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2CECCCA-3F2A-46F3-BF45-7C862FF1D752}"/>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679775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7BD47B-C187-494C-812F-46BE0040B915}"/>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5A50133B-2446-4168-AA17-6538910668FD}"/>
              </a:ext>
            </a:extLst>
          </p:cNvPr>
          <p:cNvSpPr>
            <a:spLocks noGrp="1"/>
          </p:cNvSpPr>
          <p:nvPr>
            <p:ph type="title" orient="vert"/>
          </p:nvPr>
        </p:nvSpPr>
        <p:spPr>
          <a:xfrm>
            <a:off x="6662168" y="996791"/>
            <a:ext cx="5011962" cy="495692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06A9AD-2756-4C51-A958-6756301EB938}"/>
              </a:ext>
            </a:extLst>
          </p:cNvPr>
          <p:cNvSpPr>
            <a:spLocks noGrp="1"/>
          </p:cNvSpPr>
          <p:nvPr>
            <p:ph type="body" orient="vert" idx="1"/>
          </p:nvPr>
        </p:nvSpPr>
        <p:spPr>
          <a:xfrm>
            <a:off x="517870" y="996791"/>
            <a:ext cx="5021183" cy="495692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2995D-CCEA-43AF-973B-8B6B56A567E8}"/>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2A4029CF-BA62-4CCD-956E-FFA0B37B8A3D}"/>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2CE0B3D-96AB-41B3-ABDD-5B0DE863DAF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12" name="Rectangle 11">
            <a:extLst>
              <a:ext uri="{FF2B5EF4-FFF2-40B4-BE49-F238E27FC236}">
                <a16:creationId xmlns:a16="http://schemas.microsoft.com/office/drawing/2014/main" id="{4618136A-0796-46EB-89BB-4C73C0258FE9}"/>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4769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ulle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2E9FEDD4-20A1-49F6-9E3E-0B26B426BB73}"/>
              </a:ext>
            </a:extLst>
          </p:cNvPr>
          <p:cNvSpPr>
            <a:spLocks noGrp="1"/>
          </p:cNvSpPr>
          <p:nvPr>
            <p:ph type="subTitle" idx="1"/>
          </p:nvPr>
        </p:nvSpPr>
        <p:spPr>
          <a:xfrm>
            <a:off x="517870" y="1991844"/>
            <a:ext cx="11158193" cy="4029786"/>
          </a:xfrm>
          <a:prstGeom prst="rect">
            <a:avLst/>
          </a:prstGeom>
        </p:spPr>
        <p:txBody>
          <a:bodyPr anchor="t" anchorCtr="0">
            <a:normAutofit/>
          </a:bodyPr>
          <a:lstStyle>
            <a:lvl1pPr marL="342900" indent="-342900" algn="l">
              <a:lnSpc>
                <a:spcPct val="100000"/>
              </a:lnSpc>
              <a:buClr>
                <a:srgbClr val="A2AAAD"/>
              </a:buClr>
              <a:buFont typeface="Arial" panose="020B0604020202020204" pitchFamily="34" charset="0"/>
              <a:buChar char="•"/>
              <a:defRPr sz="2500" i="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Tree>
    <p:extLst>
      <p:ext uri="{BB962C8B-B14F-4D97-AF65-F5344CB8AC3E}">
        <p14:creationId xmlns:p14="http://schemas.microsoft.com/office/powerpoint/2010/main" val="3544181888"/>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guide id="5" orient="horz" pos="1253"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D8A-C68D-4CF9-9D15-3E09BCC09F66}"/>
              </a:ext>
            </a:extLst>
          </p:cNvPr>
          <p:cNvSpPr>
            <a:spLocks noGrp="1"/>
          </p:cNvSpPr>
          <p:nvPr>
            <p:ph type="title"/>
          </p:nvPr>
        </p:nvSpPr>
        <p:spPr>
          <a:xfrm>
            <a:off x="517869" y="1160463"/>
            <a:ext cx="11158193" cy="532370"/>
          </a:xfrm>
          <a:prstGeom prst="rect">
            <a:avLst/>
          </a:prstGeom>
        </p:spPr>
        <p:txBody>
          <a:bodyPr/>
          <a:lstStyle>
            <a:lvl1pPr>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D972A8B7-F430-4F4A-BB63-481F51E58800}"/>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9" name="TextBox 8">
            <a:extLst>
              <a:ext uri="{FF2B5EF4-FFF2-40B4-BE49-F238E27FC236}">
                <a16:creationId xmlns:a16="http://schemas.microsoft.com/office/drawing/2014/main" id="{184BBE33-EAC1-3B1E-8EFB-448124FA14AC}"/>
              </a:ext>
            </a:extLst>
          </p:cNvPr>
          <p:cNvSpPr txBox="1"/>
          <p:nvPr userDrawn="1"/>
        </p:nvSpPr>
        <p:spPr>
          <a:xfrm>
            <a:off x="552033" y="2009274"/>
            <a:ext cx="5247187" cy="4012113"/>
          </a:xfrm>
          <a:prstGeom prst="rect">
            <a:avLst/>
          </a:prstGeom>
          <a:noFill/>
        </p:spPr>
        <p:txBody>
          <a:bodyPr wrap="square" rtlCol="0">
            <a:spAutoFit/>
          </a:bodyPr>
          <a:lstStyle/>
          <a:p>
            <a:endParaRPr lang="en-US" dirty="0"/>
          </a:p>
        </p:txBody>
      </p:sp>
      <p:sp>
        <p:nvSpPr>
          <p:cNvPr id="13" name="Text Placeholder 12">
            <a:extLst>
              <a:ext uri="{FF2B5EF4-FFF2-40B4-BE49-F238E27FC236}">
                <a16:creationId xmlns:a16="http://schemas.microsoft.com/office/drawing/2014/main" id="{CAA535C0-5BE2-5A59-3D11-8ABCC9A62912}"/>
              </a:ext>
            </a:extLst>
          </p:cNvPr>
          <p:cNvSpPr>
            <a:spLocks noGrp="1"/>
          </p:cNvSpPr>
          <p:nvPr>
            <p:ph type="body" sz="quarter" idx="13"/>
          </p:nvPr>
        </p:nvSpPr>
        <p:spPr>
          <a:xfrm>
            <a:off x="517525" y="2128838"/>
            <a:ext cx="5184775" cy="38925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BB27B774-CAD3-DF42-BBF0-6DE55F243F01}"/>
              </a:ext>
            </a:extLst>
          </p:cNvPr>
          <p:cNvSpPr>
            <a:spLocks noGrp="1"/>
          </p:cNvSpPr>
          <p:nvPr>
            <p:ph type="body" sz="quarter" idx="14"/>
          </p:nvPr>
        </p:nvSpPr>
        <p:spPr>
          <a:xfrm>
            <a:off x="6497220" y="2128838"/>
            <a:ext cx="5184775" cy="38925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819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BAC1C-A332-4BA5-8C9C-FE0396C81619}"/>
              </a:ext>
            </a:extLst>
          </p:cNvPr>
          <p:cNvSpPr>
            <a:spLocks noGrp="1"/>
          </p:cNvSpPr>
          <p:nvPr>
            <p:ph type="title"/>
          </p:nvPr>
        </p:nvSpPr>
        <p:spPr>
          <a:xfrm>
            <a:off x="517870" y="978408"/>
            <a:ext cx="5020056" cy="4870974"/>
          </a:xfrm>
          <a:prstGeom prst="rect">
            <a:avLst/>
          </a:prstGeom>
        </p:spPr>
        <p:txBody>
          <a:bodyPr anchor="t">
            <a:normAutofit/>
          </a:bodyPr>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50D8D137-710E-4125-B5E9-F63E7F1C9C9D}"/>
              </a:ext>
            </a:extLst>
          </p:cNvPr>
          <p:cNvSpPr>
            <a:spLocks noGrp="1"/>
          </p:cNvSpPr>
          <p:nvPr>
            <p:ph type="body" idx="1"/>
          </p:nvPr>
        </p:nvSpPr>
        <p:spPr>
          <a:xfrm>
            <a:off x="6662167" y="3566639"/>
            <a:ext cx="5021183" cy="2279979"/>
          </a:xfrm>
          <a:prstGeom prst="rect">
            <a:avLst/>
          </a:prstGeom>
        </p:spPr>
        <p:txBody>
          <a:bodyPr anchor="b">
            <a:normAutofit/>
          </a:bodyPr>
          <a:lstStyle>
            <a:lvl1pPr marL="0" indent="0">
              <a:buNone/>
              <a:defRPr sz="22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480C5-E9A6-425E-B050-03E444BE92C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951B4831-6C0B-4E0B-A341-91E4C5D36B79}"/>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F011EE6-252D-46DD-94DF-C42657EF2CD9}"/>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189469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04B06-C54A-4B7B-B6D1-436428EAF8E2}"/>
              </a:ext>
            </a:extLst>
          </p:cNvPr>
          <p:cNvSpPr>
            <a:spLocks noGrp="1"/>
          </p:cNvSpPr>
          <p:nvPr>
            <p:ph type="title"/>
          </p:nvPr>
        </p:nvSpPr>
        <p:spPr>
          <a:xfrm>
            <a:off x="517870" y="978408"/>
            <a:ext cx="5021182" cy="5207699"/>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E5723919-9A2F-4D97-8F31-6E35BD5975B0}"/>
              </a:ext>
            </a:extLst>
          </p:cNvPr>
          <p:cNvSpPr>
            <a:spLocks noGrp="1"/>
          </p:cNvSpPr>
          <p:nvPr>
            <p:ph sz="half" idx="1"/>
          </p:nvPr>
        </p:nvSpPr>
        <p:spPr>
          <a:xfrm>
            <a:off x="6063049" y="969264"/>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8DA345-F684-4BAA-A22C-E725B3A6037F}"/>
              </a:ext>
            </a:extLst>
          </p:cNvPr>
          <p:cNvSpPr>
            <a:spLocks noGrp="1"/>
          </p:cNvSpPr>
          <p:nvPr>
            <p:ph sz="half" idx="2"/>
          </p:nvPr>
        </p:nvSpPr>
        <p:spPr>
          <a:xfrm>
            <a:off x="6063049" y="3621849"/>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399C52-9753-45D8-9646-CF31BB01577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C2F95E57-622C-4199-940E-F5462E1AC44A}"/>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01B7592-00E8-41EF-B749-2A5EA8E460DA}"/>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1443149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F4AA536-072F-4374-926E-17E038EC7E98}"/>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13" name="Rectangle 12">
            <a:extLst>
              <a:ext uri="{FF2B5EF4-FFF2-40B4-BE49-F238E27FC236}">
                <a16:creationId xmlns:a16="http://schemas.microsoft.com/office/drawing/2014/main" id="{A2291277-967B-4176-B40B-9EC360626994}"/>
              </a:ext>
            </a:extLst>
          </p:cNvPr>
          <p:cNvSpPr/>
          <p:nvPr/>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2" name="Title 1">
            <a:extLst>
              <a:ext uri="{FF2B5EF4-FFF2-40B4-BE49-F238E27FC236}">
                <a16:creationId xmlns:a16="http://schemas.microsoft.com/office/drawing/2014/main" id="{FCB11C00-F7CB-4484-807A-D12745CD3CC8}"/>
              </a:ext>
            </a:extLst>
          </p:cNvPr>
          <p:cNvSpPr>
            <a:spLocks noGrp="1"/>
          </p:cNvSpPr>
          <p:nvPr>
            <p:ph type="title"/>
          </p:nvPr>
        </p:nvSpPr>
        <p:spPr>
          <a:xfrm>
            <a:off x="517869" y="978119"/>
            <a:ext cx="11165481" cy="1073056"/>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30FAAA6E-E243-48B3-9585-3C1420B3E19F}"/>
              </a:ext>
            </a:extLst>
          </p:cNvPr>
          <p:cNvSpPr>
            <a:spLocks noGrp="1"/>
          </p:cNvSpPr>
          <p:nvPr>
            <p:ph type="body" idx="1"/>
          </p:nvPr>
        </p:nvSpPr>
        <p:spPr>
          <a:xfrm>
            <a:off x="517870" y="2178908"/>
            <a:ext cx="5020056"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D01B8-0F2E-41A4-B21C-334393F6A677}"/>
              </a:ext>
            </a:extLst>
          </p:cNvPr>
          <p:cNvSpPr>
            <a:spLocks noGrp="1"/>
          </p:cNvSpPr>
          <p:nvPr>
            <p:ph sz="half" idx="2"/>
          </p:nvPr>
        </p:nvSpPr>
        <p:spPr>
          <a:xfrm>
            <a:off x="517870" y="2876085"/>
            <a:ext cx="5020056"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89B23F-3E60-415A-9CE7-0928B5CFB2B3}"/>
              </a:ext>
            </a:extLst>
          </p:cNvPr>
          <p:cNvSpPr>
            <a:spLocks noGrp="1"/>
          </p:cNvSpPr>
          <p:nvPr>
            <p:ph type="body" sz="quarter" idx="3"/>
          </p:nvPr>
        </p:nvSpPr>
        <p:spPr>
          <a:xfrm>
            <a:off x="6662168" y="2178908"/>
            <a:ext cx="5021182"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23446-0CDC-402B-8D71-D9D29F6DFFCC}"/>
              </a:ext>
            </a:extLst>
          </p:cNvPr>
          <p:cNvSpPr>
            <a:spLocks noGrp="1"/>
          </p:cNvSpPr>
          <p:nvPr>
            <p:ph sz="quarter" idx="4"/>
          </p:nvPr>
        </p:nvSpPr>
        <p:spPr>
          <a:xfrm>
            <a:off x="6662168" y="2876085"/>
            <a:ext cx="5021182"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2B77D3-C6EC-4FFD-9E10-24E1AC54201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209DF31B-BD07-4DC2-95C2-B77E51AAEFF7}"/>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C454CE5A-3A0A-4AAB-81D2-F1C20636E54C}"/>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0644494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16B8-52AB-412B-BBE7-B6BE698FA29B}"/>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0BF779C3-9D19-467E-A5D2-0920834DA13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8E272BB4-C8D8-4F74-9677-5AC979932A7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596B49B8-779F-4492-ABD9-96F0D042AC41}"/>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12426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B976BF-9339-48D6-881A-280D15492E05}"/>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45277605-C9C8-432E-9662-D7D410B151D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522432B6-4A12-46EF-98A7-B5D50BD516F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54605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191C-AF68-4230-A7B2-F8F07B486EDC}"/>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Content Placeholder 2">
            <a:extLst>
              <a:ext uri="{FF2B5EF4-FFF2-40B4-BE49-F238E27FC236}">
                <a16:creationId xmlns:a16="http://schemas.microsoft.com/office/drawing/2014/main" id="{358F9F11-5FCF-4D7E-BA51-38CB84277DC9}"/>
              </a:ext>
            </a:extLst>
          </p:cNvPr>
          <p:cNvSpPr>
            <a:spLocks noGrp="1"/>
          </p:cNvSpPr>
          <p:nvPr>
            <p:ph idx="1"/>
          </p:nvPr>
        </p:nvSpPr>
        <p:spPr>
          <a:xfrm>
            <a:off x="6653182" y="987423"/>
            <a:ext cx="5020948" cy="4873625"/>
          </a:xfrm>
          <a:prstGeom prst="rect">
            <a:avLst/>
          </a:prstGeo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3B519B-06C0-41BC-95FB-FB1FE436375E}"/>
              </a:ext>
            </a:extLst>
          </p:cNvPr>
          <p:cNvSpPr>
            <a:spLocks noGrp="1"/>
          </p:cNvSpPr>
          <p:nvPr>
            <p:ph type="body" sz="half" idx="2"/>
          </p:nvPr>
        </p:nvSpPr>
        <p:spPr>
          <a:xfrm>
            <a:off x="517870" y="3361038"/>
            <a:ext cx="5020948" cy="2507949"/>
          </a:xfrm>
          <a:prstGeom prst="rect">
            <a:avLst/>
          </a:prstGeom>
        </p:spPr>
        <p:txBody>
          <a:bodyPr>
            <a:normAutofit/>
          </a:bodyPr>
          <a:lstStyle>
            <a:lvl1pPr marL="0" indent="0">
              <a:buNone/>
              <a:defRPr sz="24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B8B70C-015C-4832-AFF6-D033E022746B}"/>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BEF1A6FB-8C14-46D1-90A5-0FF11DE78632}"/>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782C585-6FA1-4E94-9C1C-A1DEDE55108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34890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CCF282A-DF4A-4A2D-9672-8F0F770A3F1A}"/>
              </a:ext>
            </a:extLst>
          </p:cNvPr>
          <p:cNvSpPr>
            <a:spLocks noGrp="1"/>
          </p:cNvSpPr>
          <p:nvPr>
            <p:ph type="sldNum" sz="quarter" idx="4"/>
          </p:nvPr>
        </p:nvSpPr>
        <p:spPr>
          <a:xfrm>
            <a:off x="11131757" y="6451599"/>
            <a:ext cx="637909" cy="169141"/>
          </a:xfrm>
          <a:prstGeom prst="rect">
            <a:avLst/>
          </a:prstGeom>
        </p:spPr>
        <p:txBody>
          <a:bodyPr vert="horz" lIns="91440" tIns="45720" rIns="91440" bIns="45720" rtlCol="0" anchor="ctr"/>
          <a:lstStyle>
            <a:lvl1pPr algn="r">
              <a:defRPr sz="900">
                <a:solidFill>
                  <a:schemeClr val="tx1"/>
                </a:solidFill>
                <a:latin typeface="Century Gothic" panose="020B0502020202020204" pitchFamily="34" charset="0"/>
              </a:defRPr>
            </a:lvl1pPr>
          </a:lstStyle>
          <a:p>
            <a:fld id="{DFDF98CC-160E-494C-8C3C-8CDC5FA257DE}" type="slidenum">
              <a:rPr lang="en-US" smtClean="0"/>
              <a:pPr/>
              <a:t>‹#›</a:t>
            </a:fld>
            <a:endParaRPr lang="en-US" dirty="0"/>
          </a:p>
        </p:txBody>
      </p:sp>
      <p:sp>
        <p:nvSpPr>
          <p:cNvPr id="14" name="Rectangle 13">
            <a:extLst>
              <a:ext uri="{FF2B5EF4-FFF2-40B4-BE49-F238E27FC236}">
                <a16:creationId xmlns:a16="http://schemas.microsoft.com/office/drawing/2014/main" id="{ADE57300-C7FF-4578-99A0-42B0295B123C}"/>
              </a:ext>
            </a:extLst>
          </p:cNvPr>
          <p:cNvSpPr/>
          <p:nvPr/>
        </p:nvSpPr>
        <p:spPr>
          <a:xfrm>
            <a:off x="1" y="230284"/>
            <a:ext cx="1842447" cy="466685"/>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A2AAAD"/>
              </a:solidFill>
            </a:endParaRPr>
          </a:p>
        </p:txBody>
      </p:sp>
      <p:pic>
        <p:nvPicPr>
          <p:cNvPr id="10" name="Picture 9" descr="A blue and black logo&#10;&#10;Description automatically generated">
            <a:extLst>
              <a:ext uri="{FF2B5EF4-FFF2-40B4-BE49-F238E27FC236}">
                <a16:creationId xmlns:a16="http://schemas.microsoft.com/office/drawing/2014/main" id="{CD5AB2A9-403F-025D-C64F-BA17CAA50F38}"/>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17870" y="6277840"/>
            <a:ext cx="1600200" cy="342900"/>
          </a:xfrm>
          <a:prstGeom prst="rect">
            <a:avLst/>
          </a:prstGeom>
        </p:spPr>
      </p:pic>
      <p:sp>
        <p:nvSpPr>
          <p:cNvPr id="13" name="TextBox 12">
            <a:extLst>
              <a:ext uri="{FF2B5EF4-FFF2-40B4-BE49-F238E27FC236}">
                <a16:creationId xmlns:a16="http://schemas.microsoft.com/office/drawing/2014/main" id="{1EBC3D8A-1F30-A2D6-D920-8223E6E639FB}"/>
              </a:ext>
            </a:extLst>
          </p:cNvPr>
          <p:cNvSpPr txBox="1"/>
          <p:nvPr userDrawn="1"/>
        </p:nvSpPr>
        <p:spPr>
          <a:xfrm>
            <a:off x="409433" y="278960"/>
            <a:ext cx="1433015" cy="369332"/>
          </a:xfrm>
          <a:prstGeom prst="rect">
            <a:avLst/>
          </a:prstGeom>
          <a:noFill/>
        </p:spPr>
        <p:txBody>
          <a:bodyPr wrap="square" rtlCol="0">
            <a:spAutoFit/>
          </a:bodyPr>
          <a:lstStyle/>
          <a:p>
            <a:r>
              <a:rPr lang="en-US" b="1" dirty="0" err="1">
                <a:solidFill>
                  <a:srgbClr val="333F48"/>
                </a:solidFill>
                <a:latin typeface="Century Gothic" panose="020B0502020202020204" pitchFamily="34" charset="0"/>
              </a:rPr>
              <a:t>Leçon</a:t>
            </a:r>
            <a:r>
              <a:rPr lang="en-US" b="1" dirty="0">
                <a:solidFill>
                  <a:srgbClr val="333F48"/>
                </a:solidFill>
                <a:latin typeface="Century Gothic" panose="020B0502020202020204" pitchFamily="34" charset="0"/>
              </a:rPr>
              <a:t> 12</a:t>
            </a:r>
          </a:p>
        </p:txBody>
      </p:sp>
      <p:pic>
        <p:nvPicPr>
          <p:cNvPr id="2" name="Image 1" descr="Une image contenant texte, Police, Graphique, logo&#10;&#10;Description générée automatiquement">
            <a:extLst>
              <a:ext uri="{FF2B5EF4-FFF2-40B4-BE49-F238E27FC236}">
                <a16:creationId xmlns:a16="http://schemas.microsoft.com/office/drawing/2014/main" id="{AF6667BB-EF63-9E7D-D001-44D9295A7C80}"/>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9632886" y="179278"/>
            <a:ext cx="2071597" cy="553583"/>
          </a:xfrm>
          <a:prstGeom prst="rect">
            <a:avLst/>
          </a:prstGeom>
        </p:spPr>
      </p:pic>
      <p:sp>
        <p:nvSpPr>
          <p:cNvPr id="3" name="TextBox 2">
            <a:extLst>
              <a:ext uri="{FF2B5EF4-FFF2-40B4-BE49-F238E27FC236}">
                <a16:creationId xmlns:a16="http://schemas.microsoft.com/office/drawing/2014/main" id="{D9B97337-61FF-912F-51BE-9C4607243AB5}"/>
              </a:ext>
            </a:extLst>
          </p:cNvPr>
          <p:cNvSpPr txBox="1"/>
          <p:nvPr userDrawn="1"/>
        </p:nvSpPr>
        <p:spPr>
          <a:xfrm>
            <a:off x="2251222" y="6449290"/>
            <a:ext cx="3962944" cy="2308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sz="900" b="0" i="0" u="none" strike="noStrike" dirty="0">
                <a:solidFill>
                  <a:srgbClr val="222222"/>
                </a:solidFill>
                <a:effectLst/>
                <a:highlight>
                  <a:srgbClr val="FFFFFF"/>
                </a:highlight>
                <a:latin typeface="Century Gothic" panose="020B0502020202020204" pitchFamily="34" charset="0"/>
              </a:rPr>
              <a:t>© 2024 FIDELITY INVESTMENTS CANADA S.R.I.           1805350-v2024412</a:t>
            </a:r>
            <a:endParaRPr lang="en-US" sz="900" dirty="0">
              <a:latin typeface="Century Gothic" panose="020B0502020202020204" pitchFamily="34" charset="0"/>
            </a:endParaRPr>
          </a:p>
        </p:txBody>
      </p:sp>
    </p:spTree>
    <p:extLst>
      <p:ext uri="{BB962C8B-B14F-4D97-AF65-F5344CB8AC3E}">
        <p14:creationId xmlns:p14="http://schemas.microsoft.com/office/powerpoint/2010/main" val="1281054387"/>
      </p:ext>
    </p:extLst>
  </p:cSld>
  <p:clrMap bg1="lt1" tx1="dk1" bg2="lt2" tx2="dk2" accent1="accent1" accent2="accent2" accent3="accent3" accent4="accent4" accent5="accent5" accent6="accent6" hlink="hlink" folHlink="folHlink"/>
  <p:sldLayoutIdLst>
    <p:sldLayoutId id="2147483713" r:id="rId1"/>
    <p:sldLayoutId id="2147483725"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hf hdr="0" dt="0"/>
  <p:txStyles>
    <p:titleStyle>
      <a:lvl1pPr algn="l" defTabSz="914400" rtl="0" eaLnBrk="1" latinLnBrk="0" hangingPunct="1">
        <a:lnSpc>
          <a:spcPct val="100000"/>
        </a:lnSpc>
        <a:spcBef>
          <a:spcPct val="0"/>
        </a:spcBef>
        <a:buNone/>
        <a:defRPr sz="5400" b="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31" userDrawn="1">
          <p15:clr>
            <a:srgbClr val="F26B43"/>
          </p15:clr>
        </p15:guide>
        <p15:guide id="2" pos="325" userDrawn="1">
          <p15:clr>
            <a:srgbClr val="F26B43"/>
          </p15:clr>
        </p15:guide>
        <p15:guide id="3" pos="7355" userDrawn="1">
          <p15:clr>
            <a:srgbClr val="F26B43"/>
          </p15:clr>
        </p15:guide>
        <p15:guide id="4" orient="horz" pos="3793"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tags" Target="../tags/tag3.xml"/><Relationship Id="rId7"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5.xml"/><Relationship Id="rId5" Type="http://schemas.openxmlformats.org/officeDocument/2006/relationships/video" Target="https://www.youtube.com/embed/JsCobruO6ZU?list=PLBzmUd_ESwotHoBQVE0l2LIfSrf-_dGFU" TargetMode="External"/><Relationship Id="rId4" Type="http://schemas.openxmlformats.org/officeDocument/2006/relationships/tags" Target="../tags/tag4.xml"/></Relationships>
</file>

<file path=ppt/slides/_rels/slide10.xml.rels><?xml version="1.0" encoding="UTF-8" standalone="yes"?>
<Relationships xmlns="http://schemas.openxmlformats.org/package/2006/relationships"><Relationship Id="rId3" Type="http://schemas.openxmlformats.org/officeDocument/2006/relationships/tags" Target="../tags/tag38.xml"/><Relationship Id="rId7" Type="http://schemas.openxmlformats.org/officeDocument/2006/relationships/notesSlide" Target="../notesSlides/notesSlide9.xml"/><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slideLayout" Target="../slideLayouts/slideLayout2.xml"/><Relationship Id="rId5" Type="http://schemas.openxmlformats.org/officeDocument/2006/relationships/tags" Target="../tags/tag40.xml"/><Relationship Id="rId4" Type="http://schemas.openxmlformats.org/officeDocument/2006/relationships/tags" Target="../tags/tag39.xml"/></Relationships>
</file>

<file path=ppt/slides/_rels/slide11.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notesSlide" Target="../notesSlides/notesSlide10.xml"/><Relationship Id="rId5" Type="http://schemas.openxmlformats.org/officeDocument/2006/relationships/slideLayout" Target="../slideLayouts/slideLayout2.xml"/><Relationship Id="rId4" Type="http://schemas.openxmlformats.org/officeDocument/2006/relationships/tags" Target="../tags/tag44.xml"/></Relationships>
</file>

<file path=ppt/slides/_rels/slide12.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6" Type="http://schemas.openxmlformats.org/officeDocument/2006/relationships/notesSlide" Target="../notesSlides/notesSlide11.xml"/><Relationship Id="rId5" Type="http://schemas.openxmlformats.org/officeDocument/2006/relationships/slideLayout" Target="../slideLayouts/slideLayout3.xml"/><Relationship Id="rId4" Type="http://schemas.openxmlformats.org/officeDocument/2006/relationships/tags" Target="../tags/tag48.xml"/></Relationships>
</file>

<file path=ppt/slides/_rels/slide13.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tags" Target="../tags/tag59.xml"/><Relationship Id="rId13" Type="http://schemas.openxmlformats.org/officeDocument/2006/relationships/tags" Target="../tags/tag64.xml"/><Relationship Id="rId18" Type="http://schemas.openxmlformats.org/officeDocument/2006/relationships/tags" Target="../tags/tag69.xml"/><Relationship Id="rId26" Type="http://schemas.openxmlformats.org/officeDocument/2006/relationships/notesSlide" Target="../notesSlides/notesSlide12.xml"/><Relationship Id="rId3" Type="http://schemas.openxmlformats.org/officeDocument/2006/relationships/tags" Target="../tags/tag54.xml"/><Relationship Id="rId21" Type="http://schemas.openxmlformats.org/officeDocument/2006/relationships/tags" Target="../tags/tag72.xml"/><Relationship Id="rId7" Type="http://schemas.openxmlformats.org/officeDocument/2006/relationships/tags" Target="../tags/tag58.xml"/><Relationship Id="rId12" Type="http://schemas.openxmlformats.org/officeDocument/2006/relationships/tags" Target="../tags/tag63.xml"/><Relationship Id="rId17" Type="http://schemas.openxmlformats.org/officeDocument/2006/relationships/tags" Target="../tags/tag68.xml"/><Relationship Id="rId25" Type="http://schemas.openxmlformats.org/officeDocument/2006/relationships/slideLayout" Target="../slideLayouts/slideLayout3.xml"/><Relationship Id="rId2" Type="http://schemas.openxmlformats.org/officeDocument/2006/relationships/tags" Target="../tags/tag53.xml"/><Relationship Id="rId16" Type="http://schemas.openxmlformats.org/officeDocument/2006/relationships/tags" Target="../tags/tag67.xml"/><Relationship Id="rId20" Type="http://schemas.openxmlformats.org/officeDocument/2006/relationships/tags" Target="../tags/tag71.xml"/><Relationship Id="rId29" Type="http://schemas.openxmlformats.org/officeDocument/2006/relationships/image" Target="../media/image9.png"/><Relationship Id="rId1" Type="http://schemas.openxmlformats.org/officeDocument/2006/relationships/tags" Target="../tags/tag52.xml"/><Relationship Id="rId6" Type="http://schemas.openxmlformats.org/officeDocument/2006/relationships/tags" Target="../tags/tag57.xml"/><Relationship Id="rId11" Type="http://schemas.openxmlformats.org/officeDocument/2006/relationships/tags" Target="../tags/tag62.xml"/><Relationship Id="rId24" Type="http://schemas.openxmlformats.org/officeDocument/2006/relationships/tags" Target="../tags/tag75.xml"/><Relationship Id="rId5" Type="http://schemas.openxmlformats.org/officeDocument/2006/relationships/tags" Target="../tags/tag56.xml"/><Relationship Id="rId15" Type="http://schemas.openxmlformats.org/officeDocument/2006/relationships/tags" Target="../tags/tag66.xml"/><Relationship Id="rId23" Type="http://schemas.openxmlformats.org/officeDocument/2006/relationships/tags" Target="../tags/tag74.xml"/><Relationship Id="rId28" Type="http://schemas.openxmlformats.org/officeDocument/2006/relationships/image" Target="../media/image8.png"/><Relationship Id="rId10" Type="http://schemas.openxmlformats.org/officeDocument/2006/relationships/tags" Target="../tags/tag61.xml"/><Relationship Id="rId19" Type="http://schemas.openxmlformats.org/officeDocument/2006/relationships/tags" Target="../tags/tag70.xml"/><Relationship Id="rId31" Type="http://schemas.openxmlformats.org/officeDocument/2006/relationships/image" Target="../media/image11.png"/><Relationship Id="rId4" Type="http://schemas.openxmlformats.org/officeDocument/2006/relationships/tags" Target="../tags/tag55.xml"/><Relationship Id="rId9" Type="http://schemas.openxmlformats.org/officeDocument/2006/relationships/tags" Target="../tags/tag60.xml"/><Relationship Id="rId14" Type="http://schemas.openxmlformats.org/officeDocument/2006/relationships/tags" Target="../tags/tag65.xml"/><Relationship Id="rId22" Type="http://schemas.openxmlformats.org/officeDocument/2006/relationships/tags" Target="../tags/tag73.xml"/><Relationship Id="rId27" Type="http://schemas.openxmlformats.org/officeDocument/2006/relationships/hyperlink" Target="https://www.fidelity.ca/fr/products/investmentfinder/?" TargetMode="External"/><Relationship Id="rId30" Type="http://schemas.openxmlformats.org/officeDocument/2006/relationships/image" Target="../media/image10.png"/></Relationships>
</file>

<file path=ppt/slides/_rels/slide15.x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tags" Target="../tags/tag78.xml"/><Relationship Id="rId7" Type="http://schemas.openxmlformats.org/officeDocument/2006/relationships/notesSlide" Target="../notesSlides/notesSlide13.xml"/><Relationship Id="rId2" Type="http://schemas.openxmlformats.org/officeDocument/2006/relationships/tags" Target="../tags/tag77.xml"/><Relationship Id="rId1" Type="http://schemas.openxmlformats.org/officeDocument/2006/relationships/tags" Target="../tags/tag76.xml"/><Relationship Id="rId6" Type="http://schemas.openxmlformats.org/officeDocument/2006/relationships/slideLayout" Target="../slideLayouts/slideLayout1.xml"/><Relationship Id="rId5" Type="http://schemas.openxmlformats.org/officeDocument/2006/relationships/tags" Target="../tags/tag80.xml"/><Relationship Id="rId4" Type="http://schemas.openxmlformats.org/officeDocument/2006/relationships/tags" Target="../tags/tag79.xml"/></Relationships>
</file>

<file path=ppt/slides/_rels/slide2.xml.rels><?xml version="1.0" encoding="UTF-8" standalone="yes"?>
<Relationships xmlns="http://schemas.openxmlformats.org/package/2006/relationships"><Relationship Id="rId8" Type="http://schemas.openxmlformats.org/officeDocument/2006/relationships/hyperlink" Target="https://docs.google.com/document/d/1sFK7f-YkG-I3ZAZFEpkvJE7A994uSkCSaSj0AH69kFo/edit?usp=sharing" TargetMode="External"/><Relationship Id="rId3" Type="http://schemas.openxmlformats.org/officeDocument/2006/relationships/tags" Target="../tags/tag8.xml"/><Relationship Id="rId7" Type="http://schemas.openxmlformats.org/officeDocument/2006/relationships/notesSlide" Target="../notesSlides/notesSlide1.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Layout" Target="../slideLayouts/slideLayout1.xml"/><Relationship Id="rId5" Type="http://schemas.openxmlformats.org/officeDocument/2006/relationships/tags" Target="../tags/tag10.xml"/><Relationship Id="rId4" Type="http://schemas.openxmlformats.org/officeDocument/2006/relationships/tags" Target="../tags/tag9.xml"/><Relationship Id="rId9" Type="http://schemas.openxmlformats.org/officeDocument/2006/relationships/image" Target="../media/image4.emf"/></Relationships>
</file>

<file path=ppt/slides/_rels/slide3.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tags" Target="../tags/tag16.xml"/><Relationship Id="rId7" Type="http://schemas.openxmlformats.org/officeDocument/2006/relationships/image" Target="../media/image5.png"/><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notesSlide" Target="../notesSlides/notesSlide3.xml"/><Relationship Id="rId5" Type="http://schemas.openxmlformats.org/officeDocument/2006/relationships/slideLayout" Target="../slideLayouts/slideLayout3.xml"/><Relationship Id="rId4" Type="http://schemas.openxmlformats.org/officeDocument/2006/relationships/tags" Target="../tags/tag17.xml"/></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20.xml"/><Relationship Id="rId7" Type="http://schemas.openxmlformats.org/officeDocument/2006/relationships/hyperlink" Target="https://www.fidelity.ca/fr/volatilitytool/" TargetMode="Externa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notesSlide" Target="../notesSlides/notesSlide4.xml"/><Relationship Id="rId5" Type="http://schemas.openxmlformats.org/officeDocument/2006/relationships/slideLayout" Target="../slideLayouts/slideLayout3.xml"/><Relationship Id="rId4" Type="http://schemas.openxmlformats.org/officeDocument/2006/relationships/tags" Target="../tags/tag21.xml"/><Relationship Id="rId9" Type="http://schemas.openxmlformats.org/officeDocument/2006/relationships/image" Target="../media/image7.pn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24.xml"/><Relationship Id="rId7" Type="http://schemas.openxmlformats.org/officeDocument/2006/relationships/notesSlide" Target="../notesSlides/notesSlide5.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slideLayout" Target="../slideLayouts/slideLayout3.xml"/><Relationship Id="rId5" Type="http://schemas.openxmlformats.org/officeDocument/2006/relationships/tags" Target="../tags/tag26.xml"/><Relationship Id="rId4" Type="http://schemas.openxmlformats.org/officeDocument/2006/relationships/tags" Target="../tags/tag25.xml"/><Relationship Id="rId9"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ADED-E4F4-96B4-771C-22B444389C6E}"/>
              </a:ext>
            </a:extLst>
          </p:cNvPr>
          <p:cNvSpPr>
            <a:spLocks noGrp="1"/>
          </p:cNvSpPr>
          <p:nvPr>
            <p:ph type="ctrTitle"/>
            <p:custDataLst>
              <p:tags r:id="rId1"/>
            </p:custDataLst>
          </p:nvPr>
        </p:nvSpPr>
        <p:spPr/>
        <p:txBody>
          <a:bodyPr>
            <a:noAutofit/>
          </a:bodyPr>
          <a:lstStyle/>
          <a:p>
            <a:r>
              <a:rPr lang="fr-CA" dirty="0"/>
              <a:t>Le </a:t>
            </a:r>
            <a:r>
              <a:rPr lang="fr-CA"/>
              <a:t>risque lié aux investissements</a:t>
            </a:r>
            <a:endParaRPr lang="fr-CA" dirty="0"/>
          </a:p>
        </p:txBody>
      </p:sp>
      <p:sp>
        <p:nvSpPr>
          <p:cNvPr id="3" name="TextBox 2">
            <a:extLst>
              <a:ext uri="{FF2B5EF4-FFF2-40B4-BE49-F238E27FC236}">
                <a16:creationId xmlns:a16="http://schemas.microsoft.com/office/drawing/2014/main" id="{6A9EBC07-E89A-480E-0B63-1C54B7A50807}"/>
              </a:ext>
            </a:extLst>
          </p:cNvPr>
          <p:cNvSpPr txBox="1"/>
          <p:nvPr>
            <p:custDataLst>
              <p:tags r:id="rId2"/>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0AF1ADBB-F79D-BADA-AC9D-C2A8B61D7835}"/>
              </a:ext>
            </a:extLst>
          </p:cNvPr>
          <p:cNvSpPr txBox="1"/>
          <p:nvPr>
            <p:custDataLst>
              <p:tags r:id="rId3"/>
            </p:custDataLst>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6" name="Slide Number Placeholder 5">
            <a:extLst>
              <a:ext uri="{FF2B5EF4-FFF2-40B4-BE49-F238E27FC236}">
                <a16:creationId xmlns:a16="http://schemas.microsoft.com/office/drawing/2014/main" id="{62CE6CB1-45A9-C8FE-81D0-492E8B4ED968}"/>
              </a:ext>
            </a:extLst>
          </p:cNvPr>
          <p:cNvSpPr>
            <a:spLocks noGrp="1"/>
          </p:cNvSpPr>
          <p:nvPr>
            <p:ph type="sldNum" sz="quarter" idx="12"/>
            <p:custDataLst>
              <p:tags r:id="rId4"/>
            </p:custDataLst>
          </p:nvPr>
        </p:nvSpPr>
        <p:spPr/>
        <p:txBody>
          <a:bodyPr/>
          <a:lstStyle/>
          <a:p>
            <a:fld id="{DFDF98CC-160E-494C-8C3C-8CDC5FA257DE}" type="slidenum">
              <a:rPr lang="en-US" smtClean="0"/>
              <a:t>1</a:t>
            </a:fld>
            <a:endParaRPr lang="en-US"/>
          </a:p>
        </p:txBody>
      </p:sp>
      <p:pic>
        <p:nvPicPr>
          <p:cNvPr id="5" name="Online Media 8" descr="Comprendre le risque de placement">
            <a:hlinkClick r:id="" action="ppaction://media"/>
            <a:extLst>
              <a:ext uri="{FF2B5EF4-FFF2-40B4-BE49-F238E27FC236}">
                <a16:creationId xmlns:a16="http://schemas.microsoft.com/office/drawing/2014/main" id="{CF14D985-0592-21C2-C761-BC50A8B34585}"/>
              </a:ext>
            </a:extLst>
          </p:cNvPr>
          <p:cNvPicPr>
            <a:picLocks noRot="1" noChangeAspect="1"/>
          </p:cNvPicPr>
          <p:nvPr>
            <a:videoFile r:link="rId5"/>
            <p:custDataLst>
              <p:tags r:id="rId6"/>
            </p:custDataLst>
          </p:nvPr>
        </p:nvPicPr>
        <p:blipFill>
          <a:blip r:embed="rId8"/>
          <a:stretch>
            <a:fillRect/>
          </a:stretch>
        </p:blipFill>
        <p:spPr>
          <a:xfrm>
            <a:off x="3182398" y="2343023"/>
            <a:ext cx="5827204" cy="3292370"/>
          </a:xfrm>
          <a:prstGeom prst="rect">
            <a:avLst/>
          </a:prstGeom>
        </p:spPr>
      </p:pic>
    </p:spTree>
    <p:extLst>
      <p:ext uri="{BB962C8B-B14F-4D97-AF65-F5344CB8AC3E}">
        <p14:creationId xmlns:p14="http://schemas.microsoft.com/office/powerpoint/2010/main" val="1508753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5"/>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5"/>
                                        </p:tgtEl>
                                      </p:cBhvr>
                                    </p:cmd>
                                  </p:childTnLst>
                                </p:cTn>
                              </p:par>
                            </p:childTnLst>
                          </p:cTn>
                        </p:par>
                      </p:childTnLst>
                    </p:cTn>
                  </p:par>
                </p:childTnLst>
              </p:cTn>
              <p:nextCondLst>
                <p:cond evt="onClick" delay="0">
                  <p:tgtEl>
                    <p:spTgt spid="5"/>
                  </p:tgtEl>
                </p:cond>
              </p:nextCondLst>
            </p:seq>
            <p:video>
              <p:cMediaNode vol="80000">
                <p:cTn id="12" fill="hold" display="0">
                  <p:stCondLst>
                    <p:cond delay="indefinite"/>
                  </p:stCondLst>
                </p:cTn>
                <p:tgtEl>
                  <p:spTgt spid="5"/>
                </p:tgtEl>
              </p:cMediaNode>
            </p:vide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xfrm>
            <a:off x="517871" y="1068309"/>
            <a:ext cx="11158192" cy="760491"/>
          </a:xfrm>
          <a:prstGeom prst="rect">
            <a:avLst/>
          </a:prstGeom>
        </p:spPr>
        <p:txBody>
          <a:bodyPr spcFirstLastPara="1" vert="horz" lIns="91440" tIns="45720" rIns="91440" bIns="45720" rtlCol="0" anchor="t" anchorCtr="0">
            <a:normAutofit fontScale="90000"/>
          </a:bodyPr>
          <a:lstStyle/>
          <a:p>
            <a:pPr>
              <a:buClr>
                <a:schemeClr val="dk2"/>
              </a:buClr>
              <a:buSzPts val="4400"/>
            </a:pPr>
            <a:r>
              <a:rPr lang="fr-CA" dirty="0"/>
              <a:t>Quel parallèle peux-tu faire entre l’évaluation du </a:t>
            </a:r>
            <a:r>
              <a:rPr lang="fr-CA"/>
              <a:t>risque d’investissement </a:t>
            </a:r>
            <a:r>
              <a:rPr lang="fr-CA" dirty="0"/>
              <a:t>et une prévision météorologique?</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10</a:t>
            </a:fld>
            <a:endParaRPr lang="en-US"/>
          </a:p>
        </p:txBody>
      </p:sp>
      <p:sp>
        <p:nvSpPr>
          <p:cNvPr id="6" name="TextBox 5">
            <a:extLst>
              <a:ext uri="{FF2B5EF4-FFF2-40B4-BE49-F238E27FC236}">
                <a16:creationId xmlns:a16="http://schemas.microsoft.com/office/drawing/2014/main" id="{D9433DB0-2ECD-ADA0-AD06-8A483C8C28AB}"/>
              </a:ext>
            </a:extLst>
          </p:cNvPr>
          <p:cNvSpPr txBox="1"/>
          <p:nvPr>
            <p:custDataLst>
              <p:tags r:id="rId3"/>
            </p:custDataLst>
          </p:nvPr>
        </p:nvSpPr>
        <p:spPr>
          <a:xfrm>
            <a:off x="517871" y="1981613"/>
            <a:ext cx="5259931" cy="4101123"/>
          </a:xfrm>
          <a:prstGeom prst="rect">
            <a:avLst/>
          </a:prstGeom>
          <a:noFill/>
        </p:spPr>
        <p:txBody>
          <a:bodyPr wrap="square">
            <a:spAutoFit/>
          </a:bodyPr>
          <a:lstStyle/>
          <a:p>
            <a:pPr>
              <a:spcAft>
                <a:spcPts val="1500"/>
              </a:spcAft>
            </a:pPr>
            <a:r>
              <a:rPr lang="fr-CA" sz="2000" b="1">
                <a:solidFill>
                  <a:srgbClr val="333F48"/>
                </a:solidFill>
                <a:latin typeface="Century Gothic" panose="020B0502020202020204" pitchFamily="34" charset="0"/>
                <a:ea typeface="+mn-lt"/>
                <a:cs typeface="+mn-lt"/>
              </a:rPr>
              <a:t>Évaluation du risque d’investissement</a:t>
            </a:r>
          </a:p>
          <a:p>
            <a:pPr marL="230188" indent="-230188">
              <a:buClr>
                <a:srgbClr val="A2AAAD"/>
              </a:buClr>
              <a:buFont typeface="Arial" panose="020B0604020202020204" pitchFamily="34" charset="0"/>
              <a:buChar char="•"/>
            </a:pPr>
            <a:r>
              <a:rPr lang="fr-CA" sz="1200">
                <a:latin typeface="Century Gothic" panose="020B0502020202020204" pitchFamily="34" charset="0"/>
                <a:ea typeface="+mn-lt"/>
                <a:cs typeface="+mn-lt"/>
              </a:rPr>
              <a:t>L’analyse porte sur différents facteurs, comme les tendances du marché, les indicateurs économiques et les résultats des entreprises. </a:t>
            </a:r>
          </a:p>
          <a:p>
            <a:pPr marL="230188" indent="-230188">
              <a:buClr>
                <a:srgbClr val="A2AAAD"/>
              </a:buClr>
              <a:buFont typeface="Arial" panose="020B0604020202020204" pitchFamily="34" charset="0"/>
              <a:buChar char="•"/>
            </a:pPr>
            <a:r>
              <a:rPr lang="fr-CA" sz="1200">
                <a:latin typeface="Century Gothic" panose="020B0502020202020204" pitchFamily="34" charset="0"/>
                <a:ea typeface="+mn-lt"/>
                <a:cs typeface="+mn-lt"/>
              </a:rPr>
              <a:t>Des probabilités sont attribuées aux différents résultats possibles.</a:t>
            </a:r>
          </a:p>
          <a:p>
            <a:pPr marL="230188" indent="-230188">
              <a:buClr>
                <a:srgbClr val="A2AAAD"/>
              </a:buClr>
              <a:buFont typeface="Arial" panose="020B0604020202020204" pitchFamily="34" charset="0"/>
              <a:buChar char="•"/>
            </a:pPr>
            <a:r>
              <a:rPr lang="fr-CA" sz="1200">
                <a:latin typeface="Century Gothic" panose="020B0502020202020204" pitchFamily="34" charset="0"/>
                <a:ea typeface="+mn-lt"/>
                <a:cs typeface="+mn-lt"/>
              </a:rPr>
              <a:t>Les investisseurs analysent les états financiers, les tendances du marché et les indicateurs économiques pour prendre des décisions avisées. </a:t>
            </a:r>
          </a:p>
          <a:p>
            <a:pPr marL="230188" indent="-230188">
              <a:buClr>
                <a:srgbClr val="A2AAAD"/>
              </a:buClr>
              <a:buFont typeface="Arial" panose="020B0604020202020204" pitchFamily="34" charset="0"/>
              <a:buChar char="•"/>
            </a:pPr>
            <a:r>
              <a:rPr lang="fr-CA" sz="1200">
                <a:latin typeface="Century Gothic" panose="020B0502020202020204" pitchFamily="34" charset="0"/>
                <a:ea typeface="+mn-lt"/>
                <a:cs typeface="+mn-lt"/>
              </a:rPr>
              <a:t>Le rendement passé est utilisé à titre de référence.</a:t>
            </a:r>
          </a:p>
          <a:p>
            <a:pPr marL="230188" indent="-230188">
              <a:buClr>
                <a:srgbClr val="A2AAAD"/>
              </a:buClr>
              <a:buFont typeface="Arial" panose="020B0604020202020204" pitchFamily="34" charset="0"/>
              <a:buChar char="•"/>
            </a:pPr>
            <a:r>
              <a:rPr lang="fr-CA" sz="1200">
                <a:latin typeface="Century Gothic" panose="020B0502020202020204" pitchFamily="34" charset="0"/>
                <a:ea typeface="+mn-lt"/>
                <a:cs typeface="+mn-lt"/>
              </a:rPr>
              <a:t>Des facteurs externes, comme les événements politiques, les politiques économiques ou les conditions générales du marché peuvent avoir une incidence sur les risques d’investissement. </a:t>
            </a:r>
          </a:p>
          <a:p>
            <a:pPr marL="230188" indent="-230188">
              <a:buClr>
                <a:srgbClr val="A2AAAD"/>
              </a:buClr>
              <a:buFont typeface="Arial" panose="020B0604020202020204" pitchFamily="34" charset="0"/>
              <a:buChar char="•"/>
            </a:pPr>
            <a:r>
              <a:rPr lang="fr-CA" sz="1200">
                <a:latin typeface="Century Gothic" panose="020B0502020202020204" pitchFamily="34" charset="0"/>
                <a:ea typeface="+mn-lt"/>
                <a:cs typeface="+mn-lt"/>
              </a:rPr>
              <a:t>Il faut constamment surveiller les investissements et adapter les stratégies en fonction des changements des conditions du marché. </a:t>
            </a:r>
          </a:p>
          <a:p>
            <a:pPr marL="230188" indent="-230188">
              <a:buClr>
                <a:srgbClr val="A2AAAD"/>
              </a:buClr>
              <a:buFont typeface="Arial" panose="020B0604020202020204" pitchFamily="34" charset="0"/>
              <a:buChar char="•"/>
            </a:pPr>
            <a:r>
              <a:rPr lang="fr-CA" sz="1200">
                <a:latin typeface="Century Gothic" panose="020B0502020202020204" pitchFamily="34" charset="0"/>
                <a:ea typeface="+mn-lt"/>
                <a:cs typeface="+mn-lt"/>
              </a:rPr>
              <a:t>Même avec une analyse soignée, les marchés financiers comportent toujours une certaine part d’incertitude. Des événements imprévus, les réactions du marché ou des changements dans la conjoncture économique peuvent avoir une incidence sur les résultats d’investissements.</a:t>
            </a:r>
            <a:endParaRPr lang="fr-CA" sz="1200" dirty="0">
              <a:latin typeface="Century Gothic" panose="020B0502020202020204" pitchFamily="34" charset="0"/>
              <a:ea typeface="+mn-lt"/>
              <a:cs typeface="+mn-lt"/>
            </a:endParaRPr>
          </a:p>
        </p:txBody>
      </p:sp>
      <p:sp>
        <p:nvSpPr>
          <p:cNvPr id="3" name="TextBox 2">
            <a:extLst>
              <a:ext uri="{FF2B5EF4-FFF2-40B4-BE49-F238E27FC236}">
                <a16:creationId xmlns:a16="http://schemas.microsoft.com/office/drawing/2014/main" id="{5C0191DA-E0E3-B468-DED1-A2D28DED66C4}"/>
              </a:ext>
            </a:extLst>
          </p:cNvPr>
          <p:cNvSpPr txBox="1"/>
          <p:nvPr>
            <p:custDataLst>
              <p:tags r:id="rId4"/>
            </p:custDataLst>
          </p:nvPr>
        </p:nvSpPr>
        <p:spPr>
          <a:xfrm>
            <a:off x="6105810" y="1981614"/>
            <a:ext cx="4752383" cy="4191980"/>
          </a:xfrm>
          <a:prstGeom prst="rect">
            <a:avLst/>
          </a:prstGeom>
          <a:noFill/>
        </p:spPr>
        <p:txBody>
          <a:bodyPr wrap="square">
            <a:spAutoFit/>
          </a:bodyPr>
          <a:lstStyle/>
          <a:p>
            <a:pPr>
              <a:spcAft>
                <a:spcPts val="1500"/>
              </a:spcAft>
            </a:pPr>
            <a:r>
              <a:rPr lang="fr-CA" sz="2000" b="1" dirty="0">
                <a:solidFill>
                  <a:srgbClr val="333F48"/>
                </a:solidFill>
                <a:latin typeface="Century Gothic" panose="020B0502020202020204" pitchFamily="34" charset="0"/>
                <a:ea typeface="+mn-lt"/>
                <a:cs typeface="+mn-lt"/>
              </a:rPr>
              <a:t>Prévision météorologique</a:t>
            </a:r>
          </a:p>
          <a:p>
            <a:pPr marL="230188" indent="-230188">
              <a:buClr>
                <a:srgbClr val="A2AAAD"/>
              </a:buClr>
              <a:buFont typeface="Arial" panose="020B0604020202020204" pitchFamily="34" charset="0"/>
              <a:buChar char="•"/>
            </a:pPr>
            <a:r>
              <a:rPr lang="fr-CA" sz="1200" dirty="0">
                <a:solidFill>
                  <a:srgbClr val="374151"/>
                </a:solidFill>
                <a:latin typeface="Century Gothic" panose="020B0502020202020204" pitchFamily="34" charset="0"/>
                <a:ea typeface="+mn-lt"/>
                <a:cs typeface="+mn-lt"/>
              </a:rPr>
              <a:t>Les météorologues utilisent les données des satellites météorologiques, les tendances historiques et des modèles informatiques pour faire leurs prévisions. </a:t>
            </a:r>
          </a:p>
          <a:p>
            <a:pPr marL="230188" indent="-230188">
              <a:buClr>
                <a:srgbClr val="A2AAAD"/>
              </a:buClr>
              <a:buFont typeface="Arial" panose="020B0604020202020204" pitchFamily="34" charset="0"/>
              <a:buChar char="•"/>
            </a:pPr>
            <a:r>
              <a:rPr lang="fr-CA" sz="1200" dirty="0">
                <a:solidFill>
                  <a:srgbClr val="374151"/>
                </a:solidFill>
                <a:latin typeface="Century Gothic" panose="020B0502020202020204" pitchFamily="34" charset="0"/>
                <a:ea typeface="+mn-lt"/>
                <a:cs typeface="+mn-lt"/>
              </a:rPr>
              <a:t>Des probabilités sont attribuées aux différents événements météorologiques.</a:t>
            </a:r>
          </a:p>
          <a:p>
            <a:pPr marL="230188" indent="-230188">
              <a:buClr>
                <a:srgbClr val="A2AAAD"/>
              </a:buClr>
              <a:buFont typeface="Arial" panose="020B0604020202020204" pitchFamily="34" charset="0"/>
              <a:buChar char="•"/>
            </a:pPr>
            <a:r>
              <a:rPr lang="fr-CA" sz="1200" dirty="0">
                <a:solidFill>
                  <a:srgbClr val="374151"/>
                </a:solidFill>
                <a:latin typeface="Century Gothic" panose="020B0502020202020204" pitchFamily="34" charset="0"/>
                <a:ea typeface="+mn-lt"/>
                <a:cs typeface="+mn-lt"/>
              </a:rPr>
              <a:t>Les météorologues analysent la pression atmosphérique, la température, le degré d’humidité et la configuration des vents pour prédire les conditions météorologiques. </a:t>
            </a:r>
          </a:p>
          <a:p>
            <a:pPr marL="230188" indent="-230188">
              <a:buClr>
                <a:srgbClr val="A2AAAD"/>
              </a:buClr>
              <a:buFont typeface="Arial" panose="020B0604020202020204" pitchFamily="34" charset="0"/>
              <a:buChar char="•"/>
            </a:pPr>
            <a:r>
              <a:rPr lang="fr-CA" sz="1200" dirty="0">
                <a:solidFill>
                  <a:srgbClr val="374151"/>
                </a:solidFill>
                <a:latin typeface="Century Gothic" panose="020B0502020202020204" pitchFamily="34" charset="0"/>
                <a:ea typeface="+mn-lt"/>
                <a:cs typeface="+mn-lt"/>
              </a:rPr>
              <a:t>Des facteurs externes, comme les courants océaniques, les systèmes de pression atmosphérique et les régimes climatiques, influencent les conditions météorologiques.</a:t>
            </a:r>
          </a:p>
          <a:p>
            <a:pPr marL="230188" indent="-230188">
              <a:buClr>
                <a:srgbClr val="A2AAAD"/>
              </a:buClr>
              <a:buFont typeface="Arial" panose="020B0604020202020204" pitchFamily="34" charset="0"/>
              <a:buChar char="•"/>
            </a:pPr>
            <a:r>
              <a:rPr lang="fr-CA" sz="1200" dirty="0">
                <a:solidFill>
                  <a:srgbClr val="374151"/>
                </a:solidFill>
                <a:latin typeface="Century Gothic" panose="020B0502020202020204" pitchFamily="34" charset="0"/>
                <a:ea typeface="+mn-lt"/>
                <a:cs typeface="+mn-lt"/>
              </a:rPr>
              <a:t>Les conditions météorologiques peuvent changer rapidement, et les météorologues mettent régulièrement à jour leurs prévisions à partir des nouvelles données. </a:t>
            </a:r>
          </a:p>
          <a:p>
            <a:pPr marL="230188" indent="-230188">
              <a:buClr>
                <a:srgbClr val="A2AAAD"/>
              </a:buClr>
              <a:buFont typeface="Arial" panose="020B0604020202020204" pitchFamily="34" charset="0"/>
              <a:buChar char="•"/>
            </a:pPr>
            <a:r>
              <a:rPr lang="fr-CA" sz="1200" dirty="0">
                <a:solidFill>
                  <a:srgbClr val="374151"/>
                </a:solidFill>
                <a:latin typeface="Century Gothic" panose="020B0502020202020204" pitchFamily="34" charset="0"/>
                <a:ea typeface="+mn-lt"/>
                <a:cs typeface="+mn-lt"/>
              </a:rPr>
              <a:t>Les prévisions météorologiques comportent aussi un certain degré d’incertitude. Des changements atmosphériques subits, des régimes météorologiques inattendus ou des événements imprévisibles peuvent changer les prévisions.</a:t>
            </a:r>
          </a:p>
        </p:txBody>
      </p:sp>
      <p:cxnSp>
        <p:nvCxnSpPr>
          <p:cNvPr id="4" name="Straight Connector 3">
            <a:extLst>
              <a:ext uri="{FF2B5EF4-FFF2-40B4-BE49-F238E27FC236}">
                <a16:creationId xmlns:a16="http://schemas.microsoft.com/office/drawing/2014/main" id="{9432A48B-EB10-0335-F770-06A0C9C9FB40}"/>
              </a:ext>
            </a:extLst>
          </p:cNvPr>
          <p:cNvCxnSpPr>
            <a:cxnSpLocks/>
          </p:cNvCxnSpPr>
          <p:nvPr>
            <p:custDataLst>
              <p:tags r:id="rId5"/>
            </p:custDataLst>
          </p:nvPr>
        </p:nvCxnSpPr>
        <p:spPr>
          <a:xfrm>
            <a:off x="5847316" y="2038386"/>
            <a:ext cx="0" cy="3993401"/>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0876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rmAutofit/>
          </a:bodyPr>
          <a:lstStyle/>
          <a:p>
            <a:pPr>
              <a:buClr>
                <a:schemeClr val="dk2"/>
              </a:buClr>
              <a:buSzPts val="4400"/>
            </a:pPr>
            <a:r>
              <a:rPr lang="fr-CA" sz="3200">
                <a:cs typeface="Calibri"/>
              </a:rPr>
              <a:t>Récapitulation</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11</a:t>
            </a:fld>
            <a:endParaRPr lang="en-US"/>
          </a:p>
        </p:txBody>
      </p:sp>
      <p:graphicFrame>
        <p:nvGraphicFramePr>
          <p:cNvPr id="5" name="Table 4">
            <a:extLst>
              <a:ext uri="{FF2B5EF4-FFF2-40B4-BE49-F238E27FC236}">
                <a16:creationId xmlns:a16="http://schemas.microsoft.com/office/drawing/2014/main" id="{44D5D614-B692-C75F-8EBB-C0CA69DBFB96}"/>
              </a:ext>
            </a:extLst>
          </p:cNvPr>
          <p:cNvGraphicFramePr>
            <a:graphicFrameLocks noGrp="1"/>
          </p:cNvGraphicFramePr>
          <p:nvPr>
            <p:custDataLst>
              <p:tags r:id="rId3"/>
            </p:custDataLst>
            <p:extLst>
              <p:ext uri="{D42A27DB-BD31-4B8C-83A1-F6EECF244321}">
                <p14:modId xmlns:p14="http://schemas.microsoft.com/office/powerpoint/2010/main" val="3575883238"/>
              </p:ext>
            </p:extLst>
          </p:nvPr>
        </p:nvGraphicFramePr>
        <p:xfrm>
          <a:off x="584540" y="2024475"/>
          <a:ext cx="11185126" cy="2723896"/>
        </p:xfrm>
        <a:graphic>
          <a:graphicData uri="http://schemas.openxmlformats.org/drawingml/2006/table">
            <a:tbl>
              <a:tblPr firstRow="1" bandRow="1">
                <a:tableStyleId>{5C22544A-7EE6-4342-B048-85BDC9FD1C3A}</a:tableStyleId>
              </a:tblPr>
              <a:tblGrid>
                <a:gridCol w="3602971">
                  <a:extLst>
                    <a:ext uri="{9D8B030D-6E8A-4147-A177-3AD203B41FA5}">
                      <a16:colId xmlns:a16="http://schemas.microsoft.com/office/drawing/2014/main" val="2324842690"/>
                    </a:ext>
                  </a:extLst>
                </a:gridCol>
                <a:gridCol w="3848957">
                  <a:extLst>
                    <a:ext uri="{9D8B030D-6E8A-4147-A177-3AD203B41FA5}">
                      <a16:colId xmlns:a16="http://schemas.microsoft.com/office/drawing/2014/main" val="148973809"/>
                    </a:ext>
                  </a:extLst>
                </a:gridCol>
                <a:gridCol w="3733198">
                  <a:extLst>
                    <a:ext uri="{9D8B030D-6E8A-4147-A177-3AD203B41FA5}">
                      <a16:colId xmlns:a16="http://schemas.microsoft.com/office/drawing/2014/main" val="795722063"/>
                    </a:ext>
                  </a:extLst>
                </a:gridCol>
              </a:tblGrid>
              <a:tr h="250370">
                <a:tc>
                  <a:txBody>
                    <a:bodyPr/>
                    <a:lstStyle/>
                    <a:p>
                      <a:pPr marL="92075" marR="0" lvl="0" indent="0" algn="l">
                        <a:lnSpc>
                          <a:spcPct val="90000"/>
                        </a:lnSpc>
                        <a:spcBef>
                          <a:spcPts val="1000"/>
                        </a:spcBef>
                        <a:spcAft>
                          <a:spcPts val="0"/>
                        </a:spcAft>
                        <a:buNone/>
                        <a:tabLst/>
                      </a:pPr>
                      <a:r>
                        <a:rPr lang="fr-CA" sz="1600" b="1" i="0" u="none" strike="noStrike" noProof="0">
                          <a:solidFill>
                            <a:srgbClr val="000000"/>
                          </a:solidFill>
                          <a:latin typeface="Century Gothic" panose="020B0502020202020204" pitchFamily="34" charset="0"/>
                        </a:rPr>
                        <a:t>Objectifs financiers à court terme</a:t>
                      </a:r>
                      <a:br>
                        <a:rPr lang="fr-CA" sz="1600" b="1" i="0" u="none" strike="noStrike" noProof="0">
                          <a:solidFill>
                            <a:srgbClr val="000000"/>
                          </a:solidFill>
                          <a:latin typeface="Century Gothic" panose="020B0502020202020204" pitchFamily="34" charset="0"/>
                        </a:rPr>
                      </a:br>
                      <a:r>
                        <a:rPr lang="fr-CA" sz="1600" b="1" i="0" u="none" strike="noStrike" noProof="0">
                          <a:solidFill>
                            <a:srgbClr val="000000"/>
                          </a:solidFill>
                          <a:latin typeface="Century Gothic" panose="020B0502020202020204" pitchFamily="34" charset="0"/>
                        </a:rPr>
                        <a:t>(1 à 3 ans)</a:t>
                      </a:r>
                    </a:p>
                  </a:txBody>
                  <a:tcP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a:txBody>
                    <a:bodyPr/>
                    <a:lstStyle/>
                    <a:p>
                      <a:pPr marL="137160" marR="0" lvl="0" indent="0" algn="l">
                        <a:lnSpc>
                          <a:spcPct val="90000"/>
                        </a:lnSpc>
                        <a:spcBef>
                          <a:spcPts val="1000"/>
                        </a:spcBef>
                        <a:spcAft>
                          <a:spcPts val="0"/>
                        </a:spcAft>
                        <a:buNone/>
                      </a:pPr>
                      <a:r>
                        <a:rPr lang="fr-CA" sz="1600" b="1" i="0" u="none" strike="noStrike" noProof="0">
                          <a:solidFill>
                            <a:srgbClr val="000000"/>
                          </a:solidFill>
                          <a:latin typeface="Century Gothic" panose="020B0502020202020204" pitchFamily="34" charset="0"/>
                        </a:rPr>
                        <a:t>Objectifs financiers à moyen terme</a:t>
                      </a:r>
                      <a:br>
                        <a:rPr lang="fr-CA" sz="1600" b="1" i="0" u="none" strike="noStrike" noProof="0">
                          <a:solidFill>
                            <a:srgbClr val="000000"/>
                          </a:solidFill>
                          <a:latin typeface="Century Gothic" panose="020B0502020202020204" pitchFamily="34" charset="0"/>
                        </a:rPr>
                      </a:br>
                      <a:r>
                        <a:rPr lang="fr-CA" sz="1600" b="1" i="0" u="none" strike="noStrike" noProof="0">
                          <a:solidFill>
                            <a:srgbClr val="000000"/>
                          </a:solidFill>
                          <a:latin typeface="Century Gothic" panose="020B0502020202020204" pitchFamily="34" charset="0"/>
                        </a:rPr>
                        <a:t>(3 à 5 ans)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a:txBody>
                    <a:bodyPr/>
                    <a:lstStyle/>
                    <a:p>
                      <a:pPr marL="137160" marR="0" lvl="0" indent="0" algn="l">
                        <a:lnSpc>
                          <a:spcPct val="90000"/>
                        </a:lnSpc>
                        <a:spcBef>
                          <a:spcPts val="1000"/>
                        </a:spcBef>
                        <a:spcAft>
                          <a:spcPts val="0"/>
                        </a:spcAft>
                        <a:buNone/>
                      </a:pPr>
                      <a:r>
                        <a:rPr lang="fr-CA" sz="1600" b="1" i="0" u="none" strike="noStrike" noProof="0">
                          <a:solidFill>
                            <a:srgbClr val="000000"/>
                          </a:solidFill>
                          <a:latin typeface="Century Gothic" panose="020B0502020202020204" pitchFamily="34" charset="0"/>
                        </a:rPr>
                        <a:t>Objectifs financiers à long terme </a:t>
                      </a:r>
                      <a:br>
                        <a:rPr lang="fr-CA" sz="1600" b="1" i="0" u="none" strike="noStrike" noProof="0">
                          <a:solidFill>
                            <a:srgbClr val="000000"/>
                          </a:solidFill>
                          <a:latin typeface="Century Gothic" panose="020B0502020202020204" pitchFamily="34" charset="0"/>
                        </a:rPr>
                      </a:br>
                      <a:r>
                        <a:rPr lang="fr-CA" sz="1600" b="1" i="0" u="none" strike="noStrike" noProof="0">
                          <a:solidFill>
                            <a:srgbClr val="000000"/>
                          </a:solidFill>
                          <a:latin typeface="Century Gothic" panose="020B0502020202020204" pitchFamily="34" charset="0"/>
                        </a:rPr>
                        <a:t>(plus de 5 ans)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extLst>
                  <a:ext uri="{0D108BD9-81ED-4DB2-BD59-A6C34878D82A}">
                    <a16:rowId xmlns:a16="http://schemas.microsoft.com/office/drawing/2014/main" val="4181479939"/>
                  </a:ext>
                </a:extLst>
              </a:tr>
              <a:tr h="604135">
                <a:tc>
                  <a:txBody>
                    <a:bodyPr/>
                    <a:lstStyle/>
                    <a:p>
                      <a:pPr marL="184150" marR="0" lvl="0" indent="-184150" algn="l">
                        <a:lnSpc>
                          <a:spcPct val="90000"/>
                        </a:lnSpc>
                        <a:spcBef>
                          <a:spcPts val="1000"/>
                        </a:spcBef>
                        <a:spcAft>
                          <a:spcPts val="0"/>
                        </a:spcAft>
                        <a:buClr>
                          <a:srgbClr val="A2AAAD"/>
                        </a:buClr>
                        <a:buFont typeface="Arial"/>
                        <a:buChar char="•"/>
                        <a:tabLst/>
                      </a:pPr>
                      <a:r>
                        <a:rPr lang="fr-CA" sz="1600" b="0" i="0" u="none" strike="noStrike" noProof="0">
                          <a:solidFill>
                            <a:srgbClr val="000000"/>
                          </a:solidFill>
                          <a:latin typeface="Century Gothic" panose="020B0502020202020204" pitchFamily="34" charset="0"/>
                        </a:rPr>
                        <a:t>Visent à répondre aux besoins financiers immédiats ou à gérer les difficultés financières à court terme. </a:t>
                      </a:r>
                    </a:p>
                    <a:p>
                      <a:pPr marL="184150" marR="0" lvl="0" indent="-184150" algn="l">
                        <a:lnSpc>
                          <a:spcPct val="90000"/>
                        </a:lnSpc>
                        <a:spcBef>
                          <a:spcPts val="1000"/>
                        </a:spcBef>
                        <a:spcAft>
                          <a:spcPts val="0"/>
                        </a:spcAft>
                        <a:buClr>
                          <a:srgbClr val="A2AAAD"/>
                        </a:buClr>
                        <a:buFont typeface="Arial"/>
                        <a:buChar char="•"/>
                        <a:tabLst/>
                      </a:pPr>
                      <a:r>
                        <a:rPr lang="fr-CA" sz="1600" b="0" i="0" u="none" strike="noStrike" noProof="0">
                          <a:solidFill>
                            <a:srgbClr val="000000"/>
                          </a:solidFill>
                          <a:latin typeface="Century Gothic" panose="020B0502020202020204" pitchFamily="34" charset="0"/>
                        </a:rPr>
                        <a:t>Exemples : épargner pour des vacances, rembourser une carte de crédit, économiser pour l’achat d’une voiture.</a:t>
                      </a: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4150" marR="0" lvl="0" indent="-184150" algn="l">
                        <a:lnSpc>
                          <a:spcPct val="90000"/>
                        </a:lnSpc>
                        <a:spcBef>
                          <a:spcPts val="1000"/>
                        </a:spcBef>
                        <a:spcAft>
                          <a:spcPts val="0"/>
                        </a:spcAft>
                        <a:buClr>
                          <a:srgbClr val="A2AAAD"/>
                        </a:buClr>
                        <a:buFont typeface="Arial"/>
                        <a:buChar char="•"/>
                        <a:tabLst/>
                      </a:pPr>
                      <a:r>
                        <a:rPr lang="fr-CA" sz="1600" b="0" i="0" u="none" strike="noStrike" noProof="0">
                          <a:solidFill>
                            <a:srgbClr val="000000"/>
                          </a:solidFill>
                          <a:latin typeface="Century Gothic" panose="020B0502020202020204" pitchFamily="34" charset="0"/>
                        </a:rPr>
                        <a:t>Visent habituellement à répondre à des besoins financiers plus importants et à faire la transition entre les objectifs financiers à court et à long terme. </a:t>
                      </a:r>
                    </a:p>
                    <a:p>
                      <a:pPr marL="184150" marR="0" lvl="0" indent="-184150" algn="l">
                        <a:lnSpc>
                          <a:spcPct val="90000"/>
                        </a:lnSpc>
                        <a:spcBef>
                          <a:spcPts val="1000"/>
                        </a:spcBef>
                        <a:spcAft>
                          <a:spcPts val="0"/>
                        </a:spcAft>
                        <a:buClr>
                          <a:srgbClr val="A2AAAD"/>
                        </a:buClr>
                        <a:buFont typeface="Arial"/>
                        <a:buChar char="•"/>
                        <a:tabLst/>
                      </a:pPr>
                      <a:r>
                        <a:rPr lang="fr-CA" sz="1600" b="0" i="0" u="none" strike="noStrike" noProof="0">
                          <a:solidFill>
                            <a:srgbClr val="000000"/>
                          </a:solidFill>
                          <a:latin typeface="Century Gothic" panose="020B0502020202020204" pitchFamily="34" charset="0"/>
                        </a:rPr>
                        <a:t>Exemples : épargner pour financer des études postsecondaires, épargner pour démarrer une entreprise.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4150" marR="0" lvl="0" indent="-184150" algn="l">
                        <a:lnSpc>
                          <a:spcPct val="90000"/>
                        </a:lnSpc>
                        <a:spcBef>
                          <a:spcPts val="1000"/>
                        </a:spcBef>
                        <a:spcAft>
                          <a:spcPts val="0"/>
                        </a:spcAft>
                        <a:buClr>
                          <a:srgbClr val="A2AAAD"/>
                        </a:buClr>
                        <a:buFont typeface="Arial"/>
                        <a:buChar char="•"/>
                        <a:tabLst/>
                      </a:pPr>
                      <a:r>
                        <a:rPr lang="fr-CA" sz="1600" b="0" i="0" u="none" strike="noStrike" noProof="0">
                          <a:solidFill>
                            <a:srgbClr val="000000"/>
                          </a:solidFill>
                          <a:latin typeface="Century Gothic" panose="020B0502020202020204" pitchFamily="34" charset="0"/>
                        </a:rPr>
                        <a:t>Exigent habituellement une planification financière, des investissements et des engagements financiers importants.</a:t>
                      </a:r>
                    </a:p>
                    <a:p>
                      <a:pPr marL="184150" marR="0" lvl="0" indent="-184150" algn="l">
                        <a:lnSpc>
                          <a:spcPct val="90000"/>
                        </a:lnSpc>
                        <a:spcBef>
                          <a:spcPts val="1000"/>
                        </a:spcBef>
                        <a:spcAft>
                          <a:spcPts val="0"/>
                        </a:spcAft>
                        <a:buClr>
                          <a:srgbClr val="A2AAAD"/>
                        </a:buClr>
                        <a:buFont typeface="Arial"/>
                        <a:buChar char="•"/>
                        <a:tabLst/>
                      </a:pPr>
                      <a:r>
                        <a:rPr lang="fr-CA" sz="1600" b="0" i="0" u="none" strike="noStrike" noProof="0">
                          <a:solidFill>
                            <a:srgbClr val="000000"/>
                          </a:solidFill>
                          <a:latin typeface="Century Gothic" panose="020B0502020202020204" pitchFamily="34" charset="0"/>
                        </a:rPr>
                        <a:t>Exemples : acheter une maison, planifier la retraite.</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9711258"/>
                  </a:ext>
                </a:extLst>
              </a:tr>
            </a:tbl>
          </a:graphicData>
        </a:graphic>
      </p:graphicFrame>
      <p:sp>
        <p:nvSpPr>
          <p:cNvPr id="7" name="TextBox 6">
            <a:extLst>
              <a:ext uri="{FF2B5EF4-FFF2-40B4-BE49-F238E27FC236}">
                <a16:creationId xmlns:a16="http://schemas.microsoft.com/office/drawing/2014/main" id="{DE12FCD3-F5FD-2DDC-2E93-0087269A267E}"/>
              </a:ext>
            </a:extLst>
          </p:cNvPr>
          <p:cNvSpPr txBox="1"/>
          <p:nvPr>
            <p:custDataLst>
              <p:tags r:id="rId4"/>
            </p:custDataLst>
          </p:nvPr>
        </p:nvSpPr>
        <p:spPr>
          <a:xfrm>
            <a:off x="1174829" y="4890092"/>
            <a:ext cx="9578051" cy="707886"/>
          </a:xfrm>
          <a:prstGeom prst="rect">
            <a:avLst/>
          </a:prstGeom>
          <a:noFill/>
        </p:spPr>
        <p:txBody>
          <a:bodyPr wrap="square">
            <a:spAutoFit/>
          </a:bodyPr>
          <a:lstStyle/>
          <a:p>
            <a:pPr marL="0" indent="0" algn="ctr">
              <a:buNone/>
            </a:pPr>
            <a:r>
              <a:rPr lang="fr-CA" sz="2000" b="1">
                <a:solidFill>
                  <a:srgbClr val="333F48"/>
                </a:solidFill>
                <a:latin typeface="Century Gothic" panose="020B0502020202020204" pitchFamily="34" charset="0"/>
                <a:ea typeface="Open Sans"/>
                <a:cs typeface="Open Sans"/>
              </a:rPr>
              <a:t>Quel type de risque d’investissement serait le plus approprié pour chaque horizon de placement?</a:t>
            </a:r>
          </a:p>
        </p:txBody>
      </p:sp>
    </p:spTree>
    <p:extLst>
      <p:ext uri="{BB962C8B-B14F-4D97-AF65-F5344CB8AC3E}">
        <p14:creationId xmlns:p14="http://schemas.microsoft.com/office/powerpoint/2010/main" val="1698257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1"/>
            </p:custDataLst>
          </p:nvPr>
        </p:nvSpPr>
        <p:spPr/>
        <p:txBody>
          <a:bodyPr/>
          <a:lstStyle/>
          <a:p>
            <a:fld id="{DFDF98CC-160E-494C-8C3C-8CDC5FA257DE}" type="slidenum">
              <a:rPr lang="en-US" smtClean="0"/>
              <a:t>12</a:t>
            </a:fld>
            <a:endParaRPr lang="en-US"/>
          </a:p>
        </p:txBody>
      </p:sp>
      <p:sp>
        <p:nvSpPr>
          <p:cNvPr id="6" name="Rectangle 5">
            <a:extLst>
              <a:ext uri="{FF2B5EF4-FFF2-40B4-BE49-F238E27FC236}">
                <a16:creationId xmlns:a16="http://schemas.microsoft.com/office/drawing/2014/main" id="{E960FDB7-248C-BE93-F5DD-1D3938A904BE}"/>
              </a:ext>
            </a:extLst>
          </p:cNvPr>
          <p:cNvSpPr/>
          <p:nvPr>
            <p:custDataLst>
              <p:tags r:id="rId2"/>
            </p:custDataLst>
          </p:nvPr>
        </p:nvSpPr>
        <p:spPr>
          <a:xfrm>
            <a:off x="0" y="1447006"/>
            <a:ext cx="12192000" cy="3963988"/>
          </a:xfrm>
          <a:prstGeom prst="rect">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E844D556-EAA1-9CCD-9BD7-0BC2EBF50A1C}"/>
              </a:ext>
            </a:extLst>
          </p:cNvPr>
          <p:cNvSpPr txBox="1"/>
          <p:nvPr>
            <p:custDataLst>
              <p:tags r:id="rId3"/>
            </p:custDataLst>
          </p:nvPr>
        </p:nvSpPr>
        <p:spPr>
          <a:xfrm>
            <a:off x="446313" y="2532367"/>
            <a:ext cx="10874829" cy="861774"/>
          </a:xfrm>
          <a:prstGeom prst="rect">
            <a:avLst/>
          </a:prstGeom>
          <a:noFill/>
        </p:spPr>
        <p:txBody>
          <a:bodyPr wrap="square">
            <a:spAutoFit/>
          </a:bodyPr>
          <a:lstStyle/>
          <a:p>
            <a:r>
              <a:rPr lang="fr-CA" sz="5000" b="1">
                <a:solidFill>
                  <a:srgbClr val="205885"/>
                </a:solidFill>
                <a:latin typeface="Century Gothic" panose="020B0502020202020204" pitchFamily="34" charset="0"/>
                <a:ea typeface="Calibri Light"/>
                <a:cs typeface="Calibri Light"/>
              </a:rPr>
              <a:t>Consolidation et liens</a:t>
            </a:r>
          </a:p>
        </p:txBody>
      </p:sp>
      <p:sp>
        <p:nvSpPr>
          <p:cNvPr id="9" name="TextBox 8">
            <a:extLst>
              <a:ext uri="{FF2B5EF4-FFF2-40B4-BE49-F238E27FC236}">
                <a16:creationId xmlns:a16="http://schemas.microsoft.com/office/drawing/2014/main" id="{94E01F1A-8659-9A8E-0F86-EF1E4B5ADC5D}"/>
              </a:ext>
            </a:extLst>
          </p:cNvPr>
          <p:cNvSpPr txBox="1"/>
          <p:nvPr>
            <p:custDataLst>
              <p:tags r:id="rId4"/>
            </p:custDataLst>
          </p:nvPr>
        </p:nvSpPr>
        <p:spPr>
          <a:xfrm>
            <a:off x="469463" y="3510123"/>
            <a:ext cx="10874829" cy="643253"/>
          </a:xfrm>
          <a:prstGeom prst="rect">
            <a:avLst/>
          </a:prstGeom>
          <a:noFill/>
        </p:spPr>
        <p:txBody>
          <a:bodyPr wrap="square">
            <a:spAutoFit/>
          </a:bodyPr>
          <a:lstStyle/>
          <a:p>
            <a:r>
              <a:rPr lang="fr-CA" sz="3200" b="1">
                <a:solidFill>
                  <a:srgbClr val="333F48"/>
                </a:solidFill>
                <a:latin typeface="Century Gothic" panose="020B0502020202020204" pitchFamily="34" charset="0"/>
                <a:ea typeface="Calibri"/>
                <a:cs typeface="Calibri"/>
              </a:rPr>
              <a:t>Activité de planification des objectifs</a:t>
            </a:r>
          </a:p>
        </p:txBody>
      </p:sp>
    </p:spTree>
    <p:extLst>
      <p:ext uri="{BB962C8B-B14F-4D97-AF65-F5344CB8AC3E}">
        <p14:creationId xmlns:p14="http://schemas.microsoft.com/office/powerpoint/2010/main" val="821017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BAF423E-DB4B-61B2-8B6E-9656E1247C43}"/>
              </a:ext>
            </a:extLst>
          </p:cNvPr>
          <p:cNvSpPr>
            <a:spLocks noGrp="1"/>
          </p:cNvSpPr>
          <p:nvPr>
            <p:ph type="sldNum" sz="quarter" idx="12"/>
            <p:custDataLst>
              <p:tags r:id="rId1"/>
            </p:custDataLst>
          </p:nvPr>
        </p:nvSpPr>
        <p:spPr/>
        <p:txBody>
          <a:bodyPr/>
          <a:lstStyle/>
          <a:p>
            <a:fld id="{DFDF98CC-160E-494C-8C3C-8CDC5FA257DE}" type="slidenum">
              <a:rPr lang="en-US" smtClean="0"/>
              <a:t>13</a:t>
            </a:fld>
            <a:endParaRPr lang="en-US"/>
          </a:p>
        </p:txBody>
      </p:sp>
      <p:graphicFrame>
        <p:nvGraphicFramePr>
          <p:cNvPr id="5" name="Table 4">
            <a:extLst>
              <a:ext uri="{FF2B5EF4-FFF2-40B4-BE49-F238E27FC236}">
                <a16:creationId xmlns:a16="http://schemas.microsoft.com/office/drawing/2014/main" id="{AE6FFC45-D414-D24F-52C7-17BD79D68769}"/>
              </a:ext>
            </a:extLst>
          </p:cNvPr>
          <p:cNvGraphicFramePr>
            <a:graphicFrameLocks noGrp="1"/>
          </p:cNvGraphicFramePr>
          <p:nvPr>
            <p:custDataLst>
              <p:tags r:id="rId2"/>
            </p:custDataLst>
            <p:extLst>
              <p:ext uri="{D42A27DB-BD31-4B8C-83A1-F6EECF244321}">
                <p14:modId xmlns:p14="http://schemas.microsoft.com/office/powerpoint/2010/main" val="3408471846"/>
              </p:ext>
            </p:extLst>
          </p:nvPr>
        </p:nvGraphicFramePr>
        <p:xfrm>
          <a:off x="584540" y="2127564"/>
          <a:ext cx="11074060" cy="3459085"/>
        </p:xfrm>
        <a:graphic>
          <a:graphicData uri="http://schemas.openxmlformats.org/drawingml/2006/table">
            <a:tbl>
              <a:tblPr firstRow="1" bandRow="1">
                <a:tableStyleId>{5C22544A-7EE6-4342-B048-85BDC9FD1C3A}</a:tableStyleId>
              </a:tblPr>
              <a:tblGrid>
                <a:gridCol w="1360207">
                  <a:extLst>
                    <a:ext uri="{9D8B030D-6E8A-4147-A177-3AD203B41FA5}">
                      <a16:colId xmlns:a16="http://schemas.microsoft.com/office/drawing/2014/main" val="2324842690"/>
                    </a:ext>
                  </a:extLst>
                </a:gridCol>
                <a:gridCol w="1441332">
                  <a:extLst>
                    <a:ext uri="{9D8B030D-6E8A-4147-A177-3AD203B41FA5}">
                      <a16:colId xmlns:a16="http://schemas.microsoft.com/office/drawing/2014/main" val="148973809"/>
                    </a:ext>
                  </a:extLst>
                </a:gridCol>
                <a:gridCol w="1574563">
                  <a:extLst>
                    <a:ext uri="{9D8B030D-6E8A-4147-A177-3AD203B41FA5}">
                      <a16:colId xmlns:a16="http://schemas.microsoft.com/office/drawing/2014/main" val="795722063"/>
                    </a:ext>
                  </a:extLst>
                </a:gridCol>
                <a:gridCol w="1610900">
                  <a:extLst>
                    <a:ext uri="{9D8B030D-6E8A-4147-A177-3AD203B41FA5}">
                      <a16:colId xmlns:a16="http://schemas.microsoft.com/office/drawing/2014/main" val="2336605656"/>
                    </a:ext>
                  </a:extLst>
                </a:gridCol>
                <a:gridCol w="1695686">
                  <a:extLst>
                    <a:ext uri="{9D8B030D-6E8A-4147-A177-3AD203B41FA5}">
                      <a16:colId xmlns:a16="http://schemas.microsoft.com/office/drawing/2014/main" val="1194248098"/>
                    </a:ext>
                  </a:extLst>
                </a:gridCol>
                <a:gridCol w="1695686">
                  <a:extLst>
                    <a:ext uri="{9D8B030D-6E8A-4147-A177-3AD203B41FA5}">
                      <a16:colId xmlns:a16="http://schemas.microsoft.com/office/drawing/2014/main" val="3323807865"/>
                    </a:ext>
                  </a:extLst>
                </a:gridCol>
                <a:gridCol w="1695686">
                  <a:extLst>
                    <a:ext uri="{9D8B030D-6E8A-4147-A177-3AD203B41FA5}">
                      <a16:colId xmlns:a16="http://schemas.microsoft.com/office/drawing/2014/main" val="854781853"/>
                    </a:ext>
                  </a:extLst>
                </a:gridCol>
              </a:tblGrid>
              <a:tr h="293976">
                <a:tc rowSpan="2">
                  <a:txBody>
                    <a:bodyPr/>
                    <a:lstStyle/>
                    <a:p>
                      <a:r>
                        <a:rPr lang="fr-CA" sz="1500">
                          <a:solidFill>
                            <a:schemeClr val="tx1"/>
                          </a:solidFill>
                          <a:latin typeface="Century Gothic" panose="020B0502020202020204" pitchFamily="34" charset="0"/>
                        </a:rPr>
                        <a:t>Horizon de placement</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6ABD4A"/>
                    </a:solidFill>
                  </a:tcPr>
                </a:tc>
                <a:tc gridSpan="6">
                  <a:txBody>
                    <a:bodyPr/>
                    <a:lstStyle/>
                    <a:p>
                      <a:pPr lvl="0">
                        <a:buNone/>
                      </a:pPr>
                      <a:r>
                        <a:rPr lang="fr-CA" sz="1500">
                          <a:solidFill>
                            <a:schemeClr val="tx1"/>
                          </a:solidFill>
                          <a:latin typeface="Century Gothic" panose="020B0502020202020204" pitchFamily="34" charset="0"/>
                        </a:rPr>
                        <a:t>Objectif</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hMerge="1">
                  <a:txBody>
                    <a:bodyPr/>
                    <a:lstStyle/>
                    <a:p>
                      <a:endParaRPr lang="en-US"/>
                    </a:p>
                  </a:txBody>
                  <a:tcPr>
                    <a:lnL w="12700" cap="flat" cmpd="sng" algn="ctr">
                      <a:solidFill>
                        <a:schemeClr val="tx1"/>
                      </a:solidFill>
                      <a:prstDash val="solid"/>
                      <a:round/>
                      <a:headEnd type="none" w="med" len="med"/>
                      <a:tailEnd type="none" w="med" len="med"/>
                    </a:lnL>
                    <a:lnB w="12700" cap="flat" cmpd="sng" algn="ctr">
                      <a:noFill/>
                      <a:prstDash val="solid"/>
                      <a:round/>
                      <a:headEnd type="none" w="med" len="med"/>
                      <a:tailEnd type="none" w="med" len="med"/>
                    </a:lnB>
                    <a:solidFill>
                      <a:srgbClr val="6ABD4A"/>
                    </a:solidFill>
                  </a:tcPr>
                </a:tc>
                <a:extLst>
                  <a:ext uri="{0D108BD9-81ED-4DB2-BD59-A6C34878D82A}">
                    <a16:rowId xmlns:a16="http://schemas.microsoft.com/office/drawing/2014/main" val="4181479939"/>
                  </a:ext>
                </a:extLst>
              </a:tr>
              <a:tr h="713941">
                <a:tc vMerge="1">
                  <a:txBody>
                    <a:bodyPr/>
                    <a:lstStyle/>
                    <a:p>
                      <a:endParaRPr lang="en-US" dirty="0"/>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fr-CA" sz="1500" b="1">
                          <a:solidFill>
                            <a:schemeClr val="tx1"/>
                          </a:solidFill>
                          <a:latin typeface="Century Gothic" panose="020B0502020202020204" pitchFamily="34" charset="0"/>
                        </a:rPr>
                        <a:t>Carrière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fr-CA" sz="1500" b="1">
                          <a:solidFill>
                            <a:schemeClr val="tx1"/>
                          </a:solidFill>
                          <a:latin typeface="Century Gothic" panose="020B0502020202020204" pitchFamily="34" charset="0"/>
                        </a:rPr>
                        <a:t>Finances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fr-CA" sz="1500" b="1">
                          <a:solidFill>
                            <a:schemeClr val="tx1"/>
                          </a:solidFill>
                          <a:latin typeface="Century Gothic" panose="020B0502020202020204" pitchFamily="34" charset="0"/>
                        </a:rPr>
                        <a:t>Santé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fr-CA" sz="1500" b="1">
                          <a:solidFill>
                            <a:schemeClr val="tx1"/>
                          </a:solidFill>
                          <a:latin typeface="Century Gothic" panose="020B0502020202020204" pitchFamily="34" charset="0"/>
                        </a:rPr>
                        <a:t>Famille et autres relations personnelles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fr-CA" sz="1500" b="1">
                          <a:solidFill>
                            <a:schemeClr val="tx1"/>
                          </a:solidFill>
                          <a:latin typeface="Century Gothic" panose="020B0502020202020204" pitchFamily="34" charset="0"/>
                        </a:rPr>
                        <a:t>Croissance personnelle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fr-CA" sz="1500" b="1">
                          <a:solidFill>
                            <a:schemeClr val="tx1"/>
                          </a:solidFill>
                          <a:latin typeface="Century Gothic" panose="020B0502020202020204" pitchFamily="34" charset="0"/>
                        </a:rPr>
                        <a:t>Plaisir et divertissements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9711258"/>
                  </a:ext>
                </a:extLst>
              </a:tr>
              <a:tr h="771936">
                <a:tc>
                  <a:txBody>
                    <a:bodyPr/>
                    <a:lstStyle/>
                    <a:p>
                      <a:r>
                        <a:rPr lang="fr-CA" sz="1500" b="1" dirty="0">
                          <a:latin typeface="Century Gothic" panose="020B0502020202020204" pitchFamily="34" charset="0"/>
                        </a:rPr>
                        <a:t>Dans 5 ans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86200475"/>
                  </a:ext>
                </a:extLst>
              </a:tr>
              <a:tr h="799934">
                <a:tc>
                  <a:txBody>
                    <a:bodyPr/>
                    <a:lstStyle/>
                    <a:p>
                      <a:r>
                        <a:rPr lang="fr-CA" sz="1500" b="1">
                          <a:latin typeface="Century Gothic" panose="020B0502020202020204" pitchFamily="34" charset="0"/>
                        </a:rPr>
                        <a:t>Dans 15 ans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5136353"/>
                  </a:ext>
                </a:extLst>
              </a:tr>
              <a:tr h="789935">
                <a:tc>
                  <a:txBody>
                    <a:bodyPr/>
                    <a:lstStyle/>
                    <a:p>
                      <a:r>
                        <a:rPr lang="fr-CA" sz="1500" b="1">
                          <a:latin typeface="Century Gothic" panose="020B0502020202020204" pitchFamily="34" charset="0"/>
                        </a:rPr>
                        <a:t>Dans 60 ans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78321"/>
                  </a:ext>
                </a:extLst>
              </a:tr>
            </a:tbl>
          </a:graphicData>
        </a:graphic>
      </p:graphicFrame>
      <p:sp>
        <p:nvSpPr>
          <p:cNvPr id="6" name="Title 6">
            <a:extLst>
              <a:ext uri="{FF2B5EF4-FFF2-40B4-BE49-F238E27FC236}">
                <a16:creationId xmlns:a16="http://schemas.microsoft.com/office/drawing/2014/main" id="{0C9C79C6-1AC3-EA32-F826-8A6259460C64}"/>
              </a:ext>
            </a:extLst>
          </p:cNvPr>
          <p:cNvSpPr txBox="1">
            <a:spLocks/>
          </p:cNvSpPr>
          <p:nvPr>
            <p:custDataLst>
              <p:tags r:id="rId3"/>
            </p:custDataLst>
          </p:nvPr>
        </p:nvSpPr>
        <p:spPr>
          <a:xfrm>
            <a:off x="517869" y="1160463"/>
            <a:ext cx="11251797" cy="532370"/>
          </a:xfrm>
          <a:prstGeom prst="rect">
            <a:avLst/>
          </a:prstGeom>
        </p:spPr>
        <p:txBody>
          <a:bodyPr anchor="t" anchorCtr="0">
            <a:noAutofit/>
          </a:bodyPr>
          <a:lstStyle>
            <a:lvl1pPr algn="l" defTabSz="914400" rtl="0" eaLnBrk="1" latinLnBrk="0" hangingPunct="1">
              <a:lnSpc>
                <a:spcPct val="100000"/>
              </a:lnSpc>
              <a:spcBef>
                <a:spcPct val="0"/>
              </a:spcBef>
              <a:buNone/>
              <a:defRPr sz="3200" b="1" kern="1200">
                <a:solidFill>
                  <a:srgbClr val="205885"/>
                </a:solidFill>
                <a:latin typeface="Century Gothic" panose="020B0502020202020204" pitchFamily="34" charset="0"/>
                <a:ea typeface="+mj-ea"/>
                <a:cs typeface="+mj-cs"/>
              </a:defRPr>
            </a:lvl1pPr>
          </a:lstStyle>
          <a:p>
            <a:r>
              <a:rPr lang="fr-CA" sz="2500" dirty="0">
                <a:ea typeface="Calibri"/>
                <a:cs typeface="Calibri"/>
              </a:rPr>
              <a:t>Partie </a:t>
            </a:r>
            <a:r>
              <a:rPr lang="fr-CA" sz="2500">
                <a:ea typeface="Calibri"/>
                <a:cs typeface="Calibri"/>
              </a:rPr>
              <a:t>A </a:t>
            </a:r>
            <a:r>
              <a:rPr lang="fr-CA" sz="2500">
                <a:latin typeface="Arial" panose="020B0604020202020204" pitchFamily="34" charset="0"/>
                <a:ea typeface="Calibri"/>
                <a:cs typeface="Arial" panose="020B0604020202020204" pitchFamily="34" charset="0"/>
              </a:rPr>
              <a:t>‒ </a:t>
            </a:r>
            <a:r>
              <a:rPr lang="fr-CA" sz="2500">
                <a:ea typeface="Calibri"/>
                <a:cs typeface="Calibri"/>
              </a:rPr>
              <a:t>Définis </a:t>
            </a:r>
            <a:r>
              <a:rPr lang="fr-CA" sz="2500" dirty="0">
                <a:ea typeface="Calibri"/>
                <a:cs typeface="Calibri"/>
              </a:rPr>
              <a:t>un objectif pour chaque catégorie d’objectifs et pour chaque horizon de placement</a:t>
            </a:r>
          </a:p>
        </p:txBody>
      </p:sp>
    </p:spTree>
    <p:extLst>
      <p:ext uri="{BB962C8B-B14F-4D97-AF65-F5344CB8AC3E}">
        <p14:creationId xmlns:p14="http://schemas.microsoft.com/office/powerpoint/2010/main" val="661540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custDataLst>
              <p:tags r:id="rId1"/>
            </p:custDataLst>
          </p:nvPr>
        </p:nvSpPr>
        <p:spPr>
          <a:xfrm>
            <a:off x="459994" y="1160463"/>
            <a:ext cx="11158193" cy="532370"/>
          </a:xfrm>
        </p:spPr>
        <p:txBody>
          <a:bodyPr/>
          <a:lstStyle/>
          <a:p>
            <a:pPr marL="314325" indent="-314325"/>
            <a:r>
              <a:rPr lang="fr-CA" sz="2500">
                <a:cs typeface="Calibri"/>
              </a:rPr>
              <a:t>Partie B </a:t>
            </a:r>
            <a:r>
              <a:rPr lang="fr-CA" sz="2500">
                <a:latin typeface="Arial" panose="020B0604020202020204" pitchFamily="34" charset="0"/>
                <a:ea typeface="Calibri"/>
                <a:cs typeface="Arial" panose="020B0604020202020204" pitchFamily="34" charset="0"/>
              </a:rPr>
              <a:t> ‒ </a:t>
            </a:r>
            <a:r>
              <a:rPr lang="fr-CA" sz="2500">
                <a:cs typeface="Calibri"/>
              </a:rPr>
              <a:t>Définis un objectif pour chaque catégorie d’objectifs</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2"/>
            </p:custDataLst>
          </p:nvPr>
        </p:nvSpPr>
        <p:spPr/>
        <p:txBody>
          <a:bodyPr/>
          <a:lstStyle/>
          <a:p>
            <a:fld id="{DFDF98CC-160E-494C-8C3C-8CDC5FA257DE}" type="slidenum">
              <a:rPr lang="en-US" smtClean="0"/>
              <a:t>14</a:t>
            </a:fld>
            <a:endParaRPr lang="en-US"/>
          </a:p>
        </p:txBody>
      </p:sp>
      <p:graphicFrame>
        <p:nvGraphicFramePr>
          <p:cNvPr id="6" name="Table 5">
            <a:extLst>
              <a:ext uri="{FF2B5EF4-FFF2-40B4-BE49-F238E27FC236}">
                <a16:creationId xmlns:a16="http://schemas.microsoft.com/office/drawing/2014/main" id="{84890444-4BBE-1FFC-EA46-432D829EA567}"/>
              </a:ext>
            </a:extLst>
          </p:cNvPr>
          <p:cNvGraphicFramePr>
            <a:graphicFrameLocks noGrp="1"/>
          </p:cNvGraphicFramePr>
          <p:nvPr>
            <p:custDataLst>
              <p:tags r:id="rId3"/>
            </p:custDataLst>
            <p:extLst>
              <p:ext uri="{D42A27DB-BD31-4B8C-83A1-F6EECF244321}">
                <p14:modId xmlns:p14="http://schemas.microsoft.com/office/powerpoint/2010/main" val="4198551364"/>
              </p:ext>
            </p:extLst>
          </p:nvPr>
        </p:nvGraphicFramePr>
        <p:xfrm>
          <a:off x="537454" y="3664002"/>
          <a:ext cx="11117091" cy="2566851"/>
        </p:xfrm>
        <a:graphic>
          <a:graphicData uri="http://schemas.openxmlformats.org/drawingml/2006/table">
            <a:tbl>
              <a:tblPr firstRow="1" bandRow="1">
                <a:tableStyleId>{5C22544A-7EE6-4342-B048-85BDC9FD1C3A}</a:tableStyleId>
              </a:tblPr>
              <a:tblGrid>
                <a:gridCol w="1879821">
                  <a:extLst>
                    <a:ext uri="{9D8B030D-6E8A-4147-A177-3AD203B41FA5}">
                      <a16:colId xmlns:a16="http://schemas.microsoft.com/office/drawing/2014/main" val="148973809"/>
                    </a:ext>
                  </a:extLst>
                </a:gridCol>
                <a:gridCol w="2862552">
                  <a:extLst>
                    <a:ext uri="{9D8B030D-6E8A-4147-A177-3AD203B41FA5}">
                      <a16:colId xmlns:a16="http://schemas.microsoft.com/office/drawing/2014/main" val="795722063"/>
                    </a:ext>
                  </a:extLst>
                </a:gridCol>
                <a:gridCol w="3243943">
                  <a:extLst>
                    <a:ext uri="{9D8B030D-6E8A-4147-A177-3AD203B41FA5}">
                      <a16:colId xmlns:a16="http://schemas.microsoft.com/office/drawing/2014/main" val="2336605656"/>
                    </a:ext>
                  </a:extLst>
                </a:gridCol>
                <a:gridCol w="3130775">
                  <a:extLst>
                    <a:ext uri="{9D8B030D-6E8A-4147-A177-3AD203B41FA5}">
                      <a16:colId xmlns:a16="http://schemas.microsoft.com/office/drawing/2014/main" val="1194248098"/>
                    </a:ext>
                  </a:extLst>
                </a:gridCol>
              </a:tblGrid>
              <a:tr h="450798">
                <a:tc>
                  <a:txBody>
                    <a:bodyPr/>
                    <a:lstStyle/>
                    <a:p>
                      <a:r>
                        <a:rPr lang="fr-CA" sz="1200">
                          <a:solidFill>
                            <a:schemeClr val="tx1"/>
                          </a:solidFill>
                          <a:latin typeface="Century Gothic" panose="020B0502020202020204" pitchFamily="34" charset="0"/>
                        </a:rPr>
                        <a:t>Horizon de placement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tc>
                  <a:txBody>
                    <a:bodyPr/>
                    <a:lstStyle/>
                    <a:p>
                      <a:r>
                        <a:rPr lang="fr-CA" sz="1200" dirty="0">
                          <a:solidFill>
                            <a:schemeClr val="tx1"/>
                          </a:solidFill>
                          <a:latin typeface="Century Gothic" panose="020B0502020202020204" pitchFamily="34" charset="0"/>
                        </a:rPr>
                        <a:t>Tolérance au risque suggérée </a:t>
                      </a:r>
                      <a:br>
                        <a:rPr lang="fr-CA" sz="1200" dirty="0">
                          <a:solidFill>
                            <a:schemeClr val="tx1"/>
                          </a:solidFill>
                          <a:latin typeface="Century Gothic" panose="020B0502020202020204" pitchFamily="34" charset="0"/>
                        </a:rPr>
                      </a:br>
                      <a:r>
                        <a:rPr lang="fr-CA" sz="1200" dirty="0">
                          <a:solidFill>
                            <a:schemeClr val="tx1"/>
                          </a:solidFill>
                          <a:latin typeface="Century Gothic" panose="020B0502020202020204" pitchFamily="34" charset="0"/>
                        </a:rPr>
                        <a:t>selon l’horizon de placement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tc>
                  <a:txBody>
                    <a:bodyPr/>
                    <a:lstStyle/>
                    <a:p>
                      <a:r>
                        <a:rPr lang="fr-CA" sz="1200">
                          <a:solidFill>
                            <a:schemeClr val="tx1"/>
                          </a:solidFill>
                          <a:latin typeface="Century Gothic" panose="020B0502020202020204" pitchFamily="34" charset="0"/>
                        </a:rPr>
                        <a:t>Répartition suggérée du portefeuille (pondération des différentes catégories d’actifs)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tc>
                  <a:txBody>
                    <a:bodyPr/>
                    <a:lstStyle/>
                    <a:p>
                      <a:pPr lvl="0">
                        <a:buNone/>
                      </a:pPr>
                      <a:r>
                        <a:rPr lang="fr-CA" sz="1200">
                          <a:solidFill>
                            <a:schemeClr val="tx1"/>
                          </a:solidFill>
                          <a:latin typeface="Century Gothic" panose="020B0502020202020204" pitchFamily="34" charset="0"/>
                        </a:rPr>
                        <a:t>Exemple de fonds tiré du </a:t>
                      </a:r>
                      <a:r>
                        <a:rPr lang="fr-CA" sz="1200">
                          <a:solidFill>
                            <a:schemeClr val="tx1"/>
                          </a:solidFill>
                          <a:latin typeface="Century Gothic" panose="020B0502020202020204" pitchFamily="34" charset="0"/>
                          <a:hlinkClick r:id="rId27">
                            <a:extLst>
                              <a:ext uri="{A12FA001-AC4F-418D-AE19-62706E023703}">
                                <ahyp:hlinkClr xmlns:ahyp="http://schemas.microsoft.com/office/drawing/2018/hyperlinkcolor" val="tx"/>
                              </a:ext>
                            </a:extLst>
                          </a:hlinkClick>
                        </a:rPr>
                        <a:t>Sélecteur de placements de Fidelity</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extLst>
                  <a:ext uri="{0D108BD9-81ED-4DB2-BD59-A6C34878D82A}">
                    <a16:rowId xmlns:a16="http://schemas.microsoft.com/office/drawing/2014/main" val="786200475"/>
                  </a:ext>
                </a:extLst>
              </a:tr>
              <a:tr h="664029">
                <a:tc>
                  <a:txBody>
                    <a:bodyPr/>
                    <a:lstStyle/>
                    <a:p>
                      <a:r>
                        <a:rPr lang="fr-CA" sz="1200" b="1">
                          <a:latin typeface="Century Gothic" panose="020B0502020202020204" pitchFamily="34" charset="0"/>
                        </a:rPr>
                        <a:t>Dans 5 ans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5136353"/>
                  </a:ext>
                </a:extLst>
              </a:tr>
              <a:tr h="631371">
                <a:tc>
                  <a:txBody>
                    <a:bodyPr/>
                    <a:lstStyle/>
                    <a:p>
                      <a:r>
                        <a:rPr lang="fr-CA" sz="1200" b="1">
                          <a:latin typeface="Century Gothic" panose="020B0502020202020204" pitchFamily="34" charset="0"/>
                        </a:rPr>
                        <a:t>Dans 15 ans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78321"/>
                  </a:ext>
                </a:extLst>
              </a:tr>
              <a:tr h="631371">
                <a:tc>
                  <a:txBody>
                    <a:bodyPr/>
                    <a:lstStyle/>
                    <a:p>
                      <a:r>
                        <a:rPr lang="fr-CA" sz="1200" b="1">
                          <a:latin typeface="Century Gothic" panose="020B0502020202020204" pitchFamily="34" charset="0"/>
                        </a:rPr>
                        <a:t>Dans 60 ans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l" rtl="0">
                        <a:buNone/>
                      </a:pP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3098827"/>
                  </a:ext>
                </a:extLst>
              </a:tr>
            </a:tbl>
          </a:graphicData>
        </a:graphic>
      </p:graphicFrame>
      <p:pic>
        <p:nvPicPr>
          <p:cNvPr id="13" name="Picture 12" descr="A pie chart with numbers and a white circle&#10;&#10;Description automatically generated">
            <a:extLst>
              <a:ext uri="{FF2B5EF4-FFF2-40B4-BE49-F238E27FC236}">
                <a16:creationId xmlns:a16="http://schemas.microsoft.com/office/drawing/2014/main" id="{86A454B3-98D8-4A4E-5F21-632B748C4B14}"/>
              </a:ext>
            </a:extLst>
          </p:cNvPr>
          <p:cNvPicPr>
            <a:picLocks noChangeAspect="1"/>
          </p:cNvPicPr>
          <p:nvPr>
            <p:custDataLst>
              <p:tags r:id="rId4"/>
            </p:custDataLst>
          </p:nvPr>
        </p:nvPicPr>
        <p:blipFill>
          <a:blip r:embed="rId28" cstate="print">
            <a:extLst>
              <a:ext uri="{28A0092B-C50C-407E-A947-70E740481C1C}">
                <a14:useLocalDpi xmlns:a14="http://schemas.microsoft.com/office/drawing/2010/main" val="0"/>
              </a:ext>
            </a:extLst>
          </a:blip>
          <a:stretch>
            <a:fillRect/>
          </a:stretch>
        </p:blipFill>
        <p:spPr>
          <a:xfrm>
            <a:off x="2530552" y="2141824"/>
            <a:ext cx="1396036" cy="1396036"/>
          </a:xfrm>
          <a:prstGeom prst="rect">
            <a:avLst/>
          </a:prstGeom>
        </p:spPr>
      </p:pic>
      <p:sp>
        <p:nvSpPr>
          <p:cNvPr id="14" name="TextBox 13">
            <a:extLst>
              <a:ext uri="{FF2B5EF4-FFF2-40B4-BE49-F238E27FC236}">
                <a16:creationId xmlns:a16="http://schemas.microsoft.com/office/drawing/2014/main" id="{3D37899C-B4C0-73BE-8909-9533288DC807}"/>
              </a:ext>
            </a:extLst>
          </p:cNvPr>
          <p:cNvSpPr txBox="1"/>
          <p:nvPr>
            <p:custDataLst>
              <p:tags r:id="rId5"/>
            </p:custDataLst>
          </p:nvPr>
        </p:nvSpPr>
        <p:spPr>
          <a:xfrm>
            <a:off x="2645718" y="1764545"/>
            <a:ext cx="1165704" cy="276999"/>
          </a:xfrm>
          <a:prstGeom prst="rect">
            <a:avLst/>
          </a:prstGeom>
          <a:noFill/>
        </p:spPr>
        <p:txBody>
          <a:bodyPr wrap="none" rtlCol="0">
            <a:spAutoFit/>
          </a:bodyPr>
          <a:lstStyle/>
          <a:p>
            <a:r>
              <a:rPr lang="fr-CA" sz="1200" b="1">
                <a:solidFill>
                  <a:srgbClr val="333F48"/>
                </a:solidFill>
                <a:latin typeface="Century Gothic" panose="020B0502020202020204" pitchFamily="34" charset="0"/>
              </a:rPr>
              <a:t>Prudent</a:t>
            </a:r>
          </a:p>
        </p:txBody>
      </p:sp>
      <p:sp>
        <p:nvSpPr>
          <p:cNvPr id="15" name="TextBox 14">
            <a:extLst>
              <a:ext uri="{FF2B5EF4-FFF2-40B4-BE49-F238E27FC236}">
                <a16:creationId xmlns:a16="http://schemas.microsoft.com/office/drawing/2014/main" id="{5FED1A91-EA07-1F4C-7C6B-6D9088A0CB0C}"/>
              </a:ext>
            </a:extLst>
          </p:cNvPr>
          <p:cNvSpPr txBox="1"/>
          <p:nvPr>
            <p:custDataLst>
              <p:tags r:id="rId6"/>
            </p:custDataLst>
          </p:nvPr>
        </p:nvSpPr>
        <p:spPr>
          <a:xfrm>
            <a:off x="4648691" y="1764545"/>
            <a:ext cx="902811" cy="276999"/>
          </a:xfrm>
          <a:prstGeom prst="rect">
            <a:avLst/>
          </a:prstGeom>
          <a:noFill/>
        </p:spPr>
        <p:txBody>
          <a:bodyPr wrap="none" rtlCol="0">
            <a:spAutoFit/>
          </a:bodyPr>
          <a:lstStyle/>
          <a:p>
            <a:r>
              <a:rPr lang="fr-CA" sz="1200" b="1">
                <a:solidFill>
                  <a:srgbClr val="333F48"/>
                </a:solidFill>
                <a:latin typeface="Century Gothic" panose="020B0502020202020204" pitchFamily="34" charset="0"/>
              </a:rPr>
              <a:t>Équilibré</a:t>
            </a:r>
          </a:p>
        </p:txBody>
      </p:sp>
      <p:sp>
        <p:nvSpPr>
          <p:cNvPr id="16" name="TextBox 15">
            <a:extLst>
              <a:ext uri="{FF2B5EF4-FFF2-40B4-BE49-F238E27FC236}">
                <a16:creationId xmlns:a16="http://schemas.microsoft.com/office/drawing/2014/main" id="{28CB8D10-F52D-0D76-6174-459C60A251C5}"/>
              </a:ext>
            </a:extLst>
          </p:cNvPr>
          <p:cNvSpPr txBox="1"/>
          <p:nvPr>
            <p:custDataLst>
              <p:tags r:id="rId7"/>
            </p:custDataLst>
          </p:nvPr>
        </p:nvSpPr>
        <p:spPr>
          <a:xfrm>
            <a:off x="6626391" y="1801173"/>
            <a:ext cx="877103" cy="228925"/>
          </a:xfrm>
          <a:prstGeom prst="rect">
            <a:avLst/>
          </a:prstGeom>
          <a:noFill/>
        </p:spPr>
        <p:txBody>
          <a:bodyPr wrap="none" rtlCol="0">
            <a:spAutoFit/>
          </a:bodyPr>
          <a:lstStyle/>
          <a:p>
            <a:r>
              <a:rPr lang="fr-CA" sz="1200" b="1">
                <a:solidFill>
                  <a:srgbClr val="333F48"/>
                </a:solidFill>
                <a:latin typeface="Century Gothic" panose="020B0502020202020204" pitchFamily="34" charset="0"/>
              </a:rPr>
              <a:t>Croissance</a:t>
            </a:r>
          </a:p>
        </p:txBody>
      </p:sp>
      <p:sp>
        <p:nvSpPr>
          <p:cNvPr id="17" name="TextBox 16">
            <a:extLst>
              <a:ext uri="{FF2B5EF4-FFF2-40B4-BE49-F238E27FC236}">
                <a16:creationId xmlns:a16="http://schemas.microsoft.com/office/drawing/2014/main" id="{9E0AA818-8531-35F5-7BEF-C16375B00CE2}"/>
              </a:ext>
            </a:extLst>
          </p:cNvPr>
          <p:cNvSpPr txBox="1"/>
          <p:nvPr>
            <p:custDataLst>
              <p:tags r:id="rId8"/>
            </p:custDataLst>
          </p:nvPr>
        </p:nvSpPr>
        <p:spPr>
          <a:xfrm>
            <a:off x="8262938" y="1764545"/>
            <a:ext cx="1587294" cy="276999"/>
          </a:xfrm>
          <a:prstGeom prst="rect">
            <a:avLst/>
          </a:prstGeom>
          <a:noFill/>
        </p:spPr>
        <p:txBody>
          <a:bodyPr wrap="none" rtlCol="0">
            <a:spAutoFit/>
          </a:bodyPr>
          <a:lstStyle/>
          <a:p>
            <a:r>
              <a:rPr lang="fr-CA" sz="1200" b="1">
                <a:solidFill>
                  <a:srgbClr val="333F48"/>
                </a:solidFill>
                <a:latin typeface="Century Gothic" panose="020B0502020202020204" pitchFamily="34" charset="0"/>
              </a:rPr>
              <a:t>Croissance dynamique</a:t>
            </a:r>
          </a:p>
        </p:txBody>
      </p:sp>
      <p:pic>
        <p:nvPicPr>
          <p:cNvPr id="19" name="Picture 18" descr="A pie chart with numbers and a white circle&#10;&#10;Description automatically generated">
            <a:extLst>
              <a:ext uri="{FF2B5EF4-FFF2-40B4-BE49-F238E27FC236}">
                <a16:creationId xmlns:a16="http://schemas.microsoft.com/office/drawing/2014/main" id="{A5F8E168-C654-5A3F-CD72-774901B199D0}"/>
              </a:ext>
            </a:extLst>
          </p:cNvPr>
          <p:cNvPicPr>
            <a:picLocks noChangeAspect="1"/>
          </p:cNvPicPr>
          <p:nvPr>
            <p:custDataLst>
              <p:tags r:id="rId9"/>
            </p:custDataLst>
          </p:nvPr>
        </p:nvPicPr>
        <p:blipFill>
          <a:blip r:embed="rId29" cstate="print">
            <a:extLst>
              <a:ext uri="{28A0092B-C50C-407E-A947-70E740481C1C}">
                <a14:useLocalDpi xmlns:a14="http://schemas.microsoft.com/office/drawing/2010/main" val="0"/>
              </a:ext>
            </a:extLst>
          </a:blip>
          <a:stretch>
            <a:fillRect/>
          </a:stretch>
        </p:blipFill>
        <p:spPr>
          <a:xfrm>
            <a:off x="4421548" y="2226615"/>
            <a:ext cx="1357095" cy="1357095"/>
          </a:xfrm>
          <a:prstGeom prst="rect">
            <a:avLst/>
          </a:prstGeom>
        </p:spPr>
      </p:pic>
      <p:pic>
        <p:nvPicPr>
          <p:cNvPr id="21" name="Picture 20" descr="A pie chart with numbers and a white circle&#10;&#10;Description automatically generated">
            <a:extLst>
              <a:ext uri="{FF2B5EF4-FFF2-40B4-BE49-F238E27FC236}">
                <a16:creationId xmlns:a16="http://schemas.microsoft.com/office/drawing/2014/main" id="{1A82694F-B79F-0883-379D-FB02A99DEF22}"/>
              </a:ext>
            </a:extLst>
          </p:cNvPr>
          <p:cNvPicPr>
            <a:picLocks noChangeAspect="1"/>
          </p:cNvPicPr>
          <p:nvPr>
            <p:custDataLst>
              <p:tags r:id="rId10"/>
            </p:custDataLst>
          </p:nvPr>
        </p:nvPicPr>
        <p:blipFill>
          <a:blip r:embed="rId30" cstate="print">
            <a:extLst>
              <a:ext uri="{28A0092B-C50C-407E-A947-70E740481C1C}">
                <a14:useLocalDpi xmlns:a14="http://schemas.microsoft.com/office/drawing/2010/main" val="0"/>
              </a:ext>
            </a:extLst>
          </a:blip>
          <a:stretch>
            <a:fillRect/>
          </a:stretch>
        </p:blipFill>
        <p:spPr>
          <a:xfrm>
            <a:off x="6274802" y="2117218"/>
            <a:ext cx="1466492" cy="1466492"/>
          </a:xfrm>
          <a:prstGeom prst="rect">
            <a:avLst/>
          </a:prstGeom>
        </p:spPr>
      </p:pic>
      <p:pic>
        <p:nvPicPr>
          <p:cNvPr id="23" name="Picture 22" descr="A pie chart with numbers and a white circle&#10;&#10;Description automatically generated">
            <a:extLst>
              <a:ext uri="{FF2B5EF4-FFF2-40B4-BE49-F238E27FC236}">
                <a16:creationId xmlns:a16="http://schemas.microsoft.com/office/drawing/2014/main" id="{73693924-CAF7-A3A3-B374-D5A952D7BD5B}"/>
              </a:ext>
            </a:extLst>
          </p:cNvPr>
          <p:cNvPicPr>
            <a:picLocks noChangeAspect="1"/>
          </p:cNvPicPr>
          <p:nvPr>
            <p:custDataLst>
              <p:tags r:id="rId11"/>
            </p:custDataLst>
          </p:nvPr>
        </p:nvPicPr>
        <p:blipFill>
          <a:blip r:embed="rId31" cstate="print">
            <a:extLst>
              <a:ext uri="{28A0092B-C50C-407E-A947-70E740481C1C}">
                <a14:useLocalDpi xmlns:a14="http://schemas.microsoft.com/office/drawing/2010/main" val="0"/>
              </a:ext>
            </a:extLst>
          </a:blip>
          <a:stretch>
            <a:fillRect/>
          </a:stretch>
        </p:blipFill>
        <p:spPr>
          <a:xfrm>
            <a:off x="8386313" y="2232529"/>
            <a:ext cx="1340545" cy="1340545"/>
          </a:xfrm>
          <a:prstGeom prst="rect">
            <a:avLst/>
          </a:prstGeom>
        </p:spPr>
      </p:pic>
      <p:cxnSp>
        <p:nvCxnSpPr>
          <p:cNvPr id="26" name="Straight Connector 25">
            <a:extLst>
              <a:ext uri="{FF2B5EF4-FFF2-40B4-BE49-F238E27FC236}">
                <a16:creationId xmlns:a16="http://schemas.microsoft.com/office/drawing/2014/main" id="{56436D4B-E91F-CCF5-7EE2-0894F45ECFFC}"/>
              </a:ext>
            </a:extLst>
          </p:cNvPr>
          <p:cNvCxnSpPr>
            <a:cxnSpLocks/>
          </p:cNvCxnSpPr>
          <p:nvPr>
            <p:custDataLst>
              <p:tags r:id="rId12"/>
            </p:custDataLst>
          </p:nvPr>
        </p:nvCxnSpPr>
        <p:spPr>
          <a:xfrm>
            <a:off x="2447128" y="1775538"/>
            <a:ext cx="0" cy="1771986"/>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D2BEF2D-F136-9852-A5E8-686CB1983101}"/>
              </a:ext>
            </a:extLst>
          </p:cNvPr>
          <p:cNvCxnSpPr>
            <a:cxnSpLocks/>
          </p:cNvCxnSpPr>
          <p:nvPr>
            <p:custDataLst>
              <p:tags r:id="rId13"/>
            </p:custDataLst>
          </p:nvPr>
        </p:nvCxnSpPr>
        <p:spPr>
          <a:xfrm>
            <a:off x="4190998" y="1764545"/>
            <a:ext cx="0" cy="1771986"/>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CCA90C1-E716-7538-9E93-8D19B1DC6251}"/>
              </a:ext>
            </a:extLst>
          </p:cNvPr>
          <p:cNvCxnSpPr>
            <a:cxnSpLocks/>
          </p:cNvCxnSpPr>
          <p:nvPr>
            <p:custDataLst>
              <p:tags r:id="rId14"/>
            </p:custDataLst>
          </p:nvPr>
        </p:nvCxnSpPr>
        <p:spPr>
          <a:xfrm>
            <a:off x="6019798" y="1764545"/>
            <a:ext cx="0" cy="1771986"/>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21F1FF5C-B539-74BE-B959-DDB9A8293DA3}"/>
              </a:ext>
            </a:extLst>
          </p:cNvPr>
          <p:cNvCxnSpPr>
            <a:cxnSpLocks/>
          </p:cNvCxnSpPr>
          <p:nvPr>
            <p:custDataLst>
              <p:tags r:id="rId15"/>
            </p:custDataLst>
          </p:nvPr>
        </p:nvCxnSpPr>
        <p:spPr>
          <a:xfrm>
            <a:off x="8011883" y="1764545"/>
            <a:ext cx="0" cy="1771986"/>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232F217-9F1C-EDC0-CC4E-A67D4C62E164}"/>
              </a:ext>
            </a:extLst>
          </p:cNvPr>
          <p:cNvCxnSpPr>
            <a:cxnSpLocks/>
          </p:cNvCxnSpPr>
          <p:nvPr>
            <p:custDataLst>
              <p:tags r:id="rId16"/>
            </p:custDataLst>
          </p:nvPr>
        </p:nvCxnSpPr>
        <p:spPr>
          <a:xfrm>
            <a:off x="10091054" y="1764545"/>
            <a:ext cx="0" cy="1771986"/>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570B27BA-FA8B-9433-F873-337508EFC1A3}"/>
              </a:ext>
            </a:extLst>
          </p:cNvPr>
          <p:cNvSpPr/>
          <p:nvPr>
            <p:custDataLst>
              <p:tags r:id="rId17"/>
            </p:custDataLst>
          </p:nvPr>
        </p:nvSpPr>
        <p:spPr>
          <a:xfrm>
            <a:off x="560604" y="1903044"/>
            <a:ext cx="214174" cy="214174"/>
          </a:xfrm>
          <a:prstGeom prst="rect">
            <a:avLst/>
          </a:prstGeom>
          <a:solidFill>
            <a:srgbClr val="2058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12083B86-13FA-4B6A-0E39-87A1D015C8C6}"/>
              </a:ext>
            </a:extLst>
          </p:cNvPr>
          <p:cNvSpPr/>
          <p:nvPr>
            <p:custDataLst>
              <p:tags r:id="rId18"/>
            </p:custDataLst>
          </p:nvPr>
        </p:nvSpPr>
        <p:spPr>
          <a:xfrm>
            <a:off x="560604" y="2291927"/>
            <a:ext cx="214174" cy="214174"/>
          </a:xfrm>
          <a:prstGeom prst="rect">
            <a:avLst/>
          </a:prstGeom>
          <a:solidFill>
            <a:srgbClr val="6ABD4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B5D886C7-CEEF-C9D7-7308-5ADCF9921D81}"/>
              </a:ext>
            </a:extLst>
          </p:cNvPr>
          <p:cNvSpPr/>
          <p:nvPr>
            <p:custDataLst>
              <p:tags r:id="rId19"/>
            </p:custDataLst>
          </p:nvPr>
        </p:nvSpPr>
        <p:spPr>
          <a:xfrm>
            <a:off x="560604" y="2684313"/>
            <a:ext cx="214174" cy="214174"/>
          </a:xfrm>
          <a:prstGeom prst="rect">
            <a:avLst/>
          </a:prstGeom>
          <a:solidFill>
            <a:srgbClr val="F2A9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76B3E7FA-07D7-B4DD-0F85-4E864E210477}"/>
              </a:ext>
            </a:extLst>
          </p:cNvPr>
          <p:cNvSpPr/>
          <p:nvPr>
            <p:custDataLst>
              <p:tags r:id="rId20"/>
            </p:custDataLst>
          </p:nvPr>
        </p:nvSpPr>
        <p:spPr>
          <a:xfrm>
            <a:off x="560604" y="3083706"/>
            <a:ext cx="214174" cy="214174"/>
          </a:xfrm>
          <a:prstGeom prst="rect">
            <a:avLst/>
          </a:prstGeom>
          <a:solidFill>
            <a:srgbClr val="8BD3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148B2928-5709-E68F-E99B-1DBB9BF39B16}"/>
              </a:ext>
            </a:extLst>
          </p:cNvPr>
          <p:cNvSpPr txBox="1"/>
          <p:nvPr>
            <p:custDataLst>
              <p:tags r:id="rId21"/>
            </p:custDataLst>
          </p:nvPr>
        </p:nvSpPr>
        <p:spPr>
          <a:xfrm>
            <a:off x="787255" y="1876007"/>
            <a:ext cx="1186543" cy="276999"/>
          </a:xfrm>
          <a:prstGeom prst="rect">
            <a:avLst/>
          </a:prstGeom>
          <a:noFill/>
        </p:spPr>
        <p:txBody>
          <a:bodyPr wrap="none" rtlCol="0">
            <a:spAutoFit/>
          </a:bodyPr>
          <a:lstStyle/>
          <a:p>
            <a:r>
              <a:rPr lang="fr-CA" sz="1200">
                <a:latin typeface="Century Gothic" panose="020B0502020202020204" pitchFamily="34" charset="0"/>
              </a:rPr>
              <a:t>Actions étrangères</a:t>
            </a:r>
          </a:p>
        </p:txBody>
      </p:sp>
      <p:sp>
        <p:nvSpPr>
          <p:cNvPr id="38" name="TextBox 37">
            <a:extLst>
              <a:ext uri="{FF2B5EF4-FFF2-40B4-BE49-F238E27FC236}">
                <a16:creationId xmlns:a16="http://schemas.microsoft.com/office/drawing/2014/main" id="{15558D52-5958-9E1C-A4A1-EC88B49A92A9}"/>
              </a:ext>
            </a:extLst>
          </p:cNvPr>
          <p:cNvSpPr txBox="1"/>
          <p:nvPr>
            <p:custDataLst>
              <p:tags r:id="rId22"/>
            </p:custDataLst>
          </p:nvPr>
        </p:nvSpPr>
        <p:spPr>
          <a:xfrm>
            <a:off x="787255" y="2268394"/>
            <a:ext cx="899605" cy="276999"/>
          </a:xfrm>
          <a:prstGeom prst="rect">
            <a:avLst/>
          </a:prstGeom>
          <a:noFill/>
        </p:spPr>
        <p:txBody>
          <a:bodyPr wrap="none" rtlCol="0">
            <a:spAutoFit/>
          </a:bodyPr>
          <a:lstStyle/>
          <a:p>
            <a:r>
              <a:rPr lang="fr-CA" sz="1200">
                <a:latin typeface="Century Gothic" panose="020B0502020202020204" pitchFamily="34" charset="0"/>
              </a:rPr>
              <a:t>Actions américaines</a:t>
            </a:r>
          </a:p>
        </p:txBody>
      </p:sp>
      <p:sp>
        <p:nvSpPr>
          <p:cNvPr id="39" name="TextBox 38">
            <a:extLst>
              <a:ext uri="{FF2B5EF4-FFF2-40B4-BE49-F238E27FC236}">
                <a16:creationId xmlns:a16="http://schemas.microsoft.com/office/drawing/2014/main" id="{8DCF3DE3-F1E6-3F65-DE0C-95D3DD4C08A0}"/>
              </a:ext>
            </a:extLst>
          </p:cNvPr>
          <p:cNvSpPr txBox="1"/>
          <p:nvPr>
            <p:custDataLst>
              <p:tags r:id="rId23"/>
            </p:custDataLst>
          </p:nvPr>
        </p:nvSpPr>
        <p:spPr>
          <a:xfrm>
            <a:off x="787255" y="2650270"/>
            <a:ext cx="574196" cy="276999"/>
          </a:xfrm>
          <a:prstGeom prst="rect">
            <a:avLst/>
          </a:prstGeom>
          <a:noFill/>
        </p:spPr>
        <p:txBody>
          <a:bodyPr wrap="none" rtlCol="0">
            <a:spAutoFit/>
          </a:bodyPr>
          <a:lstStyle/>
          <a:p>
            <a:r>
              <a:rPr lang="fr-CA" sz="1200">
                <a:latin typeface="Century Gothic" panose="020B0502020202020204" pitchFamily="34" charset="0"/>
              </a:rPr>
              <a:t>Obligations</a:t>
            </a:r>
          </a:p>
        </p:txBody>
      </p:sp>
      <p:sp>
        <p:nvSpPr>
          <p:cNvPr id="40" name="TextBox 39">
            <a:extLst>
              <a:ext uri="{FF2B5EF4-FFF2-40B4-BE49-F238E27FC236}">
                <a16:creationId xmlns:a16="http://schemas.microsoft.com/office/drawing/2014/main" id="{5DB1E34D-A32A-FE34-D2CB-B0948D9BAA76}"/>
              </a:ext>
            </a:extLst>
          </p:cNvPr>
          <p:cNvSpPr txBox="1"/>
          <p:nvPr>
            <p:custDataLst>
              <p:tags r:id="rId24"/>
            </p:custDataLst>
          </p:nvPr>
        </p:nvSpPr>
        <p:spPr>
          <a:xfrm>
            <a:off x="787255" y="3042656"/>
            <a:ext cx="1402948" cy="276999"/>
          </a:xfrm>
          <a:prstGeom prst="rect">
            <a:avLst/>
          </a:prstGeom>
          <a:noFill/>
        </p:spPr>
        <p:txBody>
          <a:bodyPr wrap="none" rtlCol="0">
            <a:spAutoFit/>
          </a:bodyPr>
          <a:lstStyle/>
          <a:p>
            <a:r>
              <a:rPr lang="fr-CA" sz="1200">
                <a:solidFill>
                  <a:srgbClr val="000000"/>
                </a:solidFill>
                <a:effectLst/>
                <a:latin typeface="Century Gothic" panose="020B0502020202020204" pitchFamily="34" charset="0"/>
              </a:rPr>
              <a:t>Actions canadiennes</a:t>
            </a:r>
          </a:p>
        </p:txBody>
      </p:sp>
    </p:spTree>
    <p:extLst>
      <p:ext uri="{BB962C8B-B14F-4D97-AF65-F5344CB8AC3E}">
        <p14:creationId xmlns:p14="http://schemas.microsoft.com/office/powerpoint/2010/main" val="1296997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rmAutofit/>
          </a:bodyPr>
          <a:lstStyle/>
          <a:p>
            <a:pPr>
              <a:buClr>
                <a:schemeClr val="dk2"/>
              </a:buClr>
              <a:buSzPts val="4400"/>
            </a:pPr>
            <a:r>
              <a:rPr lang="fr-CA" sz="3200">
                <a:cs typeface="Calibri"/>
              </a:rPr>
              <a:t>Réflexion</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15</a:t>
            </a:fld>
            <a:endParaRPr lang="en-US"/>
          </a:p>
        </p:txBody>
      </p:sp>
      <p:sp>
        <p:nvSpPr>
          <p:cNvPr id="5" name="TextBox 4">
            <a:extLst>
              <a:ext uri="{FF2B5EF4-FFF2-40B4-BE49-F238E27FC236}">
                <a16:creationId xmlns:a16="http://schemas.microsoft.com/office/drawing/2014/main" id="{F7BD4FB9-70BA-4365-A6EF-66407E1DF81D}"/>
              </a:ext>
            </a:extLst>
          </p:cNvPr>
          <p:cNvSpPr txBox="1"/>
          <p:nvPr>
            <p:custDataLst>
              <p:tags r:id="rId3"/>
            </p:custDataLst>
          </p:nvPr>
        </p:nvSpPr>
        <p:spPr>
          <a:xfrm>
            <a:off x="517871" y="2441494"/>
            <a:ext cx="5917654" cy="3426579"/>
          </a:xfrm>
          <a:prstGeom prst="rect">
            <a:avLst/>
          </a:prstGeom>
          <a:noFill/>
        </p:spPr>
        <p:txBody>
          <a:bodyPr wrap="square">
            <a:spAutoFit/>
          </a:bodyPr>
          <a:lstStyle/>
          <a:p>
            <a:pPr marL="342900" indent="-342900">
              <a:spcAft>
                <a:spcPts val="1000"/>
              </a:spcAft>
              <a:buFont typeface="Arial" panose="020B0604020202020204" pitchFamily="34" charset="0"/>
              <a:buChar char="•"/>
            </a:pPr>
            <a:r>
              <a:rPr lang="fr-CA" sz="2000" dirty="0">
                <a:solidFill>
                  <a:schemeClr val="tx2"/>
                </a:solidFill>
                <a:latin typeface="Century Gothic" panose="020B0502020202020204" pitchFamily="34" charset="0"/>
                <a:ea typeface="+mn-lt"/>
                <a:cs typeface="+mn-lt"/>
              </a:rPr>
              <a:t>Comment ton horizon de placement influence-t-il tes choix d’investissements?</a:t>
            </a:r>
          </a:p>
          <a:p>
            <a:pPr marL="342900" indent="-342900">
              <a:spcAft>
                <a:spcPts val="1000"/>
              </a:spcAft>
              <a:buFont typeface="Arial" panose="020B0604020202020204" pitchFamily="34" charset="0"/>
              <a:buChar char="•"/>
            </a:pPr>
            <a:r>
              <a:rPr lang="fr-CA" sz="2000" dirty="0">
                <a:solidFill>
                  <a:schemeClr val="tx2"/>
                </a:solidFill>
                <a:latin typeface="Century Gothic" panose="020B0502020202020204" pitchFamily="34" charset="0"/>
                <a:ea typeface="+mn-lt"/>
                <a:cs typeface="+mn-lt"/>
              </a:rPr>
              <a:t>Quels types de portefeuilles d’investissements conviennent pour un horizon de placement à court terme et pourquoi?  </a:t>
            </a:r>
          </a:p>
          <a:p>
            <a:pPr marL="342900" indent="-342900">
              <a:spcAft>
                <a:spcPts val="1000"/>
              </a:spcAft>
              <a:buFont typeface="Arial" panose="020B0604020202020204" pitchFamily="34" charset="0"/>
              <a:buChar char="•"/>
            </a:pPr>
            <a:r>
              <a:rPr lang="fr-CA" sz="2000" dirty="0">
                <a:solidFill>
                  <a:schemeClr val="tx2"/>
                </a:solidFill>
                <a:latin typeface="Century Gothic" panose="020B0502020202020204" pitchFamily="34" charset="0"/>
                <a:ea typeface="+mn-lt"/>
                <a:cs typeface="+mn-lt"/>
              </a:rPr>
              <a:t>Quels types de portefeuilles d’investissements conviennent pour un horizon de placement à long terme et pourquoi? </a:t>
            </a:r>
          </a:p>
        </p:txBody>
      </p:sp>
      <p:sp>
        <p:nvSpPr>
          <p:cNvPr id="6" name="Oval 5">
            <a:extLst>
              <a:ext uri="{FF2B5EF4-FFF2-40B4-BE49-F238E27FC236}">
                <a16:creationId xmlns:a16="http://schemas.microsoft.com/office/drawing/2014/main" id="{71B308FA-6EC7-9D37-7E5A-6C0079272711}"/>
              </a:ext>
            </a:extLst>
          </p:cNvPr>
          <p:cNvSpPr/>
          <p:nvPr>
            <p:custDataLst>
              <p:tags r:id="rId4"/>
            </p:custDataLst>
          </p:nvPr>
        </p:nvSpPr>
        <p:spPr>
          <a:xfrm>
            <a:off x="7880103" y="2478501"/>
            <a:ext cx="3122779" cy="3122779"/>
          </a:xfrm>
          <a:prstGeom prst="ellipse">
            <a:avLst/>
          </a:prstGeom>
          <a:solidFill>
            <a:srgbClr val="2058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205885"/>
              </a:solidFill>
            </a:endParaRPr>
          </a:p>
        </p:txBody>
      </p:sp>
      <p:pic>
        <p:nvPicPr>
          <p:cNvPr id="3" name="Picture 2">
            <a:extLst>
              <a:ext uri="{FF2B5EF4-FFF2-40B4-BE49-F238E27FC236}">
                <a16:creationId xmlns:a16="http://schemas.microsoft.com/office/drawing/2014/main" id="{23C4AB24-F4C7-40FC-6D94-56E0D21DBD77}"/>
              </a:ext>
            </a:extLst>
          </p:cNvPr>
          <p:cNvPicPr>
            <a:picLocks noChangeAspect="1"/>
          </p:cNvPicPr>
          <p:nvPr>
            <p:custDataLst>
              <p:tags r:id="rId5"/>
            </p:custDataLst>
          </p:nvPr>
        </p:nvPicPr>
        <p:blipFill>
          <a:blip r:embed="rId8"/>
          <a:stretch>
            <a:fillRect/>
          </a:stretch>
        </p:blipFill>
        <p:spPr>
          <a:xfrm>
            <a:off x="8629496" y="3030770"/>
            <a:ext cx="1623992" cy="1948790"/>
          </a:xfrm>
          <a:prstGeom prst="rect">
            <a:avLst/>
          </a:prstGeom>
        </p:spPr>
      </p:pic>
    </p:spTree>
    <p:extLst>
      <p:ext uri="{BB962C8B-B14F-4D97-AF65-F5344CB8AC3E}">
        <p14:creationId xmlns:p14="http://schemas.microsoft.com/office/powerpoint/2010/main" val="4199469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rmAutofit/>
          </a:bodyPr>
          <a:lstStyle/>
          <a:p>
            <a:pPr>
              <a:buClr>
                <a:schemeClr val="dk2"/>
              </a:buClr>
              <a:buSzPts val="4400"/>
            </a:pPr>
            <a:r>
              <a:rPr lang="fr-CA">
                <a:cs typeface="Calibri Light"/>
                <a:hlinkClick r:id="rId8">
                  <a:extLst>
                    <a:ext uri="{A12FA001-AC4F-418D-AE19-62706E023703}">
                      <ahyp:hlinkClr xmlns:ahyp="http://schemas.microsoft.com/office/drawing/2018/hyperlinkcolor" val="tx"/>
                    </a:ext>
                  </a:extLst>
                </a:hlinkClick>
              </a:rPr>
              <a:t>Questionnaire sur la tolérance au risque</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2</a:t>
            </a:fld>
            <a:endParaRPr lang="en-US"/>
          </a:p>
        </p:txBody>
      </p:sp>
      <p:sp>
        <p:nvSpPr>
          <p:cNvPr id="5" name="TextBox 4">
            <a:extLst>
              <a:ext uri="{FF2B5EF4-FFF2-40B4-BE49-F238E27FC236}">
                <a16:creationId xmlns:a16="http://schemas.microsoft.com/office/drawing/2014/main" id="{F7BD4FB9-70BA-4365-A6EF-66407E1DF81D}"/>
              </a:ext>
            </a:extLst>
          </p:cNvPr>
          <p:cNvSpPr txBox="1"/>
          <p:nvPr>
            <p:custDataLst>
              <p:tags r:id="rId3"/>
            </p:custDataLst>
          </p:nvPr>
        </p:nvSpPr>
        <p:spPr>
          <a:xfrm>
            <a:off x="517870" y="3339698"/>
            <a:ext cx="6536073" cy="1400383"/>
          </a:xfrm>
          <a:prstGeom prst="rect">
            <a:avLst/>
          </a:prstGeom>
          <a:noFill/>
        </p:spPr>
        <p:txBody>
          <a:bodyPr wrap="square">
            <a:spAutoFit/>
          </a:bodyPr>
          <a:lstStyle/>
          <a:p>
            <a:pPr marL="514350" indent="-514350">
              <a:spcAft>
                <a:spcPts val="1200"/>
              </a:spcAft>
              <a:buAutoNum type="arabicPeriod"/>
            </a:pPr>
            <a:r>
              <a:rPr lang="fr-CA" sz="2500">
                <a:latin typeface="Century Gothic" panose="020B0502020202020204" pitchFamily="34" charset="0"/>
                <a:ea typeface="+mn-lt"/>
                <a:cs typeface="+mn-lt"/>
              </a:rPr>
              <a:t>Réponds au questionnaire sur la tolérance au risque.</a:t>
            </a:r>
          </a:p>
          <a:p>
            <a:pPr marL="514350" indent="-514350">
              <a:spcAft>
                <a:spcPts val="1200"/>
              </a:spcAft>
              <a:buAutoNum type="arabicPeriod"/>
            </a:pPr>
            <a:r>
              <a:rPr lang="fr-CA" sz="2500">
                <a:latin typeface="Century Gothic" panose="020B0502020202020204" pitchFamily="34" charset="0"/>
                <a:ea typeface="Calibri"/>
                <a:cs typeface="Calibri"/>
              </a:rPr>
              <a:t>Es-tu d’accord avec les résultats? </a:t>
            </a:r>
            <a:br>
              <a:rPr lang="fr-CA" sz="2500">
                <a:latin typeface="Century Gothic" panose="020B0502020202020204" pitchFamily="34" charset="0"/>
                <a:ea typeface="Calibri"/>
                <a:cs typeface="Calibri"/>
              </a:rPr>
            </a:br>
            <a:r>
              <a:rPr lang="fr-CA" sz="2500">
                <a:latin typeface="Century Gothic" panose="020B0502020202020204" pitchFamily="34" charset="0"/>
                <a:ea typeface="Calibri"/>
                <a:cs typeface="Calibri"/>
              </a:rPr>
              <a:t>Discutes-en en groupe.</a:t>
            </a:r>
          </a:p>
        </p:txBody>
      </p:sp>
      <p:sp>
        <p:nvSpPr>
          <p:cNvPr id="6" name="Oval 5">
            <a:extLst>
              <a:ext uri="{FF2B5EF4-FFF2-40B4-BE49-F238E27FC236}">
                <a16:creationId xmlns:a16="http://schemas.microsoft.com/office/drawing/2014/main" id="{71B308FA-6EC7-9D37-7E5A-6C0079272711}"/>
              </a:ext>
            </a:extLst>
          </p:cNvPr>
          <p:cNvSpPr/>
          <p:nvPr>
            <p:custDataLst>
              <p:tags r:id="rId4"/>
            </p:custDataLst>
          </p:nvPr>
        </p:nvSpPr>
        <p:spPr>
          <a:xfrm>
            <a:off x="7880103" y="2478501"/>
            <a:ext cx="3122779" cy="3122779"/>
          </a:xfrm>
          <a:prstGeom prst="ellipse">
            <a:avLst/>
          </a:prstGeom>
          <a:solidFill>
            <a:srgbClr val="2058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205885"/>
              </a:solidFill>
            </a:endParaRPr>
          </a:p>
        </p:txBody>
      </p:sp>
      <p:pic>
        <p:nvPicPr>
          <p:cNvPr id="4" name="Picture 3">
            <a:extLst>
              <a:ext uri="{FF2B5EF4-FFF2-40B4-BE49-F238E27FC236}">
                <a16:creationId xmlns:a16="http://schemas.microsoft.com/office/drawing/2014/main" id="{8901E341-54B6-2939-645A-A1AB8CC9C1D3}"/>
              </a:ext>
            </a:extLst>
          </p:cNvPr>
          <p:cNvPicPr>
            <a:picLocks noChangeAspect="1"/>
          </p:cNvPicPr>
          <p:nvPr>
            <p:custDataLst>
              <p:tags r:id="rId5"/>
            </p:custDataLst>
          </p:nvPr>
        </p:nvPicPr>
        <p:blipFill>
          <a:blip r:embed="rId9"/>
          <a:stretch>
            <a:fillRect/>
          </a:stretch>
        </p:blipFill>
        <p:spPr>
          <a:xfrm>
            <a:off x="8473240" y="3193729"/>
            <a:ext cx="1936503" cy="1371690"/>
          </a:xfrm>
          <a:prstGeom prst="rect">
            <a:avLst/>
          </a:prstGeom>
        </p:spPr>
      </p:pic>
    </p:spTree>
    <p:extLst>
      <p:ext uri="{BB962C8B-B14F-4D97-AF65-F5344CB8AC3E}">
        <p14:creationId xmlns:p14="http://schemas.microsoft.com/office/powerpoint/2010/main" val="1593136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custDataLst>
              <p:tags r:id="rId1"/>
            </p:custDataLst>
          </p:nvPr>
        </p:nvSpPr>
        <p:spPr/>
        <p:txBody>
          <a:bodyPr/>
          <a:lstStyle/>
          <a:p>
            <a:r>
              <a:rPr lang="fr-CA"/>
              <a:t>Risque d’investissement</a:t>
            </a:r>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custDataLst>
              <p:tags r:id="rId2"/>
            </p:custDataLst>
          </p:nvPr>
        </p:nvSpPr>
        <p:spPr>
          <a:xfrm>
            <a:off x="516903" y="1692833"/>
            <a:ext cx="11259765" cy="3819509"/>
          </a:xfrm>
          <a:prstGeom prst="rect">
            <a:avLst/>
          </a:prstGeom>
        </p:spPr>
        <p:txBody>
          <a:bodyPr>
            <a:noAutofit/>
          </a:bodyPr>
          <a:lstStyle/>
          <a:p>
            <a:pPr marL="276225" indent="-276225">
              <a:buClr>
                <a:srgbClr val="A2AAAD"/>
              </a:buClr>
              <a:buFont typeface="Arial" panose="020B0604020202020204" pitchFamily="34" charset="0"/>
              <a:buChar char="•"/>
            </a:pPr>
            <a:r>
              <a:rPr lang="fr-CA" sz="1800">
                <a:latin typeface="Century Gothic" panose="020B0502020202020204" pitchFamily="34" charset="0"/>
                <a:ea typeface="+mn-lt"/>
                <a:cs typeface="+mn-lt"/>
              </a:rPr>
              <a:t>Le risque d’investissement est le risque que l’on prend pour réaliser un rendement potentiel.</a:t>
            </a:r>
          </a:p>
          <a:p>
            <a:pPr marL="276225" indent="-276225">
              <a:buClr>
                <a:srgbClr val="A2AAAD"/>
              </a:buClr>
              <a:buFont typeface="Arial" panose="020B0604020202020204" pitchFamily="34" charset="0"/>
              <a:buChar char="•"/>
            </a:pPr>
            <a:r>
              <a:rPr lang="fr-CA" sz="1800" b="1">
                <a:latin typeface="Century Gothic" panose="020B0502020202020204" pitchFamily="34" charset="0"/>
                <a:ea typeface="+mn-lt"/>
                <a:cs typeface="+mn-lt"/>
              </a:rPr>
              <a:t>Tolérance au risque </a:t>
            </a:r>
            <a:r>
              <a:rPr lang="fr-CA" sz="1800">
                <a:latin typeface="Century Gothic" panose="020B0502020202020204" pitchFamily="34" charset="0"/>
                <a:ea typeface="+mn-lt"/>
                <a:cs typeface="+mn-lt"/>
              </a:rPr>
              <a:t>: Ta volonté de prendre un risque, qui peut potentiellement avoir une incidence sur l’importance de ta récompense.</a:t>
            </a:r>
          </a:p>
          <a:p>
            <a:pPr marL="668338" lvl="1" indent="-311150">
              <a:buClr>
                <a:srgbClr val="A2AAAD"/>
              </a:buClr>
            </a:pPr>
            <a:r>
              <a:rPr lang="fr-CA">
                <a:latin typeface="Century Gothic" panose="020B0502020202020204" pitchFamily="34" charset="0"/>
                <a:ea typeface="+mn-lt"/>
                <a:cs typeface="+mn-lt"/>
              </a:rPr>
              <a:t>Exemple : Un investissement en actions de 10 000 $ chute de 1 000 $.</a:t>
            </a:r>
          </a:p>
          <a:p>
            <a:pPr marL="1011238" lvl="2" indent="-342900">
              <a:buClr>
                <a:srgbClr val="A2AAAD"/>
              </a:buClr>
              <a:buFont typeface="Arial" panose="020B0604020202020204" pitchFamily="34" charset="0"/>
              <a:buChar char="•"/>
            </a:pPr>
            <a:r>
              <a:rPr lang="fr-CA">
                <a:latin typeface="Century Gothic" panose="020B0502020202020204" pitchFamily="34" charset="0"/>
                <a:ea typeface="+mn-lt"/>
                <a:cs typeface="+mn-lt"/>
              </a:rPr>
              <a:t>Tu ne t’en fais pas, tu as une vision à long terme (tolérance au risque plus élevée).</a:t>
            </a:r>
          </a:p>
          <a:p>
            <a:pPr marL="1011238" lvl="2" indent="-342900">
              <a:buClr>
                <a:srgbClr val="A2AAAD"/>
              </a:buClr>
              <a:buFont typeface="Arial" panose="020B0604020202020204" pitchFamily="34" charset="0"/>
              <a:buChar char="•"/>
            </a:pPr>
            <a:r>
              <a:rPr lang="fr-CA">
                <a:latin typeface="Century Gothic" panose="020B0502020202020204" pitchFamily="34" charset="0"/>
                <a:ea typeface="+mn-lt"/>
                <a:cs typeface="+mn-lt"/>
              </a:rPr>
              <a:t>La perte te fait perdre le sommeil (tolérance au risque plus faible).</a:t>
            </a:r>
          </a:p>
          <a:p>
            <a:pPr marL="276225" indent="-276225">
              <a:buClr>
                <a:srgbClr val="A2AAAD"/>
              </a:buClr>
              <a:buFont typeface="Arial" panose="020B0604020202020204" pitchFamily="34" charset="0"/>
              <a:buChar char="•"/>
            </a:pPr>
            <a:r>
              <a:rPr lang="fr-CA" sz="1800" b="1">
                <a:latin typeface="Century Gothic" panose="020B0502020202020204" pitchFamily="34" charset="0"/>
                <a:ea typeface="+mn-lt"/>
                <a:cs typeface="+mn-lt"/>
              </a:rPr>
              <a:t>Capacité à prendre des risques </a:t>
            </a:r>
            <a:r>
              <a:rPr lang="fr-CA" sz="1800">
                <a:latin typeface="Century Gothic" panose="020B0502020202020204" pitchFamily="34" charset="0"/>
                <a:ea typeface="+mn-lt"/>
                <a:cs typeface="+mn-lt"/>
              </a:rPr>
              <a:t>: Niveau de risque que tu peux te permettre d’assumer. Ton âge, ton niveau de revenu et ton horizon de placement déterminent habituellement ta capacité à prendre des risques.</a:t>
            </a:r>
          </a:p>
          <a:p>
            <a:pPr marL="276225" indent="-276225">
              <a:buClr>
                <a:srgbClr val="A2AAAD"/>
              </a:buClr>
              <a:buFont typeface="Arial" panose="020B0604020202020204" pitchFamily="34" charset="0"/>
              <a:buChar char="•"/>
            </a:pPr>
            <a:r>
              <a:rPr lang="fr-CA" sz="1800">
                <a:latin typeface="Century Gothic" panose="020B0502020202020204" pitchFamily="34" charset="0"/>
                <a:ea typeface="+mn-lt"/>
                <a:cs typeface="+mn-lt"/>
              </a:rPr>
              <a:t>Chaque investisseur est unique, et ses objectifs particuliers influencent sa volonté et sa capacité à prendre des risques; les investisseurs doivent donc comprendre leur niveau de tolérance au risque.</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3"/>
            </p:custDataLst>
          </p:nvPr>
        </p:nvSpPr>
        <p:spPr/>
        <p:txBody>
          <a:bodyPr/>
          <a:lstStyle/>
          <a:p>
            <a:fld id="{DFDF98CC-160E-494C-8C3C-8CDC5FA257DE}" type="slidenum">
              <a:rPr lang="en-US" smtClean="0"/>
              <a:t>3</a:t>
            </a:fld>
            <a:endParaRPr lang="en-US"/>
          </a:p>
        </p:txBody>
      </p:sp>
    </p:spTree>
    <p:extLst>
      <p:ext uri="{BB962C8B-B14F-4D97-AF65-F5344CB8AC3E}">
        <p14:creationId xmlns:p14="http://schemas.microsoft.com/office/powerpoint/2010/main" val="1274760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custDataLst>
              <p:tags r:id="rId1"/>
            </p:custDataLst>
          </p:nvPr>
        </p:nvSpPr>
        <p:spPr/>
        <p:txBody>
          <a:bodyPr/>
          <a:lstStyle/>
          <a:p>
            <a:r>
              <a:rPr lang="fr-CA" dirty="0"/>
              <a:t>Relation entre le risque et le rendement</a:t>
            </a:r>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custDataLst>
              <p:tags r:id="rId2"/>
            </p:custDataLst>
          </p:nvPr>
        </p:nvSpPr>
        <p:spPr>
          <a:xfrm>
            <a:off x="515938" y="2035115"/>
            <a:ext cx="4438027" cy="3581397"/>
          </a:xfrm>
          <a:prstGeom prst="rect">
            <a:avLst/>
          </a:prstGeom>
        </p:spPr>
        <p:txBody>
          <a:bodyPr>
            <a:noAutofit/>
          </a:bodyPr>
          <a:lstStyle/>
          <a:p>
            <a:pPr marL="228600" indent="-228600">
              <a:buClr>
                <a:srgbClr val="A2AAAD"/>
              </a:buClr>
              <a:buChar char="•"/>
            </a:pPr>
            <a:r>
              <a:rPr lang="fr-CA" sz="1800">
                <a:solidFill>
                  <a:srgbClr val="374151"/>
                </a:solidFill>
                <a:latin typeface="Century Gothic" panose="020B0502020202020204" pitchFamily="34" charset="0"/>
                <a:ea typeface="Roboto"/>
                <a:cs typeface="Roboto"/>
              </a:rPr>
              <a:t>Généralement, un risque plus élevé permet d’espérer un rendement potentiel plus élevé.</a:t>
            </a:r>
          </a:p>
          <a:p>
            <a:pPr marL="228600" indent="-228600">
              <a:buClr>
                <a:srgbClr val="A2AAAD"/>
              </a:buClr>
              <a:buChar char="•"/>
            </a:pPr>
            <a:r>
              <a:rPr lang="fr-CA" sz="1800">
                <a:solidFill>
                  <a:srgbClr val="374151"/>
                </a:solidFill>
                <a:latin typeface="Century Gothic" panose="020B0502020202020204" pitchFamily="34" charset="0"/>
                <a:ea typeface="Roboto"/>
                <a:cs typeface="Roboto"/>
              </a:rPr>
              <a:t>De la même façon, un risque plus élevé suppose d’accepter une perte potentielle plus importante.</a:t>
            </a:r>
          </a:p>
          <a:p>
            <a:pPr marL="228600" indent="-228600">
              <a:buClr>
                <a:srgbClr val="A2AAAD"/>
              </a:buClr>
              <a:buChar char="•"/>
            </a:pPr>
            <a:r>
              <a:rPr lang="fr-CA" sz="1800">
                <a:solidFill>
                  <a:srgbClr val="374151"/>
                </a:solidFill>
                <a:latin typeface="Century Gothic" panose="020B0502020202020204" pitchFamily="34" charset="0"/>
                <a:ea typeface="+mn-lt"/>
                <a:cs typeface="+mn-lt"/>
              </a:rPr>
              <a:t>Catégories d’actifs et risque :</a:t>
            </a:r>
          </a:p>
          <a:p>
            <a:pPr marL="495300" lvl="1" indent="-265113">
              <a:buClr>
                <a:srgbClr val="A2AAAD"/>
              </a:buClr>
              <a:buFont typeface="Arial"/>
              <a:buChar char="•"/>
            </a:pPr>
            <a:r>
              <a:rPr lang="fr-CA">
                <a:solidFill>
                  <a:srgbClr val="374151"/>
                </a:solidFill>
                <a:latin typeface="Century Gothic" panose="020B0502020202020204" pitchFamily="34" charset="0"/>
                <a:ea typeface="+mn-lt"/>
                <a:cs typeface="+mn-lt"/>
              </a:rPr>
              <a:t>titres à revenu fixe : risque et rendement potentiel faibles à modérés</a:t>
            </a:r>
          </a:p>
          <a:p>
            <a:pPr marL="495300" lvl="1" indent="-265113">
              <a:buClr>
                <a:srgbClr val="A2AAAD"/>
              </a:buClr>
              <a:buFont typeface="Arial"/>
              <a:buChar char="•"/>
            </a:pPr>
            <a:r>
              <a:rPr lang="fr-CA">
                <a:solidFill>
                  <a:srgbClr val="374151"/>
                </a:solidFill>
                <a:latin typeface="Century Gothic" panose="020B0502020202020204" pitchFamily="34" charset="0"/>
                <a:ea typeface="+mn-lt"/>
                <a:cs typeface="+mn-lt"/>
              </a:rPr>
              <a:t>actions : risque et rendement potentiel plus élevés</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3"/>
            </p:custDataLst>
          </p:nvPr>
        </p:nvSpPr>
        <p:spPr/>
        <p:txBody>
          <a:bodyPr/>
          <a:lstStyle/>
          <a:p>
            <a:fld id="{DFDF98CC-160E-494C-8C3C-8CDC5FA257DE}" type="slidenum">
              <a:rPr lang="en-US" smtClean="0"/>
              <a:t>4</a:t>
            </a:fld>
            <a:endParaRPr lang="en-US"/>
          </a:p>
        </p:txBody>
      </p:sp>
      <p:pic>
        <p:nvPicPr>
          <p:cNvPr id="5" name="Picture 4" descr="A diagram of a chart&#10;&#10;Description automatically generated">
            <a:extLst>
              <a:ext uri="{FF2B5EF4-FFF2-40B4-BE49-F238E27FC236}">
                <a16:creationId xmlns:a16="http://schemas.microsoft.com/office/drawing/2014/main" id="{58857218-2967-9F6D-93D4-B23C7D4746C5}"/>
              </a:ext>
            </a:extLst>
          </p:cNvPr>
          <p:cNvPicPr>
            <a:picLocks noChangeAspect="1"/>
          </p:cNvPicPr>
          <p:nvPr>
            <p:custDataLst>
              <p:tags r:id="rId4"/>
            </p:custDataLst>
          </p:nvPr>
        </p:nvPicPr>
        <p:blipFill>
          <a:blip r:embed="rId7">
            <a:extLst>
              <a:ext uri="{28A0092B-C50C-407E-A947-70E740481C1C}">
                <a14:useLocalDpi xmlns:a14="http://schemas.microsoft.com/office/drawing/2010/main" val="0"/>
              </a:ext>
            </a:extLst>
          </a:blip>
          <a:stretch>
            <a:fillRect/>
          </a:stretch>
        </p:blipFill>
        <p:spPr>
          <a:xfrm>
            <a:off x="5248798" y="2127901"/>
            <a:ext cx="6418353" cy="3791839"/>
          </a:xfrm>
          <a:prstGeom prst="rect">
            <a:avLst/>
          </a:prstGeom>
        </p:spPr>
      </p:pic>
    </p:spTree>
    <p:extLst>
      <p:ext uri="{BB962C8B-B14F-4D97-AF65-F5344CB8AC3E}">
        <p14:creationId xmlns:p14="http://schemas.microsoft.com/office/powerpoint/2010/main" val="2400053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custDataLst>
              <p:tags r:id="rId1"/>
            </p:custDataLst>
          </p:nvPr>
        </p:nvSpPr>
        <p:spPr>
          <a:xfrm>
            <a:off x="515938" y="1128852"/>
            <a:ext cx="3855095" cy="4528494"/>
          </a:xfrm>
          <a:prstGeom prst="rect">
            <a:avLst/>
          </a:prstGeom>
        </p:spPr>
        <p:txBody>
          <a:bodyPr>
            <a:noAutofit/>
          </a:bodyPr>
          <a:lstStyle/>
          <a:p>
            <a:pPr marL="0" lvl="1" indent="0">
              <a:buNone/>
            </a:pPr>
            <a:r>
              <a:rPr lang="fr-CA" sz="1600" dirty="0">
                <a:latin typeface="Century Gothic" panose="020B0502020202020204" pitchFamily="34" charset="0"/>
                <a:ea typeface="+mj-lt"/>
                <a:cs typeface="+mj-lt"/>
                <a:hlinkClick r:id="rId7">
                  <a:extLst>
                    <a:ext uri="{A12FA001-AC4F-418D-AE19-62706E023703}">
                      <ahyp:hlinkClr xmlns:ahyp="http://schemas.microsoft.com/office/drawing/2018/hyperlinkcolor" val="tx"/>
                    </a:ext>
                  </a:extLst>
                </a:hlinkClick>
              </a:rPr>
              <a:t>Ce graphique</a:t>
            </a:r>
            <a:r>
              <a:rPr lang="fr-CA" sz="1600" dirty="0">
                <a:latin typeface="Century Gothic" panose="020B0502020202020204" pitchFamily="34" charset="0"/>
                <a:ea typeface="+mj-lt"/>
                <a:cs typeface="+mj-lt"/>
              </a:rPr>
              <a:t> illustre les rendements minimal et maximal d’un investissement dans des actions canadiennes au cours des 66 dernières années pour 10 périodes de détention différentes, allant d’un an à 10 ans. La ligne verte du graphique montre le rendement annuel moyen le plus élevé obtenu pour la période de détention correspondante et la ligne bleue, le rendement annuel moyen le plus bas pour cette même période.</a:t>
            </a:r>
            <a:br>
              <a:rPr lang="fr-CA" sz="1600" dirty="0">
                <a:latin typeface="Century Gothic" panose="020B0502020202020204" pitchFamily="34" charset="0"/>
                <a:ea typeface="+mj-lt"/>
                <a:cs typeface="+mj-lt"/>
              </a:rPr>
            </a:br>
            <a:br>
              <a:rPr lang="fr-CA" sz="1400" dirty="0">
                <a:latin typeface="Century Gothic" panose="020B0502020202020204" pitchFamily="34" charset="0"/>
                <a:ea typeface="+mj-lt"/>
                <a:cs typeface="+mj-lt"/>
              </a:rPr>
            </a:br>
            <a:r>
              <a:rPr lang="fr-CA" sz="1600" dirty="0">
                <a:latin typeface="Century Gothic" panose="020B0502020202020204" pitchFamily="34" charset="0"/>
                <a:ea typeface="Calibri Light"/>
                <a:cs typeface="Calibri Light"/>
              </a:rPr>
              <a:t>Que remarques-tu quant au niveau de volatilité lorsque l’investissement est détenu pendant une période plus longue?</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2"/>
            </p:custDataLst>
          </p:nvPr>
        </p:nvSpPr>
        <p:spPr/>
        <p:txBody>
          <a:bodyPr/>
          <a:lstStyle/>
          <a:p>
            <a:fld id="{DFDF98CC-160E-494C-8C3C-8CDC5FA257DE}" type="slidenum">
              <a:rPr lang="en-US" smtClean="0"/>
              <a:t>5</a:t>
            </a:fld>
            <a:endParaRPr lang="en-US"/>
          </a:p>
        </p:txBody>
      </p:sp>
      <p:pic>
        <p:nvPicPr>
          <p:cNvPr id="4" name="Image 3">
            <a:extLst>
              <a:ext uri="{FF2B5EF4-FFF2-40B4-BE49-F238E27FC236}">
                <a16:creationId xmlns:a16="http://schemas.microsoft.com/office/drawing/2014/main" id="{98E81A5A-B243-1479-5FD8-508A272FAD33}"/>
              </a:ext>
            </a:extLst>
          </p:cNvPr>
          <p:cNvPicPr>
            <a:picLocks noChangeAspect="1"/>
          </p:cNvPicPr>
          <p:nvPr>
            <p:custDataLst>
              <p:tags r:id="rId3"/>
            </p:custDataLst>
          </p:nvPr>
        </p:nvPicPr>
        <p:blipFill>
          <a:blip r:embed="rId8"/>
          <a:stretch>
            <a:fillRect/>
          </a:stretch>
        </p:blipFill>
        <p:spPr>
          <a:xfrm>
            <a:off x="4431326" y="1099160"/>
            <a:ext cx="6627688" cy="2664000"/>
          </a:xfrm>
          <a:prstGeom prst="rect">
            <a:avLst/>
          </a:prstGeom>
        </p:spPr>
      </p:pic>
      <p:pic>
        <p:nvPicPr>
          <p:cNvPr id="5" name="Image 4">
            <a:extLst>
              <a:ext uri="{FF2B5EF4-FFF2-40B4-BE49-F238E27FC236}">
                <a16:creationId xmlns:a16="http://schemas.microsoft.com/office/drawing/2014/main" id="{940C34BB-16D7-08C0-BE89-473109E49B85}"/>
              </a:ext>
            </a:extLst>
          </p:cNvPr>
          <p:cNvPicPr>
            <a:picLocks noChangeAspect="1"/>
          </p:cNvPicPr>
          <p:nvPr>
            <p:custDataLst>
              <p:tags r:id="rId4"/>
            </p:custDataLst>
          </p:nvPr>
        </p:nvPicPr>
        <p:blipFill>
          <a:blip r:embed="rId9"/>
          <a:stretch>
            <a:fillRect/>
          </a:stretch>
        </p:blipFill>
        <p:spPr>
          <a:xfrm>
            <a:off x="4493389" y="3878665"/>
            <a:ext cx="6627600" cy="2652339"/>
          </a:xfrm>
          <a:prstGeom prst="rect">
            <a:avLst/>
          </a:prstGeom>
        </p:spPr>
      </p:pic>
    </p:spTree>
    <p:extLst>
      <p:ext uri="{BB962C8B-B14F-4D97-AF65-F5344CB8AC3E}">
        <p14:creationId xmlns:p14="http://schemas.microsoft.com/office/powerpoint/2010/main" val="1308245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custDataLst>
              <p:tags r:id="rId1"/>
            </p:custDataLst>
          </p:nvPr>
        </p:nvSpPr>
        <p:spPr>
          <a:xfrm>
            <a:off x="515939" y="1169044"/>
            <a:ext cx="3593074" cy="4528494"/>
          </a:xfrm>
          <a:prstGeom prst="rect">
            <a:avLst/>
          </a:prstGeom>
        </p:spPr>
        <p:txBody>
          <a:bodyPr>
            <a:noAutofit/>
          </a:bodyPr>
          <a:lstStyle/>
          <a:p>
            <a:r>
              <a:rPr lang="fr-CA" sz="1600">
                <a:solidFill>
                  <a:srgbClr val="45555F"/>
                </a:solidFill>
                <a:latin typeface="Century Gothic" panose="020B0502020202020204" pitchFamily="34" charset="0"/>
                <a:ea typeface="Calibri Light"/>
                <a:cs typeface="Calibri Light"/>
              </a:rPr>
              <a:t>Que remarques-tu sur le niveau de volatilité lorsque l’investissement est détenu pendant une période plus longue?</a:t>
            </a:r>
          </a:p>
          <a:p>
            <a:endParaRPr lang="en-US" sz="1600">
              <a:solidFill>
                <a:srgbClr val="45555F"/>
              </a:solidFill>
              <a:latin typeface="Century Gothic" panose="020B0502020202020204" pitchFamily="34" charset="0"/>
              <a:ea typeface="Calibri Light"/>
              <a:cs typeface="Calibri Light"/>
            </a:endParaRPr>
          </a:p>
          <a:p>
            <a:pPr>
              <a:spcBef>
                <a:spcPts val="2000"/>
              </a:spcBef>
            </a:pPr>
            <a:r>
              <a:rPr lang="fr-CA" sz="1600" b="1">
                <a:solidFill>
                  <a:srgbClr val="205885"/>
                </a:solidFill>
                <a:latin typeface="Century Gothic" panose="020B0502020202020204" pitchFamily="34" charset="0"/>
                <a:ea typeface="Calibri Light"/>
                <a:cs typeface="Calibri Light"/>
              </a:rPr>
              <a:t>Réponse :</a:t>
            </a:r>
          </a:p>
          <a:p>
            <a:pPr>
              <a:spcBef>
                <a:spcPts val="0"/>
              </a:spcBef>
            </a:pPr>
            <a:r>
              <a:rPr lang="fr-CA" sz="1600">
                <a:solidFill>
                  <a:srgbClr val="205885"/>
                </a:solidFill>
                <a:latin typeface="Century Gothic" panose="020B0502020202020204" pitchFamily="34" charset="0"/>
                <a:ea typeface="Calibri Light"/>
                <a:cs typeface="Calibri Light"/>
              </a:rPr>
              <a:t>En général, plus tu conserves ton investissement longtemps, plus ton rendement devient prévisible.</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custDataLst>
              <p:tags r:id="rId2"/>
            </p:custDataLst>
          </p:nvPr>
        </p:nvSpPr>
        <p:spPr/>
        <p:txBody>
          <a:bodyPr/>
          <a:lstStyle/>
          <a:p>
            <a:fld id="{DFDF98CC-160E-494C-8C3C-8CDC5FA257DE}" type="slidenum">
              <a:rPr lang="en-US" smtClean="0"/>
              <a:t>6</a:t>
            </a:fld>
            <a:endParaRPr lang="en-US"/>
          </a:p>
        </p:txBody>
      </p:sp>
      <p:cxnSp>
        <p:nvCxnSpPr>
          <p:cNvPr id="4" name="Straight Connector 3">
            <a:extLst>
              <a:ext uri="{FF2B5EF4-FFF2-40B4-BE49-F238E27FC236}">
                <a16:creationId xmlns:a16="http://schemas.microsoft.com/office/drawing/2014/main" id="{83FC7C12-9A69-9133-1B3B-6F0FDF514021}"/>
              </a:ext>
            </a:extLst>
          </p:cNvPr>
          <p:cNvCxnSpPr>
            <a:cxnSpLocks/>
          </p:cNvCxnSpPr>
          <p:nvPr>
            <p:custDataLst>
              <p:tags r:id="rId3"/>
            </p:custDataLst>
          </p:nvPr>
        </p:nvCxnSpPr>
        <p:spPr>
          <a:xfrm flipH="1">
            <a:off x="602570" y="2688553"/>
            <a:ext cx="3367546" cy="0"/>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pic>
        <p:nvPicPr>
          <p:cNvPr id="5" name="Image 4">
            <a:extLst>
              <a:ext uri="{FF2B5EF4-FFF2-40B4-BE49-F238E27FC236}">
                <a16:creationId xmlns:a16="http://schemas.microsoft.com/office/drawing/2014/main" id="{4BD9A23D-8943-28B8-50A9-C293E44C8032}"/>
              </a:ext>
            </a:extLst>
          </p:cNvPr>
          <p:cNvPicPr>
            <a:picLocks noChangeAspect="1"/>
          </p:cNvPicPr>
          <p:nvPr>
            <p:custDataLst>
              <p:tags r:id="rId4"/>
            </p:custDataLst>
          </p:nvPr>
        </p:nvPicPr>
        <p:blipFill>
          <a:blip r:embed="rId8"/>
          <a:stretch>
            <a:fillRect/>
          </a:stretch>
        </p:blipFill>
        <p:spPr>
          <a:xfrm>
            <a:off x="4431326" y="1109208"/>
            <a:ext cx="6627688" cy="2664000"/>
          </a:xfrm>
          <a:prstGeom prst="rect">
            <a:avLst/>
          </a:prstGeom>
        </p:spPr>
      </p:pic>
      <p:pic>
        <p:nvPicPr>
          <p:cNvPr id="6" name="Image 5">
            <a:extLst>
              <a:ext uri="{FF2B5EF4-FFF2-40B4-BE49-F238E27FC236}">
                <a16:creationId xmlns:a16="http://schemas.microsoft.com/office/drawing/2014/main" id="{46A35DD7-06F0-FC83-CBEC-57CC9F1422FC}"/>
              </a:ext>
            </a:extLst>
          </p:cNvPr>
          <p:cNvPicPr>
            <a:picLocks noChangeAspect="1"/>
          </p:cNvPicPr>
          <p:nvPr>
            <p:custDataLst>
              <p:tags r:id="rId5"/>
            </p:custDataLst>
          </p:nvPr>
        </p:nvPicPr>
        <p:blipFill>
          <a:blip r:embed="rId9"/>
          <a:stretch>
            <a:fillRect/>
          </a:stretch>
        </p:blipFill>
        <p:spPr>
          <a:xfrm>
            <a:off x="4493389" y="3888713"/>
            <a:ext cx="6627600" cy="2652339"/>
          </a:xfrm>
          <a:prstGeom prst="rect">
            <a:avLst/>
          </a:prstGeom>
        </p:spPr>
      </p:pic>
    </p:spTree>
    <p:extLst>
      <p:ext uri="{BB962C8B-B14F-4D97-AF65-F5344CB8AC3E}">
        <p14:creationId xmlns:p14="http://schemas.microsoft.com/office/powerpoint/2010/main" val="1269104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rmAutofit/>
          </a:bodyPr>
          <a:lstStyle/>
          <a:p>
            <a:pPr>
              <a:buClr>
                <a:schemeClr val="dk2"/>
              </a:buClr>
              <a:buSzPts val="4400"/>
            </a:pPr>
            <a:r>
              <a:rPr lang="fr-CA" sz="3200">
                <a:ea typeface="+mj-lt"/>
                <a:cs typeface="+mj-lt"/>
              </a:rPr>
              <a:t>Cotes de risque des fonds d’investissement</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7</a:t>
            </a:fld>
            <a:endParaRPr lang="en-US"/>
          </a:p>
        </p:txBody>
      </p:sp>
      <p:sp>
        <p:nvSpPr>
          <p:cNvPr id="6" name="TextBox 5">
            <a:extLst>
              <a:ext uri="{FF2B5EF4-FFF2-40B4-BE49-F238E27FC236}">
                <a16:creationId xmlns:a16="http://schemas.microsoft.com/office/drawing/2014/main" id="{D9433DB0-2ECD-ADA0-AD06-8A483C8C28AB}"/>
              </a:ext>
            </a:extLst>
          </p:cNvPr>
          <p:cNvSpPr txBox="1"/>
          <p:nvPr>
            <p:custDataLst>
              <p:tags r:id="rId3"/>
            </p:custDataLst>
          </p:nvPr>
        </p:nvSpPr>
        <p:spPr>
          <a:xfrm>
            <a:off x="517870" y="1992086"/>
            <a:ext cx="11158192" cy="3670236"/>
          </a:xfrm>
          <a:prstGeom prst="rect">
            <a:avLst/>
          </a:prstGeom>
          <a:noFill/>
        </p:spPr>
        <p:txBody>
          <a:bodyPr wrap="square">
            <a:spAutoFit/>
          </a:bodyPr>
          <a:lstStyle/>
          <a:p>
            <a:pPr marL="342900" indent="-342900">
              <a:spcAft>
                <a:spcPts val="500"/>
              </a:spcAft>
              <a:buClr>
                <a:srgbClr val="A2AAAD"/>
              </a:buClr>
              <a:buFont typeface="Arial" panose="020B0604020202020204" pitchFamily="34" charset="0"/>
              <a:buChar char="•"/>
            </a:pPr>
            <a:r>
              <a:rPr lang="fr-CA" sz="2000">
                <a:latin typeface="Century Gothic" panose="020B0502020202020204" pitchFamily="34" charset="0"/>
                <a:ea typeface="+mn-lt"/>
                <a:cs typeface="+mn-lt"/>
              </a:rPr>
              <a:t>Au Canada, une cote de risque (de faible à élevé) est souvent attribuée aux fonds, ce qui permet aux investisseurs de choisir des fonds qui conviennent à leur profil de risque.</a:t>
            </a:r>
          </a:p>
          <a:p>
            <a:pPr marL="342900" indent="-342900">
              <a:spcAft>
                <a:spcPts val="500"/>
              </a:spcAft>
              <a:buClr>
                <a:srgbClr val="A2AAAD"/>
              </a:buClr>
              <a:buFont typeface="Arial" panose="020B0604020202020204" pitchFamily="34" charset="0"/>
              <a:buChar char="•"/>
            </a:pPr>
            <a:r>
              <a:rPr lang="fr-CA" sz="2000">
                <a:latin typeface="Century Gothic" panose="020B0502020202020204" pitchFamily="34" charset="0"/>
                <a:ea typeface="+mn-lt"/>
                <a:cs typeface="+mn-lt"/>
              </a:rPr>
              <a:t>L’</a:t>
            </a:r>
            <a:r>
              <a:rPr lang="fr-CA" sz="2000" b="1">
                <a:latin typeface="Century Gothic" panose="020B0502020202020204" pitchFamily="34" charset="0"/>
                <a:ea typeface="+mn-lt"/>
                <a:cs typeface="+mn-lt"/>
              </a:rPr>
              <a:t>investisseur audacieux</a:t>
            </a:r>
            <a:r>
              <a:rPr lang="fr-CA" sz="2000">
                <a:latin typeface="Century Gothic" panose="020B0502020202020204" pitchFamily="34" charset="0"/>
                <a:ea typeface="+mn-lt"/>
                <a:cs typeface="+mn-lt"/>
              </a:rPr>
              <a:t> est prêt à utiliser des stratégies de croissance à risque élevé pour obtenir de meilleurs rendements. Cependant, l’investisseur audacieux doit aussi être capable d’endurer de grandes fluctuations dans la valeur de son compte.</a:t>
            </a:r>
          </a:p>
          <a:p>
            <a:pPr marL="342900" indent="-342900">
              <a:spcAft>
                <a:spcPts val="500"/>
              </a:spcAft>
              <a:buClr>
                <a:srgbClr val="A2AAAD"/>
              </a:buClr>
              <a:buFont typeface="Arial" panose="020B0604020202020204" pitchFamily="34" charset="0"/>
              <a:buChar char="•"/>
            </a:pPr>
            <a:r>
              <a:rPr lang="fr-CA" sz="2000">
                <a:latin typeface="Century Gothic" panose="020B0502020202020204" pitchFamily="34" charset="0"/>
                <a:ea typeface="+mn-lt"/>
                <a:cs typeface="+mn-lt"/>
              </a:rPr>
              <a:t>L’</a:t>
            </a:r>
            <a:r>
              <a:rPr lang="fr-CA" sz="2000" b="1">
                <a:latin typeface="Century Gothic" panose="020B0502020202020204" pitchFamily="34" charset="0"/>
                <a:ea typeface="+mn-lt"/>
                <a:cs typeface="+mn-lt"/>
              </a:rPr>
              <a:t>investisseur modéré</a:t>
            </a:r>
            <a:r>
              <a:rPr lang="fr-CA" sz="2000">
                <a:latin typeface="Century Gothic" panose="020B0502020202020204" pitchFamily="34" charset="0"/>
                <a:ea typeface="+mn-lt"/>
                <a:cs typeface="+mn-lt"/>
              </a:rPr>
              <a:t> a tendance à équilibrer le risque en optant pour un portefeuille diversifié combinant des choix moins risqués et quelques investissements plus risqués.</a:t>
            </a:r>
          </a:p>
          <a:p>
            <a:pPr marL="342900" indent="-342900">
              <a:spcAft>
                <a:spcPts val="500"/>
              </a:spcAft>
              <a:buClr>
                <a:srgbClr val="A2AAAD"/>
              </a:buClr>
              <a:buFont typeface="Arial" panose="020B0604020202020204" pitchFamily="34" charset="0"/>
              <a:buChar char="•"/>
            </a:pPr>
            <a:r>
              <a:rPr lang="fr-CA" sz="2000">
                <a:latin typeface="Century Gothic" panose="020B0502020202020204" pitchFamily="34" charset="0"/>
                <a:ea typeface="+mn-lt"/>
                <a:cs typeface="+mn-lt"/>
              </a:rPr>
              <a:t>L’</a:t>
            </a:r>
            <a:r>
              <a:rPr lang="fr-CA" sz="2000" b="1">
                <a:latin typeface="Century Gothic" panose="020B0502020202020204" pitchFamily="34" charset="0"/>
                <a:ea typeface="+mn-lt"/>
                <a:cs typeface="+mn-lt"/>
              </a:rPr>
              <a:t>investisseur prudent</a:t>
            </a:r>
            <a:r>
              <a:rPr lang="fr-CA" sz="2000">
                <a:latin typeface="Century Gothic" panose="020B0502020202020204" pitchFamily="34" charset="0"/>
                <a:ea typeface="+mn-lt"/>
                <a:cs typeface="+mn-lt"/>
              </a:rPr>
              <a:t> est prêt à accepter des rendements plus bas pour protéger son capital. Il investira souvent dans des obligations, des investissements liquides et des titres du marché monétaire.</a:t>
            </a:r>
          </a:p>
        </p:txBody>
      </p:sp>
    </p:spTree>
    <p:extLst>
      <p:ext uri="{BB962C8B-B14F-4D97-AF65-F5344CB8AC3E}">
        <p14:creationId xmlns:p14="http://schemas.microsoft.com/office/powerpoint/2010/main" val="3382428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rmAutofit/>
          </a:bodyPr>
          <a:lstStyle/>
          <a:p>
            <a:pPr>
              <a:buClr>
                <a:schemeClr val="dk2"/>
              </a:buClr>
              <a:buSzPts val="4400"/>
            </a:pPr>
            <a:r>
              <a:rPr lang="fr-CA"/>
              <a:t>Comment le risque d’investissement est-il mesuré?</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8</a:t>
            </a:fld>
            <a:endParaRPr lang="en-US"/>
          </a:p>
        </p:txBody>
      </p:sp>
      <p:sp>
        <p:nvSpPr>
          <p:cNvPr id="6" name="TextBox 5">
            <a:extLst>
              <a:ext uri="{FF2B5EF4-FFF2-40B4-BE49-F238E27FC236}">
                <a16:creationId xmlns:a16="http://schemas.microsoft.com/office/drawing/2014/main" id="{D9433DB0-2ECD-ADA0-AD06-8A483C8C28AB}"/>
              </a:ext>
            </a:extLst>
          </p:cNvPr>
          <p:cNvSpPr txBox="1"/>
          <p:nvPr>
            <p:custDataLst>
              <p:tags r:id="rId3"/>
            </p:custDataLst>
          </p:nvPr>
        </p:nvSpPr>
        <p:spPr>
          <a:xfrm>
            <a:off x="517870" y="1911702"/>
            <a:ext cx="11158192" cy="4401205"/>
          </a:xfrm>
          <a:prstGeom prst="rect">
            <a:avLst/>
          </a:prstGeom>
          <a:noFill/>
        </p:spPr>
        <p:txBody>
          <a:bodyPr wrap="square">
            <a:spAutoFit/>
          </a:bodyPr>
          <a:lstStyle/>
          <a:p>
            <a:pPr marL="342900" indent="-342900">
              <a:spcAft>
                <a:spcPts val="500"/>
              </a:spcAft>
              <a:buClr>
                <a:srgbClr val="A2AAAD"/>
              </a:buClr>
              <a:buFont typeface="Arial" panose="020B0604020202020204" pitchFamily="34" charset="0"/>
              <a:buChar char="•"/>
            </a:pPr>
            <a:r>
              <a:rPr lang="fr-CA" sz="1700">
                <a:latin typeface="Century Gothic" panose="020B0502020202020204" pitchFamily="34" charset="0"/>
                <a:ea typeface="Calibri"/>
                <a:cs typeface="Calibri"/>
              </a:rPr>
              <a:t>Les investisseurs analysent des facteurs comme les tendances du marché, les indicateurs économiques et les résultats des entreprises. </a:t>
            </a:r>
          </a:p>
          <a:p>
            <a:pPr marL="342900" indent="-342900">
              <a:spcAft>
                <a:spcPts val="500"/>
              </a:spcAft>
              <a:buClr>
                <a:srgbClr val="A2AAAD"/>
              </a:buClr>
              <a:buFont typeface="Arial" panose="020B0604020202020204" pitchFamily="34" charset="0"/>
              <a:buChar char="•"/>
            </a:pPr>
            <a:r>
              <a:rPr lang="fr-CA" sz="1700">
                <a:latin typeface="Century Gothic" panose="020B0502020202020204" pitchFamily="34" charset="0"/>
                <a:ea typeface="Calibri"/>
                <a:cs typeface="Calibri"/>
              </a:rPr>
              <a:t>Des probabilités sont attribuées aux différents résultats possibles d’après les données historiques et l’analyse du marché.</a:t>
            </a:r>
          </a:p>
          <a:p>
            <a:pPr marL="342900" indent="-342900">
              <a:spcAft>
                <a:spcPts val="500"/>
              </a:spcAft>
              <a:buClr>
                <a:srgbClr val="A2AAAD"/>
              </a:buClr>
              <a:buFont typeface="Arial" panose="020B0604020202020204" pitchFamily="34" charset="0"/>
              <a:buChar char="•"/>
            </a:pPr>
            <a:r>
              <a:rPr lang="fr-CA" sz="1700">
                <a:latin typeface="Century Gothic" panose="020B0502020202020204" pitchFamily="34" charset="0"/>
                <a:ea typeface="Calibri"/>
                <a:cs typeface="Calibri"/>
              </a:rPr>
              <a:t>Le rendement passé sert de référence pour évaluer la probabilité de succès ou d’échec d’un investissement.</a:t>
            </a:r>
          </a:p>
          <a:p>
            <a:pPr marL="342900" indent="-342900">
              <a:spcAft>
                <a:spcPts val="500"/>
              </a:spcAft>
              <a:buClr>
                <a:srgbClr val="A2AAAD"/>
              </a:buClr>
              <a:buFont typeface="Arial" panose="020B0604020202020204" pitchFamily="34" charset="0"/>
              <a:buChar char="•"/>
            </a:pPr>
            <a:r>
              <a:rPr lang="fr-CA" sz="1700">
                <a:latin typeface="Century Gothic" panose="020B0502020202020204" pitchFamily="34" charset="0"/>
                <a:ea typeface="Calibri"/>
                <a:cs typeface="Calibri"/>
              </a:rPr>
              <a:t>Des facteurs externes, comme les événements politiques, les politiques économiques ou les conditions générales du marché, peuvent avoir une grande incidence sur les risques d’investissement.</a:t>
            </a:r>
          </a:p>
          <a:p>
            <a:pPr marL="342900" indent="-342900">
              <a:spcAft>
                <a:spcPts val="500"/>
              </a:spcAft>
              <a:buClr>
                <a:srgbClr val="A2AAAD"/>
              </a:buClr>
              <a:buFont typeface="Arial" panose="020B0604020202020204" pitchFamily="34" charset="0"/>
              <a:buChar char="•"/>
            </a:pPr>
            <a:r>
              <a:rPr lang="fr-CA" sz="1700">
                <a:latin typeface="Century Gothic" panose="020B0502020202020204" pitchFamily="34" charset="0"/>
                <a:ea typeface="Calibri"/>
                <a:cs typeface="Calibri"/>
              </a:rPr>
              <a:t>Il faut faire beaucoup de calculs!</a:t>
            </a:r>
          </a:p>
          <a:p>
            <a:pPr marL="342900" indent="-342900">
              <a:spcAft>
                <a:spcPts val="500"/>
              </a:spcAft>
              <a:buClr>
                <a:srgbClr val="A2AAAD"/>
              </a:buClr>
              <a:buFont typeface="Arial" panose="020B0604020202020204" pitchFamily="34" charset="0"/>
              <a:buChar char="•"/>
            </a:pPr>
            <a:r>
              <a:rPr lang="fr-CA" sz="1700">
                <a:latin typeface="Century Gothic" panose="020B0502020202020204" pitchFamily="34" charset="0"/>
                <a:ea typeface="Calibri"/>
                <a:cs typeface="Calibri"/>
              </a:rPr>
              <a:t>Les investisseurs doivent surveiller constamment leurs investissements et adapter leurs stratégies en fonction des changements des conditions du marché.</a:t>
            </a:r>
          </a:p>
          <a:p>
            <a:pPr marL="342900" indent="-342900">
              <a:spcAft>
                <a:spcPts val="500"/>
              </a:spcAft>
              <a:buClr>
                <a:srgbClr val="A2AAAD"/>
              </a:buClr>
              <a:buFont typeface="Arial" panose="020B0604020202020204" pitchFamily="34" charset="0"/>
              <a:buChar char="•"/>
            </a:pPr>
            <a:r>
              <a:rPr lang="fr-CA" sz="1700">
                <a:latin typeface="Century Gothic" panose="020B0502020202020204" pitchFamily="34" charset="0"/>
                <a:ea typeface="Calibri"/>
                <a:cs typeface="Calibri"/>
              </a:rPr>
              <a:t>Même avec une analyse soignée, les marchés financiers comportent toujours une certaine part d’incertitude. Des événements imprévus, les réactions du marché ou des changements dans la conjoncture économique peuvent avoir une incidence sur les résultats d’investissements.</a:t>
            </a:r>
          </a:p>
        </p:txBody>
      </p:sp>
    </p:spTree>
    <p:extLst>
      <p:ext uri="{BB962C8B-B14F-4D97-AF65-F5344CB8AC3E}">
        <p14:creationId xmlns:p14="http://schemas.microsoft.com/office/powerpoint/2010/main" val="2778555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custDataLst>
              <p:tags r:id="rId1"/>
            </p:custDataLst>
          </p:nvPr>
        </p:nvSpPr>
        <p:spPr>
          <a:prstGeom prst="rect">
            <a:avLst/>
          </a:prstGeom>
        </p:spPr>
        <p:txBody>
          <a:bodyPr spcFirstLastPara="1" vert="horz" lIns="91440" tIns="45720" rIns="91440" bIns="45720" rtlCol="0" anchor="t" anchorCtr="0">
            <a:noAutofit/>
          </a:bodyPr>
          <a:lstStyle/>
          <a:p>
            <a:pPr>
              <a:buClr>
                <a:schemeClr val="dk2"/>
              </a:buClr>
              <a:buSzPts val="4400"/>
            </a:pPr>
            <a:r>
              <a:rPr lang="fr-CA" sz="2800"/>
              <a:t>Réflexion, discussion, partage : quel parallèle peux-tu faire entre l’évaluation du risque d’investissement et une prévision météorologique?</a:t>
            </a:r>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custDataLst>
              <p:tags r:id="rId2"/>
            </p:custDataLst>
          </p:nvPr>
        </p:nvSpPr>
        <p:spPr/>
        <p:txBody>
          <a:bodyPr/>
          <a:lstStyle/>
          <a:p>
            <a:fld id="{DFDF98CC-160E-494C-8C3C-8CDC5FA257DE}" type="slidenum">
              <a:rPr lang="en-US" smtClean="0"/>
              <a:t>9</a:t>
            </a:fld>
            <a:endParaRPr lang="en-US"/>
          </a:p>
        </p:txBody>
      </p:sp>
      <p:sp>
        <p:nvSpPr>
          <p:cNvPr id="6" name="TextBox 5">
            <a:extLst>
              <a:ext uri="{FF2B5EF4-FFF2-40B4-BE49-F238E27FC236}">
                <a16:creationId xmlns:a16="http://schemas.microsoft.com/office/drawing/2014/main" id="{D9433DB0-2ECD-ADA0-AD06-8A483C8C28AB}"/>
              </a:ext>
            </a:extLst>
          </p:cNvPr>
          <p:cNvSpPr txBox="1"/>
          <p:nvPr>
            <p:custDataLst>
              <p:tags r:id="rId3"/>
            </p:custDataLst>
          </p:nvPr>
        </p:nvSpPr>
        <p:spPr>
          <a:xfrm>
            <a:off x="517870" y="2640737"/>
            <a:ext cx="11158193" cy="3298339"/>
          </a:xfrm>
          <a:prstGeom prst="rect">
            <a:avLst/>
          </a:prstGeom>
          <a:noFill/>
        </p:spPr>
        <p:txBody>
          <a:bodyPr wrap="square">
            <a:spAutoFit/>
          </a:bodyPr>
          <a:lstStyle/>
          <a:p>
            <a:pPr marL="514350" indent="-514350">
              <a:buAutoNum type="arabicPeriod"/>
            </a:pPr>
            <a:r>
              <a:rPr lang="fr-CA" sz="2500">
                <a:latin typeface="Century Gothic" panose="020B0502020202020204" pitchFamily="34" charset="0"/>
                <a:ea typeface="Calibri" panose="020F0502020204030204"/>
                <a:cs typeface="Calibri" panose="020F0502020204030204"/>
              </a:rPr>
              <a:t>En groupes de trois ou de quatre, faites la liste des similarités entre une prévision météorologique et l’évaluation du risque d’investissement, en tenant compte des outils qui sont utilisés et des facteurs qui sont pris en considération.</a:t>
            </a:r>
          </a:p>
          <a:p>
            <a:pPr marL="900113" lvl="1" indent="-358775">
              <a:buClr>
                <a:srgbClr val="A2AAAD"/>
              </a:buClr>
              <a:buFont typeface="Arial" panose="020B0604020202020204" pitchFamily="34" charset="0"/>
              <a:buChar char="•"/>
            </a:pPr>
            <a:r>
              <a:rPr lang="fr-CA" sz="2500">
                <a:latin typeface="Century Gothic" panose="020B0502020202020204" pitchFamily="34" charset="0"/>
                <a:ea typeface="Calibri" panose="020F0502020204030204"/>
                <a:cs typeface="Calibri" panose="020F0502020204030204"/>
              </a:rPr>
              <a:t>Par exemple, les deux utilisent des modèles informatiques pour prédire les prochaines conditions.</a:t>
            </a:r>
          </a:p>
          <a:p>
            <a:pPr marL="514350" indent="-514350">
              <a:spcBef>
                <a:spcPts val="1000"/>
              </a:spcBef>
              <a:buAutoNum type="arabicPeriod"/>
            </a:pPr>
            <a:r>
              <a:rPr lang="fr-CA" sz="2500">
                <a:latin typeface="Century Gothic" panose="020B0502020202020204" pitchFamily="34" charset="0"/>
                <a:ea typeface="Calibri" panose="020F0502020204030204"/>
                <a:cs typeface="Calibri" panose="020F0502020204030204"/>
              </a:rPr>
              <a:t>Après cinq minutes, chaque groupe devra partager avec le reste de la classe une similarité différente.</a:t>
            </a:r>
          </a:p>
        </p:txBody>
      </p:sp>
    </p:spTree>
    <p:extLst>
      <p:ext uri="{BB962C8B-B14F-4D97-AF65-F5344CB8AC3E}">
        <p14:creationId xmlns:p14="http://schemas.microsoft.com/office/powerpoint/2010/main" val="16974937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5"/>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2"/>
</p:tagLst>
</file>

<file path=ppt/tags/tag13.xml><?xml version="1.0" encoding="utf-8"?>
<p:tagLst xmlns:a="http://schemas.openxmlformats.org/drawingml/2006/main" xmlns:r="http://schemas.openxmlformats.org/officeDocument/2006/relationships" xmlns:p="http://schemas.openxmlformats.org/presentationml/2006/main">
  <p:tag name="NUM" val="3"/>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3"/>
</p:tagLst>
</file>

<file path=ppt/tags/tag17.xml><?xml version="1.0" encoding="utf-8"?>
<p:tagLst xmlns:a="http://schemas.openxmlformats.org/drawingml/2006/main" xmlns:r="http://schemas.openxmlformats.org/officeDocument/2006/relationships" xmlns:p="http://schemas.openxmlformats.org/presentationml/2006/main">
  <p:tag name="NUM" val="4"/>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4"/>
</p:tagLst>
</file>

<file path=ppt/tags/tag22.xml><?xml version="1.0" encoding="utf-8"?>
<p:tagLst xmlns:a="http://schemas.openxmlformats.org/drawingml/2006/main" xmlns:r="http://schemas.openxmlformats.org/officeDocument/2006/relationships" xmlns:p="http://schemas.openxmlformats.org/presentationml/2006/main">
  <p:tag name="NUM" val="1"/>
</p:tagLst>
</file>

<file path=ppt/tags/tag23.xml><?xml version="1.0" encoding="utf-8"?>
<p:tagLst xmlns:a="http://schemas.openxmlformats.org/drawingml/2006/main" xmlns:r="http://schemas.openxmlformats.org/officeDocument/2006/relationships" xmlns:p="http://schemas.openxmlformats.org/presentationml/2006/main">
  <p:tag name="NUM" val="2"/>
</p:tagLst>
</file>

<file path=ppt/tags/tag24.xml><?xml version="1.0" encoding="utf-8"?>
<p:tagLst xmlns:a="http://schemas.openxmlformats.org/drawingml/2006/main" xmlns:r="http://schemas.openxmlformats.org/officeDocument/2006/relationships" xmlns:p="http://schemas.openxmlformats.org/presentationml/2006/main">
  <p:tag name="NUM" val="3"/>
</p:tagLst>
</file>

<file path=ppt/tags/tag25.xml><?xml version="1.0" encoding="utf-8"?>
<p:tagLst xmlns:a="http://schemas.openxmlformats.org/drawingml/2006/main" xmlns:r="http://schemas.openxmlformats.org/officeDocument/2006/relationships" xmlns:p="http://schemas.openxmlformats.org/presentationml/2006/main">
  <p:tag name="NUM" val="4"/>
</p:tagLst>
</file>

<file path=ppt/tags/tag26.xml><?xml version="1.0" encoding="utf-8"?>
<p:tagLst xmlns:a="http://schemas.openxmlformats.org/drawingml/2006/main" xmlns:r="http://schemas.openxmlformats.org/officeDocument/2006/relationships" xmlns:p="http://schemas.openxmlformats.org/presentationml/2006/main">
  <p:tag name="NUM" val="5"/>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9.xml><?xml version="1.0" encoding="utf-8"?>
<p:tagLst xmlns:a="http://schemas.openxmlformats.org/drawingml/2006/main" xmlns:r="http://schemas.openxmlformats.org/officeDocument/2006/relationships" xmlns:p="http://schemas.openxmlformats.org/presentationml/2006/main">
  <p:tag name="NUM" val="3"/>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1"/>
</p:tagLst>
</file>

<file path=ppt/tags/tag31.xml><?xml version="1.0" encoding="utf-8"?>
<p:tagLst xmlns:a="http://schemas.openxmlformats.org/drawingml/2006/main" xmlns:r="http://schemas.openxmlformats.org/officeDocument/2006/relationships" xmlns:p="http://schemas.openxmlformats.org/presentationml/2006/main">
  <p:tag name="NUM" val="2"/>
</p:tagLst>
</file>

<file path=ppt/tags/tag32.xml><?xml version="1.0" encoding="utf-8"?>
<p:tagLst xmlns:a="http://schemas.openxmlformats.org/drawingml/2006/main" xmlns:r="http://schemas.openxmlformats.org/officeDocument/2006/relationships" xmlns:p="http://schemas.openxmlformats.org/presentationml/2006/main">
  <p:tag name="NUM" val="3"/>
</p:tagLst>
</file>

<file path=ppt/tags/tag33.xml><?xml version="1.0" encoding="utf-8"?>
<p:tagLst xmlns:a="http://schemas.openxmlformats.org/drawingml/2006/main" xmlns:r="http://schemas.openxmlformats.org/officeDocument/2006/relationships" xmlns:p="http://schemas.openxmlformats.org/presentationml/2006/main">
  <p:tag name="NUM" val="1"/>
</p:tagLst>
</file>

<file path=ppt/tags/tag34.xml><?xml version="1.0" encoding="utf-8"?>
<p:tagLst xmlns:a="http://schemas.openxmlformats.org/drawingml/2006/main" xmlns:r="http://schemas.openxmlformats.org/officeDocument/2006/relationships" xmlns:p="http://schemas.openxmlformats.org/presentationml/2006/main">
  <p:tag name="NUM" val="2"/>
</p:tagLst>
</file>

<file path=ppt/tags/tag35.xml><?xml version="1.0" encoding="utf-8"?>
<p:tagLst xmlns:a="http://schemas.openxmlformats.org/drawingml/2006/main" xmlns:r="http://schemas.openxmlformats.org/officeDocument/2006/relationships" xmlns:p="http://schemas.openxmlformats.org/presentationml/2006/main">
  <p:tag name="NUM" val="3"/>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3"/>
</p:tagLst>
</file>

<file path=ppt/tags/tag39.xml><?xml version="1.0" encoding="utf-8"?>
<p:tagLst xmlns:a="http://schemas.openxmlformats.org/drawingml/2006/main" xmlns:r="http://schemas.openxmlformats.org/officeDocument/2006/relationships" xmlns:p="http://schemas.openxmlformats.org/presentationml/2006/main">
  <p:tag name="NUM" val="4"/>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5"/>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3"/>
</p:tagLst>
</file>

<file path=ppt/tags/tag44.xml><?xml version="1.0" encoding="utf-8"?>
<p:tagLst xmlns:a="http://schemas.openxmlformats.org/drawingml/2006/main" xmlns:r="http://schemas.openxmlformats.org/officeDocument/2006/relationships" xmlns:p="http://schemas.openxmlformats.org/presentationml/2006/main">
  <p:tag name="NUM" val="4"/>
</p:tagLst>
</file>

<file path=ppt/tags/tag45.xml><?xml version="1.0" encoding="utf-8"?>
<p:tagLst xmlns:a="http://schemas.openxmlformats.org/drawingml/2006/main" xmlns:r="http://schemas.openxmlformats.org/officeDocument/2006/relationships" xmlns:p="http://schemas.openxmlformats.org/presentationml/2006/main">
  <p:tag name="NUM" val="1"/>
</p:tagLst>
</file>

<file path=ppt/tags/tag46.xml><?xml version="1.0" encoding="utf-8"?>
<p:tagLst xmlns:a="http://schemas.openxmlformats.org/drawingml/2006/main" xmlns:r="http://schemas.openxmlformats.org/officeDocument/2006/relationships" xmlns:p="http://schemas.openxmlformats.org/presentationml/2006/main">
  <p:tag name="NUM" val="2"/>
</p:tagLst>
</file>

<file path=ppt/tags/tag47.xml><?xml version="1.0" encoding="utf-8"?>
<p:tagLst xmlns:a="http://schemas.openxmlformats.org/drawingml/2006/main" xmlns:r="http://schemas.openxmlformats.org/officeDocument/2006/relationships" xmlns:p="http://schemas.openxmlformats.org/presentationml/2006/main">
  <p:tag name="NUM" val="3"/>
</p:tagLst>
</file>

<file path=ppt/tags/tag48.xml><?xml version="1.0" encoding="utf-8"?>
<p:tagLst xmlns:a="http://schemas.openxmlformats.org/drawingml/2006/main" xmlns:r="http://schemas.openxmlformats.org/officeDocument/2006/relationships" xmlns:p="http://schemas.openxmlformats.org/presentationml/2006/main">
  <p:tag name="NUM" val="4"/>
</p:tagLst>
</file>

<file path=ppt/tags/tag49.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50.xml><?xml version="1.0" encoding="utf-8"?>
<p:tagLst xmlns:a="http://schemas.openxmlformats.org/drawingml/2006/main" xmlns:r="http://schemas.openxmlformats.org/officeDocument/2006/relationships" xmlns:p="http://schemas.openxmlformats.org/presentationml/2006/main">
  <p:tag name="NUM" val="2"/>
</p:tagLst>
</file>

<file path=ppt/tags/tag51.xml><?xml version="1.0" encoding="utf-8"?>
<p:tagLst xmlns:a="http://schemas.openxmlformats.org/drawingml/2006/main" xmlns:r="http://schemas.openxmlformats.org/officeDocument/2006/relationships" xmlns:p="http://schemas.openxmlformats.org/presentationml/2006/main">
  <p:tag name="NUM" val="3"/>
</p:tagLst>
</file>

<file path=ppt/tags/tag52.xml><?xml version="1.0" encoding="utf-8"?>
<p:tagLst xmlns:a="http://schemas.openxmlformats.org/drawingml/2006/main" xmlns:r="http://schemas.openxmlformats.org/officeDocument/2006/relationships" xmlns:p="http://schemas.openxmlformats.org/presentationml/2006/main">
  <p:tag name="NUM" val="1"/>
</p:tagLst>
</file>

<file path=ppt/tags/tag53.xml><?xml version="1.0" encoding="utf-8"?>
<p:tagLst xmlns:a="http://schemas.openxmlformats.org/drawingml/2006/main" xmlns:r="http://schemas.openxmlformats.org/officeDocument/2006/relationships" xmlns:p="http://schemas.openxmlformats.org/presentationml/2006/main">
  <p:tag name="NUM" val="2"/>
</p:tagLst>
</file>

<file path=ppt/tags/tag54.xml><?xml version="1.0" encoding="utf-8"?>
<p:tagLst xmlns:a="http://schemas.openxmlformats.org/drawingml/2006/main" xmlns:r="http://schemas.openxmlformats.org/officeDocument/2006/relationships" xmlns:p="http://schemas.openxmlformats.org/presentationml/2006/main">
  <p:tag name="NUM" val="3"/>
</p:tagLst>
</file>

<file path=ppt/tags/tag55.xml><?xml version="1.0" encoding="utf-8"?>
<p:tagLst xmlns:a="http://schemas.openxmlformats.org/drawingml/2006/main" xmlns:r="http://schemas.openxmlformats.org/officeDocument/2006/relationships" xmlns:p="http://schemas.openxmlformats.org/presentationml/2006/main">
  <p:tag name="NUM" val="4"/>
</p:tagLst>
</file>

<file path=ppt/tags/tag56.xml><?xml version="1.0" encoding="utf-8"?>
<p:tagLst xmlns:a="http://schemas.openxmlformats.org/drawingml/2006/main" xmlns:r="http://schemas.openxmlformats.org/officeDocument/2006/relationships" xmlns:p="http://schemas.openxmlformats.org/presentationml/2006/main">
  <p:tag name="NUM" val="5"/>
</p:tagLst>
</file>

<file path=ppt/tags/tag57.xml><?xml version="1.0" encoding="utf-8"?>
<p:tagLst xmlns:a="http://schemas.openxmlformats.org/drawingml/2006/main" xmlns:r="http://schemas.openxmlformats.org/officeDocument/2006/relationships" xmlns:p="http://schemas.openxmlformats.org/presentationml/2006/main">
  <p:tag name="NUM" val="6"/>
</p:tagLst>
</file>

<file path=ppt/tags/tag58.xml><?xml version="1.0" encoding="utf-8"?>
<p:tagLst xmlns:a="http://schemas.openxmlformats.org/drawingml/2006/main" xmlns:r="http://schemas.openxmlformats.org/officeDocument/2006/relationships" xmlns:p="http://schemas.openxmlformats.org/presentationml/2006/main">
  <p:tag name="NUM" val="7"/>
</p:tagLst>
</file>

<file path=ppt/tags/tag59.xml><?xml version="1.0" encoding="utf-8"?>
<p:tagLst xmlns:a="http://schemas.openxmlformats.org/drawingml/2006/main" xmlns:r="http://schemas.openxmlformats.org/officeDocument/2006/relationships" xmlns:p="http://schemas.openxmlformats.org/presentationml/2006/main">
  <p:tag name="NUM" val="8"/>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60.xml><?xml version="1.0" encoding="utf-8"?>
<p:tagLst xmlns:a="http://schemas.openxmlformats.org/drawingml/2006/main" xmlns:r="http://schemas.openxmlformats.org/officeDocument/2006/relationships" xmlns:p="http://schemas.openxmlformats.org/presentationml/2006/main">
  <p:tag name="NUM" val="9"/>
</p:tagLst>
</file>

<file path=ppt/tags/tag61.xml><?xml version="1.0" encoding="utf-8"?>
<p:tagLst xmlns:a="http://schemas.openxmlformats.org/drawingml/2006/main" xmlns:r="http://schemas.openxmlformats.org/officeDocument/2006/relationships" xmlns:p="http://schemas.openxmlformats.org/presentationml/2006/main">
  <p:tag name="NUM" val="10"/>
</p:tagLst>
</file>

<file path=ppt/tags/tag62.xml><?xml version="1.0" encoding="utf-8"?>
<p:tagLst xmlns:a="http://schemas.openxmlformats.org/drawingml/2006/main" xmlns:r="http://schemas.openxmlformats.org/officeDocument/2006/relationships" xmlns:p="http://schemas.openxmlformats.org/presentationml/2006/main">
  <p:tag name="NUM" val="11"/>
</p:tagLst>
</file>

<file path=ppt/tags/tag63.xml><?xml version="1.0" encoding="utf-8"?>
<p:tagLst xmlns:a="http://schemas.openxmlformats.org/drawingml/2006/main" xmlns:r="http://schemas.openxmlformats.org/officeDocument/2006/relationships" xmlns:p="http://schemas.openxmlformats.org/presentationml/2006/main">
  <p:tag name="NUM" val="12"/>
</p:tagLst>
</file>

<file path=ppt/tags/tag64.xml><?xml version="1.0" encoding="utf-8"?>
<p:tagLst xmlns:a="http://schemas.openxmlformats.org/drawingml/2006/main" xmlns:r="http://schemas.openxmlformats.org/officeDocument/2006/relationships" xmlns:p="http://schemas.openxmlformats.org/presentationml/2006/main">
  <p:tag name="NUM" val="13"/>
</p:tagLst>
</file>

<file path=ppt/tags/tag65.xml><?xml version="1.0" encoding="utf-8"?>
<p:tagLst xmlns:a="http://schemas.openxmlformats.org/drawingml/2006/main" xmlns:r="http://schemas.openxmlformats.org/officeDocument/2006/relationships" xmlns:p="http://schemas.openxmlformats.org/presentationml/2006/main">
  <p:tag name="NUM" val="14"/>
</p:tagLst>
</file>

<file path=ppt/tags/tag66.xml><?xml version="1.0" encoding="utf-8"?>
<p:tagLst xmlns:a="http://schemas.openxmlformats.org/drawingml/2006/main" xmlns:r="http://schemas.openxmlformats.org/officeDocument/2006/relationships" xmlns:p="http://schemas.openxmlformats.org/presentationml/2006/main">
  <p:tag name="NUM" val="15"/>
</p:tagLst>
</file>

<file path=ppt/tags/tag67.xml><?xml version="1.0" encoding="utf-8"?>
<p:tagLst xmlns:a="http://schemas.openxmlformats.org/drawingml/2006/main" xmlns:r="http://schemas.openxmlformats.org/officeDocument/2006/relationships" xmlns:p="http://schemas.openxmlformats.org/presentationml/2006/main">
  <p:tag name="NUM" val="16"/>
</p:tagLst>
</file>

<file path=ppt/tags/tag68.xml><?xml version="1.0" encoding="utf-8"?>
<p:tagLst xmlns:a="http://schemas.openxmlformats.org/drawingml/2006/main" xmlns:r="http://schemas.openxmlformats.org/officeDocument/2006/relationships" xmlns:p="http://schemas.openxmlformats.org/presentationml/2006/main">
  <p:tag name="NUM" val="17"/>
</p:tagLst>
</file>

<file path=ppt/tags/tag69.xml><?xml version="1.0" encoding="utf-8"?>
<p:tagLst xmlns:a="http://schemas.openxmlformats.org/drawingml/2006/main" xmlns:r="http://schemas.openxmlformats.org/officeDocument/2006/relationships" xmlns:p="http://schemas.openxmlformats.org/presentationml/2006/main">
  <p:tag name="NUM" val="18"/>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70.xml><?xml version="1.0" encoding="utf-8"?>
<p:tagLst xmlns:a="http://schemas.openxmlformats.org/drawingml/2006/main" xmlns:r="http://schemas.openxmlformats.org/officeDocument/2006/relationships" xmlns:p="http://schemas.openxmlformats.org/presentationml/2006/main">
  <p:tag name="NUM" val="19"/>
</p:tagLst>
</file>

<file path=ppt/tags/tag71.xml><?xml version="1.0" encoding="utf-8"?>
<p:tagLst xmlns:a="http://schemas.openxmlformats.org/drawingml/2006/main" xmlns:r="http://schemas.openxmlformats.org/officeDocument/2006/relationships" xmlns:p="http://schemas.openxmlformats.org/presentationml/2006/main">
  <p:tag name="NUM" val="20"/>
</p:tagLst>
</file>

<file path=ppt/tags/tag72.xml><?xml version="1.0" encoding="utf-8"?>
<p:tagLst xmlns:a="http://schemas.openxmlformats.org/drawingml/2006/main" xmlns:r="http://schemas.openxmlformats.org/officeDocument/2006/relationships" xmlns:p="http://schemas.openxmlformats.org/presentationml/2006/main">
  <p:tag name="NUM" val="21"/>
</p:tagLst>
</file>

<file path=ppt/tags/tag73.xml><?xml version="1.0" encoding="utf-8"?>
<p:tagLst xmlns:a="http://schemas.openxmlformats.org/drawingml/2006/main" xmlns:r="http://schemas.openxmlformats.org/officeDocument/2006/relationships" xmlns:p="http://schemas.openxmlformats.org/presentationml/2006/main">
  <p:tag name="NUM" val="22"/>
</p:tagLst>
</file>

<file path=ppt/tags/tag74.xml><?xml version="1.0" encoding="utf-8"?>
<p:tagLst xmlns:a="http://schemas.openxmlformats.org/drawingml/2006/main" xmlns:r="http://schemas.openxmlformats.org/officeDocument/2006/relationships" xmlns:p="http://schemas.openxmlformats.org/presentationml/2006/main">
  <p:tag name="NUM" val="23"/>
</p:tagLst>
</file>

<file path=ppt/tags/tag75.xml><?xml version="1.0" encoding="utf-8"?>
<p:tagLst xmlns:a="http://schemas.openxmlformats.org/drawingml/2006/main" xmlns:r="http://schemas.openxmlformats.org/officeDocument/2006/relationships" xmlns:p="http://schemas.openxmlformats.org/presentationml/2006/main">
  <p:tag name="NUM" val="24"/>
</p:tagLst>
</file>

<file path=ppt/tags/tag76.xml><?xml version="1.0" encoding="utf-8"?>
<p:tagLst xmlns:a="http://schemas.openxmlformats.org/drawingml/2006/main" xmlns:r="http://schemas.openxmlformats.org/officeDocument/2006/relationships" xmlns:p="http://schemas.openxmlformats.org/presentationml/2006/main">
  <p:tag name="NUM" val="1"/>
</p:tagLst>
</file>

<file path=ppt/tags/tag77.xml><?xml version="1.0" encoding="utf-8"?>
<p:tagLst xmlns:a="http://schemas.openxmlformats.org/drawingml/2006/main" xmlns:r="http://schemas.openxmlformats.org/officeDocument/2006/relationships" xmlns:p="http://schemas.openxmlformats.org/presentationml/2006/main">
  <p:tag name="NUM" val="2"/>
</p:tagLst>
</file>

<file path=ppt/tags/tag78.xml><?xml version="1.0" encoding="utf-8"?>
<p:tagLst xmlns:a="http://schemas.openxmlformats.org/drawingml/2006/main" xmlns:r="http://schemas.openxmlformats.org/officeDocument/2006/relationships" xmlns:p="http://schemas.openxmlformats.org/presentationml/2006/main">
  <p:tag name="NUM" val="3"/>
</p:tagLst>
</file>

<file path=ppt/tags/tag79.xml><?xml version="1.0" encoding="utf-8"?>
<p:tagLst xmlns:a="http://schemas.openxmlformats.org/drawingml/2006/main" xmlns:r="http://schemas.openxmlformats.org/officeDocument/2006/relationships" xmlns:p="http://schemas.openxmlformats.org/presentationml/2006/main">
  <p:tag name="NUM" val="4"/>
</p:tagLst>
</file>

<file path=ppt/tags/tag8.xml><?xml version="1.0" encoding="utf-8"?>
<p:tagLst xmlns:a="http://schemas.openxmlformats.org/drawingml/2006/main" xmlns:r="http://schemas.openxmlformats.org/officeDocument/2006/relationships" xmlns:p="http://schemas.openxmlformats.org/presentationml/2006/main">
  <p:tag name="NUM" val="3"/>
</p:tagLst>
</file>

<file path=ppt/tags/tag80.xml><?xml version="1.0" encoding="utf-8"?>
<p:tagLst xmlns:a="http://schemas.openxmlformats.org/drawingml/2006/main" xmlns:r="http://schemas.openxmlformats.org/officeDocument/2006/relationships" xmlns:p="http://schemas.openxmlformats.org/presentationml/2006/main">
  <p:tag name="NUM" val="5"/>
</p:tagLst>
</file>

<file path=ppt/tags/tag9.xml><?xml version="1.0" encoding="utf-8"?>
<p:tagLst xmlns:a="http://schemas.openxmlformats.org/drawingml/2006/main" xmlns:r="http://schemas.openxmlformats.org/officeDocument/2006/relationships" xmlns:p="http://schemas.openxmlformats.org/presentationml/2006/main">
  <p:tag name="NUM" val="4"/>
</p:tagLst>
</file>

<file path=ppt/theme/theme1.xml><?xml version="1.0" encoding="utf-8"?>
<a:theme xmlns:a="http://schemas.openxmlformats.org/drawingml/2006/main" name="GestaltVTI">
  <a:themeElements>
    <a:clrScheme name="AnalogousFromDarkSeedLeftStep">
      <a:dk1>
        <a:srgbClr val="000000"/>
      </a:dk1>
      <a:lt1>
        <a:srgbClr val="FFFFFF"/>
      </a:lt1>
      <a:dk2>
        <a:srgbClr val="1E301B"/>
      </a:dk2>
      <a:lt2>
        <a:srgbClr val="F1F0F3"/>
      </a:lt2>
      <a:accent1>
        <a:srgbClr val="85AE23"/>
      </a:accent1>
      <a:accent2>
        <a:srgbClr val="B4A118"/>
      </a:accent2>
      <a:accent3>
        <a:srgbClr val="E2802D"/>
      </a:accent3>
      <a:accent4>
        <a:srgbClr val="D1231C"/>
      </a:accent4>
      <a:accent5>
        <a:srgbClr val="E22D71"/>
      </a:accent5>
      <a:accent6>
        <a:srgbClr val="D11CAB"/>
      </a:accent6>
      <a:hlink>
        <a:srgbClr val="C34D66"/>
      </a:hlink>
      <a:folHlink>
        <a:srgbClr val="7F7F7F"/>
      </a:folHlink>
    </a:clrScheme>
    <a:fontScheme name="Bierstad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1413</Words>
  <Application>Microsoft Office PowerPoint</Application>
  <PresentationFormat>Widescreen</PresentationFormat>
  <Paragraphs>131</Paragraphs>
  <Slides>15</Slides>
  <Notes>13</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Bierstadt</vt:lpstr>
      <vt:lpstr>Calibri</vt:lpstr>
      <vt:lpstr>Century Gothic</vt:lpstr>
      <vt:lpstr>GestaltVTI</vt:lpstr>
      <vt:lpstr>Le risque lié aux investissements</vt:lpstr>
      <vt:lpstr>Questionnaire sur la tolérance au risque</vt:lpstr>
      <vt:lpstr>Risque d’investissement</vt:lpstr>
      <vt:lpstr>Relation entre le risque et le rendement</vt:lpstr>
      <vt:lpstr>PowerPoint Presentation</vt:lpstr>
      <vt:lpstr>PowerPoint Presentation</vt:lpstr>
      <vt:lpstr>Cotes de risque des fonds d’investissement</vt:lpstr>
      <vt:lpstr>Comment le risque d’investissement est-il mesuré?</vt:lpstr>
      <vt:lpstr>Réflexion, discussion, partage : quel parallèle peux-tu faire entre l’évaluation du risque d’investissement et une prévision météorologique?</vt:lpstr>
      <vt:lpstr>Quel parallèle peux-tu faire entre l’évaluation du risque d’investissement et une prévision météorologique?</vt:lpstr>
      <vt:lpstr>Récapitulation</vt:lpstr>
      <vt:lpstr>PowerPoint Presentation</vt:lpstr>
      <vt:lpstr>PowerPoint Presentation</vt:lpstr>
      <vt:lpstr>Partie B  ‒ Définis un objectif pour chaque catégorie d’objectifs</vt:lpstr>
      <vt:lpstr>Réflexion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Gagliardi, Monica</dc:creator>
  <cp:lastModifiedBy>Soriano, Sally</cp:lastModifiedBy>
  <cp:revision>127</cp:revision>
  <dcterms:created xsi:type="dcterms:W3CDTF">2023-10-22T21:01:04Z</dcterms:created>
  <dcterms:modified xsi:type="dcterms:W3CDTF">2024-07-26T22:33:34Z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873328-34e0-4f6c-84cb-dd757c63c1a0_Enabled">
    <vt:lpwstr>true</vt:lpwstr>
  </property>
  <property fmtid="{D5CDD505-2E9C-101B-9397-08002B2CF9AE}" pid="3" name="MSIP_Label_be873328-34e0-4f6c-84cb-dd757c63c1a0_SetDate">
    <vt:lpwstr>2023-11-01T18:04:36Z</vt:lpwstr>
  </property>
  <property fmtid="{D5CDD505-2E9C-101B-9397-08002B2CF9AE}" pid="4" name="MSIP_Label_be873328-34e0-4f6c-84cb-dd757c63c1a0_Method">
    <vt:lpwstr>Privileged</vt:lpwstr>
  </property>
  <property fmtid="{D5CDD505-2E9C-101B-9397-08002B2CF9AE}" pid="5" name="MSIP_Label_be873328-34e0-4f6c-84cb-dd757c63c1a0_Name">
    <vt:lpwstr>FIL-Internal</vt:lpwstr>
  </property>
  <property fmtid="{D5CDD505-2E9C-101B-9397-08002B2CF9AE}" pid="6" name="MSIP_Label_be873328-34e0-4f6c-84cb-dd757c63c1a0_SiteId">
    <vt:lpwstr>6b94db52-3791-432c-b97e-871411cd202e</vt:lpwstr>
  </property>
  <property fmtid="{D5CDD505-2E9C-101B-9397-08002B2CF9AE}" pid="7" name="MSIP_Label_be873328-34e0-4f6c-84cb-dd757c63c1a0_ActionId">
    <vt:lpwstr>ee0202de-5cf6-46c2-8a21-1c0b412b413b</vt:lpwstr>
  </property>
  <property fmtid="{D5CDD505-2E9C-101B-9397-08002B2CF9AE}" pid="8" name="MSIP_Label_be873328-34e0-4f6c-84cb-dd757c63c1a0_ContentBits">
    <vt:lpwstr>0</vt:lpwstr>
  </property>
</Properties>
</file>