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3.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4.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5.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6.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7.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8.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9.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0.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4"/>
  </p:notesMasterIdLst>
  <p:sldIdLst>
    <p:sldId id="281" r:id="rId2"/>
    <p:sldId id="279" r:id="rId3"/>
    <p:sldId id="278" r:id="rId4"/>
    <p:sldId id="306" r:id="rId5"/>
    <p:sldId id="308" r:id="rId6"/>
    <p:sldId id="321" r:id="rId7"/>
    <p:sldId id="311" r:id="rId8"/>
    <p:sldId id="322" r:id="rId9"/>
    <p:sldId id="323" r:id="rId10"/>
    <p:sldId id="324" r:id="rId11"/>
    <p:sldId id="325" r:id="rId12"/>
    <p:sldId id="28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C62313AA-70BB-5D03-5235-BD645A1D21AC}" name="Verreault, Lorianne" initials="VL" userId="S::Lorianne.Verreault@fidelity.ca::d92078dc-d85a-4005-a612-3182e84fbe83"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885"/>
    <a:srgbClr val="333F48"/>
    <a:srgbClr val="8BD3E6"/>
    <a:srgbClr val="F2A900"/>
    <a:srgbClr val="6ABD4A"/>
    <a:srgbClr val="85AE23"/>
    <a:srgbClr val="B9E5F0"/>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20317B-01B3-4A3D-8BDA-AF3C78B3633A}" v="1" dt="2024-07-26T22:05:28.7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45" autoAdjust="0"/>
    <p:restoredTop sz="88899" autoAdjust="0"/>
  </p:normalViewPr>
  <p:slideViewPr>
    <p:cSldViewPr snapToGrid="0">
      <p:cViewPr varScale="1">
        <p:scale>
          <a:sx n="73" d="100"/>
          <a:sy n="73" d="100"/>
        </p:scale>
        <p:origin x="110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9/5/2024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4108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8578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3</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1115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3355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8285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35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6411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88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a:solidFill>
                  <a:srgbClr val="333F48"/>
                </a:solidFill>
                <a:latin typeface="Century Gothic" panose="020B0502020202020204" pitchFamily="34" charset="0"/>
              </a:rPr>
              <a:t>Leçon </a:t>
            </a:r>
            <a:r>
              <a:rPr lang="en-US" b="1" dirty="0">
                <a:solidFill>
                  <a:srgbClr val="333F48"/>
                </a:solidFill>
                <a:latin typeface="Century Gothic" panose="020B0502020202020204" pitchFamily="34" charset="0"/>
              </a:rPr>
              <a:t>11</a:t>
            </a:r>
          </a:p>
        </p:txBody>
      </p:sp>
      <p:pic>
        <p:nvPicPr>
          <p:cNvPr id="2" name="Image 1" descr="Une image contenant texte, Police, Graphique, logo&#10;&#10;Description générée automatiquement">
            <a:extLst>
              <a:ext uri="{FF2B5EF4-FFF2-40B4-BE49-F238E27FC236}">
                <a16:creationId xmlns:a16="http://schemas.microsoft.com/office/drawing/2014/main" id="{F86E37B1-1E2D-E6D8-1F96-1E705703C089}"/>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632886" y="179278"/>
            <a:ext cx="2071597" cy="553583"/>
          </a:xfrm>
          <a:prstGeom prst="rect">
            <a:avLst/>
          </a:prstGeom>
        </p:spPr>
      </p:pic>
      <p:sp>
        <p:nvSpPr>
          <p:cNvPr id="3" name="TextBox 2">
            <a:extLst>
              <a:ext uri="{FF2B5EF4-FFF2-40B4-BE49-F238E27FC236}">
                <a16:creationId xmlns:a16="http://schemas.microsoft.com/office/drawing/2014/main" id="{D9B97337-61FF-912F-51BE-9C4607243AB5}"/>
              </a:ext>
            </a:extLst>
          </p:cNvPr>
          <p:cNvSpPr txBox="1"/>
          <p:nvPr userDrawn="1"/>
        </p:nvSpPr>
        <p:spPr>
          <a:xfrm>
            <a:off x="2251222" y="6463883"/>
            <a:ext cx="3962944" cy="2308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S.R.I.           1804303-v2024411</a:t>
            </a:r>
            <a:endParaRPr lang="en-US" sz="9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3.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1.xml"/><Relationship Id="rId5" Type="http://schemas.openxmlformats.org/officeDocument/2006/relationships/video" Target="https://www.youtube.com/embed/JsCobruO6ZU?list=PLBzmUd_ESwotHoBQVE0l2LIfSrf-_dGFU" TargetMode="Externa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notesSlide" Target="../notesSlides/notesSlide9.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slideLayout" Target="../slideLayouts/slideLayout2.xml"/><Relationship Id="rId5" Type="http://schemas.openxmlformats.org/officeDocument/2006/relationships/tags" Target="../tags/tag37.xml"/><Relationship Id="rId4" Type="http://schemas.openxmlformats.org/officeDocument/2006/relationships/tags" Target="../tags/tag36.xml"/></Relationships>
</file>

<file path=ppt/slides/_rels/slide11.xml.rels><?xml version="1.0" encoding="UTF-8" standalone="yes"?>
<Relationships xmlns="http://schemas.openxmlformats.org/package/2006/relationships"><Relationship Id="rId8" Type="http://schemas.openxmlformats.org/officeDocument/2006/relationships/hyperlink" Target="https://docs.google.com/document/d/1sFK7f-YkG-I3ZAZFEpkvJE7A994uSkCSaSj0AH69kFo/edit?usp=sharing" TargetMode="External"/><Relationship Id="rId3" Type="http://schemas.openxmlformats.org/officeDocument/2006/relationships/tags" Target="../tags/tag40.xml"/><Relationship Id="rId7" Type="http://schemas.openxmlformats.org/officeDocument/2006/relationships/notesSlide" Target="../notesSlides/notesSlide10.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slideLayout" Target="../slideLayouts/slideLayout1.xml"/><Relationship Id="rId5" Type="http://schemas.openxmlformats.org/officeDocument/2006/relationships/tags" Target="../tags/tag42.xml"/><Relationship Id="rId10" Type="http://schemas.openxmlformats.org/officeDocument/2006/relationships/image" Target="../media/image8.emf"/><Relationship Id="rId4" Type="http://schemas.openxmlformats.org/officeDocument/2006/relationships/tags" Target="../tags/tag41.xml"/><Relationship Id="rId9" Type="http://schemas.openxmlformats.org/officeDocument/2006/relationships/hyperlink" Target="https://www.fidelity.ca/fr/products/investmentfinder/?byCategory=false"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tags" Target="../tags/tag45.xml"/><Relationship Id="rId7" Type="http://schemas.openxmlformats.org/officeDocument/2006/relationships/notesSlide" Target="../notesSlides/notesSlide11.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slideLayout" Target="../slideLayouts/slideLayout2.xml"/><Relationship Id="rId5" Type="http://schemas.openxmlformats.org/officeDocument/2006/relationships/tags" Target="../tags/tag47.xml"/><Relationship Id="rId4" Type="http://schemas.openxmlformats.org/officeDocument/2006/relationships/tags" Target="../tags/tag46.xml"/></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tags" Target="../tags/tag7.xml"/><Relationship Id="rId7" Type="http://schemas.openxmlformats.org/officeDocument/2006/relationships/notesSlide" Target="../notesSlides/notesSlide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Layout" Target="../slideLayouts/slideLayout1.xml"/><Relationship Id="rId5" Type="http://schemas.openxmlformats.org/officeDocument/2006/relationships/tags" Target="../tags/tag8.xml"/><Relationship Id="rId4" Type="http://schemas.openxmlformats.org/officeDocument/2006/relationships/video" Target="https://www.youtube.com/embed/bFIB05LGtMs?feature=oembed" TargetMode="External"/></Relationships>
</file>

<file path=ppt/slides/_rels/slide3.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5.png"/><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7.xml"/><Relationship Id="rId7" Type="http://schemas.openxmlformats.org/officeDocument/2006/relationships/hyperlink" Target="https://www.fidelity.ca/fr/volatilitytool/" TargetMode="Externa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notesSlide" Target="../notesSlides/notesSlide4.xml"/><Relationship Id="rId5" Type="http://schemas.openxmlformats.org/officeDocument/2006/relationships/slideLayout" Target="../slideLayouts/slideLayout3.xml"/><Relationship Id="rId4" Type="http://schemas.openxmlformats.org/officeDocument/2006/relationships/tags" Target="../tags/tag18.xml"/><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21.xml"/><Relationship Id="rId7" Type="http://schemas.openxmlformats.org/officeDocument/2006/relationships/notesSlide" Target="../notesSlides/notesSlide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slideLayout" Target="../slideLayouts/slideLayout3.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r>
              <a:rPr lang="fr-CA"/>
              <a:t>Le risque lié aux investissements</a:t>
            </a:r>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1</a:t>
            </a:fld>
            <a:endParaRPr lang="en-US"/>
          </a:p>
        </p:txBody>
      </p:sp>
      <p:pic>
        <p:nvPicPr>
          <p:cNvPr id="9" name="Online Media 8" descr="Comprendre le risque de placement">
            <a:hlinkClick r:id="" action="ppaction://media"/>
            <a:extLst>
              <a:ext uri="{FF2B5EF4-FFF2-40B4-BE49-F238E27FC236}">
                <a16:creationId xmlns:a16="http://schemas.microsoft.com/office/drawing/2014/main" id="{7186BB32-1ED4-FE59-E7A5-313F9F732885}"/>
              </a:ext>
            </a:extLst>
          </p:cNvPr>
          <p:cNvPicPr>
            <a:picLocks noRot="1" noChangeAspect="1"/>
          </p:cNvPicPr>
          <p:nvPr>
            <a:videoFile r:link="rId5"/>
          </p:nvPr>
        </p:nvPicPr>
        <p:blipFill>
          <a:blip r:embed="rId7"/>
          <a:stretch>
            <a:fillRect/>
          </a:stretch>
        </p:blipFill>
        <p:spPr>
          <a:xfrm>
            <a:off x="3182398" y="2343023"/>
            <a:ext cx="5827204" cy="3292370"/>
          </a:xfrm>
          <a:prstGeom prst="rect">
            <a:avLst/>
          </a:prstGeom>
        </p:spPr>
      </p:pic>
    </p:spTree>
    <p:extLst>
      <p:ext uri="{BB962C8B-B14F-4D97-AF65-F5344CB8AC3E}">
        <p14:creationId xmlns:p14="http://schemas.microsoft.com/office/powerpoint/2010/main" val="150875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9"/>
                </p:tgtEl>
              </p:cMediaNode>
            </p:video>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9"/>
                                        </p:tgtEl>
                                      </p:cBhvr>
                                    </p:cmd>
                                  </p:childTnLst>
                                </p:cTn>
                              </p:par>
                            </p:childTnLst>
                          </p:cTn>
                        </p:par>
                      </p:childTnLst>
                    </p:cTn>
                  </p:par>
                </p:childTnLst>
              </p:cTn>
              <p:nextCondLst>
                <p:cond evt="onClick" delay="0">
                  <p:tgtEl>
                    <p:spTgt spid="9"/>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xfrm>
            <a:off x="517870" y="909263"/>
            <a:ext cx="11158193" cy="668337"/>
          </a:xfrm>
          <a:prstGeom prst="rect">
            <a:avLst/>
          </a:prstGeom>
        </p:spPr>
        <p:txBody>
          <a:bodyPr spcFirstLastPara="1" vert="horz" lIns="91440" tIns="45720" rIns="91440" bIns="45720" rtlCol="0" anchor="t" anchorCtr="0">
            <a:normAutofit fontScale="90000"/>
          </a:bodyPr>
          <a:lstStyle/>
          <a:p>
            <a:pPr>
              <a:buClr>
                <a:schemeClr val="dk2"/>
              </a:buClr>
              <a:buSzPts val="4400"/>
            </a:pPr>
            <a:r>
              <a:rPr lang="fr-CA"/>
              <a:t>Quel parallèle peux-tu faire entre l’évaluation du risque d’investissement et une prévision météorologique?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10</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52593" y="1821270"/>
            <a:ext cx="5607047" cy="4393510"/>
          </a:xfrm>
          <a:prstGeom prst="rect">
            <a:avLst/>
          </a:prstGeom>
          <a:noFill/>
        </p:spPr>
        <p:txBody>
          <a:bodyPr wrap="square">
            <a:spAutoFit/>
          </a:bodyPr>
          <a:lstStyle/>
          <a:p>
            <a:pPr>
              <a:spcAft>
                <a:spcPts val="1500"/>
              </a:spcAft>
            </a:pPr>
            <a:r>
              <a:rPr lang="fr-CA" sz="2000" b="1">
                <a:solidFill>
                  <a:srgbClr val="333F48"/>
                </a:solidFill>
                <a:latin typeface="Century Gothic" panose="020B0502020202020204" pitchFamily="34" charset="0"/>
                <a:ea typeface="+mn-lt"/>
                <a:cs typeface="+mn-lt"/>
              </a:rPr>
              <a:t>Évaluation du risque d’investissement</a:t>
            </a:r>
          </a:p>
          <a:p>
            <a:pPr marL="230188" indent="-230188">
              <a:buClr>
                <a:srgbClr val="A2AAAD"/>
              </a:buClr>
              <a:buFont typeface="Arial" panose="020B0604020202020204" pitchFamily="34" charset="0"/>
              <a:buChar char="•"/>
            </a:pPr>
            <a:r>
              <a:rPr lang="fr-CA" sz="1300">
                <a:latin typeface="Century Gothic" panose="020B0502020202020204" pitchFamily="34" charset="0"/>
                <a:ea typeface="+mn-lt"/>
                <a:cs typeface="+mn-lt"/>
              </a:rPr>
              <a:t>L’analyse porte sur différents facteurs, comme les tendances du marché, les indicateurs économiques et les résultats des entreprises. </a:t>
            </a:r>
          </a:p>
          <a:p>
            <a:pPr marL="230188" indent="-230188">
              <a:buClr>
                <a:srgbClr val="A2AAAD"/>
              </a:buClr>
              <a:buFont typeface="Arial" panose="020B0604020202020204" pitchFamily="34" charset="0"/>
              <a:buChar char="•"/>
            </a:pPr>
            <a:r>
              <a:rPr lang="fr-CA" sz="1300">
                <a:latin typeface="Century Gothic" panose="020B0502020202020204" pitchFamily="34" charset="0"/>
                <a:ea typeface="+mn-lt"/>
                <a:cs typeface="+mn-lt"/>
              </a:rPr>
              <a:t>Des probabilités sont attribuées aux différents résultats possibles.</a:t>
            </a:r>
          </a:p>
          <a:p>
            <a:pPr marL="230188" indent="-230188">
              <a:buClr>
                <a:srgbClr val="A2AAAD"/>
              </a:buClr>
              <a:buFont typeface="Arial" panose="020B0604020202020204" pitchFamily="34" charset="0"/>
              <a:buChar char="•"/>
            </a:pPr>
            <a:r>
              <a:rPr lang="fr-CA" sz="1300">
                <a:latin typeface="Century Gothic" panose="020B0502020202020204" pitchFamily="34" charset="0"/>
                <a:ea typeface="+mn-lt"/>
                <a:cs typeface="+mn-lt"/>
              </a:rPr>
              <a:t>Les investisseurs analysent les états financiers, les tendances du marché et les indicateurs économiques pour prendre des décisions avisées. </a:t>
            </a:r>
          </a:p>
          <a:p>
            <a:pPr marL="230188" indent="-230188">
              <a:buClr>
                <a:srgbClr val="A2AAAD"/>
              </a:buClr>
              <a:buFont typeface="Arial" panose="020B0604020202020204" pitchFamily="34" charset="0"/>
              <a:buChar char="•"/>
            </a:pPr>
            <a:r>
              <a:rPr lang="fr-CA" sz="1300">
                <a:latin typeface="Century Gothic" panose="020B0502020202020204" pitchFamily="34" charset="0"/>
                <a:ea typeface="+mn-lt"/>
                <a:cs typeface="+mn-lt"/>
              </a:rPr>
              <a:t>Le rendement passé est utilisé à titre de référence.</a:t>
            </a:r>
          </a:p>
          <a:p>
            <a:pPr marL="230188" indent="-230188">
              <a:buClr>
                <a:srgbClr val="A2AAAD"/>
              </a:buClr>
              <a:buFont typeface="Arial" panose="020B0604020202020204" pitchFamily="34" charset="0"/>
              <a:buChar char="•"/>
            </a:pPr>
            <a:r>
              <a:rPr lang="fr-CA" sz="1300">
                <a:latin typeface="Century Gothic" panose="020B0502020202020204" pitchFamily="34" charset="0"/>
                <a:ea typeface="+mn-lt"/>
                <a:cs typeface="+mn-lt"/>
              </a:rPr>
              <a:t>Des facteurs externes, comme les événements politiques, les politiques économiques ou les conditions générales du marché peuvent avoir une incidence sur les risques d’investissement. </a:t>
            </a:r>
          </a:p>
          <a:p>
            <a:pPr marL="230188" indent="-230188">
              <a:buClr>
                <a:srgbClr val="A2AAAD"/>
              </a:buClr>
              <a:buFont typeface="Arial" panose="020B0604020202020204" pitchFamily="34" charset="0"/>
              <a:buChar char="•"/>
            </a:pPr>
            <a:r>
              <a:rPr lang="fr-CA" sz="1300">
                <a:latin typeface="Century Gothic" panose="020B0502020202020204" pitchFamily="34" charset="0"/>
                <a:ea typeface="+mn-lt"/>
                <a:cs typeface="+mn-lt"/>
              </a:rPr>
              <a:t>Il faut constamment surveiller les investissements et adapter les stratégies en fonction des changements des conditions du marché. </a:t>
            </a:r>
          </a:p>
          <a:p>
            <a:pPr marL="230188" indent="-230188">
              <a:buClr>
                <a:srgbClr val="A2AAAD"/>
              </a:buClr>
              <a:buFont typeface="Arial" panose="020B0604020202020204" pitchFamily="34" charset="0"/>
              <a:buChar char="•"/>
            </a:pPr>
            <a:r>
              <a:rPr lang="fr-CA" sz="1300">
                <a:latin typeface="Century Gothic" panose="020B0502020202020204" pitchFamily="34" charset="0"/>
                <a:ea typeface="+mn-lt"/>
                <a:cs typeface="+mn-lt"/>
              </a:rPr>
              <a:t>Même avec une analyse soignée, les marchés financiers comportent toujours une certaine part d’incertitude. Des événements imprévus, les réactions du marché ou des changements dans la conjoncture économique peuvent avoir une incidence sur les résultats d’investissements.</a:t>
            </a:r>
          </a:p>
        </p:txBody>
      </p:sp>
      <p:sp>
        <p:nvSpPr>
          <p:cNvPr id="3" name="TextBox 2">
            <a:extLst>
              <a:ext uri="{FF2B5EF4-FFF2-40B4-BE49-F238E27FC236}">
                <a16:creationId xmlns:a16="http://schemas.microsoft.com/office/drawing/2014/main" id="{5C0191DA-E0E3-B468-DED1-A2D28DED66C4}"/>
              </a:ext>
            </a:extLst>
          </p:cNvPr>
          <p:cNvSpPr txBox="1"/>
          <p:nvPr>
            <p:custDataLst>
              <p:tags r:id="rId4"/>
            </p:custDataLst>
          </p:nvPr>
        </p:nvSpPr>
        <p:spPr>
          <a:xfrm>
            <a:off x="6212616" y="1821270"/>
            <a:ext cx="5091779" cy="4393510"/>
          </a:xfrm>
          <a:prstGeom prst="rect">
            <a:avLst/>
          </a:prstGeom>
          <a:noFill/>
        </p:spPr>
        <p:txBody>
          <a:bodyPr wrap="square">
            <a:spAutoFit/>
          </a:bodyPr>
          <a:lstStyle/>
          <a:p>
            <a:pPr>
              <a:spcAft>
                <a:spcPts val="1500"/>
              </a:spcAft>
            </a:pPr>
            <a:r>
              <a:rPr lang="fr-CA" sz="2000" b="1">
                <a:solidFill>
                  <a:srgbClr val="333F48"/>
                </a:solidFill>
                <a:latin typeface="Century Gothic" panose="020B0502020202020204" pitchFamily="34" charset="0"/>
                <a:ea typeface="+mn-lt"/>
                <a:cs typeface="+mn-lt"/>
              </a:rPr>
              <a:t>Prévision météorologique</a:t>
            </a:r>
          </a:p>
          <a:p>
            <a:pPr marL="230188" indent="-230188">
              <a:buClr>
                <a:srgbClr val="A2AAAD"/>
              </a:buClr>
              <a:buFont typeface="Arial" panose="020B0604020202020204" pitchFamily="34" charset="0"/>
              <a:buChar char="•"/>
            </a:pPr>
            <a:r>
              <a:rPr lang="fr-CA" sz="1300">
                <a:solidFill>
                  <a:srgbClr val="374151"/>
                </a:solidFill>
                <a:latin typeface="Century Gothic" panose="020B0502020202020204" pitchFamily="34" charset="0"/>
                <a:ea typeface="+mn-lt"/>
                <a:cs typeface="+mn-lt"/>
              </a:rPr>
              <a:t>Les météorologues utilisent les données des satellites météorologiques, les tendances historiques et des modèles informatiques pour faire leurs prévisions. </a:t>
            </a:r>
          </a:p>
          <a:p>
            <a:pPr marL="230188" indent="-230188">
              <a:buClr>
                <a:srgbClr val="A2AAAD"/>
              </a:buClr>
              <a:buFont typeface="Arial" panose="020B0604020202020204" pitchFamily="34" charset="0"/>
              <a:buChar char="•"/>
            </a:pPr>
            <a:r>
              <a:rPr lang="fr-CA" sz="1300">
                <a:solidFill>
                  <a:srgbClr val="374151"/>
                </a:solidFill>
                <a:latin typeface="Century Gothic" panose="020B0502020202020204" pitchFamily="34" charset="0"/>
                <a:ea typeface="+mn-lt"/>
                <a:cs typeface="+mn-lt"/>
              </a:rPr>
              <a:t>Des probabilités sont attribuées aux différents événements météorologiques.</a:t>
            </a:r>
          </a:p>
          <a:p>
            <a:pPr marL="230188" indent="-230188">
              <a:buClr>
                <a:srgbClr val="A2AAAD"/>
              </a:buClr>
              <a:buFont typeface="Arial" panose="020B0604020202020204" pitchFamily="34" charset="0"/>
              <a:buChar char="•"/>
            </a:pPr>
            <a:r>
              <a:rPr lang="fr-CA" sz="1300">
                <a:solidFill>
                  <a:srgbClr val="374151"/>
                </a:solidFill>
                <a:latin typeface="Century Gothic" panose="020B0502020202020204" pitchFamily="34" charset="0"/>
                <a:ea typeface="+mn-lt"/>
                <a:cs typeface="+mn-lt"/>
              </a:rPr>
              <a:t>Les météorologues analysent la pression atmosphérique, la température, le degré d’humidité et la configuration des vents pour prédire les conditions météorologiques. </a:t>
            </a:r>
          </a:p>
          <a:p>
            <a:pPr marL="230188" indent="-230188">
              <a:buClr>
                <a:srgbClr val="A2AAAD"/>
              </a:buClr>
              <a:buFont typeface="Arial" panose="020B0604020202020204" pitchFamily="34" charset="0"/>
              <a:buChar char="•"/>
            </a:pPr>
            <a:r>
              <a:rPr lang="fr-CA" sz="1300">
                <a:solidFill>
                  <a:srgbClr val="374151"/>
                </a:solidFill>
                <a:latin typeface="Century Gothic" panose="020B0502020202020204" pitchFamily="34" charset="0"/>
                <a:ea typeface="+mn-lt"/>
                <a:cs typeface="+mn-lt"/>
              </a:rPr>
              <a:t>Des facteurs externes, comme les courants océaniques, les systèmes de pression atmosphérique et les régimes climatiques, influencent les conditions météorologiques.</a:t>
            </a:r>
          </a:p>
          <a:p>
            <a:pPr marL="230188" indent="-230188">
              <a:buClr>
                <a:srgbClr val="A2AAAD"/>
              </a:buClr>
              <a:buFont typeface="Arial" panose="020B0604020202020204" pitchFamily="34" charset="0"/>
              <a:buChar char="•"/>
            </a:pPr>
            <a:r>
              <a:rPr lang="fr-CA" sz="1300">
                <a:solidFill>
                  <a:srgbClr val="374151"/>
                </a:solidFill>
                <a:latin typeface="Century Gothic" panose="020B0502020202020204" pitchFamily="34" charset="0"/>
                <a:ea typeface="+mn-lt"/>
                <a:cs typeface="+mn-lt"/>
              </a:rPr>
              <a:t>Les conditions météorologiques peuvent changer rapidement, et les météorologues mettent régulièrement à jour leurs prévisions à partir des nouvelles données. </a:t>
            </a:r>
          </a:p>
          <a:p>
            <a:pPr marL="230188" indent="-230188">
              <a:buClr>
                <a:srgbClr val="A2AAAD"/>
              </a:buClr>
              <a:buFont typeface="Arial" panose="020B0604020202020204" pitchFamily="34" charset="0"/>
              <a:buChar char="•"/>
            </a:pPr>
            <a:r>
              <a:rPr lang="fr-CA" sz="1300">
                <a:solidFill>
                  <a:srgbClr val="374151"/>
                </a:solidFill>
                <a:latin typeface="Century Gothic" panose="020B0502020202020204" pitchFamily="34" charset="0"/>
                <a:ea typeface="+mn-lt"/>
                <a:cs typeface="+mn-lt"/>
              </a:rPr>
              <a:t>Les prévisions météorologiques comportent aussi un certain degré d’incertitude. Des changements atmosphériques subits, des régimes météorologiques inattendus ou des événements imprévisibles peuvent changer les prévisions.</a:t>
            </a:r>
          </a:p>
        </p:txBody>
      </p:sp>
      <p:cxnSp>
        <p:nvCxnSpPr>
          <p:cNvPr id="4" name="Straight Connector 3">
            <a:extLst>
              <a:ext uri="{FF2B5EF4-FFF2-40B4-BE49-F238E27FC236}">
                <a16:creationId xmlns:a16="http://schemas.microsoft.com/office/drawing/2014/main" id="{9432A48B-EB10-0335-F770-06A0C9C9FB40}"/>
              </a:ext>
            </a:extLst>
          </p:cNvPr>
          <p:cNvCxnSpPr>
            <a:cxnSpLocks/>
          </p:cNvCxnSpPr>
          <p:nvPr>
            <p:custDataLst>
              <p:tags r:id="rId5"/>
            </p:custDataLst>
          </p:nvPr>
        </p:nvCxnSpPr>
        <p:spPr>
          <a:xfrm>
            <a:off x="6108576" y="2038386"/>
            <a:ext cx="0" cy="3993401"/>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87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a:cs typeface="Calibri Light"/>
                <a:hlinkClick r:id="rId8">
                  <a:extLst>
                    <a:ext uri="{A12FA001-AC4F-418D-AE19-62706E023703}">
                      <ahyp:hlinkClr xmlns:ahyp="http://schemas.microsoft.com/office/drawing/2018/hyperlinkcolor" val="tx"/>
                    </a:ext>
                  </a:extLst>
                </a:hlinkClick>
              </a:rPr>
              <a:t>Questionnaire sur la tolérance au risque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11</a:t>
            </a:fld>
            <a:endParaRPr lang="en-US"/>
          </a:p>
        </p:txBody>
      </p:sp>
      <p:sp>
        <p:nvSpPr>
          <p:cNvPr id="5" name="TextBox 4">
            <a:extLst>
              <a:ext uri="{FF2B5EF4-FFF2-40B4-BE49-F238E27FC236}">
                <a16:creationId xmlns:a16="http://schemas.microsoft.com/office/drawing/2014/main" id="{F7BD4FB9-70BA-4365-A6EF-66407E1DF81D}"/>
              </a:ext>
            </a:extLst>
          </p:cNvPr>
          <p:cNvSpPr txBox="1"/>
          <p:nvPr>
            <p:custDataLst>
              <p:tags r:id="rId3"/>
            </p:custDataLst>
          </p:nvPr>
        </p:nvSpPr>
        <p:spPr>
          <a:xfrm>
            <a:off x="517870" y="2503747"/>
            <a:ext cx="6769093" cy="3139321"/>
          </a:xfrm>
          <a:prstGeom prst="rect">
            <a:avLst/>
          </a:prstGeom>
          <a:noFill/>
        </p:spPr>
        <p:txBody>
          <a:bodyPr wrap="square">
            <a:spAutoFit/>
          </a:bodyPr>
          <a:lstStyle/>
          <a:p>
            <a:pPr marL="357188" indent="-357188">
              <a:buAutoNum type="arabicPeriod"/>
            </a:pPr>
            <a:r>
              <a:rPr lang="fr-CA">
                <a:latin typeface="Century Gothic" panose="020B0502020202020204" pitchFamily="34" charset="0"/>
                <a:ea typeface="+mn-lt"/>
                <a:cs typeface="+mn-lt"/>
              </a:rPr>
              <a:t>Réponds au questionnaire sur la tolérance au risque.</a:t>
            </a:r>
          </a:p>
          <a:p>
            <a:pPr marL="357188" indent="-357188">
              <a:buAutoNum type="arabicPeriod"/>
            </a:pPr>
            <a:r>
              <a:rPr lang="fr-CA">
                <a:latin typeface="Century Gothic" panose="020B0502020202020204" pitchFamily="34" charset="0"/>
                <a:ea typeface="Calibri" panose="020F0502020204030204"/>
                <a:cs typeface="Calibri" panose="020F0502020204030204"/>
              </a:rPr>
              <a:t>Rédige une courte réflexion (trois ou quatre phrases) pour expliquer si tu es d’accord ou non avec les résultats, en te basant sur ta tolérance au risque dans la vie en général.</a:t>
            </a:r>
          </a:p>
          <a:p>
            <a:pPr marL="357188" indent="-357188">
              <a:buAutoNum type="arabicPeriod"/>
            </a:pPr>
            <a:r>
              <a:rPr lang="fr-CA">
                <a:latin typeface="Century Gothic" panose="020B0502020202020204" pitchFamily="34" charset="0"/>
                <a:ea typeface="Calibri" panose="020F0502020204030204"/>
                <a:cs typeface="Calibri" panose="020F0502020204030204"/>
              </a:rPr>
              <a:t>Utilise le </a:t>
            </a:r>
            <a:r>
              <a:rPr lang="fr-CA">
                <a:latin typeface="Century Gothic" panose="020B0502020202020204" pitchFamily="34" charset="0"/>
                <a:ea typeface="Calibri"/>
                <a:cs typeface="Calibri"/>
                <a:hlinkClick r:id="rId9">
                  <a:extLst>
                    <a:ext uri="{A12FA001-AC4F-418D-AE19-62706E023703}">
                      <ahyp:hlinkClr xmlns:ahyp="http://schemas.microsoft.com/office/drawing/2018/hyperlinkcolor" val="tx"/>
                    </a:ext>
                  </a:extLst>
                </a:hlinkClick>
              </a:rPr>
              <a:t>Sélecteur de placements de Fidelity</a:t>
            </a:r>
            <a:r>
              <a:rPr lang="fr-CA">
                <a:latin typeface="Century Gothic" panose="020B0502020202020204" pitchFamily="34" charset="0"/>
                <a:ea typeface="Calibri"/>
                <a:cs typeface="Calibri"/>
              </a:rPr>
              <a:t> pour trouver un fonds qui t’intéresse et qui reflète ton niveau de tolérance au risque.</a:t>
            </a:r>
          </a:p>
          <a:p>
            <a:pPr marL="357188" indent="-357188">
              <a:buAutoNum type="arabicPeriod"/>
            </a:pPr>
            <a:r>
              <a:rPr lang="fr-CA">
                <a:latin typeface="Century Gothic" panose="020B0502020202020204" pitchFamily="34" charset="0"/>
                <a:ea typeface="Calibri"/>
                <a:cs typeface="Calibri"/>
              </a:rPr>
              <a:t>Explique :  </a:t>
            </a:r>
          </a:p>
          <a:p>
            <a:pPr marL="628650" lvl="1" indent="-228600">
              <a:buFont typeface="Arial" panose="020B0604020202020204" pitchFamily="34" charset="0"/>
              <a:buChar char="•"/>
            </a:pPr>
            <a:r>
              <a:rPr lang="fr-CA">
                <a:latin typeface="Century Gothic" panose="020B0502020202020204" pitchFamily="34" charset="0"/>
                <a:ea typeface="Calibri"/>
                <a:cs typeface="Calibri"/>
              </a:rPr>
              <a:t>Ce que ce fonds contient.</a:t>
            </a:r>
          </a:p>
          <a:p>
            <a:pPr marL="628650" lvl="1" indent="-228600">
              <a:buFont typeface="Arial" panose="020B0604020202020204" pitchFamily="34" charset="0"/>
              <a:buChar char="•"/>
            </a:pPr>
            <a:r>
              <a:rPr lang="fr-CA">
                <a:latin typeface="Century Gothic" panose="020B0502020202020204" pitchFamily="34" charset="0"/>
                <a:ea typeface="Calibri"/>
                <a:cs typeface="Calibri"/>
              </a:rPr>
              <a:t>Ce qui justifie le niveau de risque qui lui est associé.</a:t>
            </a:r>
          </a:p>
        </p:txBody>
      </p:sp>
      <p:sp>
        <p:nvSpPr>
          <p:cNvPr id="6" name="Oval 5">
            <a:extLst>
              <a:ext uri="{FF2B5EF4-FFF2-40B4-BE49-F238E27FC236}">
                <a16:creationId xmlns:a16="http://schemas.microsoft.com/office/drawing/2014/main" id="{71B308FA-6EC7-9D37-7E5A-6C0079272711}"/>
              </a:ext>
            </a:extLst>
          </p:cNvPr>
          <p:cNvSpPr/>
          <p:nvPr>
            <p:custDataLst>
              <p:tags r:id="rId4"/>
            </p:custDataLst>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4" name="Picture 3">
            <a:extLst>
              <a:ext uri="{FF2B5EF4-FFF2-40B4-BE49-F238E27FC236}">
                <a16:creationId xmlns:a16="http://schemas.microsoft.com/office/drawing/2014/main" id="{21C0E051-5FF3-96B7-6008-F32F23CE69B1}"/>
              </a:ext>
            </a:extLst>
          </p:cNvPr>
          <p:cNvPicPr>
            <a:picLocks noChangeAspect="1"/>
          </p:cNvPicPr>
          <p:nvPr>
            <p:custDataLst>
              <p:tags r:id="rId5"/>
            </p:custDataLst>
          </p:nvPr>
        </p:nvPicPr>
        <p:blipFill>
          <a:blip r:embed="rId10"/>
          <a:stretch>
            <a:fillRect/>
          </a:stretch>
        </p:blipFill>
        <p:spPr>
          <a:xfrm>
            <a:off x="8473240" y="3193729"/>
            <a:ext cx="1936503" cy="1371690"/>
          </a:xfrm>
          <a:prstGeom prst="rect">
            <a:avLst/>
          </a:prstGeom>
        </p:spPr>
      </p:pic>
    </p:spTree>
    <p:extLst>
      <p:ext uri="{BB962C8B-B14F-4D97-AF65-F5344CB8AC3E}">
        <p14:creationId xmlns:p14="http://schemas.microsoft.com/office/powerpoint/2010/main" val="4199469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1"/>
            </p:custDataLst>
          </p:nvPr>
        </p:nvSpPr>
        <p:spPr>
          <a:xfrm>
            <a:off x="11131757" y="6233884"/>
            <a:ext cx="637909" cy="169141"/>
          </a:xfrm>
        </p:spPr>
        <p:txBody>
          <a:bodyPr/>
          <a:lstStyle/>
          <a:p>
            <a:fld id="{DFDF98CC-160E-494C-8C3C-8CDC5FA257DE}" type="slidenum">
              <a:rPr lang="en-US" smtClean="0"/>
              <a:t>12</a:t>
            </a:fld>
            <a:endParaRPr lang="en-US"/>
          </a:p>
        </p:txBody>
      </p:sp>
      <p:sp>
        <p:nvSpPr>
          <p:cNvPr id="6" name="Text Placeholder 1">
            <a:extLst>
              <a:ext uri="{FF2B5EF4-FFF2-40B4-BE49-F238E27FC236}">
                <a16:creationId xmlns:a16="http://schemas.microsoft.com/office/drawing/2014/main" id="{C3CD09F8-7AD7-CC0A-C5C2-3999BC9AF715}"/>
              </a:ext>
            </a:extLst>
          </p:cNvPr>
          <p:cNvSpPr txBox="1">
            <a:spLocks/>
          </p:cNvSpPr>
          <p:nvPr>
            <p:custDataLst>
              <p:tags r:id="rId2"/>
            </p:custDataLst>
          </p:nvPr>
        </p:nvSpPr>
        <p:spPr>
          <a:xfrm>
            <a:off x="517864" y="2029767"/>
            <a:ext cx="5058971" cy="3932248"/>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rgbClr val="A2AAAD"/>
              </a:buClr>
              <a:buFont typeface="Arial" panose="020B0604020202020204" pitchFamily="34" charset="0"/>
              <a:buChar char="•"/>
            </a:pPr>
            <a:r>
              <a:rPr lang="fr-CA" sz="1800">
                <a:latin typeface="Century Gothic" panose="020B0502020202020204" pitchFamily="34" charset="0"/>
                <a:cs typeface="Calibri"/>
              </a:rPr>
              <a:t>42 % d’actions canadiennes, </a:t>
            </a:r>
            <a:br>
              <a:rPr lang="fr-CA" sz="1800">
                <a:latin typeface="Century Gothic" panose="020B0502020202020204" pitchFamily="34" charset="0"/>
                <a:cs typeface="Calibri"/>
              </a:rPr>
            </a:br>
            <a:r>
              <a:rPr lang="fr-CA" sz="1800">
                <a:latin typeface="Century Gothic" panose="020B0502020202020204" pitchFamily="34" charset="0"/>
                <a:cs typeface="Calibri"/>
              </a:rPr>
              <a:t>36,5 % d’obligations canadiennes, 8,1 % d’obligations à rendement élevé, 5,3 % d’actions étrangères, 4,3 % d’obligations étrangères.</a:t>
            </a:r>
          </a:p>
          <a:p>
            <a:pPr marL="342900" indent="-342900">
              <a:buClr>
                <a:srgbClr val="A2AAAD"/>
              </a:buClr>
              <a:buFont typeface="Arial" panose="020B0604020202020204" pitchFamily="34" charset="0"/>
              <a:buChar char="•"/>
            </a:pPr>
            <a:r>
              <a:rPr lang="fr-CA" sz="1800">
                <a:latin typeface="Century Gothic" panose="020B0502020202020204" pitchFamily="34" charset="0"/>
                <a:cs typeface="Calibri"/>
              </a:rPr>
              <a:t>Risque faible à modéré, ce qui me convient compte tenu de mon degré de tolérance au risque et de mon horizon de placement (moyen terme). </a:t>
            </a:r>
          </a:p>
          <a:p>
            <a:pPr marL="342900" indent="-342900">
              <a:buClr>
                <a:srgbClr val="A2AAAD"/>
              </a:buClr>
              <a:buFont typeface="Arial" panose="020B0604020202020204" pitchFamily="34" charset="0"/>
              <a:buChar char="•"/>
            </a:pPr>
            <a:r>
              <a:rPr lang="fr-CA" sz="1800">
                <a:latin typeface="Century Gothic" panose="020B0502020202020204" pitchFamily="34" charset="0"/>
                <a:cs typeface="Calibri"/>
              </a:rPr>
              <a:t>Regroupe des titres de participation plus risqués (actions) et des titres à revenu fixe moins risqués (obligations). </a:t>
            </a:r>
          </a:p>
        </p:txBody>
      </p:sp>
      <p:cxnSp>
        <p:nvCxnSpPr>
          <p:cNvPr id="9" name="Straight Connector 8">
            <a:extLst>
              <a:ext uri="{FF2B5EF4-FFF2-40B4-BE49-F238E27FC236}">
                <a16:creationId xmlns:a16="http://schemas.microsoft.com/office/drawing/2014/main" id="{E08CD0A6-C993-3554-A37A-64C2719E22E6}"/>
              </a:ext>
            </a:extLst>
          </p:cNvPr>
          <p:cNvCxnSpPr>
            <a:cxnSpLocks/>
          </p:cNvCxnSpPr>
          <p:nvPr>
            <p:custDataLst>
              <p:tags r:id="rId3"/>
            </p:custDataLst>
          </p:nvPr>
        </p:nvCxnSpPr>
        <p:spPr>
          <a:xfrm>
            <a:off x="5758538" y="2032211"/>
            <a:ext cx="0" cy="3913892"/>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12" name="Google Shape;240;p23">
            <a:extLst>
              <a:ext uri="{FF2B5EF4-FFF2-40B4-BE49-F238E27FC236}">
                <a16:creationId xmlns:a16="http://schemas.microsoft.com/office/drawing/2014/main" id="{9445B3C9-932A-5B27-82FD-2CD1AA43835C}"/>
              </a:ext>
            </a:extLst>
          </p:cNvPr>
          <p:cNvSpPr txBox="1">
            <a:spLocks noGrp="1"/>
          </p:cNvSpPr>
          <p:nvPr>
            <p:ph type="ctrTitle"/>
            <p:custDataLst>
              <p:tags r:id="rId4"/>
            </p:custDataLst>
          </p:nvPr>
        </p:nvSpPr>
        <p:spPr>
          <a:xfrm>
            <a:off x="517870" y="1160463"/>
            <a:ext cx="11158193" cy="668337"/>
          </a:xfrm>
          <a:prstGeom prst="rect">
            <a:avLst/>
          </a:prstGeom>
        </p:spPr>
        <p:txBody>
          <a:bodyPr spcFirstLastPara="1" vert="horz" lIns="91440" tIns="45720" rIns="91440" bIns="45720" rtlCol="0" anchor="t" anchorCtr="0">
            <a:normAutofit/>
          </a:bodyPr>
          <a:lstStyle/>
          <a:p>
            <a:pPr>
              <a:buClr>
                <a:schemeClr val="dk2"/>
              </a:buClr>
              <a:buSzPts val="4400"/>
            </a:pPr>
            <a:r>
              <a:rPr lang="fr-CA" sz="3200">
                <a:ea typeface="Calibri Light"/>
                <a:cs typeface="Calibri Light"/>
              </a:rPr>
              <a:t>Exemple : </a:t>
            </a:r>
            <a:r>
              <a:rPr lang="fr-CA" sz="3200">
                <a:ea typeface="Calibri Light"/>
                <a:cs typeface="Calibri"/>
              </a:rPr>
              <a:t>Fonds Fidelity Équilibre Canada</a:t>
            </a:r>
          </a:p>
        </p:txBody>
      </p:sp>
      <p:pic>
        <p:nvPicPr>
          <p:cNvPr id="7" name="Image 6">
            <a:extLst>
              <a:ext uri="{FF2B5EF4-FFF2-40B4-BE49-F238E27FC236}">
                <a16:creationId xmlns:a16="http://schemas.microsoft.com/office/drawing/2014/main" id="{603CA8BB-9329-B576-E00B-D5061D60300A}"/>
              </a:ext>
            </a:extLst>
          </p:cNvPr>
          <p:cNvPicPr>
            <a:picLocks noChangeAspect="1"/>
          </p:cNvPicPr>
          <p:nvPr>
            <p:custDataLst>
              <p:tags r:id="rId5"/>
            </p:custDataLst>
          </p:nvPr>
        </p:nvPicPr>
        <p:blipFill>
          <a:blip r:embed="rId8"/>
          <a:stretch>
            <a:fillRect/>
          </a:stretch>
        </p:blipFill>
        <p:spPr>
          <a:xfrm>
            <a:off x="6063280" y="2100105"/>
            <a:ext cx="5544605" cy="4275573"/>
          </a:xfrm>
          <a:prstGeom prst="rect">
            <a:avLst/>
          </a:prstGeom>
        </p:spPr>
      </p:pic>
    </p:spTree>
    <p:extLst>
      <p:ext uri="{BB962C8B-B14F-4D97-AF65-F5344CB8AC3E}">
        <p14:creationId xmlns:p14="http://schemas.microsoft.com/office/powerpoint/2010/main" val="1698257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a:t>Réflexion, discussion, partage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2</a:t>
            </a:fld>
            <a:endParaRPr lang="en-US"/>
          </a:p>
        </p:txBody>
      </p:sp>
      <p:sp>
        <p:nvSpPr>
          <p:cNvPr id="5" name="TextBox 4">
            <a:extLst>
              <a:ext uri="{FF2B5EF4-FFF2-40B4-BE49-F238E27FC236}">
                <a16:creationId xmlns:a16="http://schemas.microsoft.com/office/drawing/2014/main" id="{F7BD4FB9-70BA-4365-A6EF-66407E1DF81D}"/>
              </a:ext>
            </a:extLst>
          </p:cNvPr>
          <p:cNvSpPr txBox="1"/>
          <p:nvPr>
            <p:custDataLst>
              <p:tags r:id="rId3"/>
            </p:custDataLst>
          </p:nvPr>
        </p:nvSpPr>
        <p:spPr>
          <a:xfrm>
            <a:off x="517870" y="2270572"/>
            <a:ext cx="6536073" cy="3170099"/>
          </a:xfrm>
          <a:prstGeom prst="rect">
            <a:avLst/>
          </a:prstGeom>
          <a:noFill/>
        </p:spPr>
        <p:txBody>
          <a:bodyPr wrap="square">
            <a:spAutoFit/>
          </a:bodyPr>
          <a:lstStyle/>
          <a:p>
            <a:pPr marL="0" indent="0">
              <a:buNone/>
            </a:pPr>
            <a:r>
              <a:rPr lang="fr-CA" sz="2500">
                <a:latin typeface="Century Gothic" panose="020B0502020202020204" pitchFamily="34" charset="0"/>
                <a:cs typeface="Calibri Light"/>
              </a:rPr>
              <a:t>Oserais-tu :</a:t>
            </a:r>
          </a:p>
          <a:p>
            <a:pPr marL="357188" indent="-357188">
              <a:buFont typeface="Arial" panose="020B0604020202020204" pitchFamily="34" charset="0"/>
              <a:buChar char="•"/>
            </a:pPr>
            <a:r>
              <a:rPr lang="fr-CA" sz="2500">
                <a:latin typeface="Century Gothic" panose="020B0502020202020204" pitchFamily="34" charset="0"/>
                <a:cs typeface="Calibri Light"/>
              </a:rPr>
              <a:t>sauter en parachute?</a:t>
            </a:r>
          </a:p>
          <a:p>
            <a:pPr marL="357188" indent="-357188">
              <a:buFont typeface="Arial" panose="020B0604020202020204" pitchFamily="34" charset="0"/>
              <a:buChar char="•"/>
            </a:pPr>
            <a:r>
              <a:rPr lang="fr-CA" sz="2500">
                <a:latin typeface="Century Gothic" panose="020B0502020202020204" pitchFamily="34" charset="0"/>
                <a:cs typeface="Calibri Light"/>
              </a:rPr>
              <a:t>sauter d’un pont avec un câble élastique attaché à la cheville?</a:t>
            </a:r>
          </a:p>
          <a:p>
            <a:pPr marL="357188" indent="-357188">
              <a:buFont typeface="Arial" panose="020B0604020202020204" pitchFamily="34" charset="0"/>
              <a:buChar char="•"/>
            </a:pPr>
            <a:r>
              <a:rPr lang="fr-CA" sz="2500">
                <a:latin typeface="Century Gothic" panose="020B0502020202020204" pitchFamily="34" charset="0"/>
                <a:cs typeface="Calibri Light"/>
              </a:rPr>
              <a:t>nager avec des requins?</a:t>
            </a:r>
            <a:endParaRPr lang="en-US" sz="2500" dirty="0">
              <a:latin typeface="Century Gothic" panose="020B0502020202020204" pitchFamily="34" charset="0"/>
              <a:cs typeface="Calibri Light"/>
            </a:endParaRPr>
          </a:p>
          <a:p>
            <a:pPr marL="0" indent="0">
              <a:buNone/>
            </a:pPr>
            <a:endParaRPr lang="fr-CA" sz="2500" b="1">
              <a:solidFill>
                <a:srgbClr val="205885"/>
              </a:solidFill>
              <a:latin typeface="Century Gothic" panose="020B0502020202020204" pitchFamily="34" charset="0"/>
              <a:cs typeface="Calibri Light"/>
            </a:endParaRPr>
          </a:p>
          <a:p>
            <a:pPr marL="0" indent="0">
              <a:buNone/>
            </a:pPr>
            <a:r>
              <a:rPr lang="fr-CA" sz="2500" b="1">
                <a:solidFill>
                  <a:srgbClr val="205885"/>
                </a:solidFill>
                <a:latin typeface="Century Gothic" panose="020B0502020202020204" pitchFamily="34" charset="0"/>
                <a:cs typeface="Calibri Light"/>
              </a:rPr>
              <a:t>En groupe de deux ou trois, discutez-en et expliquez pourquoi.</a:t>
            </a:r>
          </a:p>
        </p:txBody>
      </p:sp>
      <p:pic>
        <p:nvPicPr>
          <p:cNvPr id="3" name="Online Media 4" title="What Skydiving Taught Me About Fear | STORYTIME">
            <a:hlinkClick r:id="" action="ppaction://media"/>
            <a:extLst>
              <a:ext uri="{FF2B5EF4-FFF2-40B4-BE49-F238E27FC236}">
                <a16:creationId xmlns:a16="http://schemas.microsoft.com/office/drawing/2014/main" id="{02DD5057-6BEA-73D0-8691-2EF464912DF5}"/>
              </a:ext>
            </a:extLst>
          </p:cNvPr>
          <p:cNvPicPr>
            <a:picLocks noRot="1" noChangeAspect="1"/>
          </p:cNvPicPr>
          <p:nvPr>
            <a:videoFile r:link="rId4"/>
            <p:custDataLst>
              <p:tags r:id="rId5"/>
            </p:custDataLst>
          </p:nvPr>
        </p:nvPicPr>
        <p:blipFill>
          <a:blip r:embed="rId8"/>
          <a:stretch>
            <a:fillRect/>
          </a:stretch>
        </p:blipFill>
        <p:spPr>
          <a:xfrm>
            <a:off x="7646484" y="2496831"/>
            <a:ext cx="4027646" cy="3016137"/>
          </a:xfrm>
          <a:prstGeom prst="rect">
            <a:avLst/>
          </a:prstGeom>
        </p:spPr>
      </p:pic>
    </p:spTree>
    <p:extLst>
      <p:ext uri="{BB962C8B-B14F-4D97-AF65-F5344CB8AC3E}">
        <p14:creationId xmlns:p14="http://schemas.microsoft.com/office/powerpoint/2010/main" val="1593136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a:xfrm>
            <a:off x="517869" y="1009740"/>
            <a:ext cx="11158193" cy="532370"/>
          </a:xfrm>
        </p:spPr>
        <p:txBody>
          <a:bodyPr/>
          <a:lstStyle/>
          <a:p>
            <a:r>
              <a:rPr lang="fr-CA"/>
              <a:t>Risque d’investissement</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6903" y="1709885"/>
            <a:ext cx="11490877" cy="3581397"/>
          </a:xfrm>
          <a:prstGeom prst="rect">
            <a:avLst/>
          </a:prstGeom>
        </p:spPr>
        <p:txBody>
          <a:bodyPr>
            <a:noAutofit/>
          </a:bodyPr>
          <a:lstStyle/>
          <a:p>
            <a:pPr marL="276225" indent="-276225">
              <a:buClr>
                <a:srgbClr val="A2AAAD"/>
              </a:buClr>
              <a:buFont typeface="Arial" panose="020B0604020202020204" pitchFamily="34" charset="0"/>
              <a:buChar char="•"/>
            </a:pPr>
            <a:r>
              <a:rPr lang="fr-CA" sz="1800">
                <a:latin typeface="Century Gothic" panose="020B0502020202020204" pitchFamily="34" charset="0"/>
                <a:ea typeface="+mn-lt"/>
                <a:cs typeface="+mn-lt"/>
              </a:rPr>
              <a:t>Le risque d’investissement est le risque que l’on prend pour réaliser un rendement potentiel.</a:t>
            </a:r>
          </a:p>
          <a:p>
            <a:pPr marL="276225" indent="-276225">
              <a:buClr>
                <a:srgbClr val="A2AAAD"/>
              </a:buClr>
              <a:buFont typeface="Arial" panose="020B0604020202020204" pitchFamily="34" charset="0"/>
              <a:buChar char="•"/>
            </a:pPr>
            <a:r>
              <a:rPr lang="fr-CA" sz="1800" b="1">
                <a:latin typeface="Century Gothic" panose="020B0502020202020204" pitchFamily="34" charset="0"/>
                <a:ea typeface="+mn-lt"/>
                <a:cs typeface="+mn-lt"/>
              </a:rPr>
              <a:t>Tolérance au risque </a:t>
            </a:r>
            <a:r>
              <a:rPr lang="fr-CA" sz="1800">
                <a:latin typeface="Century Gothic" panose="020B0502020202020204" pitchFamily="34" charset="0"/>
                <a:ea typeface="+mn-lt"/>
                <a:cs typeface="+mn-lt"/>
              </a:rPr>
              <a:t>: Ta volonté de prendre un risque, qui peut potentiellement avoir une incidence sur l’importance de ta récompense.</a:t>
            </a:r>
          </a:p>
          <a:p>
            <a:pPr marL="668338" lvl="1" indent="-311150">
              <a:buClr>
                <a:srgbClr val="A2AAAD"/>
              </a:buClr>
            </a:pPr>
            <a:r>
              <a:rPr lang="fr-CA">
                <a:latin typeface="Century Gothic" panose="020B0502020202020204" pitchFamily="34" charset="0"/>
                <a:ea typeface="+mn-lt"/>
                <a:cs typeface="+mn-lt"/>
              </a:rPr>
              <a:t>Exemple : Un investissement en actions de 10 000 $ chute de 1 000 $.</a:t>
            </a:r>
          </a:p>
          <a:p>
            <a:pPr marL="1011238" lvl="2" indent="-342900">
              <a:buClr>
                <a:srgbClr val="A2AAAD"/>
              </a:buClr>
              <a:buFont typeface="Arial" panose="020B0604020202020204" pitchFamily="34" charset="0"/>
              <a:buChar char="•"/>
            </a:pPr>
            <a:r>
              <a:rPr lang="fr-CA">
                <a:latin typeface="Century Gothic" panose="020B0502020202020204" pitchFamily="34" charset="0"/>
                <a:ea typeface="+mn-lt"/>
                <a:cs typeface="+mn-lt"/>
              </a:rPr>
              <a:t>Tu ne t’en fais pas, tu as une vision à long terme (tolérance au risque plus élevée).</a:t>
            </a:r>
          </a:p>
          <a:p>
            <a:pPr marL="1011238" lvl="2" indent="-342900">
              <a:buClr>
                <a:srgbClr val="A2AAAD"/>
              </a:buClr>
              <a:buFont typeface="Arial" panose="020B0604020202020204" pitchFamily="34" charset="0"/>
              <a:buChar char="•"/>
            </a:pPr>
            <a:r>
              <a:rPr lang="fr-CA">
                <a:latin typeface="Century Gothic" panose="020B0502020202020204" pitchFamily="34" charset="0"/>
                <a:ea typeface="+mn-lt"/>
                <a:cs typeface="+mn-lt"/>
              </a:rPr>
              <a:t>La perte te fait perdre le sommeil (tolérance au risque plus faible).</a:t>
            </a:r>
          </a:p>
          <a:p>
            <a:pPr marL="276225" indent="-276225">
              <a:buClr>
                <a:srgbClr val="A2AAAD"/>
              </a:buClr>
              <a:buFont typeface="Arial" panose="020B0604020202020204" pitchFamily="34" charset="0"/>
              <a:buChar char="•"/>
            </a:pPr>
            <a:r>
              <a:rPr lang="fr-CA" sz="1800" b="1">
                <a:latin typeface="Century Gothic" panose="020B0502020202020204" pitchFamily="34" charset="0"/>
                <a:ea typeface="+mn-lt"/>
                <a:cs typeface="+mn-lt"/>
              </a:rPr>
              <a:t>Capacité à prendre des risques </a:t>
            </a:r>
            <a:r>
              <a:rPr lang="fr-CA" sz="1800">
                <a:latin typeface="Century Gothic" panose="020B0502020202020204" pitchFamily="34" charset="0"/>
                <a:ea typeface="+mn-lt"/>
                <a:cs typeface="+mn-lt"/>
              </a:rPr>
              <a:t>: Niveau de risque que tu peux te permettre d’assumer. Ton âge, ton niveau de revenu et ton horizon de placement déterminent habituellement ta capacité à prendre des risques.</a:t>
            </a:r>
          </a:p>
          <a:p>
            <a:pPr marL="276225" indent="-276225">
              <a:buClr>
                <a:srgbClr val="A2AAAD"/>
              </a:buClr>
              <a:buFont typeface="Arial" panose="020B0604020202020204" pitchFamily="34" charset="0"/>
              <a:buChar char="•"/>
            </a:pPr>
            <a:r>
              <a:rPr lang="fr-CA" sz="1800">
                <a:latin typeface="Century Gothic" panose="020B0502020202020204" pitchFamily="34" charset="0"/>
                <a:ea typeface="+mn-lt"/>
                <a:cs typeface="+mn-lt"/>
              </a:rPr>
              <a:t>Chaque investisseur est unique, et ses objectifs particuliers influencent sa volonté et sa capacité à prendre des risques; les investisseurs doivent donc comprendre leur niveau de tolérance au risque.</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3</a:t>
            </a:fld>
            <a:endParaRPr lang="en-US"/>
          </a:p>
        </p:txBody>
      </p:sp>
    </p:spTree>
    <p:extLst>
      <p:ext uri="{BB962C8B-B14F-4D97-AF65-F5344CB8AC3E}">
        <p14:creationId xmlns:p14="http://schemas.microsoft.com/office/powerpoint/2010/main" val="1274760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a:xfrm>
            <a:off x="517869" y="999695"/>
            <a:ext cx="11158193" cy="532370"/>
          </a:xfrm>
        </p:spPr>
        <p:txBody>
          <a:bodyPr/>
          <a:lstStyle/>
          <a:p>
            <a:r>
              <a:rPr lang="fr-CA"/>
              <a:t>Lien entre risque et rendement</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5938" y="1884395"/>
            <a:ext cx="4438027" cy="3581397"/>
          </a:xfrm>
          <a:prstGeom prst="rect">
            <a:avLst/>
          </a:prstGeom>
        </p:spPr>
        <p:txBody>
          <a:bodyPr>
            <a:noAutofit/>
          </a:bodyPr>
          <a:lstStyle/>
          <a:p>
            <a:pPr marL="228600" indent="-228600">
              <a:buClr>
                <a:srgbClr val="A2AAAD"/>
              </a:buClr>
              <a:buChar char="•"/>
            </a:pPr>
            <a:r>
              <a:rPr lang="fr-CA" sz="1800">
                <a:solidFill>
                  <a:srgbClr val="374151"/>
                </a:solidFill>
                <a:latin typeface="Century Gothic" panose="020B0502020202020204" pitchFamily="34" charset="0"/>
                <a:ea typeface="Roboto"/>
                <a:cs typeface="Roboto"/>
              </a:rPr>
              <a:t>Généralement, un risque plus élevé permet d’espérer un rendement potentiel plus élevé.</a:t>
            </a:r>
          </a:p>
          <a:p>
            <a:pPr marL="228600" indent="-228600">
              <a:buClr>
                <a:srgbClr val="A2AAAD"/>
              </a:buClr>
              <a:buChar char="•"/>
            </a:pPr>
            <a:r>
              <a:rPr lang="fr-CA" sz="1800">
                <a:solidFill>
                  <a:srgbClr val="374151"/>
                </a:solidFill>
                <a:latin typeface="Century Gothic" panose="020B0502020202020204" pitchFamily="34" charset="0"/>
                <a:ea typeface="Roboto"/>
                <a:cs typeface="Roboto"/>
              </a:rPr>
              <a:t>De la même façon, un risque plus élevé suppose d’accepter une perte potentielle plus importante.</a:t>
            </a:r>
          </a:p>
          <a:p>
            <a:pPr marL="228600" indent="-228600">
              <a:buClr>
                <a:srgbClr val="A2AAAD"/>
              </a:buClr>
              <a:buChar char="•"/>
            </a:pPr>
            <a:r>
              <a:rPr lang="fr-CA" sz="1800">
                <a:solidFill>
                  <a:srgbClr val="374151"/>
                </a:solidFill>
                <a:latin typeface="Century Gothic" panose="020B0502020202020204" pitchFamily="34" charset="0"/>
                <a:ea typeface="+mn-lt"/>
                <a:cs typeface="+mn-lt"/>
              </a:rPr>
              <a:t>Catégories d’actifs et risque :</a:t>
            </a:r>
          </a:p>
          <a:p>
            <a:pPr marL="495300" lvl="1" indent="-265113">
              <a:buClr>
                <a:srgbClr val="A2AAAD"/>
              </a:buClr>
              <a:buFont typeface="Arial"/>
              <a:buChar char="•"/>
            </a:pPr>
            <a:r>
              <a:rPr lang="fr-CA">
                <a:solidFill>
                  <a:srgbClr val="374151"/>
                </a:solidFill>
                <a:latin typeface="Century Gothic" panose="020B0502020202020204" pitchFamily="34" charset="0"/>
                <a:ea typeface="+mn-lt"/>
                <a:cs typeface="+mn-lt"/>
              </a:rPr>
              <a:t>titres à revenu fixe : risque et rendement potentiel faibles à modérés</a:t>
            </a:r>
          </a:p>
          <a:p>
            <a:pPr marL="495300" lvl="1" indent="-265113">
              <a:buClr>
                <a:srgbClr val="A2AAAD"/>
              </a:buClr>
              <a:buFont typeface="Arial"/>
              <a:buChar char="•"/>
            </a:pPr>
            <a:r>
              <a:rPr lang="fr-CA">
                <a:solidFill>
                  <a:srgbClr val="374151"/>
                </a:solidFill>
                <a:latin typeface="Century Gothic" panose="020B0502020202020204" pitchFamily="34" charset="0"/>
                <a:ea typeface="+mn-lt"/>
                <a:cs typeface="+mn-lt"/>
              </a:rPr>
              <a:t>actions : risque et rendement potentiel plus élevés</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4</a:t>
            </a:fld>
            <a:endParaRPr lang="en-US"/>
          </a:p>
        </p:txBody>
      </p:sp>
      <p:pic>
        <p:nvPicPr>
          <p:cNvPr id="9" name="Picture 8" descr="A diagram of a chart&#10;&#10;Description automatically generated">
            <a:extLst>
              <a:ext uri="{FF2B5EF4-FFF2-40B4-BE49-F238E27FC236}">
                <a16:creationId xmlns:a16="http://schemas.microsoft.com/office/drawing/2014/main" id="{78E434FC-7FEB-988E-FA1C-656E1DB0BAC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48798" y="2014689"/>
            <a:ext cx="6418353" cy="3791839"/>
          </a:xfrm>
          <a:prstGeom prst="rect">
            <a:avLst/>
          </a:prstGeom>
        </p:spPr>
      </p:pic>
    </p:spTree>
    <p:extLst>
      <p:ext uri="{BB962C8B-B14F-4D97-AF65-F5344CB8AC3E}">
        <p14:creationId xmlns:p14="http://schemas.microsoft.com/office/powerpoint/2010/main" val="240005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1"/>
            </p:custDataLst>
          </p:nvPr>
        </p:nvSpPr>
        <p:spPr>
          <a:xfrm>
            <a:off x="515938" y="1169044"/>
            <a:ext cx="4005820" cy="4528494"/>
          </a:xfrm>
          <a:prstGeom prst="rect">
            <a:avLst/>
          </a:prstGeom>
        </p:spPr>
        <p:txBody>
          <a:bodyPr>
            <a:noAutofit/>
          </a:bodyPr>
          <a:lstStyle/>
          <a:p>
            <a:pPr marL="0" lvl="1" indent="0">
              <a:buNone/>
            </a:pPr>
            <a:r>
              <a:rPr lang="fr-CA" sz="1600">
                <a:latin typeface="Century Gothic" panose="020B0502020202020204" pitchFamily="34" charset="0"/>
                <a:ea typeface="+mj-lt"/>
                <a:cs typeface="+mj-lt"/>
                <a:hlinkClick r:id="rId7">
                  <a:extLst>
                    <a:ext uri="{A12FA001-AC4F-418D-AE19-62706E023703}">
                      <ahyp:hlinkClr xmlns:ahyp="http://schemas.microsoft.com/office/drawing/2018/hyperlinkcolor" val="tx"/>
                    </a:ext>
                  </a:extLst>
                </a:hlinkClick>
              </a:rPr>
              <a:t>Ce graphique</a:t>
            </a:r>
            <a:r>
              <a:rPr lang="fr-CA" sz="1600">
                <a:latin typeface="Century Gothic" panose="020B0502020202020204" pitchFamily="34" charset="0"/>
                <a:ea typeface="+mj-lt"/>
                <a:cs typeface="+mj-lt"/>
              </a:rPr>
              <a:t> illustre les rendements minimal et maximal d’un investissement dans des actions canadiennes au cours des 66 dernières années pour 10 périodes de détention différentes, allant d’un an à 10 ans. La ligne verte du graphique montre le rendement annuel moyen le plus élevé obtenu pour la période de détention correspondante et la ligne bleue, le rendement annuel moyen le plus bas pour cette même période.</a:t>
            </a:r>
            <a:br>
              <a:rPr lang="fr-CA" sz="1600">
                <a:latin typeface="Century Gothic" panose="020B0502020202020204" pitchFamily="34" charset="0"/>
                <a:ea typeface="+mj-lt"/>
                <a:cs typeface="+mj-lt"/>
              </a:rPr>
            </a:br>
            <a:br>
              <a:rPr lang="fr-CA" sz="1600">
                <a:latin typeface="Century Gothic" panose="020B0502020202020204" pitchFamily="34" charset="0"/>
                <a:ea typeface="+mj-lt"/>
                <a:cs typeface="+mj-lt"/>
              </a:rPr>
            </a:br>
            <a:r>
              <a:rPr lang="fr-CA" sz="1600">
                <a:latin typeface="Century Gothic" panose="020B0502020202020204" pitchFamily="34" charset="0"/>
                <a:ea typeface="Calibri Light"/>
                <a:cs typeface="Calibri Light"/>
              </a:rPr>
              <a:t>Que remarques-tu quant au niveau de volatilité lorsque l’investissement est détenu pendant une période plus longue?</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5</a:t>
            </a:fld>
            <a:endParaRPr lang="en-US"/>
          </a:p>
        </p:txBody>
      </p:sp>
      <p:pic>
        <p:nvPicPr>
          <p:cNvPr id="5" name="Image 4">
            <a:extLst>
              <a:ext uri="{FF2B5EF4-FFF2-40B4-BE49-F238E27FC236}">
                <a16:creationId xmlns:a16="http://schemas.microsoft.com/office/drawing/2014/main" id="{85B470E3-3536-CC6E-C01B-221917B3B604}"/>
              </a:ext>
            </a:extLst>
          </p:cNvPr>
          <p:cNvPicPr>
            <a:picLocks noChangeAspect="1"/>
          </p:cNvPicPr>
          <p:nvPr>
            <p:custDataLst>
              <p:tags r:id="rId3"/>
            </p:custDataLst>
          </p:nvPr>
        </p:nvPicPr>
        <p:blipFill>
          <a:blip r:embed="rId8"/>
          <a:stretch>
            <a:fillRect/>
          </a:stretch>
        </p:blipFill>
        <p:spPr>
          <a:xfrm>
            <a:off x="4431326" y="1099160"/>
            <a:ext cx="6627688" cy="2664000"/>
          </a:xfrm>
          <a:prstGeom prst="rect">
            <a:avLst/>
          </a:prstGeom>
        </p:spPr>
      </p:pic>
      <p:pic>
        <p:nvPicPr>
          <p:cNvPr id="7" name="Image 6">
            <a:extLst>
              <a:ext uri="{FF2B5EF4-FFF2-40B4-BE49-F238E27FC236}">
                <a16:creationId xmlns:a16="http://schemas.microsoft.com/office/drawing/2014/main" id="{28EBD2B3-2772-D6C2-DB60-C97693E0444E}"/>
              </a:ext>
            </a:extLst>
          </p:cNvPr>
          <p:cNvPicPr>
            <a:picLocks noChangeAspect="1"/>
          </p:cNvPicPr>
          <p:nvPr>
            <p:custDataLst>
              <p:tags r:id="rId4"/>
            </p:custDataLst>
          </p:nvPr>
        </p:nvPicPr>
        <p:blipFill>
          <a:blip r:embed="rId9"/>
          <a:stretch>
            <a:fillRect/>
          </a:stretch>
        </p:blipFill>
        <p:spPr>
          <a:xfrm>
            <a:off x="4493389" y="3878665"/>
            <a:ext cx="6627600" cy="2652339"/>
          </a:xfrm>
          <a:prstGeom prst="rect">
            <a:avLst/>
          </a:prstGeom>
        </p:spPr>
      </p:pic>
    </p:spTree>
    <p:extLst>
      <p:ext uri="{BB962C8B-B14F-4D97-AF65-F5344CB8AC3E}">
        <p14:creationId xmlns:p14="http://schemas.microsoft.com/office/powerpoint/2010/main" val="1308245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1"/>
            </p:custDataLst>
          </p:nvPr>
        </p:nvSpPr>
        <p:spPr>
          <a:xfrm>
            <a:off x="515939" y="1169044"/>
            <a:ext cx="3593074" cy="4528494"/>
          </a:xfrm>
          <a:prstGeom prst="rect">
            <a:avLst/>
          </a:prstGeom>
        </p:spPr>
        <p:txBody>
          <a:bodyPr>
            <a:noAutofit/>
          </a:bodyPr>
          <a:lstStyle/>
          <a:p>
            <a:r>
              <a:rPr lang="fr-CA" sz="1600">
                <a:solidFill>
                  <a:srgbClr val="45555F"/>
                </a:solidFill>
                <a:latin typeface="Century Gothic" panose="020B0502020202020204" pitchFamily="34" charset="0"/>
                <a:ea typeface="Calibri Light"/>
                <a:cs typeface="Calibri Light"/>
              </a:rPr>
              <a:t>Que remarques-tu sur le niveau de volatilité lorsque l’investissement est détenu pendant une période plus longue?</a:t>
            </a:r>
          </a:p>
          <a:p>
            <a:endParaRPr lang="en-US" sz="1600" dirty="0">
              <a:solidFill>
                <a:srgbClr val="45555F"/>
              </a:solidFill>
              <a:latin typeface="Century Gothic" panose="020B0502020202020204" pitchFamily="34" charset="0"/>
              <a:ea typeface="Calibri Light"/>
              <a:cs typeface="Calibri Light"/>
            </a:endParaRPr>
          </a:p>
          <a:p>
            <a:pPr>
              <a:spcBef>
                <a:spcPts val="2000"/>
              </a:spcBef>
            </a:pPr>
            <a:r>
              <a:rPr lang="fr-CA" sz="1600" b="1">
                <a:solidFill>
                  <a:srgbClr val="205885"/>
                </a:solidFill>
                <a:latin typeface="Century Gothic" panose="020B0502020202020204" pitchFamily="34" charset="0"/>
                <a:ea typeface="Calibri Light"/>
                <a:cs typeface="Calibri Light"/>
              </a:rPr>
              <a:t>Réponse :</a:t>
            </a:r>
          </a:p>
          <a:p>
            <a:pPr>
              <a:spcBef>
                <a:spcPts val="0"/>
              </a:spcBef>
            </a:pPr>
            <a:r>
              <a:rPr lang="fr-CA" sz="1600">
                <a:solidFill>
                  <a:srgbClr val="205885"/>
                </a:solidFill>
                <a:latin typeface="Century Gothic" panose="020B0502020202020204" pitchFamily="34" charset="0"/>
                <a:ea typeface="Calibri Light"/>
                <a:cs typeface="Calibri Light"/>
              </a:rPr>
              <a:t>En général, plus tu conserves ton investissement longtemps, plus ton rendement devient prévisible.</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6</a:t>
            </a:fld>
            <a:endParaRPr lang="en-US"/>
          </a:p>
        </p:txBody>
      </p:sp>
      <p:cxnSp>
        <p:nvCxnSpPr>
          <p:cNvPr id="4" name="Straight Connector 3">
            <a:extLst>
              <a:ext uri="{FF2B5EF4-FFF2-40B4-BE49-F238E27FC236}">
                <a16:creationId xmlns:a16="http://schemas.microsoft.com/office/drawing/2014/main" id="{83FC7C12-9A69-9133-1B3B-6F0FDF514021}"/>
              </a:ext>
            </a:extLst>
          </p:cNvPr>
          <p:cNvCxnSpPr>
            <a:cxnSpLocks/>
          </p:cNvCxnSpPr>
          <p:nvPr>
            <p:custDataLst>
              <p:tags r:id="rId3"/>
            </p:custDataLst>
          </p:nvPr>
        </p:nvCxnSpPr>
        <p:spPr>
          <a:xfrm flipH="1">
            <a:off x="602570" y="2688553"/>
            <a:ext cx="3367546" cy="0"/>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pic>
        <p:nvPicPr>
          <p:cNvPr id="5" name="Image 4">
            <a:extLst>
              <a:ext uri="{FF2B5EF4-FFF2-40B4-BE49-F238E27FC236}">
                <a16:creationId xmlns:a16="http://schemas.microsoft.com/office/drawing/2014/main" id="{2691393D-B6D1-7A1B-8D25-EB9A37FFAAF5}"/>
              </a:ext>
            </a:extLst>
          </p:cNvPr>
          <p:cNvPicPr>
            <a:picLocks noChangeAspect="1"/>
          </p:cNvPicPr>
          <p:nvPr>
            <p:custDataLst>
              <p:tags r:id="rId4"/>
            </p:custDataLst>
          </p:nvPr>
        </p:nvPicPr>
        <p:blipFill>
          <a:blip r:embed="rId8"/>
          <a:stretch>
            <a:fillRect/>
          </a:stretch>
        </p:blipFill>
        <p:spPr>
          <a:xfrm>
            <a:off x="4431326" y="1109208"/>
            <a:ext cx="6627688" cy="2664000"/>
          </a:xfrm>
          <a:prstGeom prst="rect">
            <a:avLst/>
          </a:prstGeom>
        </p:spPr>
      </p:pic>
      <p:pic>
        <p:nvPicPr>
          <p:cNvPr id="6" name="Image 5">
            <a:extLst>
              <a:ext uri="{FF2B5EF4-FFF2-40B4-BE49-F238E27FC236}">
                <a16:creationId xmlns:a16="http://schemas.microsoft.com/office/drawing/2014/main" id="{B45879F3-90D6-8E63-9103-758A06711A96}"/>
              </a:ext>
            </a:extLst>
          </p:cNvPr>
          <p:cNvPicPr>
            <a:picLocks noChangeAspect="1"/>
          </p:cNvPicPr>
          <p:nvPr>
            <p:custDataLst>
              <p:tags r:id="rId5"/>
            </p:custDataLst>
          </p:nvPr>
        </p:nvPicPr>
        <p:blipFill>
          <a:blip r:embed="rId9"/>
          <a:stretch>
            <a:fillRect/>
          </a:stretch>
        </p:blipFill>
        <p:spPr>
          <a:xfrm>
            <a:off x="4493389" y="3888713"/>
            <a:ext cx="6627600" cy="2652339"/>
          </a:xfrm>
          <a:prstGeom prst="rect">
            <a:avLst/>
          </a:prstGeom>
        </p:spPr>
      </p:pic>
    </p:spTree>
    <p:extLst>
      <p:ext uri="{BB962C8B-B14F-4D97-AF65-F5344CB8AC3E}">
        <p14:creationId xmlns:p14="http://schemas.microsoft.com/office/powerpoint/2010/main" val="1269104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sz="3200">
                <a:ea typeface="+mj-lt"/>
                <a:cs typeface="+mj-lt"/>
              </a:rPr>
              <a:t>Cotes de risque des fonds d’investissement</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7</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1992086"/>
            <a:ext cx="11158192" cy="3670236"/>
          </a:xfrm>
          <a:prstGeom prst="rect">
            <a:avLst/>
          </a:prstGeom>
          <a:noFill/>
        </p:spPr>
        <p:txBody>
          <a:bodyPr wrap="square">
            <a:spAutoFit/>
          </a:bodyPr>
          <a:lstStyle/>
          <a:p>
            <a:pPr marL="342900" indent="-342900">
              <a:spcAft>
                <a:spcPts val="500"/>
              </a:spcAft>
              <a:buClr>
                <a:srgbClr val="A2AAAD"/>
              </a:buClr>
              <a:buFont typeface="Arial" panose="020B0604020202020204" pitchFamily="34" charset="0"/>
              <a:buChar char="•"/>
            </a:pPr>
            <a:r>
              <a:rPr lang="fr-CA" sz="2000">
                <a:latin typeface="Century Gothic" panose="020B0502020202020204" pitchFamily="34" charset="0"/>
                <a:ea typeface="+mn-lt"/>
                <a:cs typeface="+mn-lt"/>
              </a:rPr>
              <a:t>Au Canada, une cote de risque (de faible à élevé) est souvent attribuée aux fonds, ce qui permet aux investisseurs de choisir des fonds qui conviennent à leur profil de risque.</a:t>
            </a:r>
          </a:p>
          <a:p>
            <a:pPr marL="342900" indent="-342900">
              <a:spcAft>
                <a:spcPts val="500"/>
              </a:spcAft>
              <a:buClr>
                <a:srgbClr val="A2AAAD"/>
              </a:buClr>
              <a:buFont typeface="Arial" panose="020B0604020202020204" pitchFamily="34" charset="0"/>
              <a:buChar char="•"/>
            </a:pPr>
            <a:r>
              <a:rPr lang="fr-CA" sz="2000">
                <a:latin typeface="Century Gothic" panose="020B0502020202020204" pitchFamily="34" charset="0"/>
                <a:ea typeface="+mn-lt"/>
                <a:cs typeface="+mn-lt"/>
              </a:rPr>
              <a:t>L’</a:t>
            </a:r>
            <a:r>
              <a:rPr lang="fr-CA" sz="2000" b="1">
                <a:latin typeface="Century Gothic" panose="020B0502020202020204" pitchFamily="34" charset="0"/>
                <a:ea typeface="+mn-lt"/>
                <a:cs typeface="+mn-lt"/>
              </a:rPr>
              <a:t>investisseur audacieux</a:t>
            </a:r>
            <a:r>
              <a:rPr lang="fr-CA" sz="2000">
                <a:latin typeface="Century Gothic" panose="020B0502020202020204" pitchFamily="34" charset="0"/>
                <a:ea typeface="+mn-lt"/>
                <a:cs typeface="+mn-lt"/>
              </a:rPr>
              <a:t> est prêt à utiliser des stratégies de croissance à risque élevé pour obtenir de meilleurs rendements. Cependant, l’investisseur audacieux doit aussi être capable d’endurer de grandes fluctuations dans la valeur de son compte.</a:t>
            </a:r>
          </a:p>
          <a:p>
            <a:pPr marL="342900" indent="-342900">
              <a:spcAft>
                <a:spcPts val="500"/>
              </a:spcAft>
              <a:buClr>
                <a:srgbClr val="A2AAAD"/>
              </a:buClr>
              <a:buFont typeface="Arial" panose="020B0604020202020204" pitchFamily="34" charset="0"/>
              <a:buChar char="•"/>
            </a:pPr>
            <a:r>
              <a:rPr lang="fr-CA" sz="2000">
                <a:latin typeface="Century Gothic" panose="020B0502020202020204" pitchFamily="34" charset="0"/>
                <a:ea typeface="+mn-lt"/>
                <a:cs typeface="+mn-lt"/>
              </a:rPr>
              <a:t>L’</a:t>
            </a:r>
            <a:r>
              <a:rPr lang="fr-CA" sz="2000" b="1">
                <a:latin typeface="Century Gothic" panose="020B0502020202020204" pitchFamily="34" charset="0"/>
                <a:ea typeface="+mn-lt"/>
                <a:cs typeface="+mn-lt"/>
              </a:rPr>
              <a:t>investisseur modéré</a:t>
            </a:r>
            <a:r>
              <a:rPr lang="fr-CA" sz="2000">
                <a:latin typeface="Century Gothic" panose="020B0502020202020204" pitchFamily="34" charset="0"/>
                <a:ea typeface="+mn-lt"/>
                <a:cs typeface="+mn-lt"/>
              </a:rPr>
              <a:t> a tendance à équilibrer le risque en optant pour un portefeuille diversifié combinant des choix moins risqués et quelques investissements plus risqués.</a:t>
            </a:r>
          </a:p>
          <a:p>
            <a:pPr marL="342900" indent="-342900">
              <a:spcAft>
                <a:spcPts val="500"/>
              </a:spcAft>
              <a:buClr>
                <a:srgbClr val="A2AAAD"/>
              </a:buClr>
              <a:buFont typeface="Arial" panose="020B0604020202020204" pitchFamily="34" charset="0"/>
              <a:buChar char="•"/>
            </a:pPr>
            <a:r>
              <a:rPr lang="fr-CA" sz="2000">
                <a:latin typeface="Century Gothic" panose="020B0502020202020204" pitchFamily="34" charset="0"/>
                <a:ea typeface="+mn-lt"/>
                <a:cs typeface="+mn-lt"/>
              </a:rPr>
              <a:t>L’</a:t>
            </a:r>
            <a:r>
              <a:rPr lang="fr-CA" sz="2000" b="1">
                <a:latin typeface="Century Gothic" panose="020B0502020202020204" pitchFamily="34" charset="0"/>
                <a:ea typeface="+mn-lt"/>
                <a:cs typeface="+mn-lt"/>
              </a:rPr>
              <a:t>investisseur prudent</a:t>
            </a:r>
            <a:r>
              <a:rPr lang="fr-CA" sz="2000">
                <a:latin typeface="Century Gothic" panose="020B0502020202020204" pitchFamily="34" charset="0"/>
                <a:ea typeface="+mn-lt"/>
                <a:cs typeface="+mn-lt"/>
              </a:rPr>
              <a:t> est prêt à accepter des rendements plus bas pour protéger son capital. Il investira souvent dans des obligations, des investissements liquides et des titres du marché monétaire.</a:t>
            </a:r>
          </a:p>
        </p:txBody>
      </p:sp>
    </p:spTree>
    <p:extLst>
      <p:ext uri="{BB962C8B-B14F-4D97-AF65-F5344CB8AC3E}">
        <p14:creationId xmlns:p14="http://schemas.microsoft.com/office/powerpoint/2010/main" val="338242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a:t>Comment le risque d’investissement est-il mesuré?</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8</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1911702"/>
            <a:ext cx="11158192" cy="4401205"/>
          </a:xfrm>
          <a:prstGeom prst="rect">
            <a:avLst/>
          </a:prstGeom>
          <a:noFill/>
        </p:spPr>
        <p:txBody>
          <a:bodyPr wrap="square">
            <a:spAutoFit/>
          </a:bodyPr>
          <a:lstStyle/>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Les investisseurs analysent des facteurs comme les tendances du marché, les indicateurs économiques et les résultats des entreprises. </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Des probabilités sont attribuées aux différents résultats possibles d’après les données historiques et l’analyse du marché.</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Le rendement passé sert de référence pour évaluer la probabilité de succès ou d’échec d’un investissement.</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Des facteurs externes, comme les événements politiques, les politiques économiques ou les conditions générales du marché, peuvent avoir une grande incidence sur les risques d’investissement.</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Il faut faire beaucoup de calculs!</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Les investisseurs doivent surveiller constamment leurs investissements et adapter leurs stratégies en fonction des changements des conditions du marché.</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Même avec une analyse soignée, les marchés financiers comportent toujours une certaine part d’incertitude. Des événements imprévus, les réactions du marché ou des changements dans la conjoncture économique peuvent avoir une incidence sur les résultats d’investissements.</a:t>
            </a:r>
          </a:p>
        </p:txBody>
      </p:sp>
    </p:spTree>
    <p:extLst>
      <p:ext uri="{BB962C8B-B14F-4D97-AF65-F5344CB8AC3E}">
        <p14:creationId xmlns:p14="http://schemas.microsoft.com/office/powerpoint/2010/main" val="2778555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Autofit/>
          </a:bodyPr>
          <a:lstStyle/>
          <a:p>
            <a:pPr>
              <a:buClr>
                <a:schemeClr val="dk2"/>
              </a:buClr>
              <a:buSzPts val="4400"/>
            </a:pPr>
            <a:r>
              <a:rPr lang="fr-CA" sz="2800"/>
              <a:t>Réflexion, discussion, partage : quel parallèle peux-tu faire entre l’évaluation du risque d’investissement et une prévision météorologique?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9</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2490046"/>
            <a:ext cx="11158192" cy="3298339"/>
          </a:xfrm>
          <a:prstGeom prst="rect">
            <a:avLst/>
          </a:prstGeom>
          <a:noFill/>
        </p:spPr>
        <p:txBody>
          <a:bodyPr wrap="square">
            <a:spAutoFit/>
          </a:bodyPr>
          <a:lstStyle/>
          <a:p>
            <a:pPr marL="514350" indent="-514350">
              <a:buAutoNum type="arabicPeriod"/>
            </a:pPr>
            <a:r>
              <a:rPr lang="fr-CA" sz="2500">
                <a:latin typeface="Century Gothic" panose="020B0502020202020204" pitchFamily="34" charset="0"/>
                <a:ea typeface="Calibri" panose="020F0502020204030204"/>
                <a:cs typeface="Calibri" panose="020F0502020204030204"/>
              </a:rPr>
              <a:t>En groupes de trois ou de quatre, faites la liste des similarités entre une prévision météorologique et l’évaluation du risque d’investissement, en tenant compte des outils qui sont utilisés et des facteurs qui sont pris en considération.</a:t>
            </a:r>
          </a:p>
          <a:p>
            <a:pPr marL="900113" lvl="1" indent="-358775">
              <a:buClr>
                <a:srgbClr val="A2AAAD"/>
              </a:buClr>
              <a:buFont typeface="Arial" panose="020B0604020202020204" pitchFamily="34" charset="0"/>
              <a:buChar char="•"/>
            </a:pPr>
            <a:r>
              <a:rPr lang="fr-CA" sz="2500">
                <a:latin typeface="Century Gothic" panose="020B0502020202020204" pitchFamily="34" charset="0"/>
                <a:ea typeface="Calibri" panose="020F0502020204030204"/>
                <a:cs typeface="Calibri" panose="020F0502020204030204"/>
              </a:rPr>
              <a:t>Par exemple, les deux utilisent des modèles informatiques pour prédire les prochaines conditions.</a:t>
            </a:r>
          </a:p>
          <a:p>
            <a:pPr marL="514350" indent="-514350">
              <a:spcBef>
                <a:spcPts val="1000"/>
              </a:spcBef>
              <a:buAutoNum type="arabicPeriod"/>
            </a:pPr>
            <a:r>
              <a:rPr lang="fr-CA" sz="2500">
                <a:latin typeface="Century Gothic" panose="020B0502020202020204" pitchFamily="34" charset="0"/>
                <a:ea typeface="Calibri" panose="020F0502020204030204"/>
                <a:cs typeface="Calibri" panose="020F0502020204030204"/>
              </a:rPr>
              <a:t>Après cinq minutes, chaque groupe devra partager avec le reste de la classe une similarité différente.</a:t>
            </a:r>
          </a:p>
        </p:txBody>
      </p:sp>
    </p:spTree>
    <p:extLst>
      <p:ext uri="{BB962C8B-B14F-4D97-AF65-F5344CB8AC3E}">
        <p14:creationId xmlns:p14="http://schemas.microsoft.com/office/powerpoint/2010/main" val="1697493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4"/>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4"/>
</p:tagLst>
</file>

<file path=ppt/tags/tag23.xml><?xml version="1.0" encoding="utf-8"?>
<p:tagLst xmlns:a="http://schemas.openxmlformats.org/drawingml/2006/main" xmlns:r="http://schemas.openxmlformats.org/officeDocument/2006/relationships" xmlns:p="http://schemas.openxmlformats.org/presentationml/2006/main">
  <p:tag name="NUM" val="5"/>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4"/>
</p:tagLst>
</file>

<file path=ppt/tags/tag37.xml><?xml version="1.0" encoding="utf-8"?>
<p:tagLst xmlns:a="http://schemas.openxmlformats.org/drawingml/2006/main" xmlns:r="http://schemas.openxmlformats.org/officeDocument/2006/relationships" xmlns:p="http://schemas.openxmlformats.org/presentationml/2006/main">
  <p:tag name="NUM" val="5"/>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4"/>
</p:tagLst>
</file>

<file path=ppt/tags/tag42.xml><?xml version="1.0" encoding="utf-8"?>
<p:tagLst xmlns:a="http://schemas.openxmlformats.org/drawingml/2006/main" xmlns:r="http://schemas.openxmlformats.org/officeDocument/2006/relationships" xmlns:p="http://schemas.openxmlformats.org/presentationml/2006/main">
  <p:tag name="NUM" val="5"/>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3"/>
</p:tagLst>
</file>

<file path=ppt/tags/tag46.xml><?xml version="1.0" encoding="utf-8"?>
<p:tagLst xmlns:a="http://schemas.openxmlformats.org/drawingml/2006/main" xmlns:r="http://schemas.openxmlformats.org/officeDocument/2006/relationships" xmlns:p="http://schemas.openxmlformats.org/presentationml/2006/main">
  <p:tag name="NUM" val="4"/>
</p:tagLst>
</file>

<file path=ppt/tags/tag47.xml><?xml version="1.0" encoding="utf-8"?>
<p:tagLst xmlns:a="http://schemas.openxmlformats.org/drawingml/2006/main" xmlns:r="http://schemas.openxmlformats.org/officeDocument/2006/relationships" xmlns:p="http://schemas.openxmlformats.org/presentationml/2006/main">
  <p:tag name="NUM" val="6"/>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4"/>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1264</Words>
  <Application>Microsoft Office PowerPoint</Application>
  <PresentationFormat>Widescreen</PresentationFormat>
  <Paragraphs>87</Paragraphs>
  <Slides>12</Slides>
  <Notes>11</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Bierstadt</vt:lpstr>
      <vt:lpstr>Calibri</vt:lpstr>
      <vt:lpstr>Century Gothic</vt:lpstr>
      <vt:lpstr>GestaltVTI</vt:lpstr>
      <vt:lpstr>Le risque lié aux investissements</vt:lpstr>
      <vt:lpstr>Réflexion, discussion, partage</vt:lpstr>
      <vt:lpstr>Risque d’investissement</vt:lpstr>
      <vt:lpstr>Lien entre risque et rendement</vt:lpstr>
      <vt:lpstr>PowerPoint Presentation</vt:lpstr>
      <vt:lpstr>PowerPoint Presentation</vt:lpstr>
      <vt:lpstr>Cotes de risque des fonds d’investissement</vt:lpstr>
      <vt:lpstr>Comment le risque d’investissement est-il mesuré?</vt:lpstr>
      <vt:lpstr>Réflexion, discussion, partage : quel parallèle peux-tu faire entre l’évaluation du risque d’investissement et une prévision météorologique?</vt:lpstr>
      <vt:lpstr>Quel parallèle peux-tu faire entre l’évaluation du risque d’investissement et une prévision météorologique?</vt:lpstr>
      <vt:lpstr>Questionnaire sur la tolérance au risque</vt:lpstr>
      <vt:lpstr>Exemple : Fonds Fidelity Équilibre Canada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Molinaro, Laura</cp:lastModifiedBy>
  <cp:revision>126</cp:revision>
  <dcterms:created xsi:type="dcterms:W3CDTF">2023-10-22T21:01:04Z</dcterms:created>
  <dcterms:modified xsi:type="dcterms:W3CDTF">2024-09-05T15:23:49Z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