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1.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2.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3.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4.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5.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6.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7.xml" ContentType="application/vnd.openxmlformats-officedocument.presentationml.notesSlide+xml"/>
  <Override PartName="/ppt/tags/tag35.xml" ContentType="application/vnd.openxmlformats-officedocument.presentationml.tags+xml"/>
  <Override PartName="/ppt/notesSlides/notesSlide8.xml" ContentType="application/vnd.openxmlformats-officedocument.presentationml.notesSlide+xml"/>
  <Override PartName="/ppt/comments/modernComment_137_C99BC1F1.xml" ContentType="application/vnd.ms-powerpoint.comment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9.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10.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notesSlides/notesSlide11.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15"/>
  </p:notesMasterIdLst>
  <p:sldIdLst>
    <p:sldId id="281" r:id="rId2"/>
    <p:sldId id="279" r:id="rId3"/>
    <p:sldId id="278" r:id="rId4"/>
    <p:sldId id="306" r:id="rId5"/>
    <p:sldId id="307" r:id="rId6"/>
    <p:sldId id="308" r:id="rId7"/>
    <p:sldId id="309" r:id="rId8"/>
    <p:sldId id="285" r:id="rId9"/>
    <p:sldId id="311" r:id="rId10"/>
    <p:sldId id="312" r:id="rId11"/>
    <p:sldId id="297" r:id="rId12"/>
    <p:sldId id="320" r:id="rId13"/>
    <p:sldId id="32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429C636-1258-1300-6AF9-A1C07C859FB5}" name="Gagliardi, Monica" initials="GM" userId="S::monica.flores@fidelity.ca::403ed6f2-ccb6-4a32-97e9-f49bef3accc9" providerId="AD"/>
  <p188:author id="{DF88A69D-1FA6-9820-9E52-8F80F4157C52}" name="Young, Alexandra" initials="YA" userId="S::alexandra.young@fidelity.ca::352ee25d-62a0-42da-b6b2-af7e76994482" providerId="AD"/>
  <p188:author id="{C62313AA-70BB-5D03-5235-BD645A1D21AC}" name="Verreault, Lorianne" initials="VL" userId="S::Lorianne.Verreault@fidelity.ca::d92078dc-d85a-4005-a612-3182e84fbe83" providerId="AD"/>
  <p188:author id="{E972F8CF-B59F-7B46-CD8D-153C09311A4D}" name="Gill, Ravina" initials="GR" userId="S::ravina.gill@fidelity.ca::4ab046ad-39f6-4281-85c3-6be506179019" providerId="AD"/>
  <p188:author id="{0A16D4D1-4734-95FF-367D-C374CF13C49F}" name="Ponce, Vanessa" initials="PV" userId="S::vanessa.ponce@fidelity.ca::30c8e74a-fa94-4ed1-b031-97ff44e964e5" providerId="AD"/>
  <p188:author id="{E34789F2-C444-EAB7-7B99-F93D7A14117D}" name="Darien Desroches" initials="DD" userId="c7371e85daf18b3f"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5885"/>
    <a:srgbClr val="333F48"/>
    <a:srgbClr val="6ABD4A"/>
    <a:srgbClr val="85AE23"/>
    <a:srgbClr val="B9E5F0"/>
    <a:srgbClr val="F2A900"/>
    <a:srgbClr val="8BD3E6"/>
    <a:srgbClr val="A2AA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8880" autoAdjust="0"/>
    <p:restoredTop sz="94602" autoAdjust="0"/>
  </p:normalViewPr>
  <p:slideViewPr>
    <p:cSldViewPr snapToGrid="0">
      <p:cViewPr varScale="1">
        <p:scale>
          <a:sx n="85" d="100"/>
          <a:sy n="85" d="100"/>
        </p:scale>
        <p:origin x="108" y="1446"/>
      </p:cViewPr>
      <p:guideLst/>
    </p:cSldViewPr>
  </p:slideViewPr>
  <p:notesTextViewPr>
    <p:cViewPr>
      <p:scale>
        <a:sx n="1" d="1"/>
        <a:sy n="1" d="1"/>
      </p:scale>
      <p:origin x="0" y="0"/>
    </p:cViewPr>
  </p:notesTextViewPr>
  <p:notesViewPr>
    <p:cSldViewPr snapToGrid="0">
      <p:cViewPr varScale="1">
        <p:scale>
          <a:sx n="78" d="100"/>
          <a:sy n="78" d="100"/>
        </p:scale>
        <p:origin x="396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modernComment_137_C99BC1F1.xml><?xml version="1.0" encoding="utf-8"?>
<p188:cmLst xmlns:a="http://schemas.openxmlformats.org/drawingml/2006/main" xmlns:r="http://schemas.openxmlformats.org/officeDocument/2006/relationships" xmlns:p188="http://schemas.microsoft.com/office/powerpoint/2018/8/main">
  <p188:cm id="{DEF19DE8-F41F-449C-9A8F-984661681159}" authorId="{C62313AA-70BB-5D03-5235-BD645A1D21AC}" created="2024-07-12T20:59:13.903">
    <pc:sldMkLst xmlns:pc="http://schemas.microsoft.com/office/powerpoint/2013/main/command">
      <pc:docMk/>
      <pc:sldMk cId="3382428145" sldId="311"/>
    </pc:sldMkLst>
    <p188:txBody>
      <a:bodyPr/>
      <a:lstStyle/>
      <a:p>
        <a:r>
          <a:rPr lang="fr-CA"/>
          <a:t>Create French table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9444D-42D3-4CC0-927A-FF18E050527A}" type="datetimeFigureOut">
              <a:t>23/07/2024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96D0F3-C04C-4EB4-93F2-B3F04278AF65}" type="slidenum">
              <a:t>‹N°›</a:t>
            </a:fld>
            <a:endParaRPr lang="en-US"/>
          </a:p>
        </p:txBody>
      </p:sp>
    </p:spTree>
    <p:extLst>
      <p:ext uri="{BB962C8B-B14F-4D97-AF65-F5344CB8AC3E}">
        <p14:creationId xmlns:p14="http://schemas.microsoft.com/office/powerpoint/2010/main" val="3048591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11</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08750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37226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13</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07134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3</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4</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21115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5</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62285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6</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83355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7</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305611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lang="fr-CA" dirty="0"/>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85789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9481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2127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 Video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‹N°›</a:t>
            </a:fld>
            <a:endParaRPr lang="en-US" dirty="0"/>
          </a:p>
        </p:txBody>
      </p:sp>
      <p:sp>
        <p:nvSpPr>
          <p:cNvPr id="7" name="Rectangle 6">
            <a:extLst>
              <a:ext uri="{FF2B5EF4-FFF2-40B4-BE49-F238E27FC236}">
                <a16:creationId xmlns:a16="http://schemas.microsoft.com/office/drawing/2014/main" id="{722FD5A5-A16C-00DE-E581-0AFD83A16CAB}"/>
              </a:ext>
            </a:extLst>
          </p:cNvPr>
          <p:cNvSpPr/>
          <p:nvPr userDrawn="1"/>
        </p:nvSpPr>
        <p:spPr>
          <a:xfrm>
            <a:off x="0" y="2057400"/>
            <a:ext cx="12192000" cy="3963988"/>
          </a:xfrm>
          <a:prstGeom prst="rect">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860826"/>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B43-D1CE-43F4-A367-EF1FE9688913}"/>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Picture Placeholder 2">
            <a:extLst>
              <a:ext uri="{FF2B5EF4-FFF2-40B4-BE49-F238E27FC236}">
                <a16:creationId xmlns:a16="http://schemas.microsoft.com/office/drawing/2014/main" id="{E2B73978-8CDF-4C0E-ABA1-7291A0347362}"/>
              </a:ext>
            </a:extLst>
          </p:cNvPr>
          <p:cNvSpPr>
            <a:spLocks noGrp="1"/>
          </p:cNvSpPr>
          <p:nvPr>
            <p:ph type="pic" idx="1"/>
          </p:nvPr>
        </p:nvSpPr>
        <p:spPr>
          <a:xfrm>
            <a:off x="6176990" y="995362"/>
            <a:ext cx="5027005"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5BECC62-ED45-451E-BEC5-A03C6A554D26}"/>
              </a:ext>
            </a:extLst>
          </p:cNvPr>
          <p:cNvSpPr>
            <a:spLocks noGrp="1"/>
          </p:cNvSpPr>
          <p:nvPr>
            <p:ph type="body" sz="half" idx="2"/>
          </p:nvPr>
        </p:nvSpPr>
        <p:spPr>
          <a:xfrm>
            <a:off x="517870" y="3340442"/>
            <a:ext cx="5020948" cy="2528545"/>
          </a:xfrm>
          <a:prstGeom prst="rect">
            <a:avLst/>
          </a:prstGeom>
        </p:spPr>
        <p:txBody>
          <a:bodyPr>
            <a:normAutofit/>
          </a:bodyPr>
          <a:lstStyle>
            <a:lvl1pPr marL="0" indent="0">
              <a:buNone/>
              <a:defRPr sz="22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1A7A86-B983-4315-9312-936B4FCF75FE}"/>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1E2E88C0-25A5-46F9-AB35-EAD50E6B913C}"/>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A0F9EA8-45AD-478E-8606-9328245BC8A6}"/>
              </a:ext>
            </a:extLst>
          </p:cNvPr>
          <p:cNvSpPr>
            <a:spLocks noGrp="1"/>
          </p:cNvSpPr>
          <p:nvPr>
            <p:ph type="sldNum" sz="quarter" idx="12"/>
          </p:nvPr>
        </p:nvSpPr>
        <p:spPr/>
        <p:txBody>
          <a:bodyPr/>
          <a:lstStyle/>
          <a:p>
            <a:fld id="{DFDF98CC-160E-494C-8C3C-8CDC5FA257DE}" type="slidenum">
              <a:rPr lang="en-US" smtClean="0"/>
              <a:t>‹N°›</a:t>
            </a:fld>
            <a:endParaRPr lang="en-US"/>
          </a:p>
        </p:txBody>
      </p:sp>
    </p:spTree>
    <p:extLst>
      <p:ext uri="{BB962C8B-B14F-4D97-AF65-F5344CB8AC3E}">
        <p14:creationId xmlns:p14="http://schemas.microsoft.com/office/powerpoint/2010/main" val="282399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6B8E-1D8E-4105-9BBB-D53AD24B7381}"/>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825530-6629-4FEA-9670-EB21A2F5BA4F}"/>
              </a:ext>
            </a:extLst>
          </p:cNvPr>
          <p:cNvSpPr>
            <a:spLocks noGrp="1"/>
          </p:cNvSpPr>
          <p:nvPr>
            <p:ph type="body" orient="vert" idx="1"/>
          </p:nvPr>
        </p:nvSpPr>
        <p:spPr>
          <a:xfrm>
            <a:off x="6662168" y="969264"/>
            <a:ext cx="5021182" cy="487045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664C7A-A73F-46F5-BC33-696671DAEEE7}"/>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512B3CC0-B649-4509-A4B6-DF9D20EFACE6}"/>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2CECCCA-3F2A-46F3-BF45-7C862FF1D752}"/>
              </a:ext>
            </a:extLst>
          </p:cNvPr>
          <p:cNvSpPr>
            <a:spLocks noGrp="1"/>
          </p:cNvSpPr>
          <p:nvPr>
            <p:ph type="sldNum" sz="quarter" idx="12"/>
          </p:nvPr>
        </p:nvSpPr>
        <p:spPr/>
        <p:txBody>
          <a:bodyPr/>
          <a:lstStyle/>
          <a:p>
            <a:fld id="{DFDF98CC-160E-494C-8C3C-8CDC5FA257DE}" type="slidenum">
              <a:rPr lang="en-US" smtClean="0"/>
              <a:t>‹N°›</a:t>
            </a:fld>
            <a:endParaRPr lang="en-US"/>
          </a:p>
        </p:txBody>
      </p:sp>
    </p:spTree>
    <p:extLst>
      <p:ext uri="{BB962C8B-B14F-4D97-AF65-F5344CB8AC3E}">
        <p14:creationId xmlns:p14="http://schemas.microsoft.com/office/powerpoint/2010/main" val="679775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7BD47B-C187-494C-812F-46BE0040B915}"/>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5A50133B-2446-4168-AA17-6538910668FD}"/>
              </a:ext>
            </a:extLst>
          </p:cNvPr>
          <p:cNvSpPr>
            <a:spLocks noGrp="1"/>
          </p:cNvSpPr>
          <p:nvPr>
            <p:ph type="title" orient="vert"/>
          </p:nvPr>
        </p:nvSpPr>
        <p:spPr>
          <a:xfrm>
            <a:off x="6662168" y="996791"/>
            <a:ext cx="5011962" cy="495692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06A9AD-2756-4C51-A958-6756301EB938}"/>
              </a:ext>
            </a:extLst>
          </p:cNvPr>
          <p:cNvSpPr>
            <a:spLocks noGrp="1"/>
          </p:cNvSpPr>
          <p:nvPr>
            <p:ph type="body" orient="vert" idx="1"/>
          </p:nvPr>
        </p:nvSpPr>
        <p:spPr>
          <a:xfrm>
            <a:off x="517870" y="996791"/>
            <a:ext cx="5021183" cy="495692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2995D-CCEA-43AF-973B-8B6B56A567E8}"/>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2A4029CF-BA62-4CCD-956E-FFA0B37B8A3D}"/>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2CE0B3D-96AB-41B3-ABDD-5B0DE863DAFC}"/>
              </a:ext>
            </a:extLst>
          </p:cNvPr>
          <p:cNvSpPr>
            <a:spLocks noGrp="1"/>
          </p:cNvSpPr>
          <p:nvPr>
            <p:ph type="sldNum" sz="quarter" idx="12"/>
          </p:nvPr>
        </p:nvSpPr>
        <p:spPr/>
        <p:txBody>
          <a:bodyPr/>
          <a:lstStyle/>
          <a:p>
            <a:fld id="{DFDF98CC-160E-494C-8C3C-8CDC5FA257DE}" type="slidenum">
              <a:rPr lang="en-US" smtClean="0"/>
              <a:t>‹N°›</a:t>
            </a:fld>
            <a:endParaRPr lang="en-US"/>
          </a:p>
        </p:txBody>
      </p:sp>
      <p:sp>
        <p:nvSpPr>
          <p:cNvPr id="12" name="Rectangle 11">
            <a:extLst>
              <a:ext uri="{FF2B5EF4-FFF2-40B4-BE49-F238E27FC236}">
                <a16:creationId xmlns:a16="http://schemas.microsoft.com/office/drawing/2014/main" id="{4618136A-0796-46EB-89BB-4C73C0258FE9}"/>
              </a:ext>
              <a:ext uri="{C183D7F6-B498-43B3-948B-1728B52AA6E4}">
                <adec:decorative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4769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ulle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2E9FEDD4-20A1-49F6-9E3E-0B26B426BB73}"/>
              </a:ext>
            </a:extLst>
          </p:cNvPr>
          <p:cNvSpPr>
            <a:spLocks noGrp="1"/>
          </p:cNvSpPr>
          <p:nvPr>
            <p:ph type="subTitle" idx="1"/>
          </p:nvPr>
        </p:nvSpPr>
        <p:spPr>
          <a:xfrm>
            <a:off x="517870" y="1991844"/>
            <a:ext cx="11158193" cy="4029786"/>
          </a:xfrm>
          <a:prstGeom prst="rect">
            <a:avLst/>
          </a:prstGeom>
        </p:spPr>
        <p:txBody>
          <a:bodyPr anchor="t" anchorCtr="0">
            <a:normAutofit/>
          </a:bodyPr>
          <a:lstStyle>
            <a:lvl1pPr marL="342900" indent="-342900" algn="l">
              <a:lnSpc>
                <a:spcPct val="100000"/>
              </a:lnSpc>
              <a:buClr>
                <a:srgbClr val="A2AAAD"/>
              </a:buClr>
              <a:buFont typeface="Arial" panose="020B0604020202020204" pitchFamily="34" charset="0"/>
              <a:buChar char="•"/>
              <a:defRPr sz="2500" i="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‹N°›</a:t>
            </a:fld>
            <a:endParaRPr lang="en-US" dirty="0"/>
          </a:p>
        </p:txBody>
      </p:sp>
    </p:spTree>
    <p:extLst>
      <p:ext uri="{BB962C8B-B14F-4D97-AF65-F5344CB8AC3E}">
        <p14:creationId xmlns:p14="http://schemas.microsoft.com/office/powerpoint/2010/main" val="3544181888"/>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guide id="5" orient="horz" pos="1253"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D8A-C68D-4CF9-9D15-3E09BCC09F66}"/>
              </a:ext>
            </a:extLst>
          </p:cNvPr>
          <p:cNvSpPr>
            <a:spLocks noGrp="1"/>
          </p:cNvSpPr>
          <p:nvPr>
            <p:ph type="title"/>
          </p:nvPr>
        </p:nvSpPr>
        <p:spPr>
          <a:xfrm>
            <a:off x="517869" y="1160463"/>
            <a:ext cx="11158193" cy="532370"/>
          </a:xfrm>
          <a:prstGeom prst="rect">
            <a:avLst/>
          </a:prstGeom>
        </p:spPr>
        <p:txBody>
          <a:bodyPr/>
          <a:lstStyle>
            <a:lvl1pPr>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D972A8B7-F430-4F4A-BB63-481F51E58800}"/>
              </a:ext>
            </a:extLst>
          </p:cNvPr>
          <p:cNvSpPr>
            <a:spLocks noGrp="1"/>
          </p:cNvSpPr>
          <p:nvPr>
            <p:ph type="sldNum" sz="quarter" idx="12"/>
          </p:nvPr>
        </p:nvSpPr>
        <p:spPr/>
        <p:txBody>
          <a:bodyPr/>
          <a:lstStyle/>
          <a:p>
            <a:fld id="{DFDF98CC-160E-494C-8C3C-8CDC5FA257DE}" type="slidenum">
              <a:rPr lang="en-US" smtClean="0"/>
              <a:t>‹N°›</a:t>
            </a:fld>
            <a:endParaRPr lang="en-US"/>
          </a:p>
        </p:txBody>
      </p:sp>
      <p:sp>
        <p:nvSpPr>
          <p:cNvPr id="9" name="TextBox 8">
            <a:extLst>
              <a:ext uri="{FF2B5EF4-FFF2-40B4-BE49-F238E27FC236}">
                <a16:creationId xmlns:a16="http://schemas.microsoft.com/office/drawing/2014/main" id="{184BBE33-EAC1-3B1E-8EFB-448124FA14AC}"/>
              </a:ext>
            </a:extLst>
          </p:cNvPr>
          <p:cNvSpPr txBox="1"/>
          <p:nvPr userDrawn="1"/>
        </p:nvSpPr>
        <p:spPr>
          <a:xfrm>
            <a:off x="552033" y="2009274"/>
            <a:ext cx="5247187" cy="4012113"/>
          </a:xfrm>
          <a:prstGeom prst="rect">
            <a:avLst/>
          </a:prstGeom>
          <a:noFill/>
        </p:spPr>
        <p:txBody>
          <a:bodyPr wrap="square" rtlCol="0">
            <a:spAutoFit/>
          </a:bodyPr>
          <a:lstStyle/>
          <a:p>
            <a:endParaRPr lang="en-US" dirty="0"/>
          </a:p>
        </p:txBody>
      </p:sp>
      <p:sp>
        <p:nvSpPr>
          <p:cNvPr id="13" name="Text Placeholder 12">
            <a:extLst>
              <a:ext uri="{FF2B5EF4-FFF2-40B4-BE49-F238E27FC236}">
                <a16:creationId xmlns:a16="http://schemas.microsoft.com/office/drawing/2014/main" id="{CAA535C0-5BE2-5A59-3D11-8ABCC9A62912}"/>
              </a:ext>
            </a:extLst>
          </p:cNvPr>
          <p:cNvSpPr>
            <a:spLocks noGrp="1"/>
          </p:cNvSpPr>
          <p:nvPr>
            <p:ph type="body" sz="quarter" idx="13"/>
          </p:nvPr>
        </p:nvSpPr>
        <p:spPr>
          <a:xfrm>
            <a:off x="517525" y="2128838"/>
            <a:ext cx="5184775" cy="38925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2">
            <a:extLst>
              <a:ext uri="{FF2B5EF4-FFF2-40B4-BE49-F238E27FC236}">
                <a16:creationId xmlns:a16="http://schemas.microsoft.com/office/drawing/2014/main" id="{BB27B774-CAD3-DF42-BBF0-6DE55F243F01}"/>
              </a:ext>
            </a:extLst>
          </p:cNvPr>
          <p:cNvSpPr>
            <a:spLocks noGrp="1"/>
          </p:cNvSpPr>
          <p:nvPr>
            <p:ph type="body" sz="quarter" idx="14"/>
          </p:nvPr>
        </p:nvSpPr>
        <p:spPr>
          <a:xfrm>
            <a:off x="6497220" y="2128838"/>
            <a:ext cx="5184775" cy="38925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8190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BAC1C-A332-4BA5-8C9C-FE0396C81619}"/>
              </a:ext>
            </a:extLst>
          </p:cNvPr>
          <p:cNvSpPr>
            <a:spLocks noGrp="1"/>
          </p:cNvSpPr>
          <p:nvPr>
            <p:ph type="title"/>
          </p:nvPr>
        </p:nvSpPr>
        <p:spPr>
          <a:xfrm>
            <a:off x="517870" y="978408"/>
            <a:ext cx="5020056" cy="4870974"/>
          </a:xfrm>
          <a:prstGeom prst="rect">
            <a:avLst/>
          </a:prstGeom>
        </p:spPr>
        <p:txBody>
          <a:bodyPr anchor="t">
            <a:normAutofit/>
          </a:bodyPr>
          <a:lstStyle>
            <a:lvl1pPr>
              <a:defRPr sz="5400"/>
            </a:lvl1pPr>
          </a:lstStyle>
          <a:p>
            <a:r>
              <a:rPr lang="en-US"/>
              <a:t>Click to edit Master title style</a:t>
            </a:r>
          </a:p>
        </p:txBody>
      </p:sp>
      <p:sp>
        <p:nvSpPr>
          <p:cNvPr id="3" name="Text Placeholder 2">
            <a:extLst>
              <a:ext uri="{FF2B5EF4-FFF2-40B4-BE49-F238E27FC236}">
                <a16:creationId xmlns:a16="http://schemas.microsoft.com/office/drawing/2014/main" id="{50D8D137-710E-4125-B5E9-F63E7F1C9C9D}"/>
              </a:ext>
            </a:extLst>
          </p:cNvPr>
          <p:cNvSpPr>
            <a:spLocks noGrp="1"/>
          </p:cNvSpPr>
          <p:nvPr>
            <p:ph type="body" idx="1"/>
          </p:nvPr>
        </p:nvSpPr>
        <p:spPr>
          <a:xfrm>
            <a:off x="6662167" y="3566639"/>
            <a:ext cx="5021183" cy="2279979"/>
          </a:xfrm>
          <a:prstGeom prst="rect">
            <a:avLst/>
          </a:prstGeom>
        </p:spPr>
        <p:txBody>
          <a:bodyPr anchor="b">
            <a:normAutofit/>
          </a:bodyPr>
          <a:lstStyle>
            <a:lvl1pPr marL="0" indent="0">
              <a:buNone/>
              <a:defRPr sz="22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480C5-E9A6-425E-B050-03E444BE92C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951B4831-6C0B-4E0B-A341-91E4C5D36B79}"/>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F011EE6-252D-46DD-94DF-C42657EF2CD9}"/>
              </a:ext>
            </a:extLst>
          </p:cNvPr>
          <p:cNvSpPr>
            <a:spLocks noGrp="1"/>
          </p:cNvSpPr>
          <p:nvPr>
            <p:ph type="sldNum" sz="quarter" idx="12"/>
          </p:nvPr>
        </p:nvSpPr>
        <p:spPr/>
        <p:txBody>
          <a:bodyPr/>
          <a:lstStyle/>
          <a:p>
            <a:fld id="{DFDF98CC-160E-494C-8C3C-8CDC5FA257DE}" type="slidenum">
              <a:rPr lang="en-US" smtClean="0"/>
              <a:t>‹N°›</a:t>
            </a:fld>
            <a:endParaRPr lang="en-US"/>
          </a:p>
        </p:txBody>
      </p:sp>
    </p:spTree>
    <p:extLst>
      <p:ext uri="{BB962C8B-B14F-4D97-AF65-F5344CB8AC3E}">
        <p14:creationId xmlns:p14="http://schemas.microsoft.com/office/powerpoint/2010/main" val="3189469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04B06-C54A-4B7B-B6D1-436428EAF8E2}"/>
              </a:ext>
            </a:extLst>
          </p:cNvPr>
          <p:cNvSpPr>
            <a:spLocks noGrp="1"/>
          </p:cNvSpPr>
          <p:nvPr>
            <p:ph type="title"/>
          </p:nvPr>
        </p:nvSpPr>
        <p:spPr>
          <a:xfrm>
            <a:off x="517870" y="978408"/>
            <a:ext cx="5021182" cy="5207699"/>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E5723919-9A2F-4D97-8F31-6E35BD5975B0}"/>
              </a:ext>
            </a:extLst>
          </p:cNvPr>
          <p:cNvSpPr>
            <a:spLocks noGrp="1"/>
          </p:cNvSpPr>
          <p:nvPr>
            <p:ph sz="half" idx="1"/>
          </p:nvPr>
        </p:nvSpPr>
        <p:spPr>
          <a:xfrm>
            <a:off x="6063049" y="969264"/>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8DA345-F684-4BAA-A22C-E725B3A6037F}"/>
              </a:ext>
            </a:extLst>
          </p:cNvPr>
          <p:cNvSpPr>
            <a:spLocks noGrp="1"/>
          </p:cNvSpPr>
          <p:nvPr>
            <p:ph sz="half" idx="2"/>
          </p:nvPr>
        </p:nvSpPr>
        <p:spPr>
          <a:xfrm>
            <a:off x="6063049" y="3621849"/>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399C52-9753-45D8-9646-CF31BB01577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C2F95E57-622C-4199-940E-F5462E1AC44A}"/>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01B7592-00E8-41EF-B749-2A5EA8E460DA}"/>
              </a:ext>
            </a:extLst>
          </p:cNvPr>
          <p:cNvSpPr>
            <a:spLocks noGrp="1"/>
          </p:cNvSpPr>
          <p:nvPr>
            <p:ph type="sldNum" sz="quarter" idx="12"/>
          </p:nvPr>
        </p:nvSpPr>
        <p:spPr/>
        <p:txBody>
          <a:bodyPr/>
          <a:lstStyle/>
          <a:p>
            <a:fld id="{DFDF98CC-160E-494C-8C3C-8CDC5FA257DE}" type="slidenum">
              <a:rPr lang="en-US" smtClean="0"/>
              <a:t>‹N°›</a:t>
            </a:fld>
            <a:endParaRPr lang="en-US"/>
          </a:p>
        </p:txBody>
      </p:sp>
    </p:spTree>
    <p:extLst>
      <p:ext uri="{BB962C8B-B14F-4D97-AF65-F5344CB8AC3E}">
        <p14:creationId xmlns:p14="http://schemas.microsoft.com/office/powerpoint/2010/main" val="1443149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F4AA536-072F-4374-926E-17E038EC7E98}"/>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13" name="Rectangle 12">
            <a:extLst>
              <a:ext uri="{FF2B5EF4-FFF2-40B4-BE49-F238E27FC236}">
                <a16:creationId xmlns:a16="http://schemas.microsoft.com/office/drawing/2014/main" id="{A2291277-967B-4176-B40B-9EC360626994}"/>
              </a:ext>
            </a:extLst>
          </p:cNvPr>
          <p:cNvSpPr/>
          <p:nvPr/>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2" name="Title 1">
            <a:extLst>
              <a:ext uri="{FF2B5EF4-FFF2-40B4-BE49-F238E27FC236}">
                <a16:creationId xmlns:a16="http://schemas.microsoft.com/office/drawing/2014/main" id="{FCB11C00-F7CB-4484-807A-D12745CD3CC8}"/>
              </a:ext>
            </a:extLst>
          </p:cNvPr>
          <p:cNvSpPr>
            <a:spLocks noGrp="1"/>
          </p:cNvSpPr>
          <p:nvPr>
            <p:ph type="title"/>
          </p:nvPr>
        </p:nvSpPr>
        <p:spPr>
          <a:xfrm>
            <a:off x="517869" y="978119"/>
            <a:ext cx="11165481" cy="1073056"/>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30FAAA6E-E243-48B3-9585-3C1420B3E19F}"/>
              </a:ext>
            </a:extLst>
          </p:cNvPr>
          <p:cNvSpPr>
            <a:spLocks noGrp="1"/>
          </p:cNvSpPr>
          <p:nvPr>
            <p:ph type="body" idx="1"/>
          </p:nvPr>
        </p:nvSpPr>
        <p:spPr>
          <a:xfrm>
            <a:off x="517870" y="2178908"/>
            <a:ext cx="5020056"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D01B8-0F2E-41A4-B21C-334393F6A677}"/>
              </a:ext>
            </a:extLst>
          </p:cNvPr>
          <p:cNvSpPr>
            <a:spLocks noGrp="1"/>
          </p:cNvSpPr>
          <p:nvPr>
            <p:ph sz="half" idx="2"/>
          </p:nvPr>
        </p:nvSpPr>
        <p:spPr>
          <a:xfrm>
            <a:off x="517870" y="2876085"/>
            <a:ext cx="5020056"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89B23F-3E60-415A-9CE7-0928B5CFB2B3}"/>
              </a:ext>
            </a:extLst>
          </p:cNvPr>
          <p:cNvSpPr>
            <a:spLocks noGrp="1"/>
          </p:cNvSpPr>
          <p:nvPr>
            <p:ph type="body" sz="quarter" idx="3"/>
          </p:nvPr>
        </p:nvSpPr>
        <p:spPr>
          <a:xfrm>
            <a:off x="6662168" y="2178908"/>
            <a:ext cx="5021182"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223446-0CDC-402B-8D71-D9D29F6DFFCC}"/>
              </a:ext>
            </a:extLst>
          </p:cNvPr>
          <p:cNvSpPr>
            <a:spLocks noGrp="1"/>
          </p:cNvSpPr>
          <p:nvPr>
            <p:ph sz="quarter" idx="4"/>
          </p:nvPr>
        </p:nvSpPr>
        <p:spPr>
          <a:xfrm>
            <a:off x="6662168" y="2876085"/>
            <a:ext cx="5021182"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2B77D3-C6EC-4FFD-9E10-24E1AC54201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209DF31B-BD07-4DC2-95C2-B77E51AAEFF7}"/>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C454CE5A-3A0A-4AAB-81D2-F1C20636E54C}"/>
              </a:ext>
            </a:extLst>
          </p:cNvPr>
          <p:cNvSpPr>
            <a:spLocks noGrp="1"/>
          </p:cNvSpPr>
          <p:nvPr>
            <p:ph type="sldNum" sz="quarter" idx="12"/>
          </p:nvPr>
        </p:nvSpPr>
        <p:spPr/>
        <p:txBody>
          <a:bodyPr/>
          <a:lstStyle/>
          <a:p>
            <a:fld id="{DFDF98CC-160E-494C-8C3C-8CDC5FA257DE}" type="slidenum">
              <a:rPr lang="en-US" smtClean="0"/>
              <a:t>‹N°›</a:t>
            </a:fld>
            <a:endParaRPr lang="en-US"/>
          </a:p>
        </p:txBody>
      </p:sp>
    </p:spTree>
    <p:extLst>
      <p:ext uri="{BB962C8B-B14F-4D97-AF65-F5344CB8AC3E}">
        <p14:creationId xmlns:p14="http://schemas.microsoft.com/office/powerpoint/2010/main" val="30644494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16B8-52AB-412B-BBE7-B6BE698FA29B}"/>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0BF779C3-9D19-467E-A5D2-0920834DA13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4" name="Footer Placeholder 3">
            <a:extLst>
              <a:ext uri="{FF2B5EF4-FFF2-40B4-BE49-F238E27FC236}">
                <a16:creationId xmlns:a16="http://schemas.microsoft.com/office/drawing/2014/main" id="{8E272BB4-C8D8-4F74-9677-5AC979932A7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596B49B8-779F-4492-ABD9-96F0D042AC41}"/>
              </a:ext>
            </a:extLst>
          </p:cNvPr>
          <p:cNvSpPr>
            <a:spLocks noGrp="1"/>
          </p:cNvSpPr>
          <p:nvPr>
            <p:ph type="sldNum" sz="quarter" idx="12"/>
          </p:nvPr>
        </p:nvSpPr>
        <p:spPr/>
        <p:txBody>
          <a:bodyPr/>
          <a:lstStyle/>
          <a:p>
            <a:fld id="{DFDF98CC-160E-494C-8C3C-8CDC5FA257DE}" type="slidenum">
              <a:rPr lang="en-US" smtClean="0"/>
              <a:t>‹N°›</a:t>
            </a:fld>
            <a:endParaRPr lang="en-US"/>
          </a:p>
        </p:txBody>
      </p:sp>
    </p:spTree>
    <p:extLst>
      <p:ext uri="{BB962C8B-B14F-4D97-AF65-F5344CB8AC3E}">
        <p14:creationId xmlns:p14="http://schemas.microsoft.com/office/powerpoint/2010/main" val="212426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B976BF-9339-48D6-881A-280D15492E05}"/>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45277605-C9C8-432E-9662-D7D410B151D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522432B6-4A12-46EF-98A7-B5D50BD516F0}"/>
              </a:ext>
            </a:extLst>
          </p:cNvPr>
          <p:cNvSpPr>
            <a:spLocks noGrp="1"/>
          </p:cNvSpPr>
          <p:nvPr>
            <p:ph type="sldNum" sz="quarter" idx="12"/>
          </p:nvPr>
        </p:nvSpPr>
        <p:spPr/>
        <p:txBody>
          <a:bodyPr/>
          <a:lstStyle/>
          <a:p>
            <a:fld id="{DFDF98CC-160E-494C-8C3C-8CDC5FA257DE}" type="slidenum">
              <a:rPr lang="en-US" smtClean="0"/>
              <a:t>‹N°›</a:t>
            </a:fld>
            <a:endParaRPr lang="en-US"/>
          </a:p>
        </p:txBody>
      </p:sp>
    </p:spTree>
    <p:extLst>
      <p:ext uri="{BB962C8B-B14F-4D97-AF65-F5344CB8AC3E}">
        <p14:creationId xmlns:p14="http://schemas.microsoft.com/office/powerpoint/2010/main" val="354605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191C-AF68-4230-A7B2-F8F07B486EDC}"/>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Content Placeholder 2">
            <a:extLst>
              <a:ext uri="{FF2B5EF4-FFF2-40B4-BE49-F238E27FC236}">
                <a16:creationId xmlns:a16="http://schemas.microsoft.com/office/drawing/2014/main" id="{358F9F11-5FCF-4D7E-BA51-38CB84277DC9}"/>
              </a:ext>
            </a:extLst>
          </p:cNvPr>
          <p:cNvSpPr>
            <a:spLocks noGrp="1"/>
          </p:cNvSpPr>
          <p:nvPr>
            <p:ph idx="1"/>
          </p:nvPr>
        </p:nvSpPr>
        <p:spPr>
          <a:xfrm>
            <a:off x="6653182" y="987423"/>
            <a:ext cx="5020948" cy="4873625"/>
          </a:xfrm>
          <a:prstGeom prst="rect">
            <a:avLst/>
          </a:prstGeo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3B519B-06C0-41BC-95FB-FB1FE436375E}"/>
              </a:ext>
            </a:extLst>
          </p:cNvPr>
          <p:cNvSpPr>
            <a:spLocks noGrp="1"/>
          </p:cNvSpPr>
          <p:nvPr>
            <p:ph type="body" sz="half" idx="2"/>
          </p:nvPr>
        </p:nvSpPr>
        <p:spPr>
          <a:xfrm>
            <a:off x="517870" y="3361038"/>
            <a:ext cx="5020948" cy="2507949"/>
          </a:xfrm>
          <a:prstGeom prst="rect">
            <a:avLst/>
          </a:prstGeom>
        </p:spPr>
        <p:txBody>
          <a:bodyPr>
            <a:normAutofit/>
          </a:bodyPr>
          <a:lstStyle>
            <a:lvl1pPr marL="0" indent="0">
              <a:buNone/>
              <a:defRPr sz="24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B8B70C-015C-4832-AFF6-D033E022746B}"/>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BEF1A6FB-8C14-46D1-90A5-0FF11DE78632}"/>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782C585-6FA1-4E94-9C1C-A1DEDE551086}"/>
              </a:ext>
            </a:extLst>
          </p:cNvPr>
          <p:cNvSpPr>
            <a:spLocks noGrp="1"/>
          </p:cNvSpPr>
          <p:nvPr>
            <p:ph type="sldNum" sz="quarter" idx="12"/>
          </p:nvPr>
        </p:nvSpPr>
        <p:spPr/>
        <p:txBody>
          <a:bodyPr/>
          <a:lstStyle/>
          <a:p>
            <a:fld id="{DFDF98CC-160E-494C-8C3C-8CDC5FA257DE}" type="slidenum">
              <a:rPr lang="en-US" smtClean="0"/>
              <a:t>‹N°›</a:t>
            </a:fld>
            <a:endParaRPr lang="en-US"/>
          </a:p>
        </p:txBody>
      </p:sp>
    </p:spTree>
    <p:extLst>
      <p:ext uri="{BB962C8B-B14F-4D97-AF65-F5344CB8AC3E}">
        <p14:creationId xmlns:p14="http://schemas.microsoft.com/office/powerpoint/2010/main" val="334890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CCF282A-DF4A-4A2D-9672-8F0F770A3F1A}"/>
              </a:ext>
            </a:extLst>
          </p:cNvPr>
          <p:cNvSpPr>
            <a:spLocks noGrp="1"/>
          </p:cNvSpPr>
          <p:nvPr>
            <p:ph type="sldNum" sz="quarter" idx="4"/>
          </p:nvPr>
        </p:nvSpPr>
        <p:spPr>
          <a:xfrm>
            <a:off x="11131757" y="6451599"/>
            <a:ext cx="637909" cy="169141"/>
          </a:xfrm>
          <a:prstGeom prst="rect">
            <a:avLst/>
          </a:prstGeom>
        </p:spPr>
        <p:txBody>
          <a:bodyPr vert="horz" lIns="91440" tIns="45720" rIns="91440" bIns="45720" rtlCol="0" anchor="ctr"/>
          <a:lstStyle>
            <a:lvl1pPr algn="r">
              <a:defRPr sz="900">
                <a:solidFill>
                  <a:schemeClr val="tx1"/>
                </a:solidFill>
                <a:latin typeface="Century Gothic" panose="020B0502020202020204" pitchFamily="34" charset="0"/>
              </a:defRPr>
            </a:lvl1pPr>
          </a:lstStyle>
          <a:p>
            <a:fld id="{DFDF98CC-160E-494C-8C3C-8CDC5FA257DE}" type="slidenum">
              <a:rPr lang="en-US" smtClean="0"/>
              <a:pPr/>
              <a:t>‹N°›</a:t>
            </a:fld>
            <a:endParaRPr lang="en-US" dirty="0"/>
          </a:p>
        </p:txBody>
      </p:sp>
      <p:sp>
        <p:nvSpPr>
          <p:cNvPr id="14" name="Rectangle 13">
            <a:extLst>
              <a:ext uri="{FF2B5EF4-FFF2-40B4-BE49-F238E27FC236}">
                <a16:creationId xmlns:a16="http://schemas.microsoft.com/office/drawing/2014/main" id="{ADE57300-C7FF-4578-99A0-42B0295B123C}"/>
              </a:ext>
            </a:extLst>
          </p:cNvPr>
          <p:cNvSpPr/>
          <p:nvPr/>
        </p:nvSpPr>
        <p:spPr>
          <a:xfrm>
            <a:off x="1" y="230284"/>
            <a:ext cx="1842447" cy="466685"/>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A2AAAD"/>
              </a:solidFill>
            </a:endParaRPr>
          </a:p>
        </p:txBody>
      </p:sp>
      <p:pic>
        <p:nvPicPr>
          <p:cNvPr id="10" name="Picture 9" descr="A blue and black logo&#10;&#10;Description automatically generated">
            <a:extLst>
              <a:ext uri="{FF2B5EF4-FFF2-40B4-BE49-F238E27FC236}">
                <a16:creationId xmlns:a16="http://schemas.microsoft.com/office/drawing/2014/main" id="{CD5AB2A9-403F-025D-C64F-BA17CAA50F38}"/>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17870" y="6277840"/>
            <a:ext cx="1600200" cy="342900"/>
          </a:xfrm>
          <a:prstGeom prst="rect">
            <a:avLst/>
          </a:prstGeom>
        </p:spPr>
      </p:pic>
      <p:sp>
        <p:nvSpPr>
          <p:cNvPr id="13" name="TextBox 12">
            <a:extLst>
              <a:ext uri="{FF2B5EF4-FFF2-40B4-BE49-F238E27FC236}">
                <a16:creationId xmlns:a16="http://schemas.microsoft.com/office/drawing/2014/main" id="{1EBC3D8A-1F30-A2D6-D920-8223E6E639FB}"/>
              </a:ext>
            </a:extLst>
          </p:cNvPr>
          <p:cNvSpPr txBox="1"/>
          <p:nvPr userDrawn="1"/>
        </p:nvSpPr>
        <p:spPr>
          <a:xfrm>
            <a:off x="409433" y="278960"/>
            <a:ext cx="1433015" cy="369332"/>
          </a:xfrm>
          <a:prstGeom prst="rect">
            <a:avLst/>
          </a:prstGeom>
          <a:noFill/>
        </p:spPr>
        <p:txBody>
          <a:bodyPr wrap="square" rtlCol="0">
            <a:spAutoFit/>
          </a:bodyPr>
          <a:lstStyle/>
          <a:p>
            <a:r>
              <a:rPr lang="en-US" b="1" dirty="0" err="1">
                <a:solidFill>
                  <a:srgbClr val="333F48"/>
                </a:solidFill>
                <a:latin typeface="Century Gothic" panose="020B0502020202020204" pitchFamily="34" charset="0"/>
              </a:rPr>
              <a:t>Leçon</a:t>
            </a:r>
            <a:r>
              <a:rPr lang="en-US" b="1" dirty="0">
                <a:solidFill>
                  <a:srgbClr val="333F48"/>
                </a:solidFill>
                <a:latin typeface="Century Gothic" panose="020B0502020202020204" pitchFamily="34" charset="0"/>
              </a:rPr>
              <a:t> 10</a:t>
            </a:r>
          </a:p>
        </p:txBody>
      </p:sp>
      <p:pic>
        <p:nvPicPr>
          <p:cNvPr id="2" name="Image 1" descr="Une image contenant texte, Police, Graphique, logo&#10;&#10;Description générée automatiquement">
            <a:extLst>
              <a:ext uri="{FF2B5EF4-FFF2-40B4-BE49-F238E27FC236}">
                <a16:creationId xmlns:a16="http://schemas.microsoft.com/office/drawing/2014/main" id="{5FEA3F1D-E942-8304-BF10-F7403A052996}"/>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9632886" y="179278"/>
            <a:ext cx="2071597" cy="553583"/>
          </a:xfrm>
          <a:prstGeom prst="rect">
            <a:avLst/>
          </a:prstGeom>
        </p:spPr>
      </p:pic>
      <p:sp>
        <p:nvSpPr>
          <p:cNvPr id="3" name="TextBox 2">
            <a:extLst>
              <a:ext uri="{FF2B5EF4-FFF2-40B4-BE49-F238E27FC236}">
                <a16:creationId xmlns:a16="http://schemas.microsoft.com/office/drawing/2014/main" id="{6EA6BA13-B297-0E49-15C5-C9323381A253}"/>
              </a:ext>
            </a:extLst>
          </p:cNvPr>
          <p:cNvSpPr txBox="1"/>
          <p:nvPr userDrawn="1"/>
        </p:nvSpPr>
        <p:spPr>
          <a:xfrm>
            <a:off x="2470068" y="6451599"/>
            <a:ext cx="3898824" cy="230832"/>
          </a:xfrm>
          <a:prstGeom prst="rect">
            <a:avLst/>
          </a:prstGeom>
          <a:noFill/>
        </p:spPr>
        <p:txBody>
          <a:bodyPr wrap="none" rtlCol="0">
            <a:spAutoFit/>
          </a:bodyPr>
          <a:lstStyle/>
          <a:p>
            <a:r>
              <a:rPr lang="en-CA" sz="900" b="0" i="0" u="none" strike="noStrike" dirty="0">
                <a:solidFill>
                  <a:srgbClr val="222222"/>
                </a:solidFill>
                <a:effectLst/>
                <a:highlight>
                  <a:srgbClr val="FFFFFF"/>
                </a:highlight>
                <a:latin typeface="Century Gothic" panose="020B0502020202020204" pitchFamily="34" charset="0"/>
              </a:rPr>
              <a:t>© 2024 FIDELITY INVESTMENTS CANADA S.R.I.          1810786-v2024411</a:t>
            </a:r>
            <a:endParaRPr lang="en-US" sz="900" dirty="0">
              <a:latin typeface="Century Gothic" panose="020B0502020202020204" pitchFamily="34" charset="0"/>
            </a:endParaRPr>
          </a:p>
        </p:txBody>
      </p:sp>
    </p:spTree>
    <p:extLst>
      <p:ext uri="{BB962C8B-B14F-4D97-AF65-F5344CB8AC3E}">
        <p14:creationId xmlns:p14="http://schemas.microsoft.com/office/powerpoint/2010/main" val="1281054387"/>
      </p:ext>
    </p:extLst>
  </p:cSld>
  <p:clrMap bg1="lt1" tx1="dk1" bg2="lt2" tx2="dk2" accent1="accent1" accent2="accent2" accent3="accent3" accent4="accent4" accent5="accent5" accent6="accent6" hlink="hlink" folHlink="folHlink"/>
  <p:sldLayoutIdLst>
    <p:sldLayoutId id="2147483713" r:id="rId1"/>
    <p:sldLayoutId id="2147483725"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hf hdr="0" dt="0"/>
  <p:txStyles>
    <p:titleStyle>
      <a:lvl1pPr algn="l" defTabSz="914400" rtl="0" eaLnBrk="1" latinLnBrk="0" hangingPunct="1">
        <a:lnSpc>
          <a:spcPct val="100000"/>
        </a:lnSpc>
        <a:spcBef>
          <a:spcPct val="0"/>
        </a:spcBef>
        <a:buNone/>
        <a:defRPr sz="5400" b="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31" userDrawn="1">
          <p15:clr>
            <a:srgbClr val="F26B43"/>
          </p15:clr>
        </p15:guide>
        <p15:guide id="2" pos="325" userDrawn="1">
          <p15:clr>
            <a:srgbClr val="F26B43"/>
          </p15:clr>
        </p15:guide>
        <p15:guide id="3" pos="7355" userDrawn="1">
          <p15:clr>
            <a:srgbClr val="F26B43"/>
          </p15:clr>
        </p15:guide>
        <p15:guide id="4" orient="horz" pos="379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image" Target="../media/image3.jpe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Layout" Target="../slideLayouts/slideLayout1.xml"/><Relationship Id="rId5" Type="http://schemas.openxmlformats.org/officeDocument/2006/relationships/video" Target="https://www.youtube.com/embed/g5XU1m0pPMk?list=PLBzmUd_ESwotHoBQVE0l2LIfSrf-_dGFU" TargetMode="Externa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tags" Target="../tags/tag38.xml"/><Relationship Id="rId7" Type="http://schemas.openxmlformats.org/officeDocument/2006/relationships/notesSlide" Target="../notesSlides/notesSlide9.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slideLayout" Target="../slideLayouts/slideLayout1.xml"/><Relationship Id="rId5" Type="http://schemas.openxmlformats.org/officeDocument/2006/relationships/tags" Target="../tags/tag40.xml"/><Relationship Id="rId4" Type="http://schemas.openxmlformats.org/officeDocument/2006/relationships/tags" Target="../tags/tag39.xml"/></Relationships>
</file>

<file path=ppt/slides/_rels/slide11.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notesSlide" Target="../notesSlides/notesSlide10.xml"/><Relationship Id="rId4"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hyperlink" Target="https://www.google.com/finance" TargetMode="External"/><Relationship Id="rId5" Type="http://schemas.openxmlformats.org/officeDocument/2006/relationships/notesSlide" Target="../notesSlides/notesSlide11.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5" Type="http://schemas.openxmlformats.org/officeDocument/2006/relationships/notesSlide" Target="../notesSlides/notesSlide12.xml"/><Relationship Id="rId4"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tags" Target="../tags/tag7.xml"/><Relationship Id="rId7" Type="http://schemas.openxmlformats.org/officeDocument/2006/relationships/notesSlide" Target="../notesSlides/notesSlide1.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slideLayout" Target="../slideLayouts/slideLayout1.xml"/><Relationship Id="rId5" Type="http://schemas.openxmlformats.org/officeDocument/2006/relationships/tags" Target="../tags/tag9.xml"/><Relationship Id="rId4" Type="http://schemas.openxmlformats.org/officeDocument/2006/relationships/tags" Target="../tags/tag8.xml"/></Relationships>
</file>

<file path=ppt/slides/_rels/slide3.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hyperlink" Target="https://www.google.com/finance" TargetMode="Externa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hyperlink" Target="https://www.fool.com/investing/2018/09/26/what-is-a-stock-split.aspx?utm_source=nasdaq&amp;utm_medium=feed&amp;utm_campaign=article&amp;referring_guid=c5523bf4-60d1-41c8-b81b-a287c3bfcd52" TargetMode="External"/><Relationship Id="rId5" Type="http://schemas.openxmlformats.org/officeDocument/2006/relationships/notesSlide" Target="../notesSlides/notesSlide4.xml"/><Relationship Id="rId4"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tags" Target="../tags/tag21.xml"/><Relationship Id="rId7" Type="http://schemas.openxmlformats.org/officeDocument/2006/relationships/notesSlide" Target="../notesSlides/notesSlide5.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slideLayout" Target="../slideLayouts/slideLayout3.xml"/><Relationship Id="rId5" Type="http://schemas.openxmlformats.org/officeDocument/2006/relationships/tags" Target="../tags/tag23.xml"/><Relationship Id="rId4" Type="http://schemas.openxmlformats.org/officeDocument/2006/relationships/tags" Target="../tags/tag22.xml"/></Relationships>
</file>

<file path=ppt/slides/_rels/slide7.xml.rels><?xml version="1.0" encoding="UTF-8" standalone="yes"?>
<Relationships xmlns="http://schemas.openxmlformats.org/package/2006/relationships"><Relationship Id="rId8" Type="http://schemas.openxmlformats.org/officeDocument/2006/relationships/slideLayout" Target="../slideLayouts/slideLayout3.xml"/><Relationship Id="rId3" Type="http://schemas.openxmlformats.org/officeDocument/2006/relationships/tags" Target="../tags/tag26.xml"/><Relationship Id="rId7" Type="http://schemas.openxmlformats.org/officeDocument/2006/relationships/tags" Target="../tags/tag30.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tags" Target="../tags/tag29.xml"/><Relationship Id="rId5" Type="http://schemas.openxmlformats.org/officeDocument/2006/relationships/tags" Target="../tags/tag28.xml"/><Relationship Id="rId10" Type="http://schemas.openxmlformats.org/officeDocument/2006/relationships/image" Target="../media/image5.png"/><Relationship Id="rId4" Type="http://schemas.openxmlformats.org/officeDocument/2006/relationships/tags" Target="../tags/tag27.xml"/><Relationship Id="rId9"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notesSlide" Target="../notesSlides/notesSlide7.xml"/><Relationship Id="rId5" Type="http://schemas.openxmlformats.org/officeDocument/2006/relationships/slideLayout" Target="../slideLayouts/slideLayout2.xml"/><Relationship Id="rId4" Type="http://schemas.openxmlformats.org/officeDocument/2006/relationships/tags" Target="../tags/tag3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35.xml"/><Relationship Id="rId4" Type="http://schemas.microsoft.com/office/2018/10/relationships/comments" Target="../comments/modernComment_137_C99BC1F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ADED-E4F4-96B4-771C-22B444389C6E}"/>
              </a:ext>
            </a:extLst>
          </p:cNvPr>
          <p:cNvSpPr>
            <a:spLocks noGrp="1"/>
          </p:cNvSpPr>
          <p:nvPr>
            <p:ph type="ctrTitle"/>
            <p:custDataLst>
              <p:tags r:id="rId1"/>
            </p:custDataLst>
          </p:nvPr>
        </p:nvSpPr>
        <p:spPr/>
        <p:txBody>
          <a:bodyPr>
            <a:noAutofit/>
          </a:bodyPr>
          <a:lstStyle/>
          <a:p>
            <a:r>
              <a:rPr lang="fr-CA"/>
              <a:t>Comprendre le rendement des investissements</a:t>
            </a:r>
          </a:p>
        </p:txBody>
      </p:sp>
      <p:sp>
        <p:nvSpPr>
          <p:cNvPr id="3" name="TextBox 2">
            <a:extLst>
              <a:ext uri="{FF2B5EF4-FFF2-40B4-BE49-F238E27FC236}">
                <a16:creationId xmlns:a16="http://schemas.microsoft.com/office/drawing/2014/main" id="{6A9EBC07-E89A-480E-0B63-1C54B7A50807}"/>
              </a:ext>
            </a:extLst>
          </p:cNvPr>
          <p:cNvSpPr txBox="1"/>
          <p:nvPr>
            <p:custDataLst>
              <p:tags r:id="rId2"/>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4" name="TextBox 3">
            <a:extLst>
              <a:ext uri="{FF2B5EF4-FFF2-40B4-BE49-F238E27FC236}">
                <a16:creationId xmlns:a16="http://schemas.microsoft.com/office/drawing/2014/main" id="{0AF1ADBB-F79D-BADA-AC9D-C2A8B61D7835}"/>
              </a:ext>
            </a:extLst>
          </p:cNvPr>
          <p:cNvSpPr txBox="1"/>
          <p:nvPr>
            <p:custDataLst>
              <p:tags r:id="rId3"/>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6" name="Slide Number Placeholder 5">
            <a:extLst>
              <a:ext uri="{FF2B5EF4-FFF2-40B4-BE49-F238E27FC236}">
                <a16:creationId xmlns:a16="http://schemas.microsoft.com/office/drawing/2014/main" id="{62CE6CB1-45A9-C8FE-81D0-492E8B4ED968}"/>
              </a:ext>
            </a:extLst>
          </p:cNvPr>
          <p:cNvSpPr>
            <a:spLocks noGrp="1"/>
          </p:cNvSpPr>
          <p:nvPr>
            <p:ph type="sldNum" sz="quarter" idx="12"/>
            <p:custDataLst>
              <p:tags r:id="rId4"/>
            </p:custDataLst>
          </p:nvPr>
        </p:nvSpPr>
        <p:spPr/>
        <p:txBody>
          <a:bodyPr/>
          <a:lstStyle/>
          <a:p>
            <a:fld id="{DFDF98CC-160E-494C-8C3C-8CDC5FA257DE}" type="slidenum">
              <a:rPr lang="en-US" smtClean="0"/>
              <a:t>1</a:t>
            </a:fld>
            <a:endParaRPr lang="en-US"/>
          </a:p>
        </p:txBody>
      </p:sp>
      <p:pic>
        <p:nvPicPr>
          <p:cNvPr id="5" name="Online Media 4" descr="Comprendre le rendement de tes placements">
            <a:hlinkClick r:id="" action="ppaction://media"/>
            <a:extLst>
              <a:ext uri="{FF2B5EF4-FFF2-40B4-BE49-F238E27FC236}">
                <a16:creationId xmlns:a16="http://schemas.microsoft.com/office/drawing/2014/main" id="{3858760A-CBF0-DCF6-884D-3F71F8FFE3EE}"/>
              </a:ext>
            </a:extLst>
          </p:cNvPr>
          <p:cNvPicPr>
            <a:picLocks noRot="1" noChangeAspect="1"/>
          </p:cNvPicPr>
          <p:nvPr>
            <a:videoFile r:link="rId5"/>
          </p:nvPr>
        </p:nvPicPr>
        <p:blipFill>
          <a:blip r:embed="rId7"/>
          <a:stretch>
            <a:fillRect/>
          </a:stretch>
        </p:blipFill>
        <p:spPr>
          <a:xfrm>
            <a:off x="3231310" y="2406650"/>
            <a:ext cx="5729379" cy="3237099"/>
          </a:xfrm>
          <a:prstGeom prst="rect">
            <a:avLst/>
          </a:prstGeom>
        </p:spPr>
      </p:pic>
    </p:spTree>
    <p:extLst>
      <p:ext uri="{BB962C8B-B14F-4D97-AF65-F5344CB8AC3E}">
        <p14:creationId xmlns:p14="http://schemas.microsoft.com/office/powerpoint/2010/main" val="1508753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5"/>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5"/>
                                        </p:tgtEl>
                                      </p:cBhvr>
                                    </p:cmd>
                                  </p:childTnLst>
                                </p:cTn>
                              </p:par>
                            </p:childTnLst>
                          </p:cTn>
                        </p:par>
                      </p:childTnLst>
                    </p:cTn>
                  </p:par>
                </p:childTnLst>
              </p:cTn>
              <p:nextCondLst>
                <p:cond evt="onClick" delay="0">
                  <p:tgtEl>
                    <p:spTgt spid="5"/>
                  </p:tgtEl>
                </p:cond>
              </p:nextCondLst>
            </p:seq>
            <p:video>
              <p:cMediaNode vol="80000">
                <p:cTn id="12" fill="hold" display="0">
                  <p:stCondLst>
                    <p:cond delay="indefinite"/>
                  </p:stCondLst>
                </p:cTn>
                <p:tgtEl>
                  <p:spTgt spid="5"/>
                </p:tgtEl>
              </p:cMediaNode>
            </p:vide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rmAutofit/>
          </a:bodyPr>
          <a:lstStyle/>
          <a:p>
            <a:pPr>
              <a:buClr>
                <a:schemeClr val="dk2"/>
              </a:buClr>
              <a:buSzPts val="4400"/>
            </a:pPr>
            <a:r>
              <a:rPr lang="fr-CA" sz="3200" b="1">
                <a:ea typeface="Calibri"/>
                <a:cs typeface="Calibri"/>
              </a:rPr>
              <a:t>Comparaison des rendements</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10</a:t>
            </a:fld>
            <a:endParaRPr lang="en-US"/>
          </a:p>
        </p:txBody>
      </p:sp>
      <p:sp>
        <p:nvSpPr>
          <p:cNvPr id="5" name="TextBox 4">
            <a:extLst>
              <a:ext uri="{FF2B5EF4-FFF2-40B4-BE49-F238E27FC236}">
                <a16:creationId xmlns:a16="http://schemas.microsoft.com/office/drawing/2014/main" id="{F7BD4FB9-70BA-4365-A6EF-66407E1DF81D}"/>
              </a:ext>
            </a:extLst>
          </p:cNvPr>
          <p:cNvSpPr txBox="1"/>
          <p:nvPr>
            <p:custDataLst>
              <p:tags r:id="rId3"/>
            </p:custDataLst>
          </p:nvPr>
        </p:nvSpPr>
        <p:spPr>
          <a:xfrm>
            <a:off x="517870" y="2840302"/>
            <a:ext cx="6536073" cy="2400657"/>
          </a:xfrm>
          <a:prstGeom prst="rect">
            <a:avLst/>
          </a:prstGeom>
          <a:noFill/>
        </p:spPr>
        <p:txBody>
          <a:bodyPr wrap="square">
            <a:spAutoFit/>
          </a:bodyPr>
          <a:lstStyle/>
          <a:p>
            <a:r>
              <a:rPr lang="fr-CA" sz="1500" b="1" i="0" u="none" strike="noStrike" baseline="0">
                <a:solidFill>
                  <a:srgbClr val="333F48"/>
                </a:solidFill>
                <a:latin typeface="Century Gothic" panose="020B0502020202020204" pitchFamily="34" charset="0"/>
              </a:rPr>
              <a:t>Rendement cumulatif </a:t>
            </a:r>
          </a:p>
          <a:p>
            <a:pPr marL="0" indent="0">
              <a:buNone/>
            </a:pPr>
            <a:r>
              <a:rPr lang="fr-CA" sz="1500" b="0" i="0" u="none" strike="noStrike" baseline="0">
                <a:solidFill>
                  <a:srgbClr val="000000"/>
                </a:solidFill>
                <a:latin typeface="Century Gothic" panose="020B0502020202020204" pitchFamily="34" charset="0"/>
              </a:rPr>
              <a:t>Le rendement cumulatif reflète la variation totale de la valeur d’un investissement sur une période donnée. Sur de longues périodes, le rendement cumulatif d’un investissement peut être très élevé. </a:t>
            </a:r>
          </a:p>
          <a:p>
            <a:pPr marL="0" indent="0">
              <a:buNone/>
            </a:pPr>
            <a:endParaRPr lang="en-US" sz="1500" b="0" i="0" u="none" strike="noStrike" baseline="0" dirty="0">
              <a:solidFill>
                <a:srgbClr val="000000"/>
              </a:solidFill>
              <a:latin typeface="Century Gothic" panose="020B0502020202020204" pitchFamily="34" charset="0"/>
            </a:endParaRPr>
          </a:p>
          <a:p>
            <a:r>
              <a:rPr lang="fr-CA" sz="1500" b="1" i="0" u="none" strike="noStrike" baseline="0">
                <a:solidFill>
                  <a:srgbClr val="333F48"/>
                </a:solidFill>
                <a:latin typeface="Century Gothic" panose="020B0502020202020204" pitchFamily="34" charset="0"/>
              </a:rPr>
              <a:t>Rendement annualisé </a:t>
            </a:r>
          </a:p>
          <a:p>
            <a:pPr marL="0" indent="0">
              <a:buNone/>
            </a:pPr>
            <a:r>
              <a:rPr lang="fr-CA" sz="1500" b="0" i="0" u="none" strike="noStrike" baseline="0">
                <a:solidFill>
                  <a:srgbClr val="000000"/>
                </a:solidFill>
                <a:latin typeface="Century Gothic" panose="020B0502020202020204" pitchFamily="34" charset="0"/>
              </a:rPr>
              <a:t>Le rendement annualisé mesure la croissance d’un investissement sur une base annualisée (sur un an). Le rendement annualisé est couramment utilisé dans le secteur de l’investissement, car il facilite la comparaison des rendements de différents investissements. </a:t>
            </a:r>
          </a:p>
        </p:txBody>
      </p:sp>
      <p:sp>
        <p:nvSpPr>
          <p:cNvPr id="6" name="Oval 5">
            <a:extLst>
              <a:ext uri="{FF2B5EF4-FFF2-40B4-BE49-F238E27FC236}">
                <a16:creationId xmlns:a16="http://schemas.microsoft.com/office/drawing/2014/main" id="{71B308FA-6EC7-9D37-7E5A-6C0079272711}"/>
              </a:ext>
            </a:extLst>
          </p:cNvPr>
          <p:cNvSpPr/>
          <p:nvPr>
            <p:custDataLst>
              <p:tags r:id="rId4"/>
            </p:custDataLst>
          </p:nvPr>
        </p:nvSpPr>
        <p:spPr>
          <a:xfrm>
            <a:off x="7880103" y="2478501"/>
            <a:ext cx="3122779" cy="3122779"/>
          </a:xfrm>
          <a:prstGeom prst="ellipse">
            <a:avLst/>
          </a:prstGeom>
          <a:solidFill>
            <a:srgbClr val="2058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205885"/>
              </a:solidFill>
            </a:endParaRPr>
          </a:p>
        </p:txBody>
      </p:sp>
      <p:pic>
        <p:nvPicPr>
          <p:cNvPr id="3" name="Picture 2">
            <a:extLst>
              <a:ext uri="{FF2B5EF4-FFF2-40B4-BE49-F238E27FC236}">
                <a16:creationId xmlns:a16="http://schemas.microsoft.com/office/drawing/2014/main" id="{E5748E62-1D5C-FB9F-4FED-3BB5F358EA66}"/>
              </a:ext>
            </a:extLst>
          </p:cNvPr>
          <p:cNvPicPr>
            <a:picLocks noChangeAspect="1"/>
          </p:cNvPicPr>
          <p:nvPr>
            <p:custDataLst>
              <p:tags r:id="rId5"/>
            </p:custDataLst>
          </p:nvPr>
        </p:nvPicPr>
        <p:blipFill>
          <a:blip r:embed="rId8"/>
          <a:stretch>
            <a:fillRect/>
          </a:stretch>
        </p:blipFill>
        <p:spPr>
          <a:xfrm>
            <a:off x="8657720" y="3427566"/>
            <a:ext cx="1545771" cy="1159328"/>
          </a:xfrm>
          <a:prstGeom prst="rect">
            <a:avLst/>
          </a:prstGeom>
        </p:spPr>
      </p:pic>
    </p:spTree>
    <p:extLst>
      <p:ext uri="{BB962C8B-B14F-4D97-AF65-F5344CB8AC3E}">
        <p14:creationId xmlns:p14="http://schemas.microsoft.com/office/powerpoint/2010/main" val="3941372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custDataLst>
              <p:tags r:id="rId1"/>
            </p:custDataLst>
          </p:nvPr>
        </p:nvSpPr>
        <p:spPr/>
        <p:txBody>
          <a:bodyPr/>
          <a:lstStyle/>
          <a:p>
            <a:r>
              <a:rPr lang="fr-CA" b="1">
                <a:ea typeface="Calibri"/>
                <a:cs typeface="Calibri"/>
              </a:rPr>
              <a:t>Conclusion</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2"/>
            </p:custDataLst>
          </p:nvPr>
        </p:nvSpPr>
        <p:spPr/>
        <p:txBody>
          <a:bodyPr/>
          <a:lstStyle/>
          <a:p>
            <a:fld id="{DFDF98CC-160E-494C-8C3C-8CDC5FA257DE}" type="slidenum">
              <a:rPr lang="en-US" smtClean="0"/>
              <a:t>11</a:t>
            </a:fld>
            <a:endParaRPr lang="en-US"/>
          </a:p>
        </p:txBody>
      </p:sp>
      <p:sp>
        <p:nvSpPr>
          <p:cNvPr id="5" name="Text Placeholder 1">
            <a:extLst>
              <a:ext uri="{FF2B5EF4-FFF2-40B4-BE49-F238E27FC236}">
                <a16:creationId xmlns:a16="http://schemas.microsoft.com/office/drawing/2014/main" id="{3D3FC68A-2AB8-5336-99E1-7B20CDD7CD2A}"/>
              </a:ext>
            </a:extLst>
          </p:cNvPr>
          <p:cNvSpPr txBox="1">
            <a:spLocks/>
          </p:cNvSpPr>
          <p:nvPr>
            <p:custDataLst>
              <p:tags r:id="rId3"/>
            </p:custDataLst>
          </p:nvPr>
        </p:nvSpPr>
        <p:spPr>
          <a:xfrm>
            <a:off x="517864" y="1917692"/>
            <a:ext cx="10613893" cy="4365870"/>
          </a:xfrm>
          <a:prstGeom prst="rect">
            <a:avLst/>
          </a:prstGeom>
        </p:spPr>
        <p:txBody>
          <a:bodyPr>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Clr>
                <a:srgbClr val="A2AAAD"/>
              </a:buClr>
              <a:buFont typeface="Arial" panose="020B0604020202020204" pitchFamily="34" charset="0"/>
              <a:buChar char="•"/>
            </a:pPr>
            <a:r>
              <a:rPr lang="fr-CA" sz="2500">
                <a:solidFill>
                  <a:srgbClr val="374151"/>
                </a:solidFill>
                <a:latin typeface="Century Gothic" panose="020B0502020202020204" pitchFamily="34" charset="0"/>
                <a:ea typeface="+mn-lt"/>
                <a:cs typeface="+mn-lt"/>
              </a:rPr>
              <a:t>Le rendement d’un investissement est une notion importante à comprendre lorsqu’on investit.</a:t>
            </a:r>
          </a:p>
          <a:p>
            <a:pPr marL="342900" indent="-342900">
              <a:buClr>
                <a:srgbClr val="A2AAAD"/>
              </a:buClr>
              <a:buFont typeface="Arial" panose="020B0604020202020204" pitchFamily="34" charset="0"/>
              <a:buChar char="•"/>
            </a:pPr>
            <a:r>
              <a:rPr lang="fr-CA" sz="2500">
                <a:solidFill>
                  <a:srgbClr val="374151"/>
                </a:solidFill>
                <a:latin typeface="Century Gothic" panose="020B0502020202020204" pitchFamily="34" charset="0"/>
                <a:ea typeface="+mn-lt"/>
                <a:cs typeface="+mn-lt"/>
              </a:rPr>
              <a:t>Le rendement pondéré en fonction du temps est utile pour comparer différents investissements.</a:t>
            </a:r>
          </a:p>
          <a:p>
            <a:pPr marL="342900" indent="-342900">
              <a:buClr>
                <a:srgbClr val="A2AAAD"/>
              </a:buClr>
              <a:buFont typeface="Arial" panose="020B0604020202020204" pitchFamily="34" charset="0"/>
              <a:buChar char="•"/>
            </a:pPr>
            <a:r>
              <a:rPr lang="fr-CA" sz="2500">
                <a:solidFill>
                  <a:srgbClr val="374151"/>
                </a:solidFill>
                <a:latin typeface="Century Gothic" panose="020B0502020202020204" pitchFamily="34" charset="0"/>
                <a:ea typeface="+mn-lt"/>
                <a:cs typeface="+mn-lt"/>
              </a:rPr>
              <a:t>Le rendement pondéré en fonction de la valeur en dollars est plus personnalisé et tient compte des opérations, de leur taille et du moment où elles sont effectuées.</a:t>
            </a:r>
          </a:p>
        </p:txBody>
      </p:sp>
    </p:spTree>
    <p:extLst>
      <p:ext uri="{BB962C8B-B14F-4D97-AF65-F5344CB8AC3E}">
        <p14:creationId xmlns:p14="http://schemas.microsoft.com/office/powerpoint/2010/main" val="1983603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Autofit/>
          </a:bodyPr>
          <a:lstStyle/>
          <a:p>
            <a:pPr>
              <a:buClr>
                <a:schemeClr val="dk2"/>
              </a:buClr>
              <a:buSzPts val="4400"/>
            </a:pPr>
            <a:r>
              <a:rPr lang="fr-CA" sz="2000" b="1">
                <a:cs typeface="Calibri Light"/>
              </a:rPr>
              <a:t>Recherche : Choisis deux de tes entreprises préférées qui sont négociées en bourse et remplis le tableau suivant en utilisant </a:t>
            </a:r>
            <a:r>
              <a:rPr lang="fr-CA" sz="2000" b="1">
                <a:cs typeface="Calibri Light"/>
                <a:hlinkClick r:id="rId6">
                  <a:extLst>
                    <a:ext uri="{A12FA001-AC4F-418D-AE19-62706E023703}">
                      <ahyp:hlinkClr xmlns:ahyp="http://schemas.microsoft.com/office/drawing/2018/hyperlinkcolor" val="tx"/>
                    </a:ext>
                  </a:extLst>
                </a:hlinkClick>
              </a:rPr>
              <a:t>Google Finance</a:t>
            </a:r>
            <a:r>
              <a:rPr lang="fr-CA" sz="2000" b="1">
                <a:cs typeface="Calibri Light"/>
              </a:rPr>
              <a:t>.</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12</a:t>
            </a:fld>
            <a:endParaRPr lang="en-US"/>
          </a:p>
        </p:txBody>
      </p:sp>
      <p:graphicFrame>
        <p:nvGraphicFramePr>
          <p:cNvPr id="5" name="Table 4">
            <a:extLst>
              <a:ext uri="{FF2B5EF4-FFF2-40B4-BE49-F238E27FC236}">
                <a16:creationId xmlns:a16="http://schemas.microsoft.com/office/drawing/2014/main" id="{44D5D614-B692-C75F-8EBB-C0CA69DBFB96}"/>
              </a:ext>
            </a:extLst>
          </p:cNvPr>
          <p:cNvGraphicFramePr>
            <a:graphicFrameLocks noGrp="1"/>
          </p:cNvGraphicFramePr>
          <p:nvPr>
            <p:custDataLst>
              <p:tags r:id="rId3"/>
            </p:custDataLst>
            <p:extLst>
              <p:ext uri="{D42A27DB-BD31-4B8C-83A1-F6EECF244321}">
                <p14:modId xmlns:p14="http://schemas.microsoft.com/office/powerpoint/2010/main" val="4180938132"/>
              </p:ext>
            </p:extLst>
          </p:nvPr>
        </p:nvGraphicFramePr>
        <p:xfrm>
          <a:off x="584540" y="2126656"/>
          <a:ext cx="11022920" cy="3801704"/>
        </p:xfrm>
        <a:graphic>
          <a:graphicData uri="http://schemas.openxmlformats.org/drawingml/2006/table">
            <a:tbl>
              <a:tblPr firstRow="1" bandRow="1">
                <a:tableStyleId>{5C22544A-7EE6-4342-B048-85BDC9FD1C3A}</a:tableStyleId>
              </a:tblPr>
              <a:tblGrid>
                <a:gridCol w="1440203">
                  <a:extLst>
                    <a:ext uri="{9D8B030D-6E8A-4147-A177-3AD203B41FA5}">
                      <a16:colId xmlns:a16="http://schemas.microsoft.com/office/drawing/2014/main" val="2324842690"/>
                    </a:ext>
                  </a:extLst>
                </a:gridCol>
                <a:gridCol w="1447800">
                  <a:extLst>
                    <a:ext uri="{9D8B030D-6E8A-4147-A177-3AD203B41FA5}">
                      <a16:colId xmlns:a16="http://schemas.microsoft.com/office/drawing/2014/main" val="148973809"/>
                    </a:ext>
                  </a:extLst>
                </a:gridCol>
                <a:gridCol w="1071465">
                  <a:extLst>
                    <a:ext uri="{9D8B030D-6E8A-4147-A177-3AD203B41FA5}">
                      <a16:colId xmlns:a16="http://schemas.microsoft.com/office/drawing/2014/main" val="795722063"/>
                    </a:ext>
                  </a:extLst>
                </a:gridCol>
                <a:gridCol w="1492898">
                  <a:extLst>
                    <a:ext uri="{9D8B030D-6E8A-4147-A177-3AD203B41FA5}">
                      <a16:colId xmlns:a16="http://schemas.microsoft.com/office/drawing/2014/main" val="2336605656"/>
                    </a:ext>
                  </a:extLst>
                </a:gridCol>
                <a:gridCol w="1530221">
                  <a:extLst>
                    <a:ext uri="{9D8B030D-6E8A-4147-A177-3AD203B41FA5}">
                      <a16:colId xmlns:a16="http://schemas.microsoft.com/office/drawing/2014/main" val="1194248098"/>
                    </a:ext>
                  </a:extLst>
                </a:gridCol>
                <a:gridCol w="4040333">
                  <a:extLst>
                    <a:ext uri="{9D8B030D-6E8A-4147-A177-3AD203B41FA5}">
                      <a16:colId xmlns:a16="http://schemas.microsoft.com/office/drawing/2014/main" val="2095260080"/>
                    </a:ext>
                  </a:extLst>
                </a:gridCol>
              </a:tblGrid>
              <a:tr h="686631">
                <a:tc>
                  <a:txBody>
                    <a:bodyPr/>
                    <a:lstStyle/>
                    <a:p>
                      <a:r>
                        <a:rPr lang="fr-CA" sz="1500">
                          <a:solidFill>
                            <a:schemeClr val="tx1"/>
                          </a:solidFill>
                          <a:latin typeface="Century Gothic" panose="020B0502020202020204" pitchFamily="34" charset="0"/>
                        </a:rPr>
                        <a:t>Nom et symbole boursier de l’entreprise </a:t>
                      </a:r>
                    </a:p>
                  </a:txBody>
                  <a:tcPr marT="41564" marB="41564">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a:txBody>
                    <a:bodyPr/>
                    <a:lstStyle/>
                    <a:p>
                      <a:pPr lvl="0">
                        <a:buNone/>
                      </a:pPr>
                      <a:r>
                        <a:rPr lang="fr-CA" sz="1500">
                          <a:solidFill>
                            <a:schemeClr val="tx1"/>
                          </a:solidFill>
                          <a:latin typeface="Century Gothic" panose="020B0502020202020204" pitchFamily="34" charset="0"/>
                        </a:rPr>
                        <a:t>Description de l’entreprise</a:t>
                      </a:r>
                    </a:p>
                  </a:txBody>
                  <a:tcPr marT="41564" marB="415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a:txBody>
                    <a:bodyPr/>
                    <a:lstStyle/>
                    <a:p>
                      <a:pPr lvl="0">
                        <a:buNone/>
                      </a:pPr>
                      <a:r>
                        <a:rPr lang="fr-CA" sz="1500">
                          <a:solidFill>
                            <a:schemeClr val="tx1"/>
                          </a:solidFill>
                          <a:latin typeface="Century Gothic" panose="020B0502020202020204" pitchFamily="34" charset="0"/>
                        </a:rPr>
                        <a:t>Cours du titre</a:t>
                      </a:r>
                    </a:p>
                  </a:txBody>
                  <a:tcPr marT="41564" marB="415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a:txBody>
                    <a:bodyPr/>
                    <a:lstStyle/>
                    <a:p>
                      <a:r>
                        <a:rPr lang="fr-CA" sz="1500">
                          <a:solidFill>
                            <a:schemeClr val="tx1"/>
                          </a:solidFill>
                          <a:latin typeface="Century Gothic" panose="020B0502020202020204" pitchFamily="34" charset="0"/>
                        </a:rPr>
                        <a:t>Gain/perte annuel en %</a:t>
                      </a:r>
                    </a:p>
                  </a:txBody>
                  <a:tcPr marT="41564" marB="415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a:txBody>
                    <a:bodyPr/>
                    <a:lstStyle/>
                    <a:p>
                      <a:pPr lvl="0">
                        <a:buNone/>
                      </a:pPr>
                      <a:r>
                        <a:rPr lang="fr-CA" sz="1500" b="1" i="0" u="none" strike="noStrike" baseline="0" noProof="0">
                          <a:solidFill>
                            <a:schemeClr val="tx1"/>
                          </a:solidFill>
                          <a:latin typeface="Century Gothic" panose="020B0502020202020204" pitchFamily="34" charset="0"/>
                        </a:rPr>
                        <a:t>Gain/perte sur 5 ans en %</a:t>
                      </a:r>
                    </a:p>
                  </a:txBody>
                  <a:tcPr marT="41564" marB="415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a:txBody>
                    <a:bodyPr/>
                    <a:lstStyle/>
                    <a:p>
                      <a:r>
                        <a:rPr lang="fr-CA" sz="1500">
                          <a:solidFill>
                            <a:schemeClr val="tx1"/>
                          </a:solidFill>
                          <a:latin typeface="Century Gothic" panose="020B0502020202020204" pitchFamily="34" charset="0"/>
                        </a:rPr>
                        <a:t>À quelle période le prix a-t-il le plus fluctué au cours des cinq dernières années? Pourquoi?</a:t>
                      </a:r>
                    </a:p>
                  </a:txBody>
                  <a:tcPr marT="41564" marB="41564">
                    <a:lnL w="12700" cap="flat" cmpd="sng" algn="ctr">
                      <a:solidFill>
                        <a:schemeClr val="tx1"/>
                      </a:solidFill>
                      <a:prstDash val="solid"/>
                      <a:round/>
                      <a:headEnd type="none" w="med" len="med"/>
                      <a:tailEnd type="none" w="med" len="med"/>
                    </a:lnL>
                    <a:lnB w="12700" cap="flat" cmpd="sng" algn="ctr">
                      <a:noFill/>
                      <a:prstDash val="solid"/>
                      <a:round/>
                      <a:headEnd type="none" w="med" len="med"/>
                      <a:tailEnd type="none" w="med" len="med"/>
                    </a:lnB>
                    <a:solidFill>
                      <a:srgbClr val="6ABD4A"/>
                    </a:solidFill>
                  </a:tcPr>
                </a:tc>
                <a:extLst>
                  <a:ext uri="{0D108BD9-81ED-4DB2-BD59-A6C34878D82A}">
                    <a16:rowId xmlns:a16="http://schemas.microsoft.com/office/drawing/2014/main" val="4181479939"/>
                  </a:ext>
                </a:extLst>
              </a:tr>
              <a:tr h="921328">
                <a:tc>
                  <a:txBody>
                    <a:bodyPr/>
                    <a:lstStyle/>
                    <a:p>
                      <a:r>
                        <a:rPr lang="fr-CA" sz="1200" b="1">
                          <a:solidFill>
                            <a:schemeClr val="tx1"/>
                          </a:solidFill>
                          <a:latin typeface="Century Gothic" panose="020B0502020202020204" pitchFamily="34" charset="0"/>
                        </a:rPr>
                        <a:t>Exemple : </a:t>
                      </a:r>
                    </a:p>
                    <a:p>
                      <a:pPr lvl="0">
                        <a:buNone/>
                      </a:pPr>
                      <a:r>
                        <a:rPr lang="fr-CA" sz="1200" b="1">
                          <a:solidFill>
                            <a:schemeClr val="tx1"/>
                          </a:solidFill>
                          <a:latin typeface="Century Gothic" panose="020B0502020202020204" pitchFamily="34" charset="0"/>
                        </a:rPr>
                        <a:t>Nike</a:t>
                      </a:r>
                    </a:p>
                    <a:p>
                      <a:pPr lvl="0">
                        <a:buNone/>
                      </a:pPr>
                      <a:r>
                        <a:rPr lang="fr-CA" sz="1200" b="1">
                          <a:solidFill>
                            <a:schemeClr val="tx1"/>
                          </a:solidFill>
                          <a:latin typeface="Century Gothic" panose="020B0502020202020204" pitchFamily="34" charset="0"/>
                        </a:rPr>
                        <a:t>NKE</a:t>
                      </a:r>
                    </a:p>
                  </a:txBody>
                  <a:tcPr marT="41564" marB="41564">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200">
                          <a:solidFill>
                            <a:schemeClr val="tx1"/>
                          </a:solidFill>
                          <a:latin typeface="Century Gothic" panose="020B0502020202020204" pitchFamily="34" charset="0"/>
                        </a:rPr>
                        <a:t>Fabricant d’équipement et de vêtements de sport</a:t>
                      </a:r>
                    </a:p>
                  </a:txBody>
                  <a:tcPr marT="41564" marB="415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fr-CA" sz="1200">
                          <a:solidFill>
                            <a:schemeClr val="tx1"/>
                          </a:solidFill>
                          <a:latin typeface="Century Gothic" panose="020B0502020202020204" pitchFamily="34" charset="0"/>
                        </a:rPr>
                        <a:t>121,55 $</a:t>
                      </a:r>
                    </a:p>
                  </a:txBody>
                  <a:tcPr marT="41564" marB="415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fr-CA" sz="1200" b="0" i="0" u="none" strike="noStrike" baseline="0" noProof="0">
                          <a:solidFill>
                            <a:schemeClr val="tx1"/>
                          </a:solidFill>
                          <a:latin typeface="Century Gothic" panose="020B0502020202020204" pitchFamily="34" charset="0"/>
                        </a:rPr>
                        <a:t>+18,5 %</a:t>
                      </a:r>
                    </a:p>
                  </a:txBody>
                  <a:tcPr marT="41564" marB="415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200">
                          <a:solidFill>
                            <a:schemeClr val="tx1"/>
                          </a:solidFill>
                          <a:latin typeface="Century Gothic" panose="020B0502020202020204" pitchFamily="34" charset="0"/>
                        </a:rPr>
                        <a:t>+49,185 %</a:t>
                      </a:r>
                    </a:p>
                  </a:txBody>
                  <a:tcPr marT="41564" marB="415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200" b="1">
                          <a:solidFill>
                            <a:schemeClr val="tx1"/>
                          </a:solidFill>
                          <a:latin typeface="Century Gothic" panose="020B0502020202020204" pitchFamily="34" charset="0"/>
                        </a:rPr>
                        <a:t>Février-mars 2021 : </a:t>
                      </a:r>
                      <a:r>
                        <a:rPr lang="fr-CA" sz="1200" b="0">
                          <a:solidFill>
                            <a:schemeClr val="tx1"/>
                          </a:solidFill>
                          <a:latin typeface="Century Gothic" panose="020B0502020202020204" pitchFamily="34" charset="0"/>
                        </a:rPr>
                        <a:t>Baisse attribuable à la COVID.</a:t>
                      </a:r>
                    </a:p>
                    <a:p>
                      <a:pPr lvl="0" algn="l">
                        <a:lnSpc>
                          <a:spcPct val="100000"/>
                        </a:lnSpc>
                        <a:spcBef>
                          <a:spcPts val="0"/>
                        </a:spcBef>
                        <a:spcAft>
                          <a:spcPts val="0"/>
                        </a:spcAft>
                        <a:buNone/>
                      </a:pPr>
                      <a:r>
                        <a:rPr lang="fr-CA" sz="1200" b="1">
                          <a:solidFill>
                            <a:schemeClr val="tx1"/>
                          </a:solidFill>
                          <a:latin typeface="Century Gothic" panose="020B0502020202020204" pitchFamily="34" charset="0"/>
                          <a:ea typeface="+mn-ea"/>
                          <a:cs typeface="+mn-cs"/>
                        </a:rPr>
                        <a:t>Juin 2021</a:t>
                      </a:r>
                      <a:r>
                        <a:rPr lang="fr-CA" sz="1200">
                          <a:solidFill>
                            <a:schemeClr val="tx1"/>
                          </a:solidFill>
                          <a:latin typeface="Century Gothic" panose="020B0502020202020204" pitchFamily="34" charset="0"/>
                          <a:ea typeface="+mn-ea"/>
                          <a:cs typeface="+mn-cs"/>
                        </a:rPr>
                        <a:t> : Nike prévoit des ventes pour l’ensemble de l’année de plus de 50 milliards de dollars, profitant de la demande refoulée.</a:t>
                      </a:r>
                      <a:r>
                        <a:rPr lang="fr-CA" sz="1200" noProof="0">
                          <a:solidFill>
                            <a:schemeClr val="tx1"/>
                          </a:solidFill>
                          <a:latin typeface="Century Gothic" panose="020B0502020202020204" pitchFamily="34" charset="0"/>
                          <a:ea typeface="+mn-ea"/>
                          <a:cs typeface="+mn-cs"/>
                        </a:rPr>
                        <a:t> Les revenus de l’entreprise ont presque doublé au quatrième trimestre et atteint le cap des 12 milliards de dollars pour la première fois.</a:t>
                      </a:r>
                    </a:p>
                  </a:txBody>
                  <a:tcPr marT="41564" marB="41564">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9711258"/>
                  </a:ext>
                </a:extLst>
              </a:tr>
              <a:tr h="755088">
                <a:tc>
                  <a:txBody>
                    <a:bodyPr/>
                    <a:lstStyle/>
                    <a:p>
                      <a:endParaRPr lang="en-US" sz="900" b="1" dirty="0">
                        <a:latin typeface="Century Gothic" panose="020B0502020202020204" pitchFamily="34" charset="0"/>
                      </a:endParaRPr>
                    </a:p>
                  </a:txBody>
                  <a:tcPr marT="41564" marB="41564">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900" dirty="0">
                        <a:latin typeface="Century Gothic" panose="020B0502020202020204" pitchFamily="34" charset="0"/>
                      </a:endParaRPr>
                    </a:p>
                  </a:txBody>
                  <a:tcPr marT="41564" marB="415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900" dirty="0">
                        <a:latin typeface="Century Gothic" panose="020B0502020202020204" pitchFamily="34" charset="0"/>
                      </a:endParaRPr>
                    </a:p>
                  </a:txBody>
                  <a:tcPr marT="41564" marB="415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900" dirty="0">
                        <a:latin typeface="Century Gothic" panose="020B0502020202020204" pitchFamily="34" charset="0"/>
                      </a:endParaRPr>
                    </a:p>
                  </a:txBody>
                  <a:tcPr marT="41564" marB="415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900" dirty="0">
                        <a:latin typeface="Century Gothic" panose="020B0502020202020204" pitchFamily="34" charset="0"/>
                      </a:endParaRPr>
                    </a:p>
                  </a:txBody>
                  <a:tcPr marT="41564" marB="415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900" dirty="0">
                        <a:latin typeface="Century Gothic" panose="020B0502020202020204" pitchFamily="34" charset="0"/>
                      </a:endParaRPr>
                    </a:p>
                  </a:txBody>
                  <a:tcPr marT="41564" marB="41564">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86200475"/>
                  </a:ext>
                </a:extLst>
              </a:tr>
              <a:tr h="685800">
                <a:tc>
                  <a:txBody>
                    <a:bodyPr/>
                    <a:lstStyle/>
                    <a:p>
                      <a:endParaRPr lang="en-US" sz="900" b="1" dirty="0">
                        <a:latin typeface="Century Gothic" panose="020B0502020202020204" pitchFamily="34" charset="0"/>
                      </a:endParaRPr>
                    </a:p>
                  </a:txBody>
                  <a:tcPr marT="41564" marB="41564">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900" dirty="0">
                        <a:latin typeface="Century Gothic" panose="020B0502020202020204" pitchFamily="34" charset="0"/>
                      </a:endParaRPr>
                    </a:p>
                  </a:txBody>
                  <a:tcPr marT="41564" marB="415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900" dirty="0">
                        <a:latin typeface="Century Gothic" panose="020B0502020202020204" pitchFamily="34" charset="0"/>
                      </a:endParaRPr>
                    </a:p>
                  </a:txBody>
                  <a:tcPr marT="41564" marB="415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900" dirty="0">
                        <a:latin typeface="Century Gothic" panose="020B0502020202020204" pitchFamily="34" charset="0"/>
                      </a:endParaRPr>
                    </a:p>
                  </a:txBody>
                  <a:tcPr marT="41564" marB="415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900" dirty="0">
                        <a:latin typeface="Century Gothic" panose="020B0502020202020204" pitchFamily="34" charset="0"/>
                      </a:endParaRPr>
                    </a:p>
                  </a:txBody>
                  <a:tcPr marT="41564" marB="415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900" dirty="0">
                        <a:latin typeface="Century Gothic" panose="020B0502020202020204" pitchFamily="34" charset="0"/>
                      </a:endParaRPr>
                    </a:p>
                  </a:txBody>
                  <a:tcPr marT="41564" marB="41564">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5136353"/>
                  </a:ext>
                </a:extLst>
              </a:tr>
            </a:tbl>
          </a:graphicData>
        </a:graphic>
      </p:graphicFrame>
    </p:spTree>
    <p:extLst>
      <p:ext uri="{BB962C8B-B14F-4D97-AF65-F5344CB8AC3E}">
        <p14:creationId xmlns:p14="http://schemas.microsoft.com/office/powerpoint/2010/main" val="3348262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custDataLst>
              <p:tags r:id="rId1"/>
            </p:custDataLst>
          </p:nvPr>
        </p:nvSpPr>
        <p:spPr/>
        <p:txBody>
          <a:bodyPr/>
          <a:lstStyle/>
          <a:p>
            <a:r>
              <a:rPr lang="fr-CA"/>
              <a:t>Récapitulation</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2"/>
            </p:custDataLst>
          </p:nvPr>
        </p:nvSpPr>
        <p:spPr/>
        <p:txBody>
          <a:bodyPr/>
          <a:lstStyle/>
          <a:p>
            <a:fld id="{DFDF98CC-160E-494C-8C3C-8CDC5FA257DE}" type="slidenum">
              <a:rPr lang="en-US" smtClean="0"/>
              <a:t>13</a:t>
            </a:fld>
            <a:endParaRPr lang="en-US"/>
          </a:p>
        </p:txBody>
      </p:sp>
      <p:sp>
        <p:nvSpPr>
          <p:cNvPr id="5" name="Text Placeholder 1">
            <a:extLst>
              <a:ext uri="{FF2B5EF4-FFF2-40B4-BE49-F238E27FC236}">
                <a16:creationId xmlns:a16="http://schemas.microsoft.com/office/drawing/2014/main" id="{3D3FC68A-2AB8-5336-99E1-7B20CDD7CD2A}"/>
              </a:ext>
            </a:extLst>
          </p:cNvPr>
          <p:cNvSpPr txBox="1">
            <a:spLocks/>
          </p:cNvSpPr>
          <p:nvPr>
            <p:custDataLst>
              <p:tags r:id="rId3"/>
            </p:custDataLst>
          </p:nvPr>
        </p:nvSpPr>
        <p:spPr>
          <a:xfrm>
            <a:off x="517864" y="1917692"/>
            <a:ext cx="10613893" cy="4365870"/>
          </a:xfrm>
          <a:prstGeom prst="rect">
            <a:avLst/>
          </a:prstGeom>
        </p:spPr>
        <p:txBody>
          <a:bodyPr>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AutoNum type="arabicPeriod"/>
            </a:pPr>
            <a:r>
              <a:rPr lang="fr-CA" sz="2500">
                <a:latin typeface="Century Gothic" panose="020B0502020202020204" pitchFamily="34" charset="0"/>
                <a:cs typeface="Calibri" panose="020F0502020204030204"/>
              </a:rPr>
              <a:t>Formez des groupes de quatre ou cinq.</a:t>
            </a:r>
          </a:p>
          <a:p>
            <a:pPr marL="514350" indent="-514350">
              <a:buAutoNum type="arabicPeriod"/>
            </a:pPr>
            <a:r>
              <a:rPr lang="fr-CA" sz="2500">
                <a:latin typeface="Century Gothic" panose="020B0502020202020204" pitchFamily="34" charset="0"/>
                <a:cs typeface="Calibri" panose="020F0502020204030204"/>
              </a:rPr>
              <a:t>Échangez sur vos choix d’investissement et déterminez qui a obtenu le meilleur et le pire rendement dans chaque groupe. </a:t>
            </a:r>
          </a:p>
          <a:p>
            <a:pPr marL="514350" indent="-514350">
              <a:buAutoNum type="arabicPeriod"/>
            </a:pPr>
            <a:r>
              <a:rPr lang="fr-CA" sz="2500">
                <a:latin typeface="Century Gothic" panose="020B0502020202020204" pitchFamily="34" charset="0"/>
                <a:cs typeface="Calibri" panose="020F0502020204030204"/>
              </a:rPr>
              <a:t>Désignez une personne chargée de partager les résultats avec le reste de la classe. </a:t>
            </a:r>
          </a:p>
          <a:p>
            <a:pPr marL="514350" indent="-514350">
              <a:buAutoNum type="arabicPeriod"/>
            </a:pPr>
            <a:r>
              <a:rPr lang="fr-CA" sz="2500">
                <a:latin typeface="Century Gothic" panose="020B0502020202020204" pitchFamily="34" charset="0"/>
                <a:cs typeface="Calibri" panose="020F0502020204030204"/>
              </a:rPr>
              <a:t>Quelles tendances avez-vous notées pour les investissements les plus performants et les moins performants?</a:t>
            </a:r>
          </a:p>
        </p:txBody>
      </p:sp>
    </p:spTree>
    <p:extLst>
      <p:ext uri="{BB962C8B-B14F-4D97-AF65-F5344CB8AC3E}">
        <p14:creationId xmlns:p14="http://schemas.microsoft.com/office/powerpoint/2010/main" val="1585288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rmAutofit fontScale="90000"/>
          </a:bodyPr>
          <a:lstStyle/>
          <a:p>
            <a:pPr>
              <a:buClr>
                <a:schemeClr val="dk2"/>
              </a:buClr>
              <a:buSzPts val="4400"/>
            </a:pPr>
            <a:r>
              <a:rPr lang="fr-CA" sz="3200">
                <a:ea typeface="Calibri"/>
                <a:cs typeface="Calibri"/>
              </a:rPr>
              <a:t>Qu’est-ce qu’un PAPE (premier appel public à l’épargne)?</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2</a:t>
            </a:fld>
            <a:endParaRPr lang="en-US"/>
          </a:p>
        </p:txBody>
      </p:sp>
      <p:sp>
        <p:nvSpPr>
          <p:cNvPr id="5" name="TextBox 4">
            <a:extLst>
              <a:ext uri="{FF2B5EF4-FFF2-40B4-BE49-F238E27FC236}">
                <a16:creationId xmlns:a16="http://schemas.microsoft.com/office/drawing/2014/main" id="{F7BD4FB9-70BA-4365-A6EF-66407E1DF81D}"/>
              </a:ext>
            </a:extLst>
          </p:cNvPr>
          <p:cNvSpPr txBox="1"/>
          <p:nvPr>
            <p:custDataLst>
              <p:tags r:id="rId3"/>
            </p:custDataLst>
          </p:nvPr>
        </p:nvSpPr>
        <p:spPr>
          <a:xfrm>
            <a:off x="335902" y="2478501"/>
            <a:ext cx="6755363" cy="3108543"/>
          </a:xfrm>
          <a:prstGeom prst="rect">
            <a:avLst/>
          </a:prstGeom>
          <a:noFill/>
        </p:spPr>
        <p:txBody>
          <a:bodyPr wrap="square">
            <a:spAutoFit/>
          </a:bodyPr>
          <a:lstStyle/>
          <a:p>
            <a:pPr marL="457200" indent="-457200">
              <a:buFont typeface="Arial" panose="020B0604020202020204" pitchFamily="34" charset="0"/>
              <a:buChar char="•"/>
            </a:pPr>
            <a:r>
              <a:rPr lang="fr-CA" sz="2800">
                <a:latin typeface="Century Gothic" panose="020B0502020202020204" pitchFamily="34" charset="0"/>
                <a:cs typeface="Calibri"/>
              </a:rPr>
              <a:t>Un </a:t>
            </a:r>
            <a:r>
              <a:rPr lang="fr-CA" sz="2800" b="1">
                <a:latin typeface="Century Gothic" panose="020B0502020202020204" pitchFamily="34" charset="0"/>
                <a:cs typeface="Calibri"/>
              </a:rPr>
              <a:t>PAPE</a:t>
            </a:r>
            <a:r>
              <a:rPr lang="fr-CA" sz="2800">
                <a:latin typeface="Century Gothic" panose="020B0502020202020204" pitchFamily="34" charset="0"/>
                <a:cs typeface="Calibri"/>
              </a:rPr>
              <a:t> est la première fois que les actions d’une entreprise sont vendues dans le public.</a:t>
            </a:r>
          </a:p>
          <a:p>
            <a:pPr marL="457200" indent="-457200">
              <a:buFont typeface="Arial" panose="020B0604020202020204" pitchFamily="34" charset="0"/>
              <a:buChar char="•"/>
            </a:pPr>
            <a:r>
              <a:rPr lang="fr-CA" sz="2800">
                <a:latin typeface="Century Gothic" panose="020B0502020202020204" pitchFamily="34" charset="0"/>
                <a:cs typeface="Calibri"/>
              </a:rPr>
              <a:t>Par la suite, les opérations se poursuivent sur le marché boursier où les négociateurs achètent et vendent les actions entre eux.</a:t>
            </a:r>
          </a:p>
        </p:txBody>
      </p:sp>
      <p:sp>
        <p:nvSpPr>
          <p:cNvPr id="6" name="Oval 5">
            <a:extLst>
              <a:ext uri="{FF2B5EF4-FFF2-40B4-BE49-F238E27FC236}">
                <a16:creationId xmlns:a16="http://schemas.microsoft.com/office/drawing/2014/main" id="{71B308FA-6EC7-9D37-7E5A-6C0079272711}"/>
              </a:ext>
            </a:extLst>
          </p:cNvPr>
          <p:cNvSpPr/>
          <p:nvPr>
            <p:custDataLst>
              <p:tags r:id="rId4"/>
            </p:custDataLst>
          </p:nvPr>
        </p:nvSpPr>
        <p:spPr>
          <a:xfrm>
            <a:off x="7880103" y="2478501"/>
            <a:ext cx="3122779" cy="3122779"/>
          </a:xfrm>
          <a:prstGeom prst="ellipse">
            <a:avLst/>
          </a:prstGeom>
          <a:solidFill>
            <a:srgbClr val="2058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205885"/>
              </a:solidFill>
            </a:endParaRPr>
          </a:p>
        </p:txBody>
      </p:sp>
      <p:pic>
        <p:nvPicPr>
          <p:cNvPr id="7" name="Picture 6">
            <a:extLst>
              <a:ext uri="{FF2B5EF4-FFF2-40B4-BE49-F238E27FC236}">
                <a16:creationId xmlns:a16="http://schemas.microsoft.com/office/drawing/2014/main" id="{AC120495-801B-3F04-009A-CC3809588612}"/>
              </a:ext>
            </a:extLst>
          </p:cNvPr>
          <p:cNvPicPr>
            <a:picLocks noChangeAspect="1"/>
          </p:cNvPicPr>
          <p:nvPr>
            <p:custDataLst>
              <p:tags r:id="rId5"/>
            </p:custDataLst>
          </p:nvPr>
        </p:nvPicPr>
        <p:blipFill>
          <a:blip r:embed="rId8"/>
          <a:stretch>
            <a:fillRect/>
          </a:stretch>
        </p:blipFill>
        <p:spPr>
          <a:xfrm>
            <a:off x="8686801" y="3243943"/>
            <a:ext cx="1360714" cy="1360714"/>
          </a:xfrm>
          <a:prstGeom prst="rect">
            <a:avLst/>
          </a:prstGeom>
        </p:spPr>
      </p:pic>
    </p:spTree>
    <p:extLst>
      <p:ext uri="{BB962C8B-B14F-4D97-AF65-F5344CB8AC3E}">
        <p14:creationId xmlns:p14="http://schemas.microsoft.com/office/powerpoint/2010/main" val="1593136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custDataLst>
              <p:tags r:id="rId1"/>
            </p:custDataLst>
          </p:nvPr>
        </p:nvSpPr>
        <p:spPr/>
        <p:txBody>
          <a:bodyPr/>
          <a:lstStyle/>
          <a:p>
            <a:r>
              <a:rPr lang="fr-CA"/>
              <a:t>Qu’est-ce qu’un fractionnement d’actions?</a:t>
            </a:r>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custDataLst>
              <p:tags r:id="rId2"/>
            </p:custDataLst>
          </p:nvPr>
        </p:nvSpPr>
        <p:spPr>
          <a:xfrm>
            <a:off x="515938" y="2116140"/>
            <a:ext cx="11158193" cy="3581397"/>
          </a:xfrm>
          <a:prstGeom prst="rect">
            <a:avLst/>
          </a:prstGeom>
        </p:spPr>
        <p:txBody>
          <a:bodyPr>
            <a:noAutofit/>
          </a:bodyPr>
          <a:lstStyle/>
          <a:p>
            <a:pPr marL="285750" indent="-285750">
              <a:buClr>
                <a:srgbClr val="A2AAAD"/>
              </a:buClr>
              <a:buFont typeface="Arial" panose="020B0604020202020204" pitchFamily="34" charset="0"/>
              <a:buChar char="•"/>
            </a:pPr>
            <a:r>
              <a:rPr lang="fr-CA">
                <a:latin typeface="Century Gothic" panose="020B0502020202020204" pitchFamily="34" charset="0"/>
                <a:ea typeface="+mn-lt"/>
                <a:cs typeface="+mn-lt"/>
              </a:rPr>
              <a:t>Un fractionnement d’actions partage chaque action en plusieurs (habituellement dans le but de réduire le prix par action).</a:t>
            </a:r>
          </a:p>
          <a:p>
            <a:pPr marL="285750" indent="-285750">
              <a:buClr>
                <a:srgbClr val="A2AAAD"/>
              </a:buClr>
              <a:buFont typeface="Arial" panose="020B0604020202020204" pitchFamily="34" charset="0"/>
              <a:buChar char="•"/>
            </a:pPr>
            <a:r>
              <a:rPr lang="fr-CA">
                <a:latin typeface="Century Gothic" panose="020B0502020202020204" pitchFamily="34" charset="0"/>
                <a:ea typeface="+mn-lt"/>
                <a:cs typeface="+mn-lt"/>
              </a:rPr>
              <a:t>Par exemple, dans le cas d’un fractionnement 2-1 (c.-à-d., 2 pour 1), chaque actionnaire reçoit deux actions pour chaque action détenue. </a:t>
            </a:r>
          </a:p>
          <a:p>
            <a:pPr marL="285750" indent="-285750">
              <a:buClr>
                <a:srgbClr val="A2AAAD"/>
              </a:buClr>
              <a:buFont typeface="Arial" panose="020B0604020202020204" pitchFamily="34" charset="0"/>
              <a:buChar char="•"/>
            </a:pPr>
            <a:r>
              <a:rPr lang="fr-CA">
                <a:latin typeface="Century Gothic" panose="020B0502020202020204" pitchFamily="34" charset="0"/>
                <a:ea typeface="+mn-lt"/>
                <a:cs typeface="+mn-lt"/>
              </a:rPr>
              <a:t>Cela augmente le nombre total d’actions en circulation de l’entreprise, mais sans changer la part de propriété de l’actionnaire. </a:t>
            </a:r>
          </a:p>
          <a:p>
            <a:pPr marL="285750" indent="-285750">
              <a:buClr>
                <a:srgbClr val="A2AAAD"/>
              </a:buClr>
              <a:buFont typeface="Arial" panose="020B0604020202020204" pitchFamily="34" charset="0"/>
              <a:buChar char="•"/>
            </a:pPr>
            <a:r>
              <a:rPr lang="fr-CA">
                <a:latin typeface="Century Gothic" panose="020B0502020202020204" pitchFamily="34" charset="0"/>
                <a:ea typeface="Calibri" panose="020F0502020204030204"/>
                <a:cs typeface="Calibri" panose="020F0502020204030204"/>
              </a:rPr>
              <a:t>C’est une stratégie couramment utilisée par les entreprises pour rendre leurs actions plus abordables.</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3"/>
            </p:custDataLst>
          </p:nvPr>
        </p:nvSpPr>
        <p:spPr/>
        <p:txBody>
          <a:bodyPr/>
          <a:lstStyle/>
          <a:p>
            <a:fld id="{DFDF98CC-160E-494C-8C3C-8CDC5FA257DE}" type="slidenum">
              <a:rPr lang="en-US" smtClean="0"/>
              <a:t>3</a:t>
            </a:fld>
            <a:endParaRPr lang="en-US"/>
          </a:p>
        </p:txBody>
      </p:sp>
    </p:spTree>
    <p:extLst>
      <p:ext uri="{BB962C8B-B14F-4D97-AF65-F5344CB8AC3E}">
        <p14:creationId xmlns:p14="http://schemas.microsoft.com/office/powerpoint/2010/main" val="1274760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custDataLst>
              <p:tags r:id="rId1"/>
            </p:custDataLst>
          </p:nvPr>
        </p:nvSpPr>
        <p:spPr/>
        <p:txBody>
          <a:bodyPr/>
          <a:lstStyle/>
          <a:p>
            <a:r>
              <a:rPr lang="fr-CA"/>
              <a:t>RÉFLEXION : </a:t>
            </a:r>
            <a:r>
              <a:rPr lang="fr-CA" sz="3200">
                <a:cs typeface="Calibri Light"/>
              </a:rPr>
              <a:t>Rendement du titre de ta marque préférée</a:t>
            </a:r>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custDataLst>
              <p:tags r:id="rId2"/>
            </p:custDataLst>
          </p:nvPr>
        </p:nvSpPr>
        <p:spPr>
          <a:xfrm>
            <a:off x="515938" y="2116140"/>
            <a:ext cx="11158193" cy="3581397"/>
          </a:xfrm>
          <a:prstGeom prst="rect">
            <a:avLst/>
          </a:prstGeom>
        </p:spPr>
        <p:txBody>
          <a:bodyPr>
            <a:noAutofit/>
          </a:bodyPr>
          <a:lstStyle/>
          <a:p>
            <a:pPr marL="457200" indent="-457200">
              <a:buAutoNum type="arabicPeriod"/>
            </a:pPr>
            <a:r>
              <a:rPr lang="fr-CA" dirty="0">
                <a:latin typeface="Century Gothic" panose="020B0502020202020204" pitchFamily="34" charset="0"/>
                <a:cs typeface="Calibri"/>
              </a:rPr>
              <a:t>En équipe, choisissez une marque que vous aimez et dont les titres sont négociés en bourse (effectuez la recherche </a:t>
            </a:r>
            <a:r>
              <a:rPr lang="fr-CA" dirty="0">
                <a:latin typeface="Century Gothic" panose="020B0502020202020204" pitchFamily="34" charset="0"/>
                <a:cs typeface="Calibri"/>
                <a:hlinkClick r:id="rId6">
                  <a:extLst>
                    <a:ext uri="{A12FA001-AC4F-418D-AE19-62706E023703}">
                      <ahyp:hlinkClr xmlns:ahyp="http://schemas.microsoft.com/office/drawing/2018/hyperlinkcolor" val="tx"/>
                    </a:ext>
                  </a:extLst>
                </a:hlinkClick>
              </a:rPr>
              <a:t>ici</a:t>
            </a:r>
            <a:r>
              <a:rPr lang="fr-CA" dirty="0">
                <a:latin typeface="Century Gothic" panose="020B0502020202020204" pitchFamily="34" charset="0"/>
                <a:cs typeface="Calibri" panose="020F0502020204030204"/>
              </a:rPr>
              <a:t>).</a:t>
            </a:r>
          </a:p>
          <a:p>
            <a:pPr marL="457200" indent="-457200">
              <a:buAutoNum type="arabicPeriod"/>
            </a:pPr>
            <a:r>
              <a:rPr lang="fr-CA" dirty="0">
                <a:latin typeface="Century Gothic" panose="020B0502020202020204" pitchFamily="34" charset="0"/>
                <a:cs typeface="Calibri" panose="020F0502020204030204"/>
              </a:rPr>
              <a:t>Quel était le prix du PAPE (prix auquel les actions ont été vendues pour la première fois dans le cadre du premier appel public à l’épargne de l’entreprise)?</a:t>
            </a:r>
          </a:p>
          <a:p>
            <a:pPr marL="457200" indent="-457200">
              <a:buAutoNum type="arabicPeriod"/>
            </a:pPr>
            <a:r>
              <a:rPr lang="fr-CA" dirty="0">
                <a:latin typeface="Century Gothic" panose="020B0502020202020204" pitchFamily="34" charset="0"/>
                <a:cs typeface="Calibri" panose="020F0502020204030204"/>
              </a:rPr>
              <a:t>Quel est son prix courant?</a:t>
            </a:r>
          </a:p>
          <a:p>
            <a:pPr marL="457200" indent="-457200">
              <a:buAutoNum type="arabicPeriod"/>
            </a:pPr>
            <a:r>
              <a:rPr lang="fr-CA" dirty="0">
                <a:latin typeface="Century Gothic" panose="020B0502020202020204" pitchFamily="34" charset="0"/>
                <a:cs typeface="Calibri" panose="020F0502020204030204"/>
              </a:rPr>
              <a:t>Si vous aviez investi 1 000 $ dans le PAPE, quel serait le rendement de </a:t>
            </a:r>
            <a:r>
              <a:rPr lang="fr-CA">
                <a:latin typeface="Century Gothic" panose="020B0502020202020204" pitchFamily="34" charset="0"/>
                <a:cs typeface="Calibri" panose="020F0502020204030204"/>
              </a:rPr>
              <a:t>votre investissement </a:t>
            </a:r>
            <a:r>
              <a:rPr lang="fr-CA" dirty="0">
                <a:latin typeface="Century Gothic" panose="020B0502020202020204" pitchFamily="34" charset="0"/>
                <a:cs typeface="Calibri" panose="020F0502020204030204"/>
              </a:rPr>
              <a:t>en dollars si vous l’aviez vendu aujourd’hui?</a:t>
            </a:r>
          </a:p>
          <a:p>
            <a:pPr marL="457200" indent="-457200">
              <a:buAutoNum type="arabicPeriod"/>
            </a:pPr>
            <a:r>
              <a:rPr lang="fr-CA" dirty="0">
                <a:latin typeface="Century Gothic" panose="020B0502020202020204" pitchFamily="34" charset="0"/>
                <a:cs typeface="Calibri" panose="020F0502020204030204"/>
              </a:rPr>
              <a:t>Quel serait </a:t>
            </a:r>
            <a:r>
              <a:rPr lang="fr-CA">
                <a:latin typeface="Century Gothic" panose="020B0502020202020204" pitchFamily="34" charset="0"/>
                <a:cs typeface="Calibri" panose="020F0502020204030204"/>
              </a:rPr>
              <a:t>votre rendement du capital investi (RCI) </a:t>
            </a:r>
            <a:r>
              <a:rPr lang="fr-CA" dirty="0">
                <a:latin typeface="Century Gothic" panose="020B0502020202020204" pitchFamily="34" charset="0"/>
                <a:cs typeface="Calibri" panose="020F0502020204030204"/>
              </a:rPr>
              <a:t>en pourcentage?</a:t>
            </a:r>
          </a:p>
          <a:p>
            <a:pPr marL="457200" indent="-457200">
              <a:buAutoNum type="arabicPeriod"/>
            </a:pPr>
            <a:r>
              <a:rPr lang="fr-CA" dirty="0">
                <a:latin typeface="Century Gothic" panose="020B0502020202020204" pitchFamily="34" charset="0"/>
                <a:cs typeface="Calibri" panose="020F0502020204030204"/>
              </a:rPr>
              <a:t>Que feriez-vous avec cet argent?</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3"/>
            </p:custDataLst>
          </p:nvPr>
        </p:nvSpPr>
        <p:spPr/>
        <p:txBody>
          <a:bodyPr/>
          <a:lstStyle/>
          <a:p>
            <a:fld id="{DFDF98CC-160E-494C-8C3C-8CDC5FA257DE}" type="slidenum">
              <a:rPr lang="en-US" smtClean="0"/>
              <a:t>4</a:t>
            </a:fld>
            <a:endParaRPr lang="en-US"/>
          </a:p>
        </p:txBody>
      </p:sp>
    </p:spTree>
    <p:extLst>
      <p:ext uri="{BB962C8B-B14F-4D97-AF65-F5344CB8AC3E}">
        <p14:creationId xmlns:p14="http://schemas.microsoft.com/office/powerpoint/2010/main" val="2400053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custDataLst>
              <p:tags r:id="rId1"/>
            </p:custDataLst>
          </p:nvPr>
        </p:nvSpPr>
        <p:spPr/>
        <p:txBody>
          <a:bodyPr/>
          <a:lstStyle/>
          <a:p>
            <a:r>
              <a:rPr lang="fr-CA"/>
              <a:t>Exemple : action de Nike</a:t>
            </a:r>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custDataLst>
              <p:tags r:id="rId2"/>
            </p:custDataLst>
          </p:nvPr>
        </p:nvSpPr>
        <p:spPr>
          <a:xfrm>
            <a:off x="515938" y="2116140"/>
            <a:ext cx="11158193" cy="3581397"/>
          </a:xfrm>
          <a:prstGeom prst="rect">
            <a:avLst/>
          </a:prstGeom>
        </p:spPr>
        <p:txBody>
          <a:bodyPr>
            <a:noAutofit/>
          </a:bodyPr>
          <a:lstStyle/>
          <a:p>
            <a:pPr marL="342900" indent="-342900">
              <a:buClr>
                <a:srgbClr val="A2AAAD"/>
              </a:buClr>
              <a:buFont typeface="Arial" panose="020B0604020202020204" pitchFamily="34" charset="0"/>
              <a:buChar char="•"/>
            </a:pPr>
            <a:r>
              <a:rPr lang="fr-CA" dirty="0">
                <a:latin typeface="Century Gothic" panose="020B0502020202020204" pitchFamily="34" charset="0"/>
                <a:ea typeface="+mn-lt"/>
                <a:cs typeface="+mn-lt"/>
              </a:rPr>
              <a:t>L’action a été initialement vendue dans le public au prix de 22 $ l’action.</a:t>
            </a:r>
          </a:p>
          <a:p>
            <a:pPr marL="342900" indent="-342900">
              <a:buClr>
                <a:srgbClr val="A2AAAD"/>
              </a:buClr>
              <a:buFont typeface="Arial" panose="020B0604020202020204" pitchFamily="34" charset="0"/>
              <a:buChar char="•"/>
            </a:pPr>
            <a:r>
              <a:rPr lang="fr-CA" dirty="0">
                <a:latin typeface="Century Gothic" panose="020B0502020202020204" pitchFamily="34" charset="0"/>
                <a:ea typeface="+mn-lt"/>
                <a:cs typeface="+mn-lt"/>
              </a:rPr>
              <a:t>Il y a eu sept </a:t>
            </a:r>
            <a:r>
              <a:rPr lang="fr-CA" u="sng" dirty="0">
                <a:latin typeface="Century Gothic" panose="020B0502020202020204" pitchFamily="34" charset="0"/>
                <a:ea typeface="+mn-lt"/>
                <a:cs typeface="+mn-lt"/>
                <a:hlinkClick r:id="rId6">
                  <a:extLst>
                    <a:ext uri="{A12FA001-AC4F-418D-AE19-62706E023703}">
                      <ahyp:hlinkClr xmlns:ahyp="http://schemas.microsoft.com/office/drawing/2018/hyperlinkcolor" val="tx"/>
                    </a:ext>
                  </a:extLst>
                </a:hlinkClick>
              </a:rPr>
              <a:t>fractionnements d’actions</a:t>
            </a:r>
            <a:r>
              <a:rPr lang="fr-CA" dirty="0">
                <a:latin typeface="Century Gothic" panose="020B0502020202020204" pitchFamily="34" charset="0"/>
                <a:ea typeface="+mn-lt"/>
                <a:cs typeface="+mn-lt"/>
              </a:rPr>
              <a:t> à raison de 2 pour 1. Autrement dit, les actionnaires ont reçu deux actions pour chaque action qu’ils détenaient. </a:t>
            </a:r>
          </a:p>
          <a:p>
            <a:pPr marL="342900" indent="-342900">
              <a:buClr>
                <a:srgbClr val="A2AAAD"/>
              </a:buClr>
              <a:buFont typeface="Arial" panose="020B0604020202020204" pitchFamily="34" charset="0"/>
              <a:buChar char="•"/>
            </a:pPr>
            <a:r>
              <a:rPr lang="fr-CA" dirty="0">
                <a:latin typeface="Century Gothic" panose="020B0502020202020204" pitchFamily="34" charset="0"/>
                <a:ea typeface="+mn-lt"/>
                <a:cs typeface="+mn-lt"/>
              </a:rPr>
              <a:t>Si tu avais acheté une seule action au prix du PAPE, tu détiendrais aujourd’hui 128 actions, qui vaudraient 15 558 $ au prix du marché de 121,55 $ l’action.</a:t>
            </a:r>
          </a:p>
          <a:p>
            <a:pPr marL="342900" indent="-342900">
              <a:buClr>
                <a:srgbClr val="A2AAAD"/>
              </a:buClr>
              <a:buFont typeface="Arial" panose="020B0604020202020204" pitchFamily="34" charset="0"/>
              <a:buChar char="•"/>
            </a:pPr>
            <a:r>
              <a:rPr lang="fr-CA" dirty="0">
                <a:latin typeface="Century Gothic" panose="020B0502020202020204" pitchFamily="34" charset="0"/>
                <a:ea typeface="+mn-lt"/>
                <a:cs typeface="+mn-lt"/>
              </a:rPr>
              <a:t>Si tu avais investi 1 000 $, du détiendrais 5 818 actions (1000 /22*128</a:t>
            </a:r>
            <a:r>
              <a:rPr lang="fr-CA">
                <a:latin typeface="Century Gothic" panose="020B0502020202020204" pitchFamily="34" charset="0"/>
                <a:ea typeface="+mn-lt"/>
                <a:cs typeface="+mn-lt"/>
              </a:rPr>
              <a:t>). Cet investissement </a:t>
            </a:r>
            <a:r>
              <a:rPr lang="fr-CA" dirty="0">
                <a:latin typeface="Century Gothic" panose="020B0502020202020204" pitchFamily="34" charset="0"/>
                <a:ea typeface="+mn-lt"/>
                <a:cs typeface="+mn-lt"/>
              </a:rPr>
              <a:t>vaudrait aujourd’hui 707 178 $.</a:t>
            </a:r>
          </a:p>
          <a:p>
            <a:pPr marL="342900" indent="-342900">
              <a:buClr>
                <a:srgbClr val="A2AAAD"/>
              </a:buClr>
              <a:buFont typeface="Arial" panose="020B0604020202020204" pitchFamily="34" charset="0"/>
              <a:buChar char="•"/>
            </a:pPr>
            <a:r>
              <a:rPr lang="fr-CA" dirty="0">
                <a:latin typeface="Century Gothic" panose="020B0502020202020204" pitchFamily="34" charset="0"/>
                <a:cs typeface="Calibri"/>
              </a:rPr>
              <a:t>Cela correspond à un RCI de 706 178 $ (ou 70 618 % (707,178-1000/1000*100). </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3"/>
            </p:custDataLst>
          </p:nvPr>
        </p:nvSpPr>
        <p:spPr/>
        <p:txBody>
          <a:bodyPr/>
          <a:lstStyle/>
          <a:p>
            <a:fld id="{DFDF98CC-160E-494C-8C3C-8CDC5FA257DE}" type="slidenum">
              <a:rPr lang="en-US" smtClean="0"/>
              <a:t>5</a:t>
            </a:fld>
            <a:endParaRPr lang="en-US"/>
          </a:p>
        </p:txBody>
      </p:sp>
    </p:spTree>
    <p:extLst>
      <p:ext uri="{BB962C8B-B14F-4D97-AF65-F5344CB8AC3E}">
        <p14:creationId xmlns:p14="http://schemas.microsoft.com/office/powerpoint/2010/main" val="393018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custDataLst>
              <p:tags r:id="rId1"/>
            </p:custDataLst>
          </p:nvPr>
        </p:nvSpPr>
        <p:spPr/>
        <p:txBody>
          <a:bodyPr/>
          <a:lstStyle/>
          <a:p>
            <a:r>
              <a:rPr lang="fr-CA" sz="3200" b="1">
                <a:ea typeface="Calibri"/>
                <a:cs typeface="Calibri"/>
              </a:rPr>
              <a:t>Qu’est-ce que le rendement d’un investissement?</a:t>
            </a:r>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custDataLst>
              <p:tags r:id="rId2"/>
            </p:custDataLst>
          </p:nvPr>
        </p:nvSpPr>
        <p:spPr>
          <a:xfrm>
            <a:off x="515939" y="2116140"/>
            <a:ext cx="4197576" cy="3581397"/>
          </a:xfrm>
          <a:prstGeom prst="rect">
            <a:avLst/>
          </a:prstGeom>
        </p:spPr>
        <p:txBody>
          <a:bodyPr>
            <a:noAutofit/>
          </a:bodyPr>
          <a:lstStyle/>
          <a:p>
            <a:pPr marL="0" lvl="1" indent="0">
              <a:buNone/>
            </a:pPr>
            <a:r>
              <a:rPr lang="fr-CA" sz="2400" dirty="0">
                <a:solidFill>
                  <a:srgbClr val="374151"/>
                </a:solidFill>
                <a:latin typeface="Century Gothic" panose="020B0502020202020204" pitchFamily="34" charset="0"/>
                <a:ea typeface="+mn-lt"/>
                <a:cs typeface="+mn-lt"/>
              </a:rPr>
              <a:t>C’est la valeur qu’un titre ou un portefeuille gagne ou perd sur une certaine période, et il est souvent représenté sous forme d’une variation en pourcentage.</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3"/>
            </p:custDataLst>
          </p:nvPr>
        </p:nvSpPr>
        <p:spPr/>
        <p:txBody>
          <a:bodyPr/>
          <a:lstStyle/>
          <a:p>
            <a:fld id="{DFDF98CC-160E-494C-8C3C-8CDC5FA257DE}" type="slidenum">
              <a:rPr lang="en-US" smtClean="0"/>
              <a:t>6</a:t>
            </a:fld>
            <a:endParaRPr lang="en-US"/>
          </a:p>
        </p:txBody>
      </p:sp>
      <p:sp>
        <p:nvSpPr>
          <p:cNvPr id="5" name="TextBox 4">
            <a:extLst>
              <a:ext uri="{FF2B5EF4-FFF2-40B4-BE49-F238E27FC236}">
                <a16:creationId xmlns:a16="http://schemas.microsoft.com/office/drawing/2014/main" id="{F954BE53-E9CA-A1D0-3D28-F0C2F21ACDBE}"/>
              </a:ext>
            </a:extLst>
          </p:cNvPr>
          <p:cNvSpPr txBox="1"/>
          <p:nvPr>
            <p:custDataLst>
              <p:tags r:id="rId4"/>
            </p:custDataLst>
          </p:nvPr>
        </p:nvSpPr>
        <p:spPr>
          <a:xfrm>
            <a:off x="5090160" y="2116140"/>
            <a:ext cx="6720147" cy="4252446"/>
          </a:xfrm>
          <a:prstGeom prst="rect">
            <a:avLst/>
          </a:prstGeom>
          <a:noFill/>
        </p:spPr>
        <p:txBody>
          <a:bodyPr wrap="square">
            <a:spAutoFit/>
          </a:bodyPr>
          <a:lstStyle/>
          <a:p>
            <a:pPr marL="0" indent="0">
              <a:spcAft>
                <a:spcPts val="1000"/>
              </a:spcAft>
              <a:buNone/>
            </a:pPr>
            <a:r>
              <a:rPr lang="fr-CA" b="1">
                <a:solidFill>
                  <a:srgbClr val="333F48"/>
                </a:solidFill>
                <a:latin typeface="Century Gothic" panose="020B0502020202020204" pitchFamily="34" charset="0"/>
                <a:ea typeface="+mn-lt"/>
                <a:cs typeface="+mn-lt"/>
              </a:rPr>
              <a:t>Quelles sont les deux composantes du rendement d’un investissement?</a:t>
            </a:r>
          </a:p>
          <a:p>
            <a:pPr marL="269875" indent="-269875">
              <a:buAutoNum type="arabicPeriod"/>
            </a:pPr>
            <a:r>
              <a:rPr lang="fr-CA" b="1">
                <a:latin typeface="Century Gothic" panose="020B0502020202020204" pitchFamily="34" charset="0"/>
                <a:ea typeface="+mn-lt"/>
                <a:cs typeface="+mn-lt"/>
              </a:rPr>
              <a:t>Variation du prix :</a:t>
            </a:r>
          </a:p>
          <a:p>
            <a:pPr marL="269875" lvl="1"/>
            <a:r>
              <a:rPr lang="fr-CA">
                <a:solidFill>
                  <a:srgbClr val="374151"/>
                </a:solidFill>
                <a:latin typeface="Century Gothic" panose="020B0502020202020204" pitchFamily="34" charset="0"/>
                <a:ea typeface="+mn-lt"/>
                <a:cs typeface="+mn-lt"/>
              </a:rPr>
              <a:t>Perte en capital non réalisée : diminution de la valeur. </a:t>
            </a:r>
          </a:p>
          <a:p>
            <a:pPr marL="269875" lvl="1"/>
            <a:r>
              <a:rPr lang="fr-CA">
                <a:solidFill>
                  <a:srgbClr val="374151"/>
                </a:solidFill>
                <a:latin typeface="Century Gothic" panose="020B0502020202020204" pitchFamily="34" charset="0"/>
                <a:ea typeface="+mn-lt"/>
                <a:cs typeface="+mn-lt"/>
              </a:rPr>
              <a:t>Gain en capital non réalisé : augmentation de la valeur.</a:t>
            </a:r>
          </a:p>
          <a:p>
            <a:pPr marL="269875" lvl="1"/>
            <a:r>
              <a:rPr lang="fr-CA">
                <a:solidFill>
                  <a:srgbClr val="374151"/>
                </a:solidFill>
                <a:latin typeface="Century Gothic" panose="020B0502020202020204" pitchFamily="34" charset="0"/>
                <a:ea typeface="+mn-lt"/>
                <a:cs typeface="+mn-lt"/>
              </a:rPr>
              <a:t>Perte/gain réalisé : survient au moment de la vente du titre.</a:t>
            </a:r>
          </a:p>
          <a:p>
            <a:pPr indent="269875">
              <a:spcBef>
                <a:spcPts val="1200"/>
              </a:spcBef>
              <a:buAutoNum type="arabicPeriod"/>
            </a:pPr>
            <a:r>
              <a:rPr lang="fr-CA" b="1">
                <a:latin typeface="Century Gothic" panose="020B0502020202020204" pitchFamily="34" charset="0"/>
                <a:ea typeface="+mn-lt"/>
                <a:cs typeface="+mn-lt"/>
              </a:rPr>
              <a:t>Revenu gagné :</a:t>
            </a:r>
          </a:p>
          <a:p>
            <a:pPr marL="269875" lvl="1"/>
            <a:r>
              <a:rPr lang="fr-CA">
                <a:solidFill>
                  <a:srgbClr val="374151"/>
                </a:solidFill>
                <a:latin typeface="Century Gothic" panose="020B0502020202020204" pitchFamily="34" charset="0"/>
                <a:ea typeface="+mn-lt"/>
                <a:cs typeface="+mn-lt"/>
              </a:rPr>
              <a:t>Récompense pour détenir un titre.</a:t>
            </a:r>
          </a:p>
          <a:p>
            <a:pPr marL="269875" lvl="1"/>
            <a:r>
              <a:rPr lang="fr-CA">
                <a:solidFill>
                  <a:srgbClr val="374151"/>
                </a:solidFill>
                <a:latin typeface="Century Gothic" panose="020B0502020202020204" pitchFamily="34" charset="0"/>
                <a:ea typeface="+mn-lt"/>
                <a:cs typeface="+mn-lt"/>
              </a:rPr>
              <a:t>Dividendes : distributions à même les profits de l’entreprise (versés habituellement chaque trimestre, soit quatre fois par année).</a:t>
            </a:r>
          </a:p>
          <a:p>
            <a:pPr marL="269875" lvl="1"/>
            <a:r>
              <a:rPr lang="fr-CA">
                <a:solidFill>
                  <a:srgbClr val="374151"/>
                </a:solidFill>
                <a:latin typeface="Century Gothic" panose="020B0502020202020204" pitchFamily="34" charset="0"/>
                <a:ea typeface="+mn-lt"/>
                <a:cs typeface="+mn-lt"/>
              </a:rPr>
              <a:t>Intérêts : gagnés sur des obligations ou des comptes d’épargne.</a:t>
            </a:r>
          </a:p>
        </p:txBody>
      </p:sp>
      <p:cxnSp>
        <p:nvCxnSpPr>
          <p:cNvPr id="6" name="Straight Connector 5">
            <a:extLst>
              <a:ext uri="{FF2B5EF4-FFF2-40B4-BE49-F238E27FC236}">
                <a16:creationId xmlns:a16="http://schemas.microsoft.com/office/drawing/2014/main" id="{A7FC9D2F-0B0D-5D5B-1917-62A9FE89FD12}"/>
              </a:ext>
            </a:extLst>
          </p:cNvPr>
          <p:cNvCxnSpPr>
            <a:cxnSpLocks/>
          </p:cNvCxnSpPr>
          <p:nvPr>
            <p:custDataLst>
              <p:tags r:id="rId5"/>
            </p:custDataLst>
          </p:nvPr>
        </p:nvCxnSpPr>
        <p:spPr>
          <a:xfrm>
            <a:off x="4958803" y="2116140"/>
            <a:ext cx="0" cy="3144451"/>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8245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custDataLst>
              <p:tags r:id="rId1"/>
            </p:custDataLst>
          </p:nvPr>
        </p:nvSpPr>
        <p:spPr/>
        <p:txBody>
          <a:bodyPr/>
          <a:lstStyle/>
          <a:p>
            <a:r>
              <a:rPr lang="fr-CA" sz="3200" b="1">
                <a:ea typeface="+mj-lt"/>
                <a:cs typeface="+mj-lt"/>
              </a:rPr>
              <a:t>Rendement pondéré en fonction du temps vs rendement pondéré en fonction de la valeur en dollars</a:t>
            </a:r>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custDataLst>
              <p:tags r:id="rId2"/>
            </p:custDataLst>
          </p:nvPr>
        </p:nvSpPr>
        <p:spPr>
          <a:xfrm>
            <a:off x="515938" y="2116140"/>
            <a:ext cx="4699874" cy="3794803"/>
          </a:xfrm>
          <a:prstGeom prst="rect">
            <a:avLst/>
          </a:prstGeom>
        </p:spPr>
        <p:txBody>
          <a:bodyPr>
            <a:noAutofit/>
          </a:bodyPr>
          <a:lstStyle/>
          <a:p>
            <a:pPr marL="171450" indent="-171450">
              <a:spcBef>
                <a:spcPct val="0"/>
              </a:spcBef>
              <a:buClr>
                <a:srgbClr val="A2AAAD"/>
              </a:buClr>
              <a:buFont typeface="Arial" panose="020B0604020202020204" pitchFamily="34" charset="0"/>
              <a:buChar char="•"/>
            </a:pPr>
            <a:r>
              <a:rPr lang="fr-CA" sz="1500">
                <a:latin typeface="Century Gothic" panose="020B0502020202020204" pitchFamily="34" charset="0"/>
                <a:ea typeface="Calibri Light"/>
                <a:cs typeface="Calibri Light"/>
              </a:rPr>
              <a:t>Thomas, Julie et Adam ont tous acheté des parts d’un fonds commun de placement (Fonds A).</a:t>
            </a:r>
          </a:p>
          <a:p>
            <a:pPr marL="171450" indent="-171450">
              <a:spcBef>
                <a:spcPct val="0"/>
              </a:spcBef>
              <a:buClr>
                <a:srgbClr val="A2AAAD"/>
              </a:buClr>
              <a:buFont typeface="Arial" panose="020B0604020202020204" pitchFamily="34" charset="0"/>
              <a:buChar char="•"/>
            </a:pPr>
            <a:r>
              <a:rPr lang="fr-CA" sz="1500">
                <a:latin typeface="Century Gothic" panose="020B0502020202020204" pitchFamily="34" charset="0"/>
                <a:ea typeface="Calibri Light"/>
                <a:cs typeface="Calibri Light"/>
              </a:rPr>
              <a:t>Le Fonds A se négociait à 10 $ par part au début de l’année. Les parts ont ensuite fluctué à la baisse et à la hausse avant de clôturer l’année à 11 $ par part. Le rendement de l’investissement dans le Fonds pour l’année est de 10 %.</a:t>
            </a:r>
          </a:p>
          <a:p>
            <a:pPr marL="171450" indent="-171450">
              <a:spcBef>
                <a:spcPct val="0"/>
              </a:spcBef>
              <a:buClr>
                <a:srgbClr val="A2AAAD"/>
              </a:buClr>
              <a:buFont typeface="Arial" panose="020B0604020202020204" pitchFamily="34" charset="0"/>
              <a:buChar char="•"/>
            </a:pPr>
            <a:r>
              <a:rPr lang="fr-CA" sz="1500">
                <a:latin typeface="Century Gothic" panose="020B0502020202020204" pitchFamily="34" charset="0"/>
                <a:ea typeface="+mn-lt"/>
                <a:cs typeface="+mn-lt"/>
              </a:rPr>
              <a:t>Le rendement pondéré en fonction du temps est le même pour les trois investisseurs s’ils ont conservé leurs parts sans les vendre (10 %).</a:t>
            </a:r>
          </a:p>
          <a:p>
            <a:pPr marL="171450" indent="-171450">
              <a:spcBef>
                <a:spcPct val="0"/>
              </a:spcBef>
              <a:buClr>
                <a:srgbClr val="A2AAAD"/>
              </a:buClr>
              <a:buFont typeface="Arial" panose="020B0604020202020204" pitchFamily="34" charset="0"/>
              <a:buChar char="•"/>
            </a:pPr>
            <a:r>
              <a:rPr lang="fr-CA" sz="1500">
                <a:latin typeface="Century Gothic" panose="020B0502020202020204" pitchFamily="34" charset="0"/>
                <a:ea typeface="+mn-lt"/>
                <a:cs typeface="+mn-lt"/>
              </a:rPr>
              <a:t>Le rendement pondéré en fonction de la valeur en dollars varie pour chaque investisseur, selon la taille et le moment de leurs contributions et de leurs retraits.</a:t>
            </a:r>
            <a:endParaRPr lang="fr-CA" sz="1500" dirty="0">
              <a:latin typeface="Century Gothic" panose="020B0502020202020204" pitchFamily="34" charset="0"/>
              <a:ea typeface="+mn-lt"/>
              <a:cs typeface="+mn-lt"/>
            </a:endParaRP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3"/>
            </p:custDataLst>
          </p:nvPr>
        </p:nvSpPr>
        <p:spPr/>
        <p:txBody>
          <a:bodyPr/>
          <a:lstStyle/>
          <a:p>
            <a:fld id="{DFDF98CC-160E-494C-8C3C-8CDC5FA257DE}" type="slidenum">
              <a:rPr lang="en-US" smtClean="0"/>
              <a:t>7</a:t>
            </a:fld>
            <a:endParaRPr lang="en-US"/>
          </a:p>
        </p:txBody>
      </p:sp>
      <p:pic>
        <p:nvPicPr>
          <p:cNvPr id="4" name="Content Placeholder 3" descr="A hypothetical timeline showing when each investor in the scenario started investing in Fund A and how the price of the fund fluctuated through the year.">
            <a:extLst>
              <a:ext uri="{FF2B5EF4-FFF2-40B4-BE49-F238E27FC236}">
                <a16:creationId xmlns:a16="http://schemas.microsoft.com/office/drawing/2014/main" id="{6844A920-6D76-4B84-C450-1CFABC51E961}"/>
              </a:ext>
            </a:extLst>
          </p:cNvPr>
          <p:cNvPicPr>
            <a:picLocks noChangeAspect="1"/>
          </p:cNvPicPr>
          <p:nvPr>
            <p:custDataLst>
              <p:tags r:id="rId4"/>
            </p:custDataLst>
          </p:nvPr>
        </p:nvPicPr>
        <p:blipFill>
          <a:blip r:embed="rId10"/>
          <a:stretch>
            <a:fillRect/>
          </a:stretch>
        </p:blipFill>
        <p:spPr>
          <a:xfrm>
            <a:off x="5365102" y="2116140"/>
            <a:ext cx="6310960" cy="2347003"/>
          </a:xfrm>
          <a:prstGeom prst="rect">
            <a:avLst/>
          </a:prstGeom>
        </p:spPr>
      </p:pic>
      <p:sp>
        <p:nvSpPr>
          <p:cNvPr id="5" name="ZoneTexte 4">
            <a:extLst>
              <a:ext uri="{FF2B5EF4-FFF2-40B4-BE49-F238E27FC236}">
                <a16:creationId xmlns:a16="http://schemas.microsoft.com/office/drawing/2014/main" id="{17200A2E-294F-FE7B-BC9D-3E142C663EEB}"/>
              </a:ext>
            </a:extLst>
          </p:cNvPr>
          <p:cNvSpPr txBox="1"/>
          <p:nvPr>
            <p:custDataLst>
              <p:tags r:id="rId5"/>
            </p:custDataLst>
          </p:nvPr>
        </p:nvSpPr>
        <p:spPr>
          <a:xfrm>
            <a:off x="5476240" y="2204720"/>
            <a:ext cx="2255520" cy="261610"/>
          </a:xfrm>
          <a:prstGeom prst="rect">
            <a:avLst/>
          </a:prstGeom>
          <a:solidFill>
            <a:schemeClr val="bg1"/>
          </a:solidFill>
        </p:spPr>
        <p:txBody>
          <a:bodyPr wrap="square" rtlCol="0">
            <a:spAutoFit/>
          </a:bodyPr>
          <a:lstStyle/>
          <a:p>
            <a:r>
              <a:rPr lang="en-US" sz="1100" b="1">
                <a:solidFill>
                  <a:srgbClr val="205885"/>
                </a:solidFill>
                <a:latin typeface="Century Gothic" panose="020B0502020202020204" pitchFamily="34" charset="0"/>
              </a:rPr>
              <a:t>Croissance de 100 $</a:t>
            </a:r>
            <a:endParaRPr lang="fr-CA" sz="1100" b="1">
              <a:solidFill>
                <a:srgbClr val="205885"/>
              </a:solidFill>
              <a:latin typeface="Century Gothic" panose="020B0502020202020204" pitchFamily="34" charset="0"/>
            </a:endParaRPr>
          </a:p>
        </p:txBody>
      </p:sp>
      <p:sp>
        <p:nvSpPr>
          <p:cNvPr id="6" name="ZoneTexte 5">
            <a:extLst>
              <a:ext uri="{FF2B5EF4-FFF2-40B4-BE49-F238E27FC236}">
                <a16:creationId xmlns:a16="http://schemas.microsoft.com/office/drawing/2014/main" id="{789B65DC-5300-F244-13B0-CA12CC279BF2}"/>
              </a:ext>
            </a:extLst>
          </p:cNvPr>
          <p:cNvSpPr txBox="1"/>
          <p:nvPr>
            <p:custDataLst>
              <p:tags r:id="rId6"/>
            </p:custDataLst>
          </p:nvPr>
        </p:nvSpPr>
        <p:spPr>
          <a:xfrm>
            <a:off x="5232400" y="2509520"/>
            <a:ext cx="609600" cy="1617494"/>
          </a:xfrm>
          <a:prstGeom prst="rect">
            <a:avLst/>
          </a:prstGeom>
          <a:solidFill>
            <a:schemeClr val="bg1"/>
          </a:solidFill>
        </p:spPr>
        <p:txBody>
          <a:bodyPr wrap="square" rtlCol="0">
            <a:spAutoFit/>
          </a:bodyPr>
          <a:lstStyle/>
          <a:p>
            <a:pPr algn="r">
              <a:lnSpc>
                <a:spcPct val="170000"/>
              </a:lnSpc>
            </a:pPr>
            <a:r>
              <a:rPr lang="en-US" sz="1200" b="1">
                <a:solidFill>
                  <a:schemeClr val="tx1">
                    <a:lumMod val="65000"/>
                    <a:lumOff val="35000"/>
                  </a:schemeClr>
                </a:solidFill>
                <a:latin typeface="Arial Narrow" panose="020B0606020202030204" pitchFamily="34" charset="0"/>
              </a:rPr>
              <a:t>140 $ </a:t>
            </a:r>
            <a:br>
              <a:rPr lang="en-US" sz="1200" b="1">
                <a:solidFill>
                  <a:schemeClr val="tx1">
                    <a:lumMod val="65000"/>
                    <a:lumOff val="35000"/>
                  </a:schemeClr>
                </a:solidFill>
                <a:latin typeface="Arial Narrow" panose="020B0606020202030204" pitchFamily="34" charset="0"/>
              </a:rPr>
            </a:br>
            <a:r>
              <a:rPr lang="en-US" sz="1200" b="1">
                <a:solidFill>
                  <a:schemeClr val="tx1">
                    <a:lumMod val="65000"/>
                    <a:lumOff val="35000"/>
                  </a:schemeClr>
                </a:solidFill>
                <a:latin typeface="Arial Narrow" panose="020B0606020202030204" pitchFamily="34" charset="0"/>
              </a:rPr>
              <a:t>120 $ </a:t>
            </a:r>
            <a:br>
              <a:rPr lang="en-US" sz="1200" b="1">
                <a:solidFill>
                  <a:schemeClr val="tx1">
                    <a:lumMod val="65000"/>
                    <a:lumOff val="35000"/>
                  </a:schemeClr>
                </a:solidFill>
                <a:latin typeface="Arial Narrow" panose="020B0606020202030204" pitchFamily="34" charset="0"/>
              </a:rPr>
            </a:br>
            <a:r>
              <a:rPr lang="en-US" sz="1200" b="1">
                <a:solidFill>
                  <a:schemeClr val="tx1">
                    <a:lumMod val="65000"/>
                    <a:lumOff val="35000"/>
                  </a:schemeClr>
                </a:solidFill>
                <a:latin typeface="Arial Narrow" panose="020B0606020202030204" pitchFamily="34" charset="0"/>
              </a:rPr>
              <a:t>100 $ </a:t>
            </a:r>
            <a:br>
              <a:rPr lang="en-US" sz="1200" b="1">
                <a:solidFill>
                  <a:schemeClr val="tx1">
                    <a:lumMod val="65000"/>
                    <a:lumOff val="35000"/>
                  </a:schemeClr>
                </a:solidFill>
                <a:latin typeface="Arial Narrow" panose="020B0606020202030204" pitchFamily="34" charset="0"/>
              </a:rPr>
            </a:br>
            <a:r>
              <a:rPr lang="en-US" sz="1200" b="1">
                <a:solidFill>
                  <a:schemeClr val="tx1">
                    <a:lumMod val="65000"/>
                    <a:lumOff val="35000"/>
                  </a:schemeClr>
                </a:solidFill>
                <a:latin typeface="Arial Narrow" panose="020B0606020202030204" pitchFamily="34" charset="0"/>
              </a:rPr>
              <a:t>80 $ </a:t>
            </a:r>
            <a:br>
              <a:rPr lang="en-US" sz="1200" b="1">
                <a:solidFill>
                  <a:schemeClr val="tx1">
                    <a:lumMod val="65000"/>
                    <a:lumOff val="35000"/>
                  </a:schemeClr>
                </a:solidFill>
                <a:latin typeface="Arial Narrow" panose="020B0606020202030204" pitchFamily="34" charset="0"/>
              </a:rPr>
            </a:br>
            <a:r>
              <a:rPr lang="en-US" sz="1200" b="1">
                <a:solidFill>
                  <a:schemeClr val="tx1">
                    <a:lumMod val="65000"/>
                    <a:lumOff val="35000"/>
                  </a:schemeClr>
                </a:solidFill>
                <a:latin typeface="Arial Narrow" panose="020B0606020202030204" pitchFamily="34" charset="0"/>
              </a:rPr>
              <a:t>60 $</a:t>
            </a:r>
            <a:endParaRPr lang="fr-CA" sz="1200" b="1">
              <a:solidFill>
                <a:schemeClr val="tx1">
                  <a:lumMod val="65000"/>
                  <a:lumOff val="35000"/>
                </a:schemeClr>
              </a:solidFill>
              <a:latin typeface="Arial Narrow" panose="020B0606020202030204" pitchFamily="34" charset="0"/>
            </a:endParaRPr>
          </a:p>
        </p:txBody>
      </p:sp>
      <p:sp>
        <p:nvSpPr>
          <p:cNvPr id="8" name="ZoneTexte 7">
            <a:extLst>
              <a:ext uri="{FF2B5EF4-FFF2-40B4-BE49-F238E27FC236}">
                <a16:creationId xmlns:a16="http://schemas.microsoft.com/office/drawing/2014/main" id="{8FB914C7-9D93-44F5-B586-0B726CF5A095}"/>
              </a:ext>
            </a:extLst>
          </p:cNvPr>
          <p:cNvSpPr txBox="1"/>
          <p:nvPr>
            <p:custDataLst>
              <p:tags r:id="rId7"/>
            </p:custDataLst>
          </p:nvPr>
        </p:nvSpPr>
        <p:spPr>
          <a:xfrm>
            <a:off x="5821680" y="4043680"/>
            <a:ext cx="6380480" cy="361766"/>
          </a:xfrm>
          <a:prstGeom prst="rect">
            <a:avLst/>
          </a:prstGeom>
          <a:solidFill>
            <a:schemeClr val="bg1"/>
          </a:solidFill>
        </p:spPr>
        <p:txBody>
          <a:bodyPr wrap="square" rtlCol="0">
            <a:spAutoFit/>
          </a:bodyPr>
          <a:lstStyle/>
          <a:p>
            <a:pPr>
              <a:lnSpc>
                <a:spcPct val="170000"/>
              </a:lnSpc>
            </a:pPr>
            <a:r>
              <a:rPr lang="en-US" sz="1200" b="1">
                <a:solidFill>
                  <a:schemeClr val="tx1">
                    <a:lumMod val="65000"/>
                    <a:lumOff val="35000"/>
                  </a:schemeClr>
                </a:solidFill>
                <a:latin typeface="Arial Narrow" panose="020B0606020202030204" pitchFamily="34" charset="0"/>
              </a:rPr>
              <a:t>DÉC. JANV.   FÉVR.  MARS    AVR.     MAI      JUIN   JUILL.   AOÛT    SEPT.   OCT.     NOV.     DÉC.</a:t>
            </a:r>
            <a:endParaRPr lang="fr-CA" sz="1200" b="1">
              <a:solidFill>
                <a:schemeClr val="tx1">
                  <a:lumMod val="65000"/>
                  <a:lumOff val="35000"/>
                </a:schemeClr>
              </a:solidFill>
              <a:latin typeface="Arial Narrow" panose="020B0606020202030204" pitchFamily="34" charset="0"/>
            </a:endParaRPr>
          </a:p>
        </p:txBody>
      </p:sp>
    </p:spTree>
    <p:extLst>
      <p:ext uri="{BB962C8B-B14F-4D97-AF65-F5344CB8AC3E}">
        <p14:creationId xmlns:p14="http://schemas.microsoft.com/office/powerpoint/2010/main" val="3978517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xfrm>
            <a:off x="517870" y="896303"/>
            <a:ext cx="11158193" cy="668337"/>
          </a:xfrm>
          <a:prstGeom prst="rect">
            <a:avLst/>
          </a:prstGeom>
        </p:spPr>
        <p:txBody>
          <a:bodyPr spcFirstLastPara="1" vert="horz" lIns="91440" tIns="45720" rIns="91440" bIns="45720" rtlCol="0" anchor="t" anchorCtr="0">
            <a:normAutofit fontScale="90000"/>
          </a:bodyPr>
          <a:lstStyle/>
          <a:p>
            <a:pPr>
              <a:buClr>
                <a:schemeClr val="dk2"/>
              </a:buClr>
              <a:buSzPts val="4400"/>
            </a:pPr>
            <a:r>
              <a:rPr lang="fr-CA" sz="3200">
                <a:ea typeface="+mj-lt"/>
                <a:cs typeface="+mj-lt"/>
              </a:rPr>
              <a:t>Quelles sont les deux façons de calculer un taux de rendement?</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8</a:t>
            </a:fld>
            <a:endParaRPr lang="en-US"/>
          </a:p>
        </p:txBody>
      </p:sp>
      <p:sp>
        <p:nvSpPr>
          <p:cNvPr id="7" name="ZoneTexte 6">
            <a:extLst>
              <a:ext uri="{FF2B5EF4-FFF2-40B4-BE49-F238E27FC236}">
                <a16:creationId xmlns:a16="http://schemas.microsoft.com/office/drawing/2014/main" id="{5DBAC247-BAD3-FF99-2F79-74028DAFA446}"/>
              </a:ext>
            </a:extLst>
          </p:cNvPr>
          <p:cNvSpPr txBox="1"/>
          <p:nvPr>
            <p:custDataLst>
              <p:tags r:id="rId3"/>
            </p:custDataLst>
          </p:nvPr>
        </p:nvSpPr>
        <p:spPr>
          <a:xfrm>
            <a:off x="4140511" y="6287589"/>
            <a:ext cx="3981833" cy="369332"/>
          </a:xfrm>
          <a:prstGeom prst="rect">
            <a:avLst/>
          </a:prstGeom>
          <a:noFill/>
        </p:spPr>
        <p:txBody>
          <a:bodyPr wrap="square" rtlCol="0">
            <a:spAutoFit/>
          </a:bodyPr>
          <a:lstStyle/>
          <a:p>
            <a:r>
              <a:rPr lang="fr-CA" dirty="0"/>
              <a:t>TRPT = (1 + t1) x (1 + t2) x … (1 + </a:t>
            </a:r>
            <a:r>
              <a:rPr lang="fr-CA" dirty="0" err="1"/>
              <a:t>tn</a:t>
            </a:r>
            <a:r>
              <a:rPr lang="fr-CA" dirty="0"/>
              <a:t>) - 1</a:t>
            </a:r>
          </a:p>
        </p:txBody>
      </p:sp>
      <p:graphicFrame>
        <p:nvGraphicFramePr>
          <p:cNvPr id="8" name="Table 4">
            <a:extLst>
              <a:ext uri="{FF2B5EF4-FFF2-40B4-BE49-F238E27FC236}">
                <a16:creationId xmlns:a16="http://schemas.microsoft.com/office/drawing/2014/main" id="{D7E7B338-93FE-8C4C-8D62-CE202C9F02A4}"/>
              </a:ext>
            </a:extLst>
          </p:cNvPr>
          <p:cNvGraphicFramePr>
            <a:graphicFrameLocks noGrp="1"/>
          </p:cNvGraphicFramePr>
          <p:nvPr>
            <p:custDataLst>
              <p:tags r:id="rId4"/>
            </p:custDataLst>
            <p:extLst>
              <p:ext uri="{D42A27DB-BD31-4B8C-83A1-F6EECF244321}">
                <p14:modId xmlns:p14="http://schemas.microsoft.com/office/powerpoint/2010/main" val="375108396"/>
              </p:ext>
            </p:extLst>
          </p:nvPr>
        </p:nvGraphicFramePr>
        <p:xfrm>
          <a:off x="584540" y="1844425"/>
          <a:ext cx="11022920" cy="4389120"/>
        </p:xfrm>
        <a:graphic>
          <a:graphicData uri="http://schemas.openxmlformats.org/drawingml/2006/table">
            <a:tbl>
              <a:tblPr firstRow="1" bandRow="1">
                <a:tableStyleId>{5C22544A-7EE6-4342-B048-85BDC9FD1C3A}</a:tableStyleId>
              </a:tblPr>
              <a:tblGrid>
                <a:gridCol w="2710543">
                  <a:extLst>
                    <a:ext uri="{9D8B030D-6E8A-4147-A177-3AD203B41FA5}">
                      <a16:colId xmlns:a16="http://schemas.microsoft.com/office/drawing/2014/main" val="2324842690"/>
                    </a:ext>
                  </a:extLst>
                </a:gridCol>
                <a:gridCol w="2895600">
                  <a:extLst>
                    <a:ext uri="{9D8B030D-6E8A-4147-A177-3AD203B41FA5}">
                      <a16:colId xmlns:a16="http://schemas.microsoft.com/office/drawing/2014/main" val="148973809"/>
                    </a:ext>
                  </a:extLst>
                </a:gridCol>
                <a:gridCol w="2808514">
                  <a:extLst>
                    <a:ext uri="{9D8B030D-6E8A-4147-A177-3AD203B41FA5}">
                      <a16:colId xmlns:a16="http://schemas.microsoft.com/office/drawing/2014/main" val="795722063"/>
                    </a:ext>
                  </a:extLst>
                </a:gridCol>
                <a:gridCol w="2608263">
                  <a:extLst>
                    <a:ext uri="{9D8B030D-6E8A-4147-A177-3AD203B41FA5}">
                      <a16:colId xmlns:a16="http://schemas.microsoft.com/office/drawing/2014/main" val="2336605656"/>
                    </a:ext>
                  </a:extLst>
                </a:gridCol>
              </a:tblGrid>
              <a:tr h="250370">
                <a:tc>
                  <a:txBody>
                    <a:bodyPr/>
                    <a:lstStyle/>
                    <a:p>
                      <a:r>
                        <a:rPr lang="fr-CA" sz="1500" dirty="0">
                          <a:solidFill>
                            <a:schemeClr val="tx1"/>
                          </a:solidFill>
                          <a:latin typeface="Century Gothic" panose="020B0502020202020204" pitchFamily="34" charset="0"/>
                        </a:rPr>
                        <a:t>Type de rendement</a:t>
                      </a:r>
                    </a:p>
                  </a:txBody>
                  <a:tcP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a:txBody>
                    <a:bodyPr/>
                    <a:lstStyle/>
                    <a:p>
                      <a:r>
                        <a:rPr lang="fr-CA" sz="1500">
                          <a:solidFill>
                            <a:schemeClr val="tx1"/>
                          </a:solidFill>
                          <a:latin typeface="Century Gothic" panose="020B0502020202020204" pitchFamily="34" charset="0"/>
                        </a:rPr>
                        <a:t>Ce qu’il mesure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a:txBody>
                    <a:bodyPr/>
                    <a:lstStyle/>
                    <a:p>
                      <a:r>
                        <a:rPr lang="fr-CA" sz="1500">
                          <a:solidFill>
                            <a:schemeClr val="tx1"/>
                          </a:solidFill>
                          <a:latin typeface="Century Gothic" panose="020B0502020202020204" pitchFamily="34" charset="0"/>
                        </a:rPr>
                        <a:t>Meilleure utilisation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a:txBody>
                    <a:bodyPr/>
                    <a:lstStyle/>
                    <a:p>
                      <a:r>
                        <a:rPr lang="fr-CA" sz="1500">
                          <a:solidFill>
                            <a:schemeClr val="tx1"/>
                          </a:solidFill>
                          <a:latin typeface="Century Gothic" panose="020B0502020202020204" pitchFamily="34" charset="0"/>
                        </a:rPr>
                        <a:t>Répond aux questions suivantes</a:t>
                      </a:r>
                    </a:p>
                  </a:txBody>
                  <a:tcPr>
                    <a:lnL w="12700" cap="flat" cmpd="sng" algn="ctr">
                      <a:solidFill>
                        <a:schemeClr val="tx1"/>
                      </a:solidFill>
                      <a:prstDash val="solid"/>
                      <a:round/>
                      <a:headEnd type="none" w="med" len="med"/>
                      <a:tailEnd type="none" w="med" len="med"/>
                    </a:lnL>
                    <a:lnB w="12700" cap="flat" cmpd="sng" algn="ctr">
                      <a:noFill/>
                      <a:prstDash val="solid"/>
                      <a:round/>
                      <a:headEnd type="none" w="med" len="med"/>
                      <a:tailEnd type="none" w="med" len="med"/>
                    </a:lnB>
                    <a:solidFill>
                      <a:srgbClr val="6ABD4A"/>
                    </a:solidFill>
                  </a:tcPr>
                </a:tc>
                <a:extLst>
                  <a:ext uri="{0D108BD9-81ED-4DB2-BD59-A6C34878D82A}">
                    <a16:rowId xmlns:a16="http://schemas.microsoft.com/office/drawing/2014/main" val="4181479939"/>
                  </a:ext>
                </a:extLst>
              </a:tr>
              <a:tr h="604135">
                <a:tc>
                  <a:txBody>
                    <a:bodyPr/>
                    <a:lstStyle/>
                    <a:p>
                      <a:r>
                        <a:rPr lang="fr-CA" sz="1500" b="1">
                          <a:latin typeface="Century Gothic" panose="020B0502020202020204" pitchFamily="34" charset="0"/>
                        </a:rPr>
                        <a:t>Rendement pondéré en fonction du temps </a:t>
                      </a:r>
                      <a:br>
                        <a:rPr lang="fr-CA" sz="1500" b="1">
                          <a:latin typeface="Century Gothic" panose="020B0502020202020204" pitchFamily="34" charset="0"/>
                        </a:rPr>
                      </a:br>
                      <a:r>
                        <a:rPr lang="fr-CA" sz="1500" b="1">
                          <a:latin typeface="Century Gothic" panose="020B0502020202020204" pitchFamily="34" charset="0"/>
                        </a:rPr>
                        <a:t>(rendement d’un investissement)</a:t>
                      </a: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500">
                          <a:latin typeface="Century Gothic" panose="020B0502020202020204" pitchFamily="34" charset="0"/>
                        </a:rPr>
                        <a:t>Rendement d’un investissement sur une certaine période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500">
                          <a:latin typeface="Century Gothic" panose="020B0502020202020204" pitchFamily="34" charset="0"/>
                        </a:rPr>
                        <a:t>Rendement d’un </a:t>
                      </a:r>
                      <a:r>
                        <a:rPr lang="fr-CA" sz="1500" b="1">
                          <a:latin typeface="Century Gothic" panose="020B0502020202020204" pitchFamily="34" charset="0"/>
                        </a:rPr>
                        <a:t>investissement ou d’un gestionnaire de portefeuille en particulier</a:t>
                      </a:r>
                      <a:r>
                        <a:rPr lang="fr-CA" sz="1500">
                          <a:latin typeface="Century Gothic" panose="020B0502020202020204" pitchFamily="34" charset="0"/>
                        </a:rPr>
                        <a:t>.</a:t>
                      </a:r>
                    </a:p>
                    <a:p>
                      <a:endParaRPr lang="en-US" sz="1500" dirty="0">
                        <a:latin typeface="Century Gothic" panose="020B0502020202020204" pitchFamily="34" charset="0"/>
                      </a:endParaRPr>
                    </a:p>
                    <a:p>
                      <a:r>
                        <a:rPr lang="fr-CA" sz="1500">
                          <a:latin typeface="Century Gothic" panose="020B0502020202020204" pitchFamily="34" charset="0"/>
                        </a:rPr>
                        <a:t>Comparaison de deux titres différents.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500">
                          <a:latin typeface="Century Gothic" panose="020B0502020202020204" pitchFamily="34" charset="0"/>
                        </a:rPr>
                        <a:t>Quel rendement l’investissement a-t-il produit au cours d’une période donnée?</a:t>
                      </a:r>
                    </a:p>
                    <a:p>
                      <a:endParaRPr lang="en-US" sz="1500" dirty="0">
                        <a:latin typeface="Century Gothic" panose="020B0502020202020204" pitchFamily="34" charset="0"/>
                      </a:endParaRPr>
                    </a:p>
                    <a:p>
                      <a:r>
                        <a:rPr lang="fr-CA" sz="1500">
                          <a:latin typeface="Century Gothic" panose="020B0502020202020204" pitchFamily="34" charset="0"/>
                        </a:rPr>
                        <a:t>Quel a été le rendement du gestionnaire de portefeuille?</a:t>
                      </a: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9711258"/>
                  </a:ext>
                </a:extLst>
              </a:tr>
              <a:tr h="350520">
                <a:tc>
                  <a:txBody>
                    <a:bodyPr/>
                    <a:lstStyle/>
                    <a:p>
                      <a:r>
                        <a:rPr lang="fr-CA" sz="1500" b="1" dirty="0">
                          <a:latin typeface="Century Gothic" panose="020B0502020202020204" pitchFamily="34" charset="0"/>
                        </a:rPr>
                        <a:t>Rendement pondéré en fonction de la valeur </a:t>
                      </a:r>
                      <a:r>
                        <a:rPr lang="fr-CA" sz="1500" b="1">
                          <a:latin typeface="Century Gothic" panose="020B0502020202020204" pitchFamily="34" charset="0"/>
                        </a:rPr>
                        <a:t>en dollars (</a:t>
                      </a:r>
                      <a:r>
                        <a:rPr lang="fr-CA" sz="1500" b="1" dirty="0">
                          <a:latin typeface="Century Gothic" panose="020B0502020202020204" pitchFamily="34" charset="0"/>
                        </a:rPr>
                        <a:t>taux de rendement personnel)</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500" dirty="0">
                          <a:latin typeface="Century Gothic" panose="020B0502020202020204" pitchFamily="34" charset="0"/>
                        </a:rPr>
                        <a:t>Rendement d’un compte</a:t>
                      </a:r>
                      <a:r>
                        <a:rPr lang="fr-CA" sz="1500">
                          <a:latin typeface="Century Gothic" panose="020B0502020202020204" pitchFamily="34" charset="0"/>
                        </a:rPr>
                        <a:t>, </a:t>
                      </a:r>
                      <a:br>
                        <a:rPr lang="fr-CA" sz="1500">
                          <a:latin typeface="Century Gothic" panose="020B0502020202020204" pitchFamily="34" charset="0"/>
                        </a:rPr>
                      </a:br>
                      <a:r>
                        <a:rPr lang="fr-CA" sz="1500">
                          <a:latin typeface="Century Gothic" panose="020B0502020202020204" pitchFamily="34" charset="0"/>
                        </a:rPr>
                        <a:t>y </a:t>
                      </a:r>
                      <a:r>
                        <a:rPr lang="fr-CA" sz="1500" dirty="0">
                          <a:latin typeface="Century Gothic" panose="020B0502020202020204" pitchFamily="34" charset="0"/>
                        </a:rPr>
                        <a:t>compris</a:t>
                      </a:r>
                    </a:p>
                    <a:p>
                      <a:pPr marL="342900" indent="-342900">
                        <a:buAutoNum type="arabicPeriod"/>
                      </a:pPr>
                      <a:r>
                        <a:rPr lang="fr-CA" sz="1500" dirty="0">
                          <a:latin typeface="Century Gothic" panose="020B0502020202020204" pitchFamily="34" charset="0"/>
                        </a:rPr>
                        <a:t>les changements dans la valeur du compte; </a:t>
                      </a:r>
                    </a:p>
                    <a:p>
                      <a:pPr marL="342900" indent="-342900">
                        <a:buAutoNum type="arabicPeriod"/>
                      </a:pPr>
                      <a:r>
                        <a:rPr lang="fr-CA" sz="1500" dirty="0">
                          <a:latin typeface="Century Gothic" panose="020B0502020202020204" pitchFamily="34" charset="0"/>
                        </a:rPr>
                        <a:t>l’impact de la taille et du moment des contributions et des retraits.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500">
                          <a:latin typeface="Century Gothic" panose="020B0502020202020204" pitchFamily="34" charset="0"/>
                        </a:rPr>
                        <a:t>Rendement personnel en tenant compte de l’impact des contributions et des retraits.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500" dirty="0">
                          <a:latin typeface="Century Gothic" panose="020B0502020202020204" pitchFamily="34" charset="0"/>
                        </a:rPr>
                        <a:t>Quel a été </a:t>
                      </a:r>
                      <a:r>
                        <a:rPr lang="fr-CA" sz="1500" b="1" dirty="0">
                          <a:latin typeface="Century Gothic" panose="020B0502020202020204" pitchFamily="34" charset="0"/>
                        </a:rPr>
                        <a:t>mon rendement personnel</a:t>
                      </a:r>
                      <a:r>
                        <a:rPr lang="fr-CA" sz="1500" dirty="0">
                          <a:latin typeface="Century Gothic" panose="020B0502020202020204" pitchFamily="34" charset="0"/>
                        </a:rPr>
                        <a:t>, en tenant compte des contributions/retraits que j’ai effectués au cours d’une période donnée?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86200475"/>
                  </a:ext>
                </a:extLst>
              </a:tr>
            </a:tbl>
          </a:graphicData>
        </a:graphic>
      </p:graphicFrame>
    </p:spTree>
    <p:extLst>
      <p:ext uri="{BB962C8B-B14F-4D97-AF65-F5344CB8AC3E}">
        <p14:creationId xmlns:p14="http://schemas.microsoft.com/office/powerpoint/2010/main" val="1698257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1"/>
            </p:custDataLst>
          </p:nvPr>
        </p:nvSpPr>
        <p:spPr/>
        <p:txBody>
          <a:bodyPr/>
          <a:lstStyle/>
          <a:p>
            <a:fld id="{DFDF98CC-160E-494C-8C3C-8CDC5FA257DE}" type="slidenum">
              <a:rPr lang="en-US" smtClean="0"/>
              <a:t>9</a:t>
            </a:fld>
            <a:endParaRPr lang="en-US"/>
          </a:p>
        </p:txBody>
      </p:sp>
      <p:sp>
        <p:nvSpPr>
          <p:cNvPr id="9" name="Google Shape;240;p23">
            <a:extLst>
              <a:ext uri="{FF2B5EF4-FFF2-40B4-BE49-F238E27FC236}">
                <a16:creationId xmlns:a16="http://schemas.microsoft.com/office/drawing/2014/main" id="{A5CFEDC5-8C64-7760-9BF4-58AC6A47400D}"/>
              </a:ext>
            </a:extLst>
          </p:cNvPr>
          <p:cNvSpPr txBox="1">
            <a:spLocks noGrp="1"/>
          </p:cNvSpPr>
          <p:nvPr>
            <p:ph type="ctrTitle"/>
          </p:nvPr>
        </p:nvSpPr>
        <p:spPr>
          <a:xfrm>
            <a:off x="517870" y="1160463"/>
            <a:ext cx="11207407" cy="668337"/>
          </a:xfrm>
          <a:prstGeom prst="rect">
            <a:avLst/>
          </a:prstGeom>
        </p:spPr>
        <p:txBody>
          <a:bodyPr spcFirstLastPara="1" vert="horz" lIns="91440" tIns="45720" rIns="91440" bIns="45720" rtlCol="0" anchor="t" anchorCtr="0">
            <a:normAutofit fontScale="90000"/>
          </a:bodyPr>
          <a:lstStyle/>
          <a:p>
            <a:pPr>
              <a:buClr>
                <a:schemeClr val="dk2"/>
              </a:buClr>
              <a:buSzPts val="4400"/>
            </a:pPr>
            <a:r>
              <a:rPr lang="fr-CA" sz="3200" dirty="0">
                <a:ea typeface="+mj-lt"/>
                <a:cs typeface="+mj-lt"/>
              </a:rPr>
              <a:t>Quelles sont les deux façons de calculer un taux </a:t>
            </a:r>
            <a:br>
              <a:rPr lang="fr-CA" sz="3200" dirty="0">
                <a:ea typeface="+mj-lt"/>
                <a:cs typeface="+mj-lt"/>
              </a:rPr>
            </a:br>
            <a:r>
              <a:rPr lang="fr-CA" sz="3200" dirty="0">
                <a:ea typeface="+mj-lt"/>
                <a:cs typeface="+mj-lt"/>
              </a:rPr>
              <a:t>de rendement?</a:t>
            </a:r>
          </a:p>
        </p:txBody>
      </p:sp>
      <p:sp>
        <p:nvSpPr>
          <p:cNvPr id="10" name="Slide Number Placeholder 1">
            <a:extLst>
              <a:ext uri="{FF2B5EF4-FFF2-40B4-BE49-F238E27FC236}">
                <a16:creationId xmlns:a16="http://schemas.microsoft.com/office/drawing/2014/main" id="{D68CC0D8-54B9-FE68-1944-19A06E370F84}"/>
              </a:ext>
            </a:extLst>
          </p:cNvPr>
          <p:cNvSpPr txBox="1">
            <a:spLocks/>
          </p:cNvSpPr>
          <p:nvPr/>
        </p:nvSpPr>
        <p:spPr>
          <a:xfrm>
            <a:off x="11131757" y="6451599"/>
            <a:ext cx="637909" cy="169141"/>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FDF98CC-160E-494C-8C3C-8CDC5FA257DE}" type="slidenum">
              <a:rPr lang="en-US" smtClean="0"/>
              <a:pPr/>
              <a:t>9</a:t>
            </a:fld>
            <a:endParaRPr lang="en-US"/>
          </a:p>
        </p:txBody>
      </p:sp>
      <p:sp>
        <p:nvSpPr>
          <p:cNvPr id="11" name="TextBox 10">
            <a:extLst>
              <a:ext uri="{FF2B5EF4-FFF2-40B4-BE49-F238E27FC236}">
                <a16:creationId xmlns:a16="http://schemas.microsoft.com/office/drawing/2014/main" id="{57B8DD33-AD5D-5DFE-32B3-BCC1BEA5B558}"/>
              </a:ext>
            </a:extLst>
          </p:cNvPr>
          <p:cNvSpPr txBox="1"/>
          <p:nvPr/>
        </p:nvSpPr>
        <p:spPr>
          <a:xfrm>
            <a:off x="517869" y="2245506"/>
            <a:ext cx="5865895" cy="3821559"/>
          </a:xfrm>
          <a:prstGeom prst="rect">
            <a:avLst/>
          </a:prstGeom>
          <a:noFill/>
        </p:spPr>
        <p:txBody>
          <a:bodyPr wrap="square">
            <a:spAutoFit/>
          </a:bodyPr>
          <a:lstStyle/>
          <a:p>
            <a:r>
              <a:rPr lang="fr-CA" b="1" dirty="0">
                <a:solidFill>
                  <a:srgbClr val="374151"/>
                </a:solidFill>
                <a:latin typeface="Century Gothic" panose="020B0502020202020204" pitchFamily="34" charset="0"/>
              </a:rPr>
              <a:t>Rendement pondéré en fonction du temps :</a:t>
            </a:r>
          </a:p>
          <a:p>
            <a:pPr marL="228600" lvl="1" indent="-228600">
              <a:buClr>
                <a:srgbClr val="A2AAAD"/>
              </a:buClr>
              <a:buChar char="•"/>
            </a:pPr>
            <a:r>
              <a:rPr lang="fr-CA" dirty="0">
                <a:solidFill>
                  <a:srgbClr val="374151"/>
                </a:solidFill>
                <a:latin typeface="Century Gothic" panose="020B0502020202020204" pitchFamily="34" charset="0"/>
              </a:rPr>
              <a:t>Mesure le rendement sur une période donnée, sans tenir compte des investissements supplémentaires.</a:t>
            </a:r>
          </a:p>
          <a:p>
            <a:pPr marL="228600" lvl="1" indent="-228600">
              <a:buClr>
                <a:srgbClr val="A2AAAD"/>
              </a:buClr>
              <a:buChar char="•"/>
            </a:pPr>
            <a:r>
              <a:rPr lang="fr-CA" dirty="0">
                <a:solidFill>
                  <a:srgbClr val="374151"/>
                </a:solidFill>
                <a:latin typeface="Century Gothic" panose="020B0502020202020204" pitchFamily="34" charset="0"/>
              </a:rPr>
              <a:t>Utile pour comparer des options d’investissement différentes.</a:t>
            </a:r>
          </a:p>
          <a:p>
            <a:pPr>
              <a:spcBef>
                <a:spcPts val="1000"/>
              </a:spcBef>
            </a:pPr>
            <a:r>
              <a:rPr lang="fr-CA" b="1" dirty="0">
                <a:solidFill>
                  <a:srgbClr val="374151"/>
                </a:solidFill>
                <a:latin typeface="Century Gothic" panose="020B0502020202020204" pitchFamily="34" charset="0"/>
              </a:rPr>
              <a:t>Rendement pondéré en fonction de la valeur en dollars :</a:t>
            </a:r>
          </a:p>
          <a:p>
            <a:pPr marL="228600" lvl="1" indent="-228600">
              <a:buClr>
                <a:srgbClr val="A2AAAD"/>
              </a:buClr>
              <a:buChar char="•"/>
            </a:pPr>
            <a:r>
              <a:rPr lang="fr-CA" dirty="0">
                <a:solidFill>
                  <a:srgbClr val="374151"/>
                </a:solidFill>
                <a:latin typeface="Century Gothic" panose="020B0502020202020204" pitchFamily="34" charset="0"/>
              </a:rPr>
              <a:t>Évalue le taux de rendement personnel, en tenant compte des contributions supplémentaires ou des retraits.</a:t>
            </a:r>
          </a:p>
          <a:p>
            <a:pPr marL="228600" lvl="1" indent="-228600">
              <a:buClr>
                <a:srgbClr val="A2AAAD"/>
              </a:buClr>
              <a:buChar char="•"/>
            </a:pPr>
            <a:r>
              <a:rPr lang="fr-CA" dirty="0">
                <a:solidFill>
                  <a:srgbClr val="374151"/>
                </a:solidFill>
                <a:latin typeface="Century Gothic" panose="020B0502020202020204" pitchFamily="34" charset="0"/>
              </a:rPr>
              <a:t>Varie en fonction des opérations courantes, de leur taille et du moment où elles sont effectuées.</a:t>
            </a:r>
          </a:p>
        </p:txBody>
      </p:sp>
      <p:cxnSp>
        <p:nvCxnSpPr>
          <p:cNvPr id="12" name="Straight Connector 11">
            <a:extLst>
              <a:ext uri="{FF2B5EF4-FFF2-40B4-BE49-F238E27FC236}">
                <a16:creationId xmlns:a16="http://schemas.microsoft.com/office/drawing/2014/main" id="{E1936080-456C-79B1-52FF-BFFB5B5A8F58}"/>
              </a:ext>
            </a:extLst>
          </p:cNvPr>
          <p:cNvCxnSpPr>
            <a:cxnSpLocks/>
          </p:cNvCxnSpPr>
          <p:nvPr/>
        </p:nvCxnSpPr>
        <p:spPr>
          <a:xfrm>
            <a:off x="6461266" y="1902971"/>
            <a:ext cx="0" cy="4292810"/>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graphicFrame>
        <p:nvGraphicFramePr>
          <p:cNvPr id="13" name="Tableau 4">
            <a:extLst>
              <a:ext uri="{FF2B5EF4-FFF2-40B4-BE49-F238E27FC236}">
                <a16:creationId xmlns:a16="http://schemas.microsoft.com/office/drawing/2014/main" id="{0ADF7370-E51A-918C-D7FA-20F6AC9D8D64}"/>
              </a:ext>
            </a:extLst>
          </p:cNvPr>
          <p:cNvGraphicFramePr>
            <a:graphicFrameLocks noGrp="1"/>
          </p:cNvGraphicFramePr>
          <p:nvPr>
            <p:extLst>
              <p:ext uri="{D42A27DB-BD31-4B8C-83A1-F6EECF244321}">
                <p14:modId xmlns:p14="http://schemas.microsoft.com/office/powerpoint/2010/main" val="2432484389"/>
              </p:ext>
            </p:extLst>
          </p:nvPr>
        </p:nvGraphicFramePr>
        <p:xfrm>
          <a:off x="6685280" y="1849966"/>
          <a:ext cx="5040000" cy="4345815"/>
        </p:xfrm>
        <a:graphic>
          <a:graphicData uri="http://schemas.openxmlformats.org/drawingml/2006/table">
            <a:tbl>
              <a:tblPr firstRow="1" bandRow="1">
                <a:tableStyleId>{5C22544A-7EE6-4342-B048-85BDC9FD1C3A}</a:tableStyleId>
              </a:tblPr>
              <a:tblGrid>
                <a:gridCol w="1800000">
                  <a:extLst>
                    <a:ext uri="{9D8B030D-6E8A-4147-A177-3AD203B41FA5}">
                      <a16:colId xmlns:a16="http://schemas.microsoft.com/office/drawing/2014/main" val="1326922958"/>
                    </a:ext>
                  </a:extLst>
                </a:gridCol>
                <a:gridCol w="1080000">
                  <a:extLst>
                    <a:ext uri="{9D8B030D-6E8A-4147-A177-3AD203B41FA5}">
                      <a16:colId xmlns:a16="http://schemas.microsoft.com/office/drawing/2014/main" val="2185958420"/>
                    </a:ext>
                  </a:extLst>
                </a:gridCol>
                <a:gridCol w="1080000">
                  <a:extLst>
                    <a:ext uri="{9D8B030D-6E8A-4147-A177-3AD203B41FA5}">
                      <a16:colId xmlns:a16="http://schemas.microsoft.com/office/drawing/2014/main" val="2372703488"/>
                    </a:ext>
                  </a:extLst>
                </a:gridCol>
                <a:gridCol w="1080000">
                  <a:extLst>
                    <a:ext uri="{9D8B030D-6E8A-4147-A177-3AD203B41FA5}">
                      <a16:colId xmlns:a16="http://schemas.microsoft.com/office/drawing/2014/main" val="2956980987"/>
                    </a:ext>
                  </a:extLst>
                </a:gridCol>
              </a:tblGrid>
              <a:tr h="290365">
                <a:tc>
                  <a:txBody>
                    <a:bodyPr/>
                    <a:lstStyle/>
                    <a:p>
                      <a:endParaRPr lang="fr-CA" sz="1200">
                        <a:latin typeface="Calibri" panose="020F0502020204030204" pitchFamily="34" charset="0"/>
                        <a:cs typeface="Calibri" panose="020F0502020204030204" pitchFamily="34" charset="0"/>
                      </a:endParaRPr>
                    </a:p>
                  </a:txBody>
                  <a:tcPr>
                    <a:lnB w="12700" cap="flat" cmpd="sng" algn="ctr">
                      <a:solidFill>
                        <a:schemeClr val="tx1"/>
                      </a:solidFill>
                      <a:prstDash val="solid"/>
                      <a:round/>
                      <a:headEnd type="none" w="med" len="med"/>
                      <a:tailEnd type="none" w="med" len="med"/>
                    </a:lnB>
                    <a:solidFill>
                      <a:schemeClr val="bg1"/>
                    </a:solidFill>
                  </a:tcPr>
                </a:tc>
                <a:tc>
                  <a:txBody>
                    <a:bodyPr/>
                    <a:lstStyle/>
                    <a:p>
                      <a:r>
                        <a:rPr lang="fr-CA" sz="1200" dirty="0">
                          <a:solidFill>
                            <a:schemeClr val="tx1"/>
                          </a:solidFill>
                          <a:latin typeface="Calibri" panose="020F0502020204030204" pitchFamily="34" charset="0"/>
                          <a:cs typeface="Calibri" panose="020F0502020204030204" pitchFamily="34" charset="0"/>
                        </a:rPr>
                        <a:t>Thomas</a:t>
                      </a:r>
                    </a:p>
                  </a:txBody>
                  <a:tcPr>
                    <a:lnB w="12700" cap="flat" cmpd="sng" algn="ctr">
                      <a:solidFill>
                        <a:schemeClr val="tx1"/>
                      </a:solidFill>
                      <a:prstDash val="solid"/>
                      <a:round/>
                      <a:headEnd type="none" w="med" len="med"/>
                      <a:tailEnd type="none" w="med" len="med"/>
                    </a:lnB>
                    <a:solidFill>
                      <a:srgbClr val="F3F3F3"/>
                    </a:solidFill>
                  </a:tcPr>
                </a:tc>
                <a:tc>
                  <a:txBody>
                    <a:bodyPr/>
                    <a:lstStyle/>
                    <a:p>
                      <a:r>
                        <a:rPr lang="fr-CA" sz="1200" dirty="0">
                          <a:solidFill>
                            <a:schemeClr val="tx1"/>
                          </a:solidFill>
                          <a:latin typeface="Calibri" panose="020F0502020204030204" pitchFamily="34" charset="0"/>
                          <a:cs typeface="Calibri" panose="020F0502020204030204" pitchFamily="34" charset="0"/>
                        </a:rPr>
                        <a:t>Julie</a:t>
                      </a:r>
                    </a:p>
                  </a:txBody>
                  <a:tcPr>
                    <a:lnB w="12700" cap="flat" cmpd="sng" algn="ctr">
                      <a:solidFill>
                        <a:schemeClr val="tx1"/>
                      </a:solidFill>
                      <a:prstDash val="solid"/>
                      <a:round/>
                      <a:headEnd type="none" w="med" len="med"/>
                      <a:tailEnd type="none" w="med" len="med"/>
                    </a:lnB>
                    <a:solidFill>
                      <a:srgbClr val="F3F3F3"/>
                    </a:solidFill>
                  </a:tcPr>
                </a:tc>
                <a:tc>
                  <a:txBody>
                    <a:bodyPr/>
                    <a:lstStyle/>
                    <a:p>
                      <a:r>
                        <a:rPr lang="fr-CA" sz="1200" dirty="0">
                          <a:solidFill>
                            <a:schemeClr val="tx1"/>
                          </a:solidFill>
                          <a:latin typeface="Calibri" panose="020F0502020204030204" pitchFamily="34" charset="0"/>
                          <a:cs typeface="Calibri" panose="020F0502020204030204" pitchFamily="34" charset="0"/>
                        </a:rPr>
                        <a:t>Adam</a:t>
                      </a:r>
                    </a:p>
                  </a:txBody>
                  <a:tcPr>
                    <a:lnB w="12700" cap="flat" cmpd="sng" algn="ctr">
                      <a:solidFill>
                        <a:schemeClr val="tx1"/>
                      </a:solidFill>
                      <a:prstDash val="solid"/>
                      <a:round/>
                      <a:headEnd type="none" w="med" len="med"/>
                      <a:tailEnd type="none" w="med" len="med"/>
                    </a:lnB>
                    <a:solidFill>
                      <a:srgbClr val="F3F3F3"/>
                    </a:solidFill>
                  </a:tcPr>
                </a:tc>
                <a:extLst>
                  <a:ext uri="{0D108BD9-81ED-4DB2-BD59-A6C34878D82A}">
                    <a16:rowId xmlns:a16="http://schemas.microsoft.com/office/drawing/2014/main" val="1722106382"/>
                  </a:ext>
                </a:extLst>
              </a:tr>
              <a:tr h="290365">
                <a:tc>
                  <a:txBody>
                    <a:bodyPr/>
                    <a:lstStyle/>
                    <a:p>
                      <a:r>
                        <a:rPr lang="fr-CA" sz="1200" b="1" dirty="0">
                          <a:latin typeface="Calibri" panose="020F0502020204030204" pitchFamily="34" charset="0"/>
                          <a:cs typeface="Calibri" panose="020F0502020204030204" pitchFamily="34" charset="0"/>
                        </a:rPr>
                        <a:t>Investissement de départ</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CA" sz="1200" dirty="0">
                          <a:latin typeface="Calibri" panose="020F0502020204030204" pitchFamily="34" charset="0"/>
                          <a:cs typeface="Calibri" panose="020F0502020204030204" pitchFamily="34" charset="0"/>
                        </a:rPr>
                        <a:t>100 $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r>
                        <a:rPr lang="fr-CA" sz="1200" dirty="0">
                          <a:latin typeface="Calibri" panose="020F0502020204030204" pitchFamily="34" charset="0"/>
                          <a:cs typeface="Calibri" panose="020F0502020204030204" pitchFamily="34" charset="0"/>
                        </a:rPr>
                        <a:t>50 $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r>
                        <a:rPr lang="fr-CA" sz="1200" dirty="0">
                          <a:latin typeface="Calibri" panose="020F0502020204030204" pitchFamily="34" charset="0"/>
                          <a:cs typeface="Calibri" panose="020F0502020204030204" pitchFamily="34" charset="0"/>
                        </a:rPr>
                        <a:t>20 $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extLst>
                  <a:ext uri="{0D108BD9-81ED-4DB2-BD59-A6C34878D82A}">
                    <a16:rowId xmlns:a16="http://schemas.microsoft.com/office/drawing/2014/main" val="1664926013"/>
                  </a:ext>
                </a:extLst>
              </a:tr>
              <a:tr h="357984">
                <a:tc>
                  <a:txBody>
                    <a:bodyPr/>
                    <a:lstStyle/>
                    <a:p>
                      <a:pPr marL="0" lvl="0" indent="0" algn="l" rtl="0">
                        <a:spcBef>
                          <a:spcPts val="0"/>
                        </a:spcBef>
                        <a:spcAft>
                          <a:spcPts val="0"/>
                        </a:spcAft>
                        <a:buNone/>
                      </a:pPr>
                      <a:r>
                        <a:rPr lang="fr-CA" sz="1200" b="1" dirty="0">
                          <a:latin typeface="Calibri" panose="020F0502020204030204" pitchFamily="34" charset="0"/>
                          <a:cs typeface="Calibri" panose="020F0502020204030204" pitchFamily="34" charset="0"/>
                        </a:rPr>
                        <a:t>Autres achats durant l’année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CA" sz="1200" dirty="0">
                          <a:latin typeface="Calibri" panose="020F0502020204030204" pitchFamily="34" charset="0"/>
                          <a:cs typeface="Calibri" panose="020F0502020204030204" pitchFamily="34" charset="0"/>
                        </a:rPr>
                        <a:t>0 $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r>
                        <a:rPr lang="fr-CA" sz="1200" dirty="0">
                          <a:latin typeface="Calibri" panose="020F0502020204030204" pitchFamily="34" charset="0"/>
                          <a:cs typeface="Calibri" panose="020F0502020204030204" pitchFamily="34" charset="0"/>
                        </a:rPr>
                        <a:t>50 $ </a:t>
                      </a:r>
                      <a:br>
                        <a:rPr lang="fr-CA" sz="1200" dirty="0">
                          <a:latin typeface="Calibri" panose="020F0502020204030204" pitchFamily="34" charset="0"/>
                          <a:cs typeface="Calibri" panose="020F0502020204030204" pitchFamily="34" charset="0"/>
                        </a:rPr>
                      </a:br>
                      <a:r>
                        <a:rPr lang="fr-CA" sz="1200" dirty="0">
                          <a:latin typeface="Calibri" panose="020F0502020204030204" pitchFamily="34" charset="0"/>
                          <a:cs typeface="Calibri" panose="020F0502020204030204" pitchFamily="34" charset="0"/>
                        </a:rPr>
                        <a:t>(31 mars)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r>
                        <a:rPr lang="fr-CA" sz="1200" dirty="0">
                          <a:latin typeface="Calibri" panose="020F0502020204030204" pitchFamily="34" charset="0"/>
                          <a:cs typeface="Calibri" panose="020F0502020204030204" pitchFamily="34" charset="0"/>
                        </a:rPr>
                        <a:t>80 $ </a:t>
                      </a:r>
                      <a:br>
                        <a:rPr lang="fr-CA" sz="1200" dirty="0">
                          <a:latin typeface="Calibri" panose="020F0502020204030204" pitchFamily="34" charset="0"/>
                          <a:cs typeface="Calibri" panose="020F0502020204030204" pitchFamily="34" charset="0"/>
                        </a:rPr>
                      </a:br>
                      <a:r>
                        <a:rPr lang="fr-CA" sz="1200" dirty="0">
                          <a:latin typeface="Calibri" panose="020F0502020204030204" pitchFamily="34" charset="0"/>
                          <a:cs typeface="Calibri" panose="020F0502020204030204" pitchFamily="34" charset="0"/>
                        </a:rPr>
                        <a:t>(31 mai)</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extLst>
                  <a:ext uri="{0D108BD9-81ED-4DB2-BD59-A6C34878D82A}">
                    <a16:rowId xmlns:a16="http://schemas.microsoft.com/office/drawing/2014/main" val="1505749479"/>
                  </a:ext>
                </a:extLst>
              </a:tr>
              <a:tr h="290365">
                <a:tc>
                  <a:txBody>
                    <a:bodyPr/>
                    <a:lstStyle/>
                    <a:p>
                      <a:r>
                        <a:rPr lang="fr-CA" sz="1200" b="1">
                          <a:latin typeface="Calibri" panose="020F0502020204030204" pitchFamily="34" charset="0"/>
                          <a:cs typeface="Calibri" panose="020F0502020204030204" pitchFamily="34" charset="0"/>
                        </a:rPr>
                        <a:t>Montant total investi</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CA" sz="1200">
                          <a:latin typeface="Calibri" panose="020F0502020204030204" pitchFamily="34" charset="0"/>
                          <a:cs typeface="Calibri" panose="020F0502020204030204" pitchFamily="34" charset="0"/>
                        </a:rPr>
                        <a:t>100 $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r>
                        <a:rPr lang="fr-CA" sz="1200" dirty="0">
                          <a:latin typeface="Calibri" panose="020F0502020204030204" pitchFamily="34" charset="0"/>
                          <a:cs typeface="Calibri" panose="020F0502020204030204" pitchFamily="34" charset="0"/>
                        </a:rPr>
                        <a:t>100 $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r>
                        <a:rPr lang="fr-CA" sz="1200" dirty="0">
                          <a:latin typeface="Calibri" panose="020F0502020204030204" pitchFamily="34" charset="0"/>
                          <a:cs typeface="Calibri" panose="020F0502020204030204" pitchFamily="34" charset="0"/>
                        </a:rPr>
                        <a:t>100 $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extLst>
                  <a:ext uri="{0D108BD9-81ED-4DB2-BD59-A6C34878D82A}">
                    <a16:rowId xmlns:a16="http://schemas.microsoft.com/office/drawing/2014/main" val="3969467821"/>
                  </a:ext>
                </a:extLst>
              </a:tr>
              <a:tr h="6443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CA" sz="12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Rendement pondéré en fonction du temps (rendement de l’investissement)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CA"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10 %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4F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CA"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10 %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4F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CA"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10 %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4FA"/>
                    </a:solidFill>
                  </a:tcPr>
                </a:tc>
                <a:extLst>
                  <a:ext uri="{0D108BD9-81ED-4DB2-BD59-A6C34878D82A}">
                    <a16:rowId xmlns:a16="http://schemas.microsoft.com/office/drawing/2014/main" val="187866926"/>
                  </a:ext>
                </a:extLst>
              </a:tr>
              <a:tr h="787565">
                <a:tc>
                  <a:txBody>
                    <a:bodyPr/>
                    <a:lstStyle/>
                    <a:p>
                      <a:pPr marL="0" lvl="0" indent="0" algn="l" rtl="0">
                        <a:spcBef>
                          <a:spcPts val="0"/>
                        </a:spcBef>
                        <a:spcAft>
                          <a:spcPts val="0"/>
                        </a:spcAft>
                        <a:buNone/>
                      </a:pPr>
                      <a:r>
                        <a:rPr lang="fr-CA" sz="1200" b="1">
                          <a:latin typeface="Calibri" panose="020F0502020204030204" pitchFamily="34" charset="0"/>
                          <a:cs typeface="Calibri" panose="020F0502020204030204" pitchFamily="34" charset="0"/>
                        </a:rPr>
                        <a:t>Rendement pondéré en fonction</a:t>
                      </a:r>
                    </a:p>
                    <a:p>
                      <a:pPr marL="0" lvl="0" indent="0" algn="l" rtl="0">
                        <a:spcBef>
                          <a:spcPts val="0"/>
                        </a:spcBef>
                        <a:spcAft>
                          <a:spcPts val="0"/>
                        </a:spcAft>
                        <a:buNone/>
                      </a:pPr>
                      <a:r>
                        <a:rPr lang="fr-CA" sz="1200" b="1">
                          <a:latin typeface="Calibri" panose="020F0502020204030204" pitchFamily="34" charset="0"/>
                          <a:cs typeface="Calibri" panose="020F0502020204030204" pitchFamily="34" charset="0"/>
                        </a:rPr>
                        <a:t>de la valeur en dollars (taux de rendement personnel)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CA" sz="1200" dirty="0">
                          <a:latin typeface="Calibri" panose="020F0502020204030204" pitchFamily="34" charset="0"/>
                          <a:cs typeface="Calibri" panose="020F0502020204030204" pitchFamily="34" charset="0"/>
                        </a:rPr>
                        <a:t>10 %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F8EE"/>
                    </a:solidFill>
                  </a:tcPr>
                </a:tc>
                <a:tc>
                  <a:txBody>
                    <a:bodyPr/>
                    <a:lstStyle/>
                    <a:p>
                      <a:r>
                        <a:rPr lang="fr-CA" sz="1200" dirty="0">
                          <a:latin typeface="Calibri" panose="020F0502020204030204" pitchFamily="34" charset="0"/>
                          <a:cs typeface="Calibri" panose="020F0502020204030204" pitchFamily="34" charset="0"/>
                        </a:rPr>
                        <a:t>19 %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F8EE"/>
                    </a:solidFill>
                  </a:tcPr>
                </a:tc>
                <a:tc>
                  <a:txBody>
                    <a:bodyPr/>
                    <a:lstStyle/>
                    <a:p>
                      <a:r>
                        <a:rPr lang="fr-CA" sz="1200" dirty="0">
                          <a:latin typeface="Calibri" panose="020F0502020204030204" pitchFamily="34" charset="0"/>
                          <a:cs typeface="Calibri" panose="020F0502020204030204" pitchFamily="34" charset="0"/>
                        </a:rPr>
                        <a:t>-15 %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F8EE"/>
                    </a:solidFill>
                  </a:tcPr>
                </a:tc>
                <a:extLst>
                  <a:ext uri="{0D108BD9-81ED-4DB2-BD59-A6C34878D82A}">
                    <a16:rowId xmlns:a16="http://schemas.microsoft.com/office/drawing/2014/main" val="1402846795"/>
                  </a:ext>
                </a:extLst>
              </a:tr>
              <a:tr h="644371">
                <a:tc>
                  <a:txBody>
                    <a:bodyPr/>
                    <a:lstStyle/>
                    <a:p>
                      <a:pPr marL="0" lvl="0" indent="0" algn="l" rtl="0">
                        <a:spcBef>
                          <a:spcPts val="0"/>
                        </a:spcBef>
                        <a:spcAft>
                          <a:spcPts val="0"/>
                        </a:spcAft>
                        <a:buNone/>
                      </a:pPr>
                      <a:r>
                        <a:rPr lang="fr-CA" sz="1200" b="1" dirty="0">
                          <a:latin typeface="Calibri" panose="020F0502020204030204" pitchFamily="34" charset="0"/>
                          <a:cs typeface="Calibri" panose="020F0502020204030204" pitchFamily="34" charset="0"/>
                        </a:rPr>
                        <a:t>Valeur du compte à la fin</a:t>
                      </a:r>
                    </a:p>
                    <a:p>
                      <a:pPr marL="0" lvl="0" indent="0" algn="l" rtl="0">
                        <a:spcBef>
                          <a:spcPts val="0"/>
                        </a:spcBef>
                        <a:spcAft>
                          <a:spcPts val="0"/>
                        </a:spcAft>
                        <a:buNone/>
                      </a:pPr>
                      <a:r>
                        <a:rPr lang="fr-CA" sz="1200" b="1" dirty="0">
                          <a:latin typeface="Calibri" panose="020F0502020204030204" pitchFamily="34" charset="0"/>
                          <a:cs typeface="Calibri" panose="020F0502020204030204" pitchFamily="34" charset="0"/>
                        </a:rPr>
                        <a:t>(rendement de l’investissement </a:t>
                      </a:r>
                    </a:p>
                    <a:p>
                      <a:pPr marL="0" lvl="0" indent="0" algn="l" rtl="0">
                        <a:spcBef>
                          <a:spcPts val="0"/>
                        </a:spcBef>
                        <a:spcAft>
                          <a:spcPts val="0"/>
                        </a:spcAft>
                        <a:buNone/>
                      </a:pPr>
                      <a:r>
                        <a:rPr lang="fr-CA" sz="1200" b="1" dirty="0">
                          <a:latin typeface="Calibri" panose="020F0502020204030204" pitchFamily="34" charset="0"/>
                          <a:cs typeface="Calibri" panose="020F0502020204030204" pitchFamily="34" charset="0"/>
                        </a:rPr>
                        <a:t>+/- flux de trésorerie)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CA" sz="1200" dirty="0">
                          <a:latin typeface="Calibri" panose="020F0502020204030204" pitchFamily="34" charset="0"/>
                          <a:cs typeface="Calibri" panose="020F0502020204030204" pitchFamily="34" charset="0"/>
                        </a:rPr>
                        <a:t>110 $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AFF"/>
                    </a:solidFill>
                  </a:tcPr>
                </a:tc>
                <a:tc>
                  <a:txBody>
                    <a:bodyPr/>
                    <a:lstStyle/>
                    <a:p>
                      <a:r>
                        <a:rPr lang="fr-CA" sz="1200" dirty="0">
                          <a:latin typeface="Calibri" panose="020F0502020204030204" pitchFamily="34" charset="0"/>
                          <a:cs typeface="Calibri" panose="020F0502020204030204" pitchFamily="34" charset="0"/>
                        </a:rPr>
                        <a:t>116 $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AFF"/>
                    </a:solidFill>
                  </a:tcPr>
                </a:tc>
                <a:tc>
                  <a:txBody>
                    <a:bodyPr/>
                    <a:lstStyle/>
                    <a:p>
                      <a:r>
                        <a:rPr lang="fr-CA" sz="1200" dirty="0">
                          <a:latin typeface="Calibri" panose="020F0502020204030204" pitchFamily="34" charset="0"/>
                          <a:cs typeface="Calibri" panose="020F0502020204030204" pitchFamily="34" charset="0"/>
                        </a:rPr>
                        <a:t>90 $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AFF"/>
                    </a:solidFill>
                  </a:tcPr>
                </a:tc>
                <a:extLst>
                  <a:ext uri="{0D108BD9-81ED-4DB2-BD59-A6C34878D82A}">
                    <a16:rowId xmlns:a16="http://schemas.microsoft.com/office/drawing/2014/main" val="339355926"/>
                  </a:ext>
                </a:extLst>
              </a:tr>
            </a:tbl>
          </a:graphicData>
        </a:graphic>
      </p:graphicFrame>
    </p:spTree>
    <p:extLst>
      <p:ext uri="{BB962C8B-B14F-4D97-AF65-F5344CB8AC3E}">
        <p14:creationId xmlns:p14="http://schemas.microsoft.com/office/powerpoint/2010/main" val="3382428145"/>
      </p:ext>
    </p:extLst>
  </p:cSld>
  <p:clrMapOvr>
    <a:masterClrMapping/>
  </p:clrMapOvr>
  <p:extLst>
    <p:ext uri="{6950BFC3-D8DA-4A85-94F7-54DA5524770B}">
      <p188:commentRel xmlns:p188="http://schemas.microsoft.com/office/powerpoint/2018/8/main" r:id="rId4"/>
    </p:ext>
  </p:extLst>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3"/>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3"/>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3"/>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4"/>
</p:tagLst>
</file>

<file path=ppt/tags/tag23.xml><?xml version="1.0" encoding="utf-8"?>
<p:tagLst xmlns:a="http://schemas.openxmlformats.org/drawingml/2006/main" xmlns:r="http://schemas.openxmlformats.org/officeDocument/2006/relationships" xmlns:p="http://schemas.openxmlformats.org/presentationml/2006/main">
  <p:tag name="NUM" val="5"/>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3"/>
</p:tagLst>
</file>

<file path=ppt/tags/tag27.xml><?xml version="1.0" encoding="utf-8"?>
<p:tagLst xmlns:a="http://schemas.openxmlformats.org/drawingml/2006/main" xmlns:r="http://schemas.openxmlformats.org/officeDocument/2006/relationships" xmlns:p="http://schemas.openxmlformats.org/presentationml/2006/main">
  <p:tag name="NUM" val="4"/>
</p:tagLst>
</file>

<file path=ppt/tags/tag28.xml><?xml version="1.0" encoding="utf-8"?>
<p:tagLst xmlns:a="http://schemas.openxmlformats.org/drawingml/2006/main" xmlns:r="http://schemas.openxmlformats.org/officeDocument/2006/relationships" xmlns:p="http://schemas.openxmlformats.org/presentationml/2006/main">
  <p:tag name="NUM" val="5"/>
</p:tagLst>
</file>

<file path=ppt/tags/tag29.xml><?xml version="1.0" encoding="utf-8"?>
<p:tagLst xmlns:a="http://schemas.openxmlformats.org/drawingml/2006/main" xmlns:r="http://schemas.openxmlformats.org/officeDocument/2006/relationships" xmlns:p="http://schemas.openxmlformats.org/presentationml/2006/main">
  <p:tag name="NUM" val="6"/>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7"/>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33.xml><?xml version="1.0" encoding="utf-8"?>
<p:tagLst xmlns:a="http://schemas.openxmlformats.org/drawingml/2006/main" xmlns:r="http://schemas.openxmlformats.org/officeDocument/2006/relationships" xmlns:p="http://schemas.openxmlformats.org/presentationml/2006/main">
  <p:tag name="NUM" val="3"/>
</p:tagLst>
</file>

<file path=ppt/tags/tag34.xml><?xml version="1.0" encoding="utf-8"?>
<p:tagLst xmlns:a="http://schemas.openxmlformats.org/drawingml/2006/main" xmlns:r="http://schemas.openxmlformats.org/officeDocument/2006/relationships" xmlns:p="http://schemas.openxmlformats.org/presentationml/2006/main">
  <p:tag name="NUM" val="4"/>
</p:tagLst>
</file>

<file path=ppt/tags/tag35.xml><?xml version="1.0" encoding="utf-8"?>
<p:tagLst xmlns:a="http://schemas.openxmlformats.org/drawingml/2006/main" xmlns:r="http://schemas.openxmlformats.org/officeDocument/2006/relationships" xmlns:p="http://schemas.openxmlformats.org/presentationml/2006/main">
  <p:tag name="NUM" val="2"/>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3"/>
</p:tagLst>
</file>

<file path=ppt/tags/tag39.xml><?xml version="1.0" encoding="utf-8"?>
<p:tagLst xmlns:a="http://schemas.openxmlformats.org/drawingml/2006/main" xmlns:r="http://schemas.openxmlformats.org/officeDocument/2006/relationships" xmlns:p="http://schemas.openxmlformats.org/presentationml/2006/main">
  <p:tag name="NUM" val="4"/>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5"/>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3"/>
</p:tagLst>
</file>

<file path=ppt/tags/tag44.xml><?xml version="1.0" encoding="utf-8"?>
<p:tagLst xmlns:a="http://schemas.openxmlformats.org/drawingml/2006/main" xmlns:r="http://schemas.openxmlformats.org/officeDocument/2006/relationships" xmlns:p="http://schemas.openxmlformats.org/presentationml/2006/main">
  <p:tag name="NUM" val="1"/>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3"/>
</p:tagLst>
</file>

<file path=ppt/tags/tag47.xml><?xml version="1.0" encoding="utf-8"?>
<p:tagLst xmlns:a="http://schemas.openxmlformats.org/drawingml/2006/main" xmlns:r="http://schemas.openxmlformats.org/officeDocument/2006/relationships" xmlns:p="http://schemas.openxmlformats.org/presentationml/2006/main">
  <p:tag name="NUM" val="1"/>
</p:tagLst>
</file>

<file path=ppt/tags/tag48.xml><?xml version="1.0" encoding="utf-8"?>
<p:tagLst xmlns:a="http://schemas.openxmlformats.org/drawingml/2006/main" xmlns:r="http://schemas.openxmlformats.org/officeDocument/2006/relationships" xmlns:p="http://schemas.openxmlformats.org/presentationml/2006/main">
  <p:tag name="NUM" val="2"/>
</p:tagLst>
</file>

<file path=ppt/tags/tag49.xml><?xml version="1.0" encoding="utf-8"?>
<p:tagLst xmlns:a="http://schemas.openxmlformats.org/drawingml/2006/main" xmlns:r="http://schemas.openxmlformats.org/officeDocument/2006/relationships" xmlns:p="http://schemas.openxmlformats.org/presentationml/2006/main">
  <p:tag name="NUM" val="3"/>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4"/>
</p:tagLst>
</file>

<file path=ppt/tags/tag9.xml><?xml version="1.0" encoding="utf-8"?>
<p:tagLst xmlns:a="http://schemas.openxmlformats.org/drawingml/2006/main" xmlns:r="http://schemas.openxmlformats.org/officeDocument/2006/relationships" xmlns:p="http://schemas.openxmlformats.org/presentationml/2006/main">
  <p:tag name="NUM" val="5"/>
</p:tagLst>
</file>

<file path=ppt/theme/theme1.xml><?xml version="1.0" encoding="utf-8"?>
<a:theme xmlns:a="http://schemas.openxmlformats.org/drawingml/2006/main" name="GestaltVTI">
  <a:themeElements>
    <a:clrScheme name="AnalogousFromDarkSeedLeftStep">
      <a:dk1>
        <a:srgbClr val="000000"/>
      </a:dk1>
      <a:lt1>
        <a:srgbClr val="FFFFFF"/>
      </a:lt1>
      <a:dk2>
        <a:srgbClr val="1E301B"/>
      </a:dk2>
      <a:lt2>
        <a:srgbClr val="F1F0F3"/>
      </a:lt2>
      <a:accent1>
        <a:srgbClr val="85AE23"/>
      </a:accent1>
      <a:accent2>
        <a:srgbClr val="B4A118"/>
      </a:accent2>
      <a:accent3>
        <a:srgbClr val="E2802D"/>
      </a:accent3>
      <a:accent4>
        <a:srgbClr val="D1231C"/>
      </a:accent4>
      <a:accent5>
        <a:srgbClr val="E22D71"/>
      </a:accent5>
      <a:accent6>
        <a:srgbClr val="D11CAB"/>
      </a:accent6>
      <a:hlink>
        <a:srgbClr val="C34D66"/>
      </a:hlink>
      <a:folHlink>
        <a:srgbClr val="7F7F7F"/>
      </a:folHlink>
    </a:clrScheme>
    <a:fontScheme name="Bierstad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1419</Words>
  <Application>Microsoft Office PowerPoint</Application>
  <PresentationFormat>Grand écran</PresentationFormat>
  <Paragraphs>150</Paragraphs>
  <Slides>13</Slides>
  <Notes>12</Notes>
  <HiddenSlides>0</HiddenSlides>
  <MMClips>1</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Arial</vt:lpstr>
      <vt:lpstr>Arial Narrow</vt:lpstr>
      <vt:lpstr>Bierstadt</vt:lpstr>
      <vt:lpstr>Calibri</vt:lpstr>
      <vt:lpstr>Century Gothic</vt:lpstr>
      <vt:lpstr>GestaltVTI</vt:lpstr>
      <vt:lpstr>Comprendre le rendement des investissements</vt:lpstr>
      <vt:lpstr>Qu’est-ce qu’un PAPE (premier appel public à l’épargne)?</vt:lpstr>
      <vt:lpstr>Qu’est-ce qu’un fractionnement d’actions?</vt:lpstr>
      <vt:lpstr>RÉFLEXION : Rendement du titre de ta marque préférée</vt:lpstr>
      <vt:lpstr>Exemple : action de Nike</vt:lpstr>
      <vt:lpstr>Qu’est-ce que le rendement d’un investissement?</vt:lpstr>
      <vt:lpstr>Rendement pondéré en fonction du temps vs rendement pondéré en fonction de la valeur en dollars</vt:lpstr>
      <vt:lpstr>Quelles sont les deux façons de calculer un taux de rendement?</vt:lpstr>
      <vt:lpstr>Quelles sont les deux façons de calculer un taux  de rendement?</vt:lpstr>
      <vt:lpstr>Comparaison des rendements</vt:lpstr>
      <vt:lpstr>Conclusion</vt:lpstr>
      <vt:lpstr>Recherche : Choisis deux de tes entreprises préférées qui sont négociées en bourse et remplis le tableau suivant en utilisant Google Finance.</vt:lpstr>
      <vt:lpstr>Récapitulation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Gagliardi, Monica</dc:creator>
  <cp:lastModifiedBy>Verreault, Lorianne</cp:lastModifiedBy>
  <cp:revision>113</cp:revision>
  <dcterms:created xsi:type="dcterms:W3CDTF">2023-10-22T21:01:04Z</dcterms:created>
  <dcterms:modified xsi:type="dcterms:W3CDTF">2024-07-23T20:18:19Z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873328-34e0-4f6c-84cb-dd757c63c1a0_Enabled">
    <vt:lpwstr>true</vt:lpwstr>
  </property>
  <property fmtid="{D5CDD505-2E9C-101B-9397-08002B2CF9AE}" pid="3" name="MSIP_Label_be873328-34e0-4f6c-84cb-dd757c63c1a0_SetDate">
    <vt:lpwstr>2023-11-01T18:04:36Z</vt:lpwstr>
  </property>
  <property fmtid="{D5CDD505-2E9C-101B-9397-08002B2CF9AE}" pid="4" name="MSIP_Label_be873328-34e0-4f6c-84cb-dd757c63c1a0_Method">
    <vt:lpwstr>Privileged</vt:lpwstr>
  </property>
  <property fmtid="{D5CDD505-2E9C-101B-9397-08002B2CF9AE}" pid="5" name="MSIP_Label_be873328-34e0-4f6c-84cb-dd757c63c1a0_Name">
    <vt:lpwstr>FIL-Internal</vt:lpwstr>
  </property>
  <property fmtid="{D5CDD505-2E9C-101B-9397-08002B2CF9AE}" pid="6" name="MSIP_Label_be873328-34e0-4f6c-84cb-dd757c63c1a0_SiteId">
    <vt:lpwstr>6b94db52-3791-432c-b97e-871411cd202e</vt:lpwstr>
  </property>
  <property fmtid="{D5CDD505-2E9C-101B-9397-08002B2CF9AE}" pid="7" name="MSIP_Label_be873328-34e0-4f6c-84cb-dd757c63c1a0_ActionId">
    <vt:lpwstr>ee0202de-5cf6-46c2-8a21-1c0b412b413b</vt:lpwstr>
  </property>
  <property fmtid="{D5CDD505-2E9C-101B-9397-08002B2CF9AE}" pid="8" name="MSIP_Label_be873328-34e0-4f6c-84cb-dd757c63c1a0_ContentBits">
    <vt:lpwstr>0</vt:lpwstr>
  </property>
</Properties>
</file>