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handoutMasterIdLst>
    <p:handoutMasterId r:id="rId24"/>
  </p:handoutMasterIdLst>
  <p:sldIdLst>
    <p:sldId id="281" r:id="rId2"/>
    <p:sldId id="280" r:id="rId3"/>
    <p:sldId id="279" r:id="rId4"/>
    <p:sldId id="278" r:id="rId5"/>
    <p:sldId id="277" r:id="rId6"/>
    <p:sldId id="282" r:id="rId7"/>
    <p:sldId id="275" r:id="rId8"/>
    <p:sldId id="283" r:id="rId9"/>
    <p:sldId id="284" r:id="rId10"/>
    <p:sldId id="272" r:id="rId11"/>
    <p:sldId id="271" r:id="rId12"/>
    <p:sldId id="270" r:id="rId13"/>
    <p:sldId id="268" r:id="rId14"/>
    <p:sldId id="267" r:id="rId15"/>
    <p:sldId id="266" r:id="rId16"/>
    <p:sldId id="265" r:id="rId17"/>
    <p:sldId id="264" r:id="rId18"/>
    <p:sldId id="262" r:id="rId19"/>
    <p:sldId id="261" r:id="rId20"/>
    <p:sldId id="260"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2387ABCD-5517-0CED-5C0E-94646B0D3B95}" name="Lacroix, Charles-Etienne" initials="LCE" userId="S::charles-etienne.lacroix@fidelity.ca::9a1deced-47c4-4767-a35c-3ad7d2d401e4"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B9E5F0"/>
    <a:srgbClr val="6ABD4A"/>
    <a:srgbClr val="333F48"/>
    <a:srgbClr val="F2A900"/>
    <a:srgbClr val="8BD3E6"/>
    <a:srgbClr val="85AE23"/>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D868D-6F79-4F48-ABF6-B47629003E16}" v="1" dt="2024-06-24T17:45:01.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71" autoAdjust="0"/>
    <p:restoredTop sz="94660"/>
  </p:normalViewPr>
  <p:slideViewPr>
    <p:cSldViewPr snapToGrid="0">
      <p:cViewPr varScale="1">
        <p:scale>
          <a:sx n="83" d="100"/>
          <a:sy n="83" d="100"/>
        </p:scale>
        <p:origin x="120" y="690"/>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no, Sally" userId="6a92a364-d3bc-4bd8-bbde-8990c7cf6201" providerId="ADAL" clId="{E18D868D-6F79-4F48-ABF6-B47629003E16}"/>
    <pc:docChg chg="modMainMaster">
      <pc:chgData name="Soriano, Sally" userId="6a92a364-d3bc-4bd8-bbde-8990c7cf6201" providerId="ADAL" clId="{E18D868D-6F79-4F48-ABF6-B47629003E16}" dt="2024-06-24T17:45:01.015" v="1"/>
      <pc:docMkLst>
        <pc:docMk/>
      </pc:docMkLst>
      <pc:sldChg chg="delCm">
        <pc:chgData name="Soriano, Sally" userId="6a92a364-d3bc-4bd8-bbde-8990c7cf6201" providerId="ADAL" clId="{E18D868D-6F79-4F48-ABF6-B47629003E16}" dt="2024-06-24T17:41:53.527" v="0"/>
        <pc:sldMkLst>
          <pc:docMk/>
          <pc:sldMk cId="3095493301" sldId="265"/>
        </pc:sldMkLst>
      </pc:sldChg>
      <pc:sldMasterChg chg="modSp">
        <pc:chgData name="Soriano, Sally" userId="6a92a364-d3bc-4bd8-bbde-8990c7cf6201" providerId="ADAL" clId="{E18D868D-6F79-4F48-ABF6-B47629003E16}" dt="2024-06-24T17:45:01.015" v="1"/>
        <pc:sldMasterMkLst>
          <pc:docMk/>
          <pc:sldMasterMk cId="1281054387" sldId="2147483724"/>
        </pc:sldMasterMkLst>
        <pc:spChg chg="mod">
          <ac:chgData name="Soriano, Sally" userId="6a92a364-d3bc-4bd8-bbde-8990c7cf6201" providerId="ADAL" clId="{E18D868D-6F79-4F48-ABF6-B47629003E16}" dt="2024-06-24T17:45:01.015" v="1"/>
          <ac:spMkLst>
            <pc:docMk/>
            <pc:sldMasterMk cId="1281054387" sldId="2147483724"/>
            <ac:spMk id="5" creationId="{65872909-87A4-5738-27A8-9E3790C9EC3E}"/>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FFC9EDE-5FFC-B59D-7788-D276A4A92E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52190F82-C1A7-9CD8-BB37-E1B0100909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8E90B-9819-4425-8F28-DA9962ED7446}" type="datetimeFigureOut">
              <a:rPr lang="fr-CA" smtClean="0"/>
              <a:t>2024-06-24</a:t>
            </a:fld>
            <a:endParaRPr lang="fr-CA"/>
          </a:p>
        </p:txBody>
      </p:sp>
      <p:sp>
        <p:nvSpPr>
          <p:cNvPr id="4" name="Espace réservé du pied de page 3">
            <a:extLst>
              <a:ext uri="{FF2B5EF4-FFF2-40B4-BE49-F238E27FC236}">
                <a16:creationId xmlns:a16="http://schemas.microsoft.com/office/drawing/2014/main" id="{D8D40C8D-D2C4-41D8-5F7A-E3075C0AB2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14FB90D3-347E-3F6F-64EA-F2F1B03E5E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DFFA4-C437-4304-A35A-61BE84006518}" type="slidenum">
              <a:rPr lang="fr-CA" smtClean="0"/>
              <a:t>‹#›</a:t>
            </a:fld>
            <a:endParaRPr lang="fr-CA"/>
          </a:p>
        </p:txBody>
      </p:sp>
    </p:spTree>
    <p:extLst>
      <p:ext uri="{BB962C8B-B14F-4D97-AF65-F5344CB8AC3E}">
        <p14:creationId xmlns:p14="http://schemas.microsoft.com/office/powerpoint/2010/main" val="205244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304" name="Google Shape;3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DB83A2A4-33F4-0AAC-F411-B0706DA7BC80}"/>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7359E2E6-C1C8-1A16-8DB6-03FB4791047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2CA7FA12-E665-C7B3-1881-6D9ACAA5D0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58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30429B5F-C0C2-F235-258C-41CDA1238349}"/>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64CB8CC8-A042-7785-1841-E0C4D7AFEA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6D03ED71-AD84-DDAE-6719-47B954B6B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73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fr-CA" b="1" noProof="0" dirty="0">
                <a:solidFill>
                  <a:srgbClr val="333F48"/>
                </a:solidFill>
                <a:latin typeface="Century Gothic" panose="020B0502020202020204" pitchFamily="34" charset="0"/>
              </a:rPr>
              <a:t>Leçon 1</a:t>
            </a:r>
          </a:p>
        </p:txBody>
      </p:sp>
      <p:pic>
        <p:nvPicPr>
          <p:cNvPr id="3" name="Image 2" descr="Une image contenant texte, Police, Graphique, logo&#10;&#10;Description générée automatiquement">
            <a:extLst>
              <a:ext uri="{FF2B5EF4-FFF2-40B4-BE49-F238E27FC236}">
                <a16:creationId xmlns:a16="http://schemas.microsoft.com/office/drawing/2014/main" id="{B1C3147A-1739-F9EA-127D-22401353985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5" name="TextBox 4">
            <a:extLst>
              <a:ext uri="{FF2B5EF4-FFF2-40B4-BE49-F238E27FC236}">
                <a16:creationId xmlns:a16="http://schemas.microsoft.com/office/drawing/2014/main" id="{65872909-87A4-5738-27A8-9E3790C9EC3E}"/>
              </a:ext>
            </a:extLst>
          </p:cNvPr>
          <p:cNvSpPr txBox="1"/>
          <p:nvPr userDrawn="1"/>
        </p:nvSpPr>
        <p:spPr>
          <a:xfrm>
            <a:off x="2395310" y="6454791"/>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dirty="0">
                <a:latin typeface="Century Gothic" panose="020B0502020202020204" pitchFamily="34" charset="0"/>
              </a:rPr>
              <a:t>1745197-v202429</a:t>
            </a:r>
            <a:endParaRPr lang="en-US" sz="900" dirty="0">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video" Target="https://www.youtube.com/embed/9iFCQnEoOP4?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5.xml"/><Relationship Id="rId7" Type="http://schemas.openxmlformats.org/officeDocument/2006/relationships/notesSlide" Target="../notesSlides/notesSlide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2.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notesSlide" Target="../notesSlides/notesSlide1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slideLayout" Target="../slideLayouts/slideLayout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3.png"/><Relationship Id="rId5" Type="http://schemas.openxmlformats.org/officeDocument/2006/relationships/slideLayout" Target="../slideLayouts/slideLayout10.xml"/><Relationship Id="rId4" Type="http://schemas.openxmlformats.org/officeDocument/2006/relationships/tags" Target="../tags/tag7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14.emf"/><Relationship Id="rId4" Type="http://schemas.openxmlformats.org/officeDocument/2006/relationships/tags" Target="../tags/tag82.xml"/><Relationship Id="rId9"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5.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s://www.fidelity.ca/fr/savingscalculator" TargetMode="External"/><Relationship Id="rId5" Type="http://schemas.openxmlformats.org/officeDocument/2006/relationships/hyperlink" Target="https://www.fidelity.ca/fr/savingscalculator/" TargetMode="Externa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7.emf"/><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6.emf"/><Relationship Id="rId2" Type="http://schemas.openxmlformats.org/officeDocument/2006/relationships/tags" Target="../tags/tag6.xml"/><Relationship Id="rId16" Type="http://schemas.openxmlformats.org/officeDocument/2006/relationships/image" Target="../media/image5.em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notesSlide" Target="../notesSlides/notesSlide1.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10" Type="http://schemas.openxmlformats.org/officeDocument/2006/relationships/image" Target="../media/image16.png"/><Relationship Id="rId4" Type="http://schemas.openxmlformats.org/officeDocument/2006/relationships/tags" Target="../tags/tag104.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3.xml"/><Relationship Id="rId5" Type="http://schemas.openxmlformats.org/officeDocument/2006/relationships/tags" Target="../tags/tag25.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9.emf"/><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8.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5.xml"/><Relationship Id="rId5" Type="http://schemas.openxmlformats.org/officeDocument/2006/relationships/tags" Target="../tags/tag33.xml"/><Relationship Id="rId10" Type="http://schemas.openxmlformats.org/officeDocument/2006/relationships/slideLayout" Target="../slideLayouts/slideLayout3.xml"/><Relationship Id="rId4" Type="http://schemas.openxmlformats.org/officeDocument/2006/relationships/tags" Target="../tags/tag32.xml"/><Relationship Id="rId9" Type="http://schemas.openxmlformats.org/officeDocument/2006/relationships/tags" Target="../tags/tag37.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0.xml"/><Relationship Id="rId7" Type="http://schemas.openxmlformats.org/officeDocument/2006/relationships/notesSlide" Target="../notesSlides/notesSlide6.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5.xml"/><Relationship Id="rId7" Type="http://schemas.openxmlformats.org/officeDocument/2006/relationships/notesSlide" Target="../notesSlides/notesSlide7.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tags" Target="../tags/tag46.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0.xml"/><Relationship Id="rId7" Type="http://schemas.openxmlformats.org/officeDocument/2006/relationships/notesSlide" Target="../notesSlides/notesSlide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La différence entre épargner et </a:t>
            </a:r>
            <a:r>
              <a:rPr lang="fr-CA" dirty="0"/>
              <a:t>investir</a:t>
            </a:r>
            <a:br>
              <a:rPr lang="fr-CA" dirty="0"/>
            </a:br>
            <a:br>
              <a:rPr lang="fr-CA" dirty="0"/>
            </a:br>
            <a:br>
              <a:rPr lang="fr-CA" dirty="0"/>
            </a:br>
            <a:endParaRPr lang="fr-CA" dirty="0"/>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7" name="Online Media 6" descr="Épargner vs investir">
            <a:hlinkClick r:id="" action="ppaction://media"/>
            <a:extLst>
              <a:ext uri="{FF2B5EF4-FFF2-40B4-BE49-F238E27FC236}">
                <a16:creationId xmlns:a16="http://schemas.microsoft.com/office/drawing/2014/main" id="{F09F0073-FD35-FA4B-8E14-9F8FA9E4FB5A}"/>
              </a:ext>
            </a:extLst>
          </p:cNvPr>
          <p:cNvPicPr>
            <a:picLocks noRot="1" noChangeAspect="1"/>
          </p:cNvPicPr>
          <p:nvPr>
            <a:videoFile r:link="rId5"/>
          </p:nvPr>
        </p:nvPicPr>
        <p:blipFill>
          <a:blip r:embed="rId7"/>
          <a:stretch>
            <a:fillRect/>
          </a:stretch>
        </p:blipFill>
        <p:spPr>
          <a:xfrm>
            <a:off x="3403300" y="2496178"/>
            <a:ext cx="5385400" cy="3042751"/>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Valeur future</a:t>
            </a:r>
          </a:p>
        </p:txBody>
      </p:sp>
      <p:sp>
        <p:nvSpPr>
          <p:cNvPr id="293" name="Google Shape;293;p30"/>
          <p:cNvSpPr txBox="1">
            <a:spLocks noGrp="1"/>
          </p:cNvSpPr>
          <p:nvPr>
            <p:ph type="subTitle" idx="1"/>
            <p:custDataLst>
              <p:tags r:id="rId2"/>
            </p:custDataLst>
          </p:nvPr>
        </p:nvSpPr>
        <p:spPr>
          <a:xfrm>
            <a:off x="517871" y="1991844"/>
            <a:ext cx="6165958" cy="4029786"/>
          </a:xfrm>
          <a:prstGeom prst="rect">
            <a:avLst/>
          </a:prstGeom>
          <a:noFill/>
          <a:ln>
            <a:noFill/>
          </a:ln>
        </p:spPr>
        <p:txBody>
          <a:bodyPr spcFirstLastPara="1" wrap="square" lIns="91425" tIns="45700" rIns="91425" bIns="45700" anchor="t" anchorCtr="0">
            <a:noAutofit/>
          </a:bodyPr>
          <a:lstStyle/>
          <a:p>
            <a:pPr>
              <a:lnSpc>
                <a:spcPct val="100000"/>
              </a:lnSpc>
              <a:spcBef>
                <a:spcPts val="0"/>
              </a:spcBef>
              <a:buSzPts val="2560"/>
            </a:pPr>
            <a:r>
              <a:rPr lang="fr-CA" dirty="0"/>
              <a:t>Désigne le montant que ton placement vaudra une fois qu’il aura fructifié pendant un certain temps à un taux d’intérêt donné. </a:t>
            </a:r>
          </a:p>
          <a:p>
            <a:pPr>
              <a:lnSpc>
                <a:spcPct val="100000"/>
              </a:lnSpc>
              <a:spcBef>
                <a:spcPts val="640"/>
              </a:spcBef>
              <a:buSzPts val="2560"/>
            </a:pPr>
            <a:r>
              <a:rPr lang="fr-CA" dirty="0"/>
              <a:t>Autrement dit, la valeur future est la valeur en argent d’un placement à un moment précis dans le futur.</a:t>
            </a:r>
            <a:r>
              <a:rPr lang="fr-CA" dirty="0">
                <a:latin typeface="Trebuchet MS"/>
                <a:ea typeface="Trebuchet MS"/>
                <a:cs typeface="Trebuchet MS"/>
                <a:sym typeface="Trebuchet MS"/>
              </a:rPr>
              <a:t> </a:t>
            </a:r>
          </a:p>
        </p:txBody>
      </p:sp>
      <p:sp>
        <p:nvSpPr>
          <p:cNvPr id="3" name="Oval 2">
            <a:extLst>
              <a:ext uri="{FF2B5EF4-FFF2-40B4-BE49-F238E27FC236}">
                <a16:creationId xmlns:a16="http://schemas.microsoft.com/office/drawing/2014/main" id="{EB625300-1608-C146-A5AC-51E8D1BDAB75}"/>
              </a:ext>
            </a:extLst>
          </p:cNvPr>
          <p:cNvSpPr/>
          <p:nvPr>
            <p:custDataLst>
              <p:tags r:id="rId3"/>
            </p:custDataLst>
          </p:nvPr>
        </p:nvSpPr>
        <p:spPr>
          <a:xfrm>
            <a:off x="7802181" y="1991844"/>
            <a:ext cx="3122779" cy="312277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41D11BB4-E757-C095-27A7-CCA9129A0C05}"/>
              </a:ext>
            </a:extLst>
          </p:cNvPr>
          <p:cNvPicPr>
            <a:picLocks noChangeAspect="1"/>
          </p:cNvPicPr>
          <p:nvPr>
            <p:custDataLst>
              <p:tags r:id="rId4"/>
            </p:custDataLst>
          </p:nvPr>
        </p:nvPicPr>
        <p:blipFill>
          <a:blip r:embed="rId8"/>
          <a:stretch>
            <a:fillRect/>
          </a:stretch>
        </p:blipFill>
        <p:spPr>
          <a:xfrm>
            <a:off x="8395027" y="2559429"/>
            <a:ext cx="1826082" cy="1826082"/>
          </a:xfrm>
          <a:prstGeom prst="rect">
            <a:avLst/>
          </a:prstGeom>
        </p:spPr>
      </p:pic>
      <p:sp>
        <p:nvSpPr>
          <p:cNvPr id="2" name="Slide Number Placeholder 1">
            <a:extLst>
              <a:ext uri="{FF2B5EF4-FFF2-40B4-BE49-F238E27FC236}">
                <a16:creationId xmlns:a16="http://schemas.microsoft.com/office/drawing/2014/main" id="{F90BE848-FD65-1774-1343-A7197D6960DC}"/>
              </a:ext>
            </a:extLst>
          </p:cNvPr>
          <p:cNvSpPr>
            <a:spLocks noGrp="1"/>
          </p:cNvSpPr>
          <p:nvPr>
            <p:ph type="sldNum" sz="quarter" idx="12"/>
            <p:custDataLst>
              <p:tags r:id="rId5"/>
            </p:custDataLst>
          </p:nvPr>
        </p:nvSpPr>
        <p:spPr/>
        <p:txBody>
          <a:bodyPr/>
          <a:lstStyle/>
          <a:p>
            <a:fld id="{DFDF98CC-160E-494C-8C3C-8CDC5FA257DE}" type="slidenum">
              <a:rPr lang="en-US" smtClean="0"/>
              <a:t>10</a:t>
            </a:fld>
            <a:endParaRPr lang="en-US"/>
          </a:p>
        </p:txBody>
      </p:sp>
    </p:spTree>
    <p:extLst>
      <p:ext uri="{BB962C8B-B14F-4D97-AF65-F5344CB8AC3E}">
        <p14:creationId xmlns:p14="http://schemas.microsoft.com/office/powerpoint/2010/main" val="363327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custDataLst>
              <p:tags r:id="rId1"/>
            </p:custDataLst>
          </p:nvPr>
        </p:nvSpPr>
        <p:spPr>
          <a:xfrm>
            <a:off x="515938" y="1718397"/>
            <a:ext cx="6653485" cy="2535435"/>
          </a:xfrm>
          <a:prstGeom prst="rect">
            <a:avLst/>
          </a:prstGeom>
          <a:noFill/>
          <a:ln>
            <a:noFill/>
          </a:ln>
        </p:spPr>
        <p:txBody>
          <a:bodyPr spcFirstLastPara="1" wrap="square" lIns="91425" tIns="45700" rIns="91425" bIns="45700" anchor="t" anchorCtr="0">
            <a:noAutofit/>
          </a:bodyPr>
          <a:lstStyle/>
          <a:p>
            <a:pPr marL="227013" indent="-227013">
              <a:buClr>
                <a:schemeClr val="dk2"/>
              </a:buClr>
              <a:buSzPts val="3600"/>
            </a:pPr>
            <a:r>
              <a:rPr lang="fr-CA" dirty="0"/>
              <a:t>« Le temps a plus de valeur que l’argent. On peut obtenir plus d’argent, mais on ne peut pas obtenir plus de temps. »</a:t>
            </a:r>
            <a:br>
              <a:rPr lang="fr-CA" dirty="0">
                <a:solidFill>
                  <a:schemeClr val="dk2"/>
                </a:solidFill>
              </a:rPr>
            </a:br>
            <a:endParaRPr lang="fr-CA" dirty="0">
              <a:solidFill>
                <a:schemeClr val="dk2"/>
              </a:solidFill>
            </a:endParaRPr>
          </a:p>
        </p:txBody>
      </p:sp>
      <p:sp>
        <p:nvSpPr>
          <p:cNvPr id="300" name="Google Shape;300;p31"/>
          <p:cNvSpPr txBox="1">
            <a:spLocks noGrp="1"/>
          </p:cNvSpPr>
          <p:nvPr>
            <p:ph type="subTitle" idx="1"/>
            <p:custDataLst>
              <p:tags r:id="rId2"/>
            </p:custDataLst>
          </p:nvPr>
        </p:nvSpPr>
        <p:spPr>
          <a:xfrm>
            <a:off x="778553" y="4304632"/>
            <a:ext cx="6527594" cy="1184935"/>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240"/>
              <a:buNone/>
            </a:pPr>
            <a:r>
              <a:rPr lang="fr-CA" sz="2000" b="1" dirty="0"/>
              <a:t>John Rohn</a:t>
            </a:r>
          </a:p>
          <a:p>
            <a:pPr marL="0" indent="0">
              <a:lnSpc>
                <a:spcPct val="100000"/>
              </a:lnSpc>
              <a:spcBef>
                <a:spcPts val="0"/>
              </a:spcBef>
              <a:buClr>
                <a:schemeClr val="hlink"/>
              </a:buClr>
              <a:buSzPts val="2240"/>
              <a:buNone/>
            </a:pPr>
            <a:r>
              <a:rPr lang="fr-CA" sz="2000" dirty="0"/>
              <a:t>Entrepreneur, auteur et conférencier</a:t>
            </a:r>
          </a:p>
        </p:txBody>
      </p:sp>
      <p:sp>
        <p:nvSpPr>
          <p:cNvPr id="2" name="Slide Number Placeholder 1">
            <a:extLst>
              <a:ext uri="{FF2B5EF4-FFF2-40B4-BE49-F238E27FC236}">
                <a16:creationId xmlns:a16="http://schemas.microsoft.com/office/drawing/2014/main" id="{E4896676-7488-7145-86B5-4E1FF3CBD180}"/>
              </a:ext>
            </a:extLst>
          </p:cNvPr>
          <p:cNvSpPr>
            <a:spLocks noGrp="1"/>
          </p:cNvSpPr>
          <p:nvPr>
            <p:ph type="sldNum" sz="quarter" idx="12"/>
            <p:custDataLst>
              <p:tags r:id="rId3"/>
            </p:custDataLst>
          </p:nvPr>
        </p:nvSpPr>
        <p:spPr/>
        <p:txBody>
          <a:bodyPr/>
          <a:lstStyle/>
          <a:p>
            <a:fld id="{DFDF98CC-160E-494C-8C3C-8CDC5FA257DE}" type="slidenum">
              <a:rPr lang="en-US" smtClean="0"/>
              <a:t>11</a:t>
            </a:fld>
            <a:endParaRPr lang="en-US"/>
          </a:p>
        </p:txBody>
      </p:sp>
      <p:pic>
        <p:nvPicPr>
          <p:cNvPr id="4" name="Picture 3" descr="A hourglass and coins on a table&#10;&#10;Description automatically generated">
            <a:extLst>
              <a:ext uri="{FF2B5EF4-FFF2-40B4-BE49-F238E27FC236}">
                <a16:creationId xmlns:a16="http://schemas.microsoft.com/office/drawing/2014/main" id="{CE4D94DD-6113-738D-9A5D-AA2D47BDD389}"/>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7564574" y="1895395"/>
            <a:ext cx="4627426" cy="3539742"/>
          </a:xfrm>
          <a:prstGeom prst="rect">
            <a:avLst/>
          </a:prstGeom>
        </p:spPr>
      </p:pic>
    </p:spTree>
    <p:extLst>
      <p:ext uri="{BB962C8B-B14F-4D97-AF65-F5344CB8AC3E}">
        <p14:creationId xmlns:p14="http://schemas.microsoft.com/office/powerpoint/2010/main" val="150436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Risque et rendement</a:t>
            </a:r>
          </a:p>
        </p:txBody>
      </p:sp>
      <p:sp>
        <p:nvSpPr>
          <p:cNvPr id="308" name="Google Shape;308;p32"/>
          <p:cNvSpPr txBox="1">
            <a:spLocks noGrp="1"/>
          </p:cNvSpPr>
          <p:nvPr>
            <p:ph type="subTitle" idx="1"/>
            <p:custDataLst>
              <p:tags r:id="rId2"/>
            </p:custDataLst>
          </p:nvPr>
        </p:nvSpPr>
        <p:spPr>
          <a:xfrm>
            <a:off x="517870" y="1991844"/>
            <a:ext cx="11158193" cy="493634"/>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fr-CA" b="1">
                <a:solidFill>
                  <a:srgbClr val="333F48"/>
                </a:solidFill>
              </a:rPr>
              <a:t>Quel est le lien entre le risque et le rendement?</a:t>
            </a:r>
          </a:p>
        </p:txBody>
      </p:sp>
      <p:sp>
        <p:nvSpPr>
          <p:cNvPr id="2" name="Isosceles Triangle 1">
            <a:extLst>
              <a:ext uri="{FF2B5EF4-FFF2-40B4-BE49-F238E27FC236}">
                <a16:creationId xmlns:a16="http://schemas.microsoft.com/office/drawing/2014/main" id="{BF9B43DD-983F-95C0-8871-40FFCA7B0E9C}"/>
              </a:ext>
            </a:extLst>
          </p:cNvPr>
          <p:cNvSpPr/>
          <p:nvPr>
            <p:custDataLst>
              <p:tags r:id="rId3"/>
            </p:custDataLst>
          </p:nvPr>
        </p:nvSpPr>
        <p:spPr>
          <a:xfrm>
            <a:off x="4207565" y="2837682"/>
            <a:ext cx="3776870" cy="3180522"/>
          </a:xfrm>
          <a:prstGeom prst="triangle">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1029ED-B988-543D-C8C5-21F90F195C81}"/>
              </a:ext>
            </a:extLst>
          </p:cNvPr>
          <p:cNvSpPr txBox="1"/>
          <p:nvPr>
            <p:custDataLst>
              <p:tags r:id="rId4"/>
            </p:custDataLst>
          </p:nvPr>
        </p:nvSpPr>
        <p:spPr>
          <a:xfrm>
            <a:off x="5390320" y="3604135"/>
            <a:ext cx="1451114" cy="646331"/>
          </a:xfrm>
          <a:prstGeom prst="rect">
            <a:avLst/>
          </a:prstGeom>
          <a:noFill/>
        </p:spPr>
        <p:txBody>
          <a:bodyPr wrap="square" rtlCol="0">
            <a:spAutoFit/>
          </a:bodyPr>
          <a:lstStyle/>
          <a:p>
            <a:pPr algn="ctr"/>
            <a:r>
              <a:rPr lang="fr-CA" b="1" dirty="0">
                <a:latin typeface="Century Gothic" panose="020B0502020202020204" pitchFamily="34" charset="0"/>
              </a:rPr>
              <a:t>Actions</a:t>
            </a:r>
          </a:p>
          <a:p>
            <a:pPr algn="ctr"/>
            <a:r>
              <a:rPr lang="fr-CA" b="1" dirty="0">
                <a:latin typeface="Century Gothic" panose="020B0502020202020204" pitchFamily="34" charset="0"/>
              </a:rPr>
              <a:t>Obligations</a:t>
            </a:r>
          </a:p>
        </p:txBody>
      </p:sp>
      <p:cxnSp>
        <p:nvCxnSpPr>
          <p:cNvPr id="5" name="Straight Arrow Connector 4">
            <a:extLst>
              <a:ext uri="{FF2B5EF4-FFF2-40B4-BE49-F238E27FC236}">
                <a16:creationId xmlns:a16="http://schemas.microsoft.com/office/drawing/2014/main" id="{54ABB962-6394-D96A-7E76-937A52562DE9}"/>
              </a:ext>
            </a:extLst>
          </p:cNvPr>
          <p:cNvCxnSpPr/>
          <p:nvPr>
            <p:custDataLst>
              <p:tags r:id="rId5"/>
            </p:custDataLst>
          </p:nvPr>
        </p:nvCxnSpPr>
        <p:spPr>
          <a:xfrm>
            <a:off x="6404112" y="2837682"/>
            <a:ext cx="1798983" cy="3083414"/>
          </a:xfrm>
          <a:prstGeom prst="straightConnector1">
            <a:avLst/>
          </a:prstGeom>
          <a:ln w="57150">
            <a:solidFill>
              <a:srgbClr val="6ABD4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10BDD6-AB12-DFA7-CABA-B82C646D6A88}"/>
              </a:ext>
            </a:extLst>
          </p:cNvPr>
          <p:cNvCxnSpPr>
            <a:cxnSpLocks/>
          </p:cNvCxnSpPr>
          <p:nvPr>
            <p:custDataLst>
              <p:tags r:id="rId6"/>
            </p:custDataLst>
          </p:nvPr>
        </p:nvCxnSpPr>
        <p:spPr>
          <a:xfrm flipV="1">
            <a:off x="3988905" y="2837682"/>
            <a:ext cx="1823829" cy="3001618"/>
          </a:xfrm>
          <a:prstGeom prst="straightConnector1">
            <a:avLst/>
          </a:prstGeom>
          <a:ln w="57150">
            <a:solidFill>
              <a:srgbClr val="F2A9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42AF87-8FE1-C0A9-D623-E21FBBE7B9C8}"/>
              </a:ext>
            </a:extLst>
          </p:cNvPr>
          <p:cNvSpPr txBox="1"/>
          <p:nvPr>
            <p:custDataLst>
              <p:tags r:id="rId7"/>
            </p:custDataLst>
          </p:nvPr>
        </p:nvSpPr>
        <p:spPr>
          <a:xfrm>
            <a:off x="7432812" y="3927302"/>
            <a:ext cx="2924351" cy="646331"/>
          </a:xfrm>
          <a:prstGeom prst="rect">
            <a:avLst/>
          </a:prstGeom>
          <a:noFill/>
        </p:spPr>
        <p:txBody>
          <a:bodyPr wrap="square" rtlCol="0">
            <a:spAutoFit/>
          </a:bodyPr>
          <a:lstStyle/>
          <a:p>
            <a:r>
              <a:rPr lang="fr-CA" dirty="0">
                <a:latin typeface="Century Gothic" panose="020B0502020202020204" pitchFamily="34" charset="0"/>
              </a:rPr>
              <a:t>Risque plus faible</a:t>
            </a:r>
          </a:p>
          <a:p>
            <a:r>
              <a:rPr lang="fr-CA" dirty="0">
                <a:latin typeface="Century Gothic" panose="020B0502020202020204" pitchFamily="34" charset="0"/>
              </a:rPr>
              <a:t>Rendement plus faible</a:t>
            </a:r>
          </a:p>
        </p:txBody>
      </p:sp>
      <p:sp>
        <p:nvSpPr>
          <p:cNvPr id="8" name="TextBox 7">
            <a:extLst>
              <a:ext uri="{FF2B5EF4-FFF2-40B4-BE49-F238E27FC236}">
                <a16:creationId xmlns:a16="http://schemas.microsoft.com/office/drawing/2014/main" id="{03B49067-B168-8527-854C-FED4CEAEB17D}"/>
              </a:ext>
            </a:extLst>
          </p:cNvPr>
          <p:cNvSpPr txBox="1"/>
          <p:nvPr>
            <p:custDataLst>
              <p:tags r:id="rId8"/>
            </p:custDataLst>
          </p:nvPr>
        </p:nvSpPr>
        <p:spPr>
          <a:xfrm>
            <a:off x="190123" y="3927301"/>
            <a:ext cx="4569063" cy="646331"/>
          </a:xfrm>
          <a:prstGeom prst="rect">
            <a:avLst/>
          </a:prstGeom>
          <a:noFill/>
        </p:spPr>
        <p:txBody>
          <a:bodyPr wrap="square" rtlCol="0">
            <a:spAutoFit/>
          </a:bodyPr>
          <a:lstStyle/>
          <a:p>
            <a:pPr algn="r"/>
            <a:r>
              <a:rPr lang="fr-CA" dirty="0">
                <a:latin typeface="Century Gothic" panose="020B0502020202020204" pitchFamily="34" charset="0"/>
              </a:rPr>
              <a:t>Risque plus élevé</a:t>
            </a:r>
          </a:p>
          <a:p>
            <a:pPr algn="r"/>
            <a:r>
              <a:rPr lang="fr-CA" dirty="0">
                <a:latin typeface="Century Gothic" panose="020B0502020202020204" pitchFamily="34" charset="0"/>
              </a:rPr>
              <a:t>Rendement potentiel plus élevé</a:t>
            </a:r>
          </a:p>
        </p:txBody>
      </p:sp>
      <p:sp>
        <p:nvSpPr>
          <p:cNvPr id="9" name="Slide Number Placeholder 8">
            <a:extLst>
              <a:ext uri="{FF2B5EF4-FFF2-40B4-BE49-F238E27FC236}">
                <a16:creationId xmlns:a16="http://schemas.microsoft.com/office/drawing/2014/main" id="{E7684570-177B-D22E-6DF2-72117246B631}"/>
              </a:ext>
            </a:extLst>
          </p:cNvPr>
          <p:cNvSpPr>
            <a:spLocks noGrp="1"/>
          </p:cNvSpPr>
          <p:nvPr>
            <p:ph type="sldNum" sz="quarter" idx="12"/>
            <p:custDataLst>
              <p:tags r:id="rId9"/>
            </p:custDataLst>
          </p:nvPr>
        </p:nvSpPr>
        <p:spPr/>
        <p:txBody>
          <a:bodyPr/>
          <a:lstStyle/>
          <a:p>
            <a:fld id="{DFDF98CC-160E-494C-8C3C-8CDC5FA257DE}" type="slidenum">
              <a:rPr lang="en-US" smtClean="0"/>
              <a:t>12</a:t>
            </a:fld>
            <a:endParaRPr lang="en-US"/>
          </a:p>
        </p:txBody>
      </p:sp>
      <p:sp>
        <p:nvSpPr>
          <p:cNvPr id="10" name="TextBox 9">
            <a:extLst>
              <a:ext uri="{FF2B5EF4-FFF2-40B4-BE49-F238E27FC236}">
                <a16:creationId xmlns:a16="http://schemas.microsoft.com/office/drawing/2014/main" id="{FFED9F64-5F58-7672-C160-A422EB5548FB}"/>
              </a:ext>
            </a:extLst>
          </p:cNvPr>
          <p:cNvSpPr txBox="1"/>
          <p:nvPr>
            <p:custDataLst>
              <p:tags r:id="rId10"/>
            </p:custDataLst>
          </p:nvPr>
        </p:nvSpPr>
        <p:spPr>
          <a:xfrm>
            <a:off x="4499609" y="5282421"/>
            <a:ext cx="3232535" cy="646331"/>
          </a:xfrm>
          <a:prstGeom prst="rect">
            <a:avLst/>
          </a:prstGeom>
          <a:noFill/>
        </p:spPr>
        <p:txBody>
          <a:bodyPr wrap="square" rtlCol="0">
            <a:spAutoFit/>
          </a:bodyPr>
          <a:lstStyle/>
          <a:p>
            <a:pPr algn="ctr"/>
            <a:r>
              <a:rPr lang="fr-CA" b="1" dirty="0">
                <a:latin typeface="Century Gothic" panose="020B0502020202020204" pitchFamily="34" charset="0"/>
              </a:rPr>
              <a:t>Compte d’épargne </a:t>
            </a:r>
            <a:br>
              <a:rPr lang="fr-CA" b="1" dirty="0">
                <a:latin typeface="Century Gothic" panose="020B0502020202020204" pitchFamily="34" charset="0"/>
              </a:rPr>
            </a:br>
            <a:r>
              <a:rPr lang="fr-CA" b="1" dirty="0">
                <a:latin typeface="Century Gothic" panose="020B0502020202020204" pitchFamily="34" charset="0"/>
              </a:rPr>
              <a:t>Liquidités/argent comptant</a:t>
            </a:r>
          </a:p>
        </p:txBody>
      </p:sp>
    </p:spTree>
    <p:extLst>
      <p:ext uri="{BB962C8B-B14F-4D97-AF65-F5344CB8AC3E}">
        <p14:creationId xmlns:p14="http://schemas.microsoft.com/office/powerpoint/2010/main" val="166182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Épargne</a:t>
            </a:r>
          </a:p>
        </p:txBody>
      </p:sp>
      <p:sp>
        <p:nvSpPr>
          <p:cNvPr id="320" name="Google Shape;320;p34"/>
          <p:cNvSpPr txBox="1">
            <a:spLocks noGrp="1"/>
          </p:cNvSpPr>
          <p:nvPr>
            <p:ph type="subTitle" idx="1"/>
            <p:custDataLst>
              <p:tags r:id="rId2"/>
            </p:custDataLst>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fr-CA" b="1" dirty="0">
                <a:solidFill>
                  <a:srgbClr val="333F48"/>
                </a:solidFill>
              </a:rPr>
              <a:t>Différents événements dans ta vie peuvent nécessiter des stratégies d’épargne différentes :</a:t>
            </a:r>
          </a:p>
          <a:p>
            <a:r>
              <a:rPr lang="fr-CA" dirty="0">
                <a:effectLst/>
              </a:rPr>
              <a:t>épargner pour un voyage de fin d’études</a:t>
            </a:r>
          </a:p>
          <a:p>
            <a:r>
              <a:rPr lang="fr-CA" dirty="0">
                <a:effectLst/>
              </a:rPr>
              <a:t>épargner pour </a:t>
            </a:r>
            <a:r>
              <a:rPr lang="fr-CA" dirty="0"/>
              <a:t>une</a:t>
            </a:r>
            <a:r>
              <a:rPr lang="fr-CA" dirty="0">
                <a:effectLst/>
              </a:rPr>
              <a:t> mise de fonds sur une maison</a:t>
            </a:r>
          </a:p>
          <a:p>
            <a:r>
              <a:rPr lang="fr-CA" dirty="0">
                <a:effectLst/>
              </a:rPr>
              <a:t>épargner pour la retraite</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custDataLst>
              <p:tags r:id="rId3"/>
            </p:custDataLst>
          </p:nvPr>
        </p:nvSpPr>
        <p:spPr/>
        <p:txBody>
          <a:bodyPr/>
          <a:lstStyle/>
          <a:p>
            <a:fld id="{DFDF98CC-160E-494C-8C3C-8CDC5FA257DE}" type="slidenum">
              <a:rPr lang="en-US" smtClean="0"/>
              <a:t>13</a:t>
            </a:fld>
            <a:endParaRPr lang="en-US"/>
          </a:p>
        </p:txBody>
      </p:sp>
    </p:spTree>
    <p:extLst>
      <p:ext uri="{BB962C8B-B14F-4D97-AF65-F5344CB8AC3E}">
        <p14:creationId xmlns:p14="http://schemas.microsoft.com/office/powerpoint/2010/main" val="254243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2BD-62E4-7A05-AC51-27633EC6AEDA}"/>
              </a:ext>
            </a:extLst>
          </p:cNvPr>
          <p:cNvSpPr>
            <a:spLocks noGrp="1"/>
          </p:cNvSpPr>
          <p:nvPr>
            <p:ph type="title"/>
            <p:custDataLst>
              <p:tags r:id="rId1"/>
            </p:custDataLst>
          </p:nvPr>
        </p:nvSpPr>
        <p:spPr>
          <a:xfrm>
            <a:off x="517870" y="1174918"/>
            <a:ext cx="5020948" cy="617245"/>
          </a:xfrm>
        </p:spPr>
        <p:txBody>
          <a:bodyPr/>
          <a:lstStyle/>
          <a:p>
            <a:r>
              <a:rPr lang="fr-CA" sz="3200" dirty="0">
                <a:solidFill>
                  <a:srgbClr val="205885"/>
                </a:solidFill>
                <a:latin typeface="Century Gothic" panose="020B0502020202020204" pitchFamily="34" charset="0"/>
              </a:rPr>
              <a:t>Épargner vs investir</a:t>
            </a:r>
          </a:p>
        </p:txBody>
      </p:sp>
      <p:sp>
        <p:nvSpPr>
          <p:cNvPr id="3" name="Text Placeholder 2">
            <a:extLst>
              <a:ext uri="{FF2B5EF4-FFF2-40B4-BE49-F238E27FC236}">
                <a16:creationId xmlns:a16="http://schemas.microsoft.com/office/drawing/2014/main" id="{A0533184-1699-FD37-7E11-CF92B3C8B346}"/>
              </a:ext>
            </a:extLst>
          </p:cNvPr>
          <p:cNvSpPr>
            <a:spLocks noGrp="1"/>
          </p:cNvSpPr>
          <p:nvPr>
            <p:ph type="body" sz="half" idx="2"/>
            <p:custDataLst>
              <p:tags r:id="rId2"/>
            </p:custDataLst>
          </p:nvPr>
        </p:nvSpPr>
        <p:spPr>
          <a:xfrm>
            <a:off x="517869" y="1917084"/>
            <a:ext cx="5578131" cy="3951903"/>
          </a:xfrm>
        </p:spPr>
        <p:txBody>
          <a:bodyPr vert="horz" lIns="91440" tIns="45720" rIns="91440" bIns="45720" rtlCol="0" anchor="t">
            <a:noAutofit/>
          </a:bodyPr>
          <a:lstStyle/>
          <a:p>
            <a:pPr marL="227013" indent="-227013">
              <a:buClr>
                <a:srgbClr val="A2AAAD"/>
              </a:buClr>
              <a:buChar char="•"/>
            </a:pPr>
            <a:r>
              <a:rPr lang="fr-CA" sz="1500" i="0" dirty="0">
                <a:latin typeface="Century Gothic" panose="020B0502020202020204" pitchFamily="34" charset="0"/>
                <a:ea typeface="+mn-lt"/>
                <a:cs typeface="+mn-lt"/>
              </a:rPr>
              <a:t>Investir te permet de faire fructifier ton argent beaucoup plus rapidement que dans un compte d’épargne. </a:t>
            </a:r>
          </a:p>
          <a:p>
            <a:pPr marL="227013" indent="-227013">
              <a:buClr>
                <a:srgbClr val="A2AAAD"/>
              </a:buClr>
              <a:buChar char="•"/>
            </a:pPr>
            <a:r>
              <a:rPr lang="fr-CA" sz="1500" i="0" dirty="0">
                <a:latin typeface="Century Gothic" panose="020B0502020202020204" pitchFamily="34" charset="0"/>
                <a:ea typeface="+mn-lt"/>
                <a:cs typeface="+mn-lt"/>
              </a:rPr>
              <a:t>Par exemple, un compte d’épargne pourrait rapporter un rendement annuel variant entre 0,05 % et 3,00 %. Si tu compares ce rendement à celui d’un compte qui investit sur le marché – comme un compte qui suit l’indice composé S&amp;P/TSX, dont le rendement annuel moyen est de 4,6 % – tu peux constater la différence.</a:t>
            </a:r>
          </a:p>
          <a:p>
            <a:pPr marL="227013" indent="-227013">
              <a:buClr>
                <a:srgbClr val="A2AAAD"/>
              </a:buClr>
              <a:buChar char="•"/>
            </a:pPr>
            <a:r>
              <a:rPr lang="fr-CA" sz="1500" i="0" dirty="0">
                <a:latin typeface="Century Gothic" panose="020B0502020202020204" pitchFamily="34" charset="0"/>
                <a:ea typeface="+mn-lt"/>
                <a:cs typeface="+mn-lt"/>
              </a:rPr>
              <a:t>Si tu investis à long terme, ton argent fructifiera beaucoup plus que si tu n’avais pas investi. </a:t>
            </a:r>
          </a:p>
          <a:p>
            <a:pPr marL="227013" indent="-227013">
              <a:buClr>
                <a:srgbClr val="A2AAAD"/>
              </a:buClr>
              <a:buChar char="•"/>
            </a:pPr>
            <a:r>
              <a:rPr lang="fr-CA" sz="1500" i="0" dirty="0">
                <a:latin typeface="Century Gothic" panose="020B0502020202020204" pitchFamily="34" charset="0"/>
                <a:ea typeface="+mn-lt"/>
                <a:cs typeface="+mn-lt"/>
              </a:rPr>
              <a:t>Le graphique montre ce qui serait arrivé si tu avais investi 5 000 $ dans des actions canadiennes entre le 30 avril 2000 et le 30 avril 2020. </a:t>
            </a:r>
          </a:p>
        </p:txBody>
      </p:sp>
      <p:pic>
        <p:nvPicPr>
          <p:cNvPr id="4" name="Picture 3" descr="A graph showing savings rate and composites&#10;&#10;Description automatically generated">
            <a:extLst>
              <a:ext uri="{FF2B5EF4-FFF2-40B4-BE49-F238E27FC236}">
                <a16:creationId xmlns:a16="http://schemas.microsoft.com/office/drawing/2014/main" id="{3282DD58-7434-D551-0688-0B689007ABAC}"/>
              </a:ext>
            </a:extLst>
          </p:cNvPr>
          <p:cNvPicPr>
            <a:picLocks noChangeAspect="1"/>
          </p:cNvPicPr>
          <p:nvPr>
            <p:custDataLst>
              <p:tags r:id="rId3"/>
            </p:custDataLst>
          </p:nvPr>
        </p:nvPicPr>
        <p:blipFill>
          <a:blip r:embed="rId6"/>
          <a:stretch>
            <a:fillRect/>
          </a:stretch>
        </p:blipFill>
        <p:spPr>
          <a:xfrm>
            <a:off x="6363693" y="1917084"/>
            <a:ext cx="5271249" cy="3202551"/>
          </a:xfrm>
          <a:prstGeom prst="rect">
            <a:avLst/>
          </a:prstGeom>
          <a:ln>
            <a:solidFill>
              <a:srgbClr val="205885"/>
            </a:solidFill>
          </a:ln>
        </p:spPr>
      </p:pic>
      <p:sp>
        <p:nvSpPr>
          <p:cNvPr id="6" name="Slide Number Placeholder 5">
            <a:extLst>
              <a:ext uri="{FF2B5EF4-FFF2-40B4-BE49-F238E27FC236}">
                <a16:creationId xmlns:a16="http://schemas.microsoft.com/office/drawing/2014/main" id="{F4CB7007-719D-334B-5BF8-4B7861D8D373}"/>
              </a:ext>
            </a:extLst>
          </p:cNvPr>
          <p:cNvSpPr>
            <a:spLocks noGrp="1"/>
          </p:cNvSpPr>
          <p:nvPr>
            <p:ph type="sldNum" sz="quarter" idx="12"/>
            <p:custDataLst>
              <p:tags r:id="rId4"/>
            </p:custDataLst>
          </p:nvPr>
        </p:nvSpPr>
        <p:spPr/>
        <p:txBody>
          <a:bodyPr/>
          <a:lstStyle/>
          <a:p>
            <a:fld id="{DFDF98CC-160E-494C-8C3C-8CDC5FA257DE}" type="slidenum">
              <a:rPr lang="en-US" smtClean="0"/>
              <a:t>14</a:t>
            </a:fld>
            <a:endParaRPr lang="en-US"/>
          </a:p>
        </p:txBody>
      </p:sp>
      <p:sp>
        <p:nvSpPr>
          <p:cNvPr id="5" name="TextBox 4">
            <a:extLst>
              <a:ext uri="{FF2B5EF4-FFF2-40B4-BE49-F238E27FC236}">
                <a16:creationId xmlns:a16="http://schemas.microsoft.com/office/drawing/2014/main" id="{353A4EEA-6A30-6919-2685-231225EF83B3}"/>
              </a:ext>
            </a:extLst>
          </p:cNvPr>
          <p:cNvSpPr txBox="1"/>
          <p:nvPr/>
        </p:nvSpPr>
        <p:spPr>
          <a:xfrm>
            <a:off x="6469224" y="2220685"/>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20 000 000 $</a:t>
            </a:r>
          </a:p>
        </p:txBody>
      </p:sp>
      <p:sp>
        <p:nvSpPr>
          <p:cNvPr id="7" name="TextBox 6">
            <a:extLst>
              <a:ext uri="{FF2B5EF4-FFF2-40B4-BE49-F238E27FC236}">
                <a16:creationId xmlns:a16="http://schemas.microsoft.com/office/drawing/2014/main" id="{B8D48E97-C202-FA67-8BB3-5B22CC8C64A2}"/>
              </a:ext>
            </a:extLst>
          </p:cNvPr>
          <p:cNvSpPr txBox="1"/>
          <p:nvPr/>
        </p:nvSpPr>
        <p:spPr>
          <a:xfrm>
            <a:off x="6469224" y="2687216"/>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15 000 000 $</a:t>
            </a:r>
          </a:p>
        </p:txBody>
      </p:sp>
      <p:sp>
        <p:nvSpPr>
          <p:cNvPr id="8" name="TextBox 7">
            <a:extLst>
              <a:ext uri="{FF2B5EF4-FFF2-40B4-BE49-F238E27FC236}">
                <a16:creationId xmlns:a16="http://schemas.microsoft.com/office/drawing/2014/main" id="{D8F65558-2898-AA26-ACD0-72150A09A9AB}"/>
              </a:ext>
            </a:extLst>
          </p:cNvPr>
          <p:cNvSpPr txBox="1"/>
          <p:nvPr/>
        </p:nvSpPr>
        <p:spPr>
          <a:xfrm>
            <a:off x="6469224" y="3178628"/>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10 000 000 $</a:t>
            </a:r>
          </a:p>
        </p:txBody>
      </p:sp>
      <p:sp>
        <p:nvSpPr>
          <p:cNvPr id="9" name="TextBox 8">
            <a:extLst>
              <a:ext uri="{FF2B5EF4-FFF2-40B4-BE49-F238E27FC236}">
                <a16:creationId xmlns:a16="http://schemas.microsoft.com/office/drawing/2014/main" id="{64FE7CFF-7149-933D-F6AB-DB25353F11E2}"/>
              </a:ext>
            </a:extLst>
          </p:cNvPr>
          <p:cNvSpPr txBox="1"/>
          <p:nvPr/>
        </p:nvSpPr>
        <p:spPr>
          <a:xfrm>
            <a:off x="6469224" y="3676261"/>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5 000 000 $</a:t>
            </a:r>
          </a:p>
        </p:txBody>
      </p:sp>
      <p:sp>
        <p:nvSpPr>
          <p:cNvPr id="10" name="TextBox 9">
            <a:extLst>
              <a:ext uri="{FF2B5EF4-FFF2-40B4-BE49-F238E27FC236}">
                <a16:creationId xmlns:a16="http://schemas.microsoft.com/office/drawing/2014/main" id="{AE56F738-68B0-A751-5213-2FF2A630D688}"/>
              </a:ext>
            </a:extLst>
          </p:cNvPr>
          <p:cNvSpPr txBox="1"/>
          <p:nvPr/>
        </p:nvSpPr>
        <p:spPr>
          <a:xfrm>
            <a:off x="6469224" y="4149012"/>
            <a:ext cx="914400"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0,00 $</a:t>
            </a:r>
          </a:p>
        </p:txBody>
      </p:sp>
      <p:sp>
        <p:nvSpPr>
          <p:cNvPr id="11" name="TextBox 10">
            <a:extLst>
              <a:ext uri="{FF2B5EF4-FFF2-40B4-BE49-F238E27FC236}">
                <a16:creationId xmlns:a16="http://schemas.microsoft.com/office/drawing/2014/main" id="{8B7D8DAF-0506-390A-3724-6CF0FA2C81C3}"/>
              </a:ext>
            </a:extLst>
          </p:cNvPr>
          <p:cNvSpPr txBox="1"/>
          <p:nvPr/>
        </p:nvSpPr>
        <p:spPr>
          <a:xfrm rot="16200000">
            <a:off x="7118991" y="4546733"/>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2000</a:t>
            </a:r>
          </a:p>
        </p:txBody>
      </p:sp>
      <p:sp>
        <p:nvSpPr>
          <p:cNvPr id="12" name="TextBox 11">
            <a:extLst>
              <a:ext uri="{FF2B5EF4-FFF2-40B4-BE49-F238E27FC236}">
                <a16:creationId xmlns:a16="http://schemas.microsoft.com/office/drawing/2014/main" id="{B83E5115-DDAE-F6EC-5679-01BC4EA25C3E}"/>
              </a:ext>
            </a:extLst>
          </p:cNvPr>
          <p:cNvSpPr txBox="1"/>
          <p:nvPr/>
        </p:nvSpPr>
        <p:spPr>
          <a:xfrm rot="16200000">
            <a:off x="7461115"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2002</a:t>
            </a:r>
          </a:p>
        </p:txBody>
      </p:sp>
      <p:sp>
        <p:nvSpPr>
          <p:cNvPr id="13" name="TextBox 12">
            <a:extLst>
              <a:ext uri="{FF2B5EF4-FFF2-40B4-BE49-F238E27FC236}">
                <a16:creationId xmlns:a16="http://schemas.microsoft.com/office/drawing/2014/main" id="{63DCFE77-1ACC-1F8E-EE8D-C5E08E21E977}"/>
              </a:ext>
            </a:extLst>
          </p:cNvPr>
          <p:cNvSpPr txBox="1"/>
          <p:nvPr/>
        </p:nvSpPr>
        <p:spPr>
          <a:xfrm rot="16200000">
            <a:off x="7840560"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2004</a:t>
            </a:r>
          </a:p>
        </p:txBody>
      </p:sp>
      <p:sp>
        <p:nvSpPr>
          <p:cNvPr id="14" name="TextBox 13">
            <a:extLst>
              <a:ext uri="{FF2B5EF4-FFF2-40B4-BE49-F238E27FC236}">
                <a16:creationId xmlns:a16="http://schemas.microsoft.com/office/drawing/2014/main" id="{65EE2424-58D9-99B0-55ED-066B295480A3}"/>
              </a:ext>
            </a:extLst>
          </p:cNvPr>
          <p:cNvSpPr txBox="1"/>
          <p:nvPr/>
        </p:nvSpPr>
        <p:spPr>
          <a:xfrm rot="16200000">
            <a:off x="8220005"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2006</a:t>
            </a:r>
          </a:p>
        </p:txBody>
      </p:sp>
      <p:sp>
        <p:nvSpPr>
          <p:cNvPr id="15" name="TextBox 14">
            <a:extLst>
              <a:ext uri="{FF2B5EF4-FFF2-40B4-BE49-F238E27FC236}">
                <a16:creationId xmlns:a16="http://schemas.microsoft.com/office/drawing/2014/main" id="{D77ED310-DDE7-0D89-C992-CB9DD6BF22D1}"/>
              </a:ext>
            </a:extLst>
          </p:cNvPr>
          <p:cNvSpPr txBox="1"/>
          <p:nvPr/>
        </p:nvSpPr>
        <p:spPr>
          <a:xfrm rot="16200000">
            <a:off x="8587010"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2008</a:t>
            </a:r>
          </a:p>
        </p:txBody>
      </p:sp>
      <p:sp>
        <p:nvSpPr>
          <p:cNvPr id="16" name="TextBox 15">
            <a:extLst>
              <a:ext uri="{FF2B5EF4-FFF2-40B4-BE49-F238E27FC236}">
                <a16:creationId xmlns:a16="http://schemas.microsoft.com/office/drawing/2014/main" id="{DABA707E-BDA3-5D58-8ACA-6D64826E6C5E}"/>
              </a:ext>
            </a:extLst>
          </p:cNvPr>
          <p:cNvSpPr txBox="1"/>
          <p:nvPr/>
        </p:nvSpPr>
        <p:spPr>
          <a:xfrm rot="16200000">
            <a:off x="8978897"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2010</a:t>
            </a:r>
          </a:p>
        </p:txBody>
      </p:sp>
      <p:sp>
        <p:nvSpPr>
          <p:cNvPr id="17" name="TextBox 16">
            <a:extLst>
              <a:ext uri="{FF2B5EF4-FFF2-40B4-BE49-F238E27FC236}">
                <a16:creationId xmlns:a16="http://schemas.microsoft.com/office/drawing/2014/main" id="{6575CEFC-65BA-BD90-49C3-75409535B0E7}"/>
              </a:ext>
            </a:extLst>
          </p:cNvPr>
          <p:cNvSpPr txBox="1"/>
          <p:nvPr/>
        </p:nvSpPr>
        <p:spPr>
          <a:xfrm rot="16200000">
            <a:off x="9358343"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2012</a:t>
            </a:r>
          </a:p>
        </p:txBody>
      </p:sp>
      <p:sp>
        <p:nvSpPr>
          <p:cNvPr id="18" name="TextBox 17">
            <a:extLst>
              <a:ext uri="{FF2B5EF4-FFF2-40B4-BE49-F238E27FC236}">
                <a16:creationId xmlns:a16="http://schemas.microsoft.com/office/drawing/2014/main" id="{0E1C51AE-EC92-2F21-634D-E56A6E6B9B8B}"/>
              </a:ext>
            </a:extLst>
          </p:cNvPr>
          <p:cNvSpPr txBox="1"/>
          <p:nvPr/>
        </p:nvSpPr>
        <p:spPr>
          <a:xfrm rot="16200000">
            <a:off x="9737789"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2014</a:t>
            </a:r>
          </a:p>
        </p:txBody>
      </p:sp>
      <p:sp>
        <p:nvSpPr>
          <p:cNvPr id="19" name="TextBox 18">
            <a:extLst>
              <a:ext uri="{FF2B5EF4-FFF2-40B4-BE49-F238E27FC236}">
                <a16:creationId xmlns:a16="http://schemas.microsoft.com/office/drawing/2014/main" id="{39D6AC64-CB02-25E6-8029-4BD0E775161B}"/>
              </a:ext>
            </a:extLst>
          </p:cNvPr>
          <p:cNvSpPr txBox="1"/>
          <p:nvPr/>
        </p:nvSpPr>
        <p:spPr>
          <a:xfrm rot="16200000">
            <a:off x="10123456"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2016</a:t>
            </a:r>
          </a:p>
        </p:txBody>
      </p:sp>
      <p:sp>
        <p:nvSpPr>
          <p:cNvPr id="20" name="TextBox 19">
            <a:extLst>
              <a:ext uri="{FF2B5EF4-FFF2-40B4-BE49-F238E27FC236}">
                <a16:creationId xmlns:a16="http://schemas.microsoft.com/office/drawing/2014/main" id="{554480EB-517C-F5DC-7231-B75D20C33661}"/>
              </a:ext>
            </a:extLst>
          </p:cNvPr>
          <p:cNvSpPr txBox="1"/>
          <p:nvPr/>
        </p:nvSpPr>
        <p:spPr>
          <a:xfrm rot="16200000">
            <a:off x="10490461"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2018</a:t>
            </a:r>
          </a:p>
        </p:txBody>
      </p:sp>
      <p:sp>
        <p:nvSpPr>
          <p:cNvPr id="21" name="TextBox 20">
            <a:extLst>
              <a:ext uri="{FF2B5EF4-FFF2-40B4-BE49-F238E27FC236}">
                <a16:creationId xmlns:a16="http://schemas.microsoft.com/office/drawing/2014/main" id="{BD8FDC6E-6CD7-E098-CD47-1072927AB49E}"/>
              </a:ext>
            </a:extLst>
          </p:cNvPr>
          <p:cNvSpPr txBox="1"/>
          <p:nvPr/>
        </p:nvSpPr>
        <p:spPr>
          <a:xfrm rot="16200000">
            <a:off x="10869907" y="4546734"/>
            <a:ext cx="740327" cy="230832"/>
          </a:xfrm>
          <a:prstGeom prst="rect">
            <a:avLst/>
          </a:prstGeom>
          <a:solidFill>
            <a:schemeClr val="bg1"/>
          </a:solidFill>
        </p:spPr>
        <p:txBody>
          <a:bodyPr wrap="square" rtlCol="0">
            <a:spAutoFit/>
          </a:bodyPr>
          <a:lstStyle/>
          <a:p>
            <a:pPr algn="r"/>
            <a:r>
              <a:rPr lang="en-US" sz="900" dirty="0" err="1">
                <a:latin typeface="Century Gothic" panose="020B0502020202020204" pitchFamily="34" charset="0"/>
              </a:rPr>
              <a:t>Avr</a:t>
            </a:r>
            <a:r>
              <a:rPr lang="en-US" sz="900" dirty="0">
                <a:latin typeface="Century Gothic" panose="020B0502020202020204" pitchFamily="34" charset="0"/>
              </a:rPr>
              <a:t>. 2020</a:t>
            </a:r>
          </a:p>
        </p:txBody>
      </p:sp>
      <p:sp>
        <p:nvSpPr>
          <p:cNvPr id="22" name="TextBox 21">
            <a:extLst>
              <a:ext uri="{FF2B5EF4-FFF2-40B4-BE49-F238E27FC236}">
                <a16:creationId xmlns:a16="http://schemas.microsoft.com/office/drawing/2014/main" id="{92540CE5-FF38-97D5-71B3-1D79B3BD74C4}"/>
              </a:ext>
            </a:extLst>
          </p:cNvPr>
          <p:cNvSpPr txBox="1"/>
          <p:nvPr/>
        </p:nvSpPr>
        <p:spPr>
          <a:xfrm>
            <a:off x="7946695" y="2336101"/>
            <a:ext cx="1283964" cy="230832"/>
          </a:xfrm>
          <a:prstGeom prst="rect">
            <a:avLst/>
          </a:prstGeom>
          <a:solidFill>
            <a:schemeClr val="bg1"/>
          </a:solidFill>
        </p:spPr>
        <p:txBody>
          <a:bodyPr wrap="square" rtlCol="0">
            <a:spAutoFit/>
          </a:bodyPr>
          <a:lstStyle/>
          <a:p>
            <a:r>
              <a:rPr lang="en-CA" sz="900" dirty="0" err="1">
                <a:effectLst/>
                <a:latin typeface="Century Gothic" panose="020B0502020202020204" pitchFamily="34" charset="0"/>
              </a:rPr>
              <a:t>Taux</a:t>
            </a:r>
            <a:r>
              <a:rPr lang="en-CA" sz="900" dirty="0">
                <a:effectLst/>
                <a:latin typeface="Century Gothic" panose="020B0502020202020204" pitchFamily="34" charset="0"/>
              </a:rPr>
              <a:t> </a:t>
            </a:r>
            <a:r>
              <a:rPr lang="en-CA" sz="900" dirty="0" err="1">
                <a:effectLst/>
                <a:latin typeface="Century Gothic" panose="020B0502020202020204" pitchFamily="34" charset="0"/>
              </a:rPr>
              <a:t>d'épargne</a:t>
            </a:r>
            <a:endParaRPr lang="en-CA" sz="900" dirty="0">
              <a:effectLst/>
              <a:latin typeface="Century Gothic" panose="020B0502020202020204" pitchFamily="34" charset="0"/>
            </a:endParaRPr>
          </a:p>
        </p:txBody>
      </p:sp>
      <p:sp>
        <p:nvSpPr>
          <p:cNvPr id="23" name="TextBox 22">
            <a:extLst>
              <a:ext uri="{FF2B5EF4-FFF2-40B4-BE49-F238E27FC236}">
                <a16:creationId xmlns:a16="http://schemas.microsoft.com/office/drawing/2014/main" id="{1FFDAEFB-38FA-2A14-58DD-5CF149F213EE}"/>
              </a:ext>
            </a:extLst>
          </p:cNvPr>
          <p:cNvSpPr txBox="1"/>
          <p:nvPr/>
        </p:nvSpPr>
        <p:spPr>
          <a:xfrm>
            <a:off x="7946694" y="2528934"/>
            <a:ext cx="1962415" cy="230832"/>
          </a:xfrm>
          <a:prstGeom prst="rect">
            <a:avLst/>
          </a:prstGeom>
          <a:solidFill>
            <a:schemeClr val="bg1"/>
          </a:solidFill>
        </p:spPr>
        <p:txBody>
          <a:bodyPr wrap="square" rtlCol="0">
            <a:spAutoFit/>
          </a:bodyPr>
          <a:lstStyle/>
          <a:p>
            <a:r>
              <a:rPr lang="en-CA" sz="900" dirty="0" err="1">
                <a:effectLst/>
                <a:latin typeface="Century Gothic" panose="020B0502020202020204" pitchFamily="34" charset="0"/>
              </a:rPr>
              <a:t>Indice</a:t>
            </a:r>
            <a:r>
              <a:rPr lang="en-CA" sz="900" dirty="0">
                <a:effectLst/>
                <a:latin typeface="Century Gothic" panose="020B0502020202020204" pitchFamily="34" charset="0"/>
              </a:rPr>
              <a:t> </a:t>
            </a:r>
            <a:r>
              <a:rPr lang="en-CA" sz="900" dirty="0" err="1">
                <a:effectLst/>
                <a:latin typeface="Century Gothic" panose="020B0502020202020204" pitchFamily="34" charset="0"/>
              </a:rPr>
              <a:t>composé</a:t>
            </a:r>
            <a:r>
              <a:rPr lang="en-CA" sz="900" dirty="0">
                <a:effectLst/>
                <a:latin typeface="Century Gothic" panose="020B0502020202020204" pitchFamily="34" charset="0"/>
              </a:rPr>
              <a:t> S&amp;P/TSX</a:t>
            </a:r>
          </a:p>
        </p:txBody>
      </p:sp>
      <p:sp>
        <p:nvSpPr>
          <p:cNvPr id="24" name="TextBox 23">
            <a:extLst>
              <a:ext uri="{FF2B5EF4-FFF2-40B4-BE49-F238E27FC236}">
                <a16:creationId xmlns:a16="http://schemas.microsoft.com/office/drawing/2014/main" id="{84A8A0A1-AE04-28E6-07B7-73C3159AFFF0}"/>
              </a:ext>
            </a:extLst>
          </p:cNvPr>
          <p:cNvSpPr txBox="1"/>
          <p:nvPr/>
        </p:nvSpPr>
        <p:spPr>
          <a:xfrm>
            <a:off x="10569757" y="2541374"/>
            <a:ext cx="914400" cy="230832"/>
          </a:xfrm>
          <a:prstGeom prst="rect">
            <a:avLst/>
          </a:prstGeom>
          <a:solidFill>
            <a:schemeClr val="bg1"/>
          </a:solidFill>
        </p:spPr>
        <p:txBody>
          <a:bodyPr wrap="square" rtlCol="0">
            <a:spAutoFit/>
          </a:bodyPr>
          <a:lstStyle/>
          <a:p>
            <a:r>
              <a:rPr lang="en-CA" sz="900" b="1" dirty="0">
                <a:effectLst/>
                <a:latin typeface="Century Gothic" panose="020B0502020202020204" pitchFamily="34" charset="0"/>
              </a:rPr>
              <a:t>13 065,81 $</a:t>
            </a:r>
          </a:p>
        </p:txBody>
      </p:sp>
      <p:sp>
        <p:nvSpPr>
          <p:cNvPr id="25" name="TextBox 24">
            <a:extLst>
              <a:ext uri="{FF2B5EF4-FFF2-40B4-BE49-F238E27FC236}">
                <a16:creationId xmlns:a16="http://schemas.microsoft.com/office/drawing/2014/main" id="{2A1D8231-54D2-4231-98F2-372EA50B6B23}"/>
              </a:ext>
            </a:extLst>
          </p:cNvPr>
          <p:cNvSpPr txBox="1"/>
          <p:nvPr/>
        </p:nvSpPr>
        <p:spPr>
          <a:xfrm>
            <a:off x="10611599" y="3322772"/>
            <a:ext cx="914400" cy="230832"/>
          </a:xfrm>
          <a:prstGeom prst="rect">
            <a:avLst/>
          </a:prstGeom>
          <a:solidFill>
            <a:schemeClr val="bg1"/>
          </a:solidFill>
        </p:spPr>
        <p:txBody>
          <a:bodyPr wrap="square" rtlCol="0">
            <a:spAutoFit/>
          </a:bodyPr>
          <a:lstStyle/>
          <a:p>
            <a:r>
              <a:rPr lang="en-CA" sz="900" b="1" dirty="0">
                <a:effectLst/>
                <a:latin typeface="Century Gothic" panose="020B0502020202020204" pitchFamily="34" charset="0"/>
              </a:rPr>
              <a:t>7 218,76 $</a:t>
            </a:r>
          </a:p>
        </p:txBody>
      </p:sp>
    </p:spTree>
    <p:extLst>
      <p:ext uri="{BB962C8B-B14F-4D97-AF65-F5344CB8AC3E}">
        <p14:creationId xmlns:p14="http://schemas.microsoft.com/office/powerpoint/2010/main" val="337834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Rectangle 2">
            <a:extLst>
              <a:ext uri="{FF2B5EF4-FFF2-40B4-BE49-F238E27FC236}">
                <a16:creationId xmlns:a16="http://schemas.microsoft.com/office/drawing/2014/main" id="{F151A67B-6B2C-675F-BD32-5350A8ACE1F9}"/>
              </a:ext>
            </a:extLst>
          </p:cNvPr>
          <p:cNvSpPr/>
          <p:nvPr>
            <p:custDataLst>
              <p:tags r:id="rId1"/>
            </p:custDataLst>
          </p:nvPr>
        </p:nvSpPr>
        <p:spPr>
          <a:xfrm>
            <a:off x="6292516" y="1989138"/>
            <a:ext cx="5899484" cy="3798051"/>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35"/>
          <p:cNvSpPr txBox="1">
            <a:spLocks noGrp="1"/>
          </p:cNvSpPr>
          <p:nvPr>
            <p:ph type="ctrTitle"/>
            <p:custDataLst>
              <p:tags r:id="rId2"/>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Comment épargner</a:t>
            </a:r>
          </a:p>
        </p:txBody>
      </p:sp>
      <p:sp>
        <p:nvSpPr>
          <p:cNvPr id="326" name="Google Shape;326;p35"/>
          <p:cNvSpPr txBox="1">
            <a:spLocks noGrp="1"/>
          </p:cNvSpPr>
          <p:nvPr>
            <p:ph type="subTitle" idx="1"/>
            <p:custDataLst>
              <p:tags r:id="rId3"/>
            </p:custDataLst>
          </p:nvPr>
        </p:nvSpPr>
        <p:spPr>
          <a:xfrm>
            <a:off x="517871" y="1991844"/>
            <a:ext cx="5209161" cy="4029786"/>
          </a:xfrm>
          <a:prstGeom prst="rect">
            <a:avLst/>
          </a:prstGeom>
          <a:noFill/>
          <a:ln>
            <a:noFill/>
          </a:ln>
        </p:spPr>
        <p:txBody>
          <a:bodyPr spcFirstLastPara="1" wrap="square" lIns="91425" tIns="45700" rIns="91425" bIns="45700" anchor="t" anchorCtr="0">
            <a:noAutofit/>
          </a:bodyPr>
          <a:lstStyle/>
          <a:p>
            <a:pPr marL="274638" indent="-217488">
              <a:spcBef>
                <a:spcPts val="0"/>
              </a:spcBef>
              <a:buSzPct val="100000"/>
            </a:pPr>
            <a:r>
              <a:rPr lang="fr-CA" sz="1500" dirty="0"/>
              <a:t>« </a:t>
            </a:r>
            <a:r>
              <a:rPr lang="fr-CA" sz="1500" b="1" dirty="0"/>
              <a:t>Te payer en premier </a:t>
            </a:r>
            <a:r>
              <a:rPr lang="fr-CA" sz="1500" dirty="0"/>
              <a:t>» signifie mettre de l’argent de côté pour épargner avant même de dépenser ton chèque de paye.</a:t>
            </a:r>
          </a:p>
          <a:p>
            <a:pPr marL="274638" indent="-217488">
              <a:spcBef>
                <a:spcPts val="640"/>
              </a:spcBef>
              <a:buSzPct val="100000"/>
            </a:pPr>
            <a:r>
              <a:rPr lang="fr-CA" sz="1500" dirty="0"/>
              <a:t>Si tu épargnes de l’argent avant même de dépenser quoi que ce soit, c’est un peu comme si cet argent ne faisait pas partie de ton budget de dépense. </a:t>
            </a:r>
          </a:p>
          <a:p>
            <a:pPr marL="274638" indent="-217488">
              <a:spcBef>
                <a:spcPts val="640"/>
              </a:spcBef>
              <a:buSzPct val="100000"/>
            </a:pPr>
            <a:r>
              <a:rPr lang="fr-CA" sz="1500" dirty="0"/>
              <a:t>La plupart des banques peuvent t’aider à te payer en premier en établissant des transferts d’argent automatiques de ton compte de chèques à ton compte d’épargne. </a:t>
            </a:r>
          </a:p>
        </p:txBody>
      </p:sp>
      <p:sp>
        <p:nvSpPr>
          <p:cNvPr id="2" name="TextBox 1">
            <a:extLst>
              <a:ext uri="{FF2B5EF4-FFF2-40B4-BE49-F238E27FC236}">
                <a16:creationId xmlns:a16="http://schemas.microsoft.com/office/drawing/2014/main" id="{550005BF-FB89-90E9-AF74-107ADD5F3A27}"/>
              </a:ext>
            </a:extLst>
          </p:cNvPr>
          <p:cNvSpPr txBox="1"/>
          <p:nvPr>
            <p:custDataLst>
              <p:tags r:id="rId4"/>
            </p:custDataLst>
          </p:nvPr>
        </p:nvSpPr>
        <p:spPr>
          <a:xfrm>
            <a:off x="7008651" y="4530578"/>
            <a:ext cx="4467213" cy="1015663"/>
          </a:xfrm>
          <a:prstGeom prst="rect">
            <a:avLst/>
          </a:prstGeom>
          <a:noFill/>
        </p:spPr>
        <p:txBody>
          <a:bodyPr wrap="square" rtlCol="0">
            <a:spAutoFit/>
          </a:bodyPr>
          <a:lstStyle/>
          <a:p>
            <a:pPr algn="ctr"/>
            <a:r>
              <a:rPr lang="fr-CA" sz="1500" b="1" dirty="0">
                <a:effectLst/>
                <a:latin typeface="Century Gothic" panose="020B0502020202020204" pitchFamily="34" charset="0"/>
              </a:rPr>
              <a:t>Certains experts recommandent de prélever une somme de 10 % sur ton revenu, avant impôt, et de la mettre de côté à des fins d’épargne ou de placement.</a:t>
            </a:r>
          </a:p>
        </p:txBody>
      </p:sp>
      <p:sp>
        <p:nvSpPr>
          <p:cNvPr id="4" name="Oval 3">
            <a:extLst>
              <a:ext uri="{FF2B5EF4-FFF2-40B4-BE49-F238E27FC236}">
                <a16:creationId xmlns:a16="http://schemas.microsoft.com/office/drawing/2014/main" id="{A64DDD23-7CB5-D9C3-0E83-94A9BAF4860E}"/>
              </a:ext>
            </a:extLst>
          </p:cNvPr>
          <p:cNvSpPr/>
          <p:nvPr>
            <p:custDataLst>
              <p:tags r:id="rId5"/>
            </p:custDataLst>
          </p:nvPr>
        </p:nvSpPr>
        <p:spPr>
          <a:xfrm>
            <a:off x="8267699" y="2421124"/>
            <a:ext cx="1949116" cy="1949116"/>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90DC9FF4-9E7B-FD05-79F4-92077F94ED56}"/>
              </a:ext>
            </a:extLst>
          </p:cNvPr>
          <p:cNvPicPr>
            <a:picLocks noChangeAspect="1"/>
          </p:cNvPicPr>
          <p:nvPr>
            <p:custDataLst>
              <p:tags r:id="rId6"/>
            </p:custDataLst>
          </p:nvPr>
        </p:nvPicPr>
        <p:blipFill>
          <a:blip r:embed="rId10"/>
          <a:stretch>
            <a:fillRect/>
          </a:stretch>
        </p:blipFill>
        <p:spPr>
          <a:xfrm>
            <a:off x="8714835" y="2905728"/>
            <a:ext cx="1029406" cy="1029406"/>
          </a:xfrm>
          <a:prstGeom prst="rect">
            <a:avLst/>
          </a:prstGeom>
        </p:spPr>
      </p:pic>
      <p:sp>
        <p:nvSpPr>
          <p:cNvPr id="6" name="Slide Number Placeholder 5">
            <a:extLst>
              <a:ext uri="{FF2B5EF4-FFF2-40B4-BE49-F238E27FC236}">
                <a16:creationId xmlns:a16="http://schemas.microsoft.com/office/drawing/2014/main" id="{6B0D6F72-45F3-42A1-E358-D6A5A9A37E51}"/>
              </a:ext>
            </a:extLst>
          </p:cNvPr>
          <p:cNvSpPr>
            <a:spLocks noGrp="1"/>
          </p:cNvSpPr>
          <p:nvPr>
            <p:ph type="sldNum" sz="quarter" idx="12"/>
            <p:custDataLst>
              <p:tags r:id="rId7"/>
            </p:custDataLst>
          </p:nvPr>
        </p:nvSpPr>
        <p:spPr/>
        <p:txBody>
          <a:bodyPr/>
          <a:lstStyle/>
          <a:p>
            <a:fld id="{DFDF98CC-160E-494C-8C3C-8CDC5FA257DE}" type="slidenum">
              <a:rPr lang="en-US" smtClean="0"/>
              <a:t>15</a:t>
            </a:fld>
            <a:endParaRPr lang="en-US"/>
          </a:p>
        </p:txBody>
      </p:sp>
    </p:spTree>
    <p:extLst>
      <p:ext uri="{BB962C8B-B14F-4D97-AF65-F5344CB8AC3E}">
        <p14:creationId xmlns:p14="http://schemas.microsoft.com/office/powerpoint/2010/main" val="196542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80F-5136-CEAE-8E12-0206D23E3739}"/>
              </a:ext>
            </a:extLst>
          </p:cNvPr>
          <p:cNvSpPr>
            <a:spLocks noGrp="1"/>
          </p:cNvSpPr>
          <p:nvPr>
            <p:ph type="ctrTitle"/>
            <p:custDataLst>
              <p:tags r:id="rId1"/>
            </p:custDataLst>
          </p:nvPr>
        </p:nvSpPr>
        <p:spPr/>
        <p:txBody>
          <a:bodyPr/>
          <a:lstStyle/>
          <a:p>
            <a:r>
              <a:rPr lang="fr-CA"/>
              <a:t>Calculatrice d’épargne</a:t>
            </a:r>
          </a:p>
        </p:txBody>
      </p:sp>
      <p:sp>
        <p:nvSpPr>
          <p:cNvPr id="3" name="Text Placeholder 2">
            <a:extLst>
              <a:ext uri="{FF2B5EF4-FFF2-40B4-BE49-F238E27FC236}">
                <a16:creationId xmlns:a16="http://schemas.microsoft.com/office/drawing/2014/main" id="{BA149619-A6BE-7D10-E08E-78091A77B030}"/>
              </a:ext>
            </a:extLst>
          </p:cNvPr>
          <p:cNvSpPr>
            <a:spLocks noGrp="1"/>
          </p:cNvSpPr>
          <p:nvPr>
            <p:ph type="body" idx="4294967295"/>
            <p:custDataLst>
              <p:tags r:id="rId2"/>
            </p:custDataLst>
          </p:nvPr>
        </p:nvSpPr>
        <p:spPr>
          <a:xfrm>
            <a:off x="542949" y="3551686"/>
            <a:ext cx="11158192" cy="1333824"/>
          </a:xfrm>
          <a:prstGeom prst="rect">
            <a:avLst/>
          </a:prstGeom>
        </p:spPr>
        <p:txBody>
          <a:bodyPr/>
          <a:lstStyle/>
          <a:p>
            <a:r>
              <a:rPr lang="fr-CA" sz="2500" dirty="0">
                <a:latin typeface="Century Gothic" panose="020B0502020202020204" pitchFamily="34" charset="0"/>
                <a:hlinkClick r:id="rId5">
                  <a:extLst>
                    <a:ext uri="{A12FA001-AC4F-418D-AE19-62706E023703}">
                      <ahyp:hlinkClr xmlns:ahyp="http://schemas.microsoft.com/office/drawing/2018/hyperlinkcolor" val="tx"/>
                    </a:ext>
                  </a:extLst>
                </a:hlinkClick>
              </a:rPr>
              <a:t>fidelity.ca/</a:t>
            </a:r>
            <a:r>
              <a:rPr lang="fr-CA" sz="2500" dirty="0" err="1">
                <a:latin typeface="Century Gothic" panose="020B0502020202020204" pitchFamily="34" charset="0"/>
                <a:hlinkClick r:id="rId5">
                  <a:extLst>
                    <a:ext uri="{A12FA001-AC4F-418D-AE19-62706E023703}">
                      <ahyp:hlinkClr xmlns:ahyp="http://schemas.microsoft.com/office/drawing/2018/hyperlinkcolor" val="tx"/>
                    </a:ext>
                  </a:extLst>
                </a:hlinkClick>
              </a:rPr>
              <a:t>calculatriceepargne</a:t>
            </a:r>
            <a:endParaRPr lang="fr-CA" sz="2500" dirty="0">
              <a:latin typeface="Century Gothic" panose="020B0502020202020204" pitchFamily="34" charset="0"/>
              <a:hlinkClick r:id="rId6">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9BE26CE9-359C-2FD2-2C02-95C68E0DC2AA}"/>
              </a:ext>
            </a:extLst>
          </p:cNvPr>
          <p:cNvSpPr>
            <a:spLocks noGrp="1"/>
          </p:cNvSpPr>
          <p:nvPr>
            <p:ph type="sldNum" sz="quarter" idx="12"/>
            <p:custDataLst>
              <p:tags r:id="rId3"/>
            </p:custDataLst>
          </p:nvPr>
        </p:nvSpPr>
        <p:spPr/>
        <p:txBody>
          <a:bodyPr/>
          <a:lstStyle/>
          <a:p>
            <a:fld id="{DFDF98CC-160E-494C-8C3C-8CDC5FA257DE}" type="slidenum">
              <a:rPr lang="en-US" smtClean="0"/>
              <a:t>16</a:t>
            </a:fld>
            <a:endParaRPr lang="en-US"/>
          </a:p>
        </p:txBody>
      </p:sp>
      <p:pic>
        <p:nvPicPr>
          <p:cNvPr id="4" name="Picture 3" descr="A hand holding a pen and a calculator&#10;&#10;Description automatically generated">
            <a:extLst>
              <a:ext uri="{FF2B5EF4-FFF2-40B4-BE49-F238E27FC236}">
                <a16:creationId xmlns:a16="http://schemas.microsoft.com/office/drawing/2014/main" id="{6A7B207B-B92A-7D51-49F0-E16FDB775E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0173" y="2064658"/>
            <a:ext cx="5932713" cy="3955142"/>
          </a:xfrm>
          <a:prstGeom prst="rect">
            <a:avLst/>
          </a:prstGeom>
        </p:spPr>
      </p:pic>
    </p:spTree>
    <p:extLst>
      <p:ext uri="{BB962C8B-B14F-4D97-AF65-F5344CB8AC3E}">
        <p14:creationId xmlns:p14="http://schemas.microsoft.com/office/powerpoint/2010/main" val="30954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7528-B713-9EE4-A82E-B008D3E12F16}"/>
              </a:ext>
            </a:extLst>
          </p:cNvPr>
          <p:cNvSpPr>
            <a:spLocks noGrp="1"/>
          </p:cNvSpPr>
          <p:nvPr>
            <p:ph type="ctrTitle"/>
            <p:custDataLst>
              <p:tags r:id="rId1"/>
            </p:custDataLst>
          </p:nvPr>
        </p:nvSpPr>
        <p:spPr/>
        <p:txBody>
          <a:bodyPr/>
          <a:lstStyle/>
          <a:p>
            <a:r>
              <a:rPr lang="fr-CA"/>
              <a:t>Résumé</a:t>
            </a:r>
          </a:p>
        </p:txBody>
      </p:sp>
      <p:sp>
        <p:nvSpPr>
          <p:cNvPr id="3" name="Text Placeholder 2">
            <a:extLst>
              <a:ext uri="{FF2B5EF4-FFF2-40B4-BE49-F238E27FC236}">
                <a16:creationId xmlns:a16="http://schemas.microsoft.com/office/drawing/2014/main" id="{39CBE5A4-E080-80F5-78C9-97FC57007745}"/>
              </a:ext>
            </a:extLst>
          </p:cNvPr>
          <p:cNvSpPr>
            <a:spLocks noGrp="1"/>
          </p:cNvSpPr>
          <p:nvPr>
            <p:ph type="subTitle" idx="1"/>
            <p:custDataLst>
              <p:tags r:id="rId2"/>
            </p:custDataLst>
          </p:nvPr>
        </p:nvSpPr>
        <p:spPr>
          <a:xfrm>
            <a:off x="517870" y="1991844"/>
            <a:ext cx="10358677" cy="4029786"/>
          </a:xfrm>
        </p:spPr>
        <p:txBody>
          <a:bodyPr>
            <a:normAutofit fontScale="92500" lnSpcReduction="10000"/>
          </a:bodyPr>
          <a:lstStyle/>
          <a:p>
            <a:r>
              <a:rPr lang="fr-CA" sz="2700" dirty="0">
                <a:solidFill>
                  <a:srgbClr val="374151"/>
                </a:solidFill>
              </a:rPr>
              <a:t>L’épargne est habituellement réservée pour les objectifs à court terme. Elle procure une sécurité et demeure liquide.</a:t>
            </a:r>
          </a:p>
          <a:p>
            <a:pPr>
              <a:lnSpc>
                <a:spcPct val="114999"/>
              </a:lnSpc>
            </a:pPr>
            <a:r>
              <a:rPr lang="fr-CA" sz="2700" dirty="0">
                <a:solidFill>
                  <a:srgbClr val="374151"/>
                </a:solidFill>
              </a:rPr>
              <a:t>Les placements sont réservés aux objectifs à long terme. Ils peuvent rapporter un meilleur rendement, mais ils comportent un risque plus élevé.</a:t>
            </a:r>
          </a:p>
          <a:p>
            <a:pPr>
              <a:lnSpc>
                <a:spcPct val="114999"/>
              </a:lnSpc>
            </a:pPr>
            <a:r>
              <a:rPr lang="fr-CA" sz="2700" dirty="0">
                <a:solidFill>
                  <a:srgbClr val="374151"/>
                </a:solidFill>
              </a:rPr>
              <a:t>Le choix entre épargner et investir dépend des objectifs financiers et de la tolérance au risque de chacun.</a:t>
            </a:r>
          </a:p>
          <a:p>
            <a:pPr marL="137160" indent="0">
              <a:lnSpc>
                <a:spcPct val="114999"/>
              </a:lnSpc>
              <a:buNone/>
            </a:pPr>
            <a:br>
              <a:rPr lang="fr-CA" dirty="0"/>
            </a:br>
            <a:endParaRPr lang="fr-CA" dirty="0"/>
          </a:p>
        </p:txBody>
      </p:sp>
      <p:sp>
        <p:nvSpPr>
          <p:cNvPr id="4" name="Slide Number Placeholder 3">
            <a:extLst>
              <a:ext uri="{FF2B5EF4-FFF2-40B4-BE49-F238E27FC236}">
                <a16:creationId xmlns:a16="http://schemas.microsoft.com/office/drawing/2014/main" id="{7CF7BEA8-7437-A641-D7F5-14D0D535D81F}"/>
              </a:ext>
            </a:extLst>
          </p:cNvPr>
          <p:cNvSpPr>
            <a:spLocks noGrp="1"/>
          </p:cNvSpPr>
          <p:nvPr>
            <p:ph type="sldNum" sz="quarter" idx="12"/>
            <p:custDataLst>
              <p:tags r:id="rId3"/>
            </p:custDataLst>
          </p:nvPr>
        </p:nvSpPr>
        <p:spPr/>
        <p:txBody>
          <a:bodyPr/>
          <a:lstStyle/>
          <a:p>
            <a:fld id="{DFDF98CC-160E-494C-8C3C-8CDC5FA257DE}" type="slidenum">
              <a:rPr lang="en-US" smtClean="0"/>
              <a:t>17</a:t>
            </a:fld>
            <a:endParaRPr lang="en-US"/>
          </a:p>
        </p:txBody>
      </p:sp>
    </p:spTree>
    <p:extLst>
      <p:ext uri="{BB962C8B-B14F-4D97-AF65-F5344CB8AC3E}">
        <p14:creationId xmlns:p14="http://schemas.microsoft.com/office/powerpoint/2010/main" val="100100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593-16B2-D949-35CC-ECCFE6A923EE}"/>
              </a:ext>
            </a:extLst>
          </p:cNvPr>
          <p:cNvSpPr>
            <a:spLocks noGrp="1"/>
          </p:cNvSpPr>
          <p:nvPr>
            <p:ph type="ctrTitle"/>
            <p:custDataLst>
              <p:tags r:id="rId1"/>
            </p:custDataLst>
          </p:nvPr>
        </p:nvSpPr>
        <p:spPr/>
        <p:txBody>
          <a:bodyPr/>
          <a:lstStyle/>
          <a:p>
            <a:r>
              <a:rPr lang="fr-CA" dirty="0"/>
              <a:t>Consignes pour la présentation :</a:t>
            </a:r>
          </a:p>
        </p:txBody>
      </p:sp>
      <p:sp>
        <p:nvSpPr>
          <p:cNvPr id="3" name="Text Placeholder 2">
            <a:extLst>
              <a:ext uri="{FF2B5EF4-FFF2-40B4-BE49-F238E27FC236}">
                <a16:creationId xmlns:a16="http://schemas.microsoft.com/office/drawing/2014/main" id="{94A1CB9C-8FF1-3D05-C646-6372DE1ACA2C}"/>
              </a:ext>
            </a:extLst>
          </p:cNvPr>
          <p:cNvSpPr>
            <a:spLocks noGrp="1"/>
          </p:cNvSpPr>
          <p:nvPr>
            <p:ph type="subTitle" idx="1"/>
            <p:custDataLst>
              <p:tags r:id="rId2"/>
            </p:custDataLst>
          </p:nvPr>
        </p:nvSpPr>
        <p:spPr>
          <a:xfrm>
            <a:off x="517870" y="1990800"/>
            <a:ext cx="11158193" cy="3473829"/>
          </a:xfrm>
        </p:spPr>
        <p:txBody>
          <a:bodyPr tIns="46800" numCol="2" spcCol="180000">
            <a:normAutofit fontScale="92500" lnSpcReduction="20000"/>
          </a:bodyPr>
          <a:lstStyle/>
          <a:p>
            <a:pPr marL="179388" indent="-179388">
              <a:lnSpc>
                <a:spcPct val="114999"/>
              </a:lnSpc>
            </a:pPr>
            <a:r>
              <a:rPr lang="fr-CA" sz="1600" dirty="0">
                <a:solidFill>
                  <a:srgbClr val="374151"/>
                </a:solidFill>
              </a:rPr>
              <a:t>Tu dois présenter ta recherche sous forme de fichier numérique (p. ex., diapositives PowerPoint ou Google Slides) et inclure des notes de présentation pour chaque diapositive.</a:t>
            </a:r>
          </a:p>
          <a:p>
            <a:pPr marL="179388" indent="-179388">
              <a:lnSpc>
                <a:spcPct val="114999"/>
              </a:lnSpc>
            </a:pPr>
            <a:r>
              <a:rPr lang="fr-CA" sz="1600" dirty="0">
                <a:solidFill>
                  <a:srgbClr val="374151"/>
                </a:solidFill>
              </a:rPr>
              <a:t>Ton analyse des scénarios et tes recommandations doivent être bien organisées dans un document (p. ex., document Word ou PDF).</a:t>
            </a:r>
          </a:p>
          <a:p>
            <a:pPr marL="179388" indent="-179388">
              <a:lnSpc>
                <a:spcPct val="114999"/>
              </a:lnSpc>
            </a:pPr>
            <a:r>
              <a:rPr lang="fr-CA" sz="1600" dirty="0">
                <a:solidFill>
                  <a:srgbClr val="374151"/>
                </a:solidFill>
              </a:rPr>
              <a:t>Tu dois taper le compte rendu de ta réflexion à l’ordinateur et le soumettre séparément.</a:t>
            </a:r>
          </a:p>
          <a:p>
            <a:pPr marL="179388" indent="-179388">
              <a:lnSpc>
                <a:spcPct val="114999"/>
              </a:lnSpc>
            </a:pPr>
            <a:r>
              <a:rPr lang="fr-CA" sz="1600" dirty="0">
                <a:solidFill>
                  <a:srgbClr val="374151"/>
                </a:solidFill>
              </a:rPr>
              <a:t>Des citations appropriées doivent être ajoutées pour chaque source utilisée dans ta recherche.</a:t>
            </a:r>
          </a:p>
          <a:p>
            <a:pPr marL="11113" indent="0">
              <a:lnSpc>
                <a:spcPct val="114999"/>
              </a:lnSpc>
              <a:buNone/>
            </a:pPr>
            <a:endParaRPr lang="en-US" sz="3200" b="1" dirty="0">
              <a:solidFill>
                <a:srgbClr val="333F48"/>
              </a:solidFill>
            </a:endParaRPr>
          </a:p>
          <a:p>
            <a:pPr marL="11113" indent="0">
              <a:lnSpc>
                <a:spcPct val="114999"/>
              </a:lnSpc>
              <a:buNone/>
            </a:pPr>
            <a:r>
              <a:rPr lang="fr-CA" sz="2700" b="1" dirty="0">
                <a:solidFill>
                  <a:srgbClr val="333F48"/>
                </a:solidFill>
              </a:rPr>
              <a:t>Critères d’évaluation :</a:t>
            </a:r>
          </a:p>
          <a:p>
            <a:pPr marL="11113" indent="0">
              <a:lnSpc>
                <a:spcPct val="114999"/>
              </a:lnSpc>
              <a:buNone/>
            </a:pPr>
            <a:r>
              <a:rPr lang="fr-CA" sz="1600" dirty="0">
                <a:solidFill>
                  <a:srgbClr val="374151"/>
                </a:solidFill>
              </a:rPr>
              <a:t>Le travail sera évalué selon les critères suivants :</a:t>
            </a:r>
          </a:p>
          <a:p>
            <a:pPr marL="179388" indent="-179388">
              <a:lnSpc>
                <a:spcPct val="114999"/>
              </a:lnSpc>
            </a:pPr>
            <a:r>
              <a:rPr lang="fr-CA" sz="1600" dirty="0">
                <a:solidFill>
                  <a:srgbClr val="374151"/>
                </a:solidFill>
              </a:rPr>
              <a:t>compréhension des concepts de l’épargne et du placement</a:t>
            </a:r>
          </a:p>
          <a:p>
            <a:pPr marL="179388" indent="-179388">
              <a:lnSpc>
                <a:spcPct val="114999"/>
              </a:lnSpc>
            </a:pPr>
            <a:r>
              <a:rPr lang="fr-CA" sz="1600" dirty="0">
                <a:solidFill>
                  <a:srgbClr val="374151"/>
                </a:solidFill>
              </a:rPr>
              <a:t>clarté et précision des explications et des recommandations</a:t>
            </a:r>
          </a:p>
          <a:p>
            <a:pPr marL="179388" indent="-179388">
              <a:lnSpc>
                <a:spcPct val="114999"/>
              </a:lnSpc>
            </a:pPr>
            <a:r>
              <a:rPr lang="fr-CA" sz="1600" dirty="0">
                <a:solidFill>
                  <a:srgbClr val="374151"/>
                </a:solidFill>
              </a:rPr>
              <a:t>rigueur de l’analyse dans l’évaluation des scénarios</a:t>
            </a:r>
          </a:p>
          <a:p>
            <a:pPr>
              <a:lnSpc>
                <a:spcPct val="114999"/>
              </a:lnSpc>
            </a:pPr>
            <a:endParaRPr lang="en-US" dirty="0"/>
          </a:p>
        </p:txBody>
      </p:sp>
      <p:sp>
        <p:nvSpPr>
          <p:cNvPr id="4" name="Slide Number Placeholder 3">
            <a:extLst>
              <a:ext uri="{FF2B5EF4-FFF2-40B4-BE49-F238E27FC236}">
                <a16:creationId xmlns:a16="http://schemas.microsoft.com/office/drawing/2014/main" id="{907B193E-B4F7-6594-E0B1-73B7C11BA795}"/>
              </a:ext>
            </a:extLst>
          </p:cNvPr>
          <p:cNvSpPr>
            <a:spLocks noGrp="1"/>
          </p:cNvSpPr>
          <p:nvPr>
            <p:ph type="sldNum" sz="quarter" idx="12"/>
            <p:custDataLst>
              <p:tags r:id="rId3"/>
            </p:custDataLst>
          </p:nvPr>
        </p:nvSpPr>
        <p:spPr/>
        <p:txBody>
          <a:bodyPr/>
          <a:lstStyle/>
          <a:p>
            <a:fld id="{DFDF98CC-160E-494C-8C3C-8CDC5FA257DE}" type="slidenum">
              <a:rPr lang="en-US" smtClean="0"/>
              <a:t>18</a:t>
            </a:fld>
            <a:endParaRPr lang="en-US"/>
          </a:p>
        </p:txBody>
      </p:sp>
    </p:spTree>
    <p:extLst>
      <p:ext uri="{BB962C8B-B14F-4D97-AF65-F5344CB8AC3E}">
        <p14:creationId xmlns:p14="http://schemas.microsoft.com/office/powerpoint/2010/main" val="20933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p:txBody>
          <a:bodyPr/>
          <a:lstStyle/>
          <a:p>
            <a:r>
              <a:rPr lang="fr-CA" dirty="0"/>
              <a:t>Travail : étude de cas</a:t>
            </a:r>
          </a:p>
        </p:txBody>
      </p:sp>
      <p:sp>
        <p:nvSpPr>
          <p:cNvPr id="3" name="Text Placeholder 2">
            <a:extLst>
              <a:ext uri="{FF2B5EF4-FFF2-40B4-BE49-F238E27FC236}">
                <a16:creationId xmlns:a16="http://schemas.microsoft.com/office/drawing/2014/main" id="{5EC76359-7DB9-A1C7-C9A8-DCAA7C1BA3D6}"/>
              </a:ext>
            </a:extLst>
          </p:cNvPr>
          <p:cNvSpPr>
            <a:spLocks noGrp="1"/>
          </p:cNvSpPr>
          <p:nvPr>
            <p:ph type="subTitle" idx="1"/>
            <p:custDataLst>
              <p:tags r:id="rId2"/>
            </p:custDataLst>
          </p:nvPr>
        </p:nvSpPr>
        <p:spPr>
          <a:xfrm>
            <a:off x="517871" y="1991844"/>
            <a:ext cx="10613886" cy="4029786"/>
          </a:xfrm>
        </p:spPr>
        <p:txBody>
          <a:bodyPr>
            <a:normAutofit fontScale="85000" lnSpcReduction="10000"/>
          </a:bodyPr>
          <a:lstStyle/>
          <a:p>
            <a:pPr>
              <a:lnSpc>
                <a:spcPct val="114999"/>
              </a:lnSpc>
            </a:pPr>
            <a:r>
              <a:rPr lang="fr-CA" sz="1900" b="1" dirty="0"/>
              <a:t>Choix du scénario :</a:t>
            </a:r>
            <a:r>
              <a:rPr lang="fr-CA" sz="1900" dirty="0">
                <a:solidFill>
                  <a:srgbClr val="374151"/>
                </a:solidFill>
              </a:rPr>
              <a:t> Choisissez trois scénarios financiers différents. Ces scénarios peuvent correspondre à des étapes de la vie, des situations financières ou des objectifs différents. Pour chaque scénario, tenez compte des facteurs comme l’âge, le revenu, les objectifs et la tolérance au risque.</a:t>
            </a:r>
          </a:p>
          <a:p>
            <a:pPr>
              <a:lnSpc>
                <a:spcPct val="114999"/>
              </a:lnSpc>
            </a:pPr>
            <a:r>
              <a:rPr lang="fr-CA" sz="1900" b="1" dirty="0"/>
              <a:t>Analyse :</a:t>
            </a:r>
            <a:r>
              <a:rPr lang="fr-CA" sz="1900" dirty="0">
                <a:solidFill>
                  <a:srgbClr val="374151"/>
                </a:solidFill>
              </a:rPr>
              <a:t> Pour chacun des trois scénarios, déterminez quelle stratégie financière serait la plus appropriée entre l’épargne et le placement. Réfléchissez aux questions suivantes :</a:t>
            </a:r>
          </a:p>
          <a:p>
            <a:pPr lvl="1" indent="-98425" algn="l">
              <a:lnSpc>
                <a:spcPct val="114999"/>
              </a:lnSpc>
            </a:pPr>
            <a:r>
              <a:rPr lang="fr-CA" sz="1900" b="1" i="1" dirty="0">
                <a:solidFill>
                  <a:srgbClr val="205885"/>
                </a:solidFill>
                <a:latin typeface="Century Gothic" panose="020B0502020202020204" pitchFamily="34" charset="0"/>
              </a:rPr>
              <a:t>Quels sont les objectifs financiers de ce scénario (à court et à long terme)?</a:t>
            </a:r>
          </a:p>
          <a:p>
            <a:pPr lvl="1" indent="-98425" algn="l">
              <a:lnSpc>
                <a:spcPct val="114999"/>
              </a:lnSpc>
            </a:pPr>
            <a:r>
              <a:rPr lang="fr-CA" sz="1900" b="1" i="1" dirty="0">
                <a:solidFill>
                  <a:srgbClr val="205885"/>
                </a:solidFill>
                <a:latin typeface="Century Gothic" panose="020B0502020202020204" pitchFamily="34" charset="0"/>
              </a:rPr>
              <a:t>Quel niveau de risque la personne décrite dans le scénario peut-elle tolérer?</a:t>
            </a:r>
          </a:p>
          <a:p>
            <a:pPr lvl="1" indent="-98425" algn="l">
              <a:lnSpc>
                <a:spcPct val="114999"/>
              </a:lnSpc>
            </a:pPr>
            <a:r>
              <a:rPr lang="fr-CA" sz="1900" b="1" i="1" dirty="0">
                <a:solidFill>
                  <a:srgbClr val="205885"/>
                </a:solidFill>
                <a:latin typeface="Century Gothic" panose="020B0502020202020204" pitchFamily="34" charset="0"/>
              </a:rPr>
              <a:t>Quels sont les avantages et les inconvénients potentiels d’épargner dans cette situation?</a:t>
            </a:r>
          </a:p>
          <a:p>
            <a:pPr lvl="1" indent="-98425" algn="l">
              <a:lnSpc>
                <a:spcPct val="114999"/>
              </a:lnSpc>
            </a:pPr>
            <a:r>
              <a:rPr lang="fr-CA" sz="1900" b="1" i="1" dirty="0">
                <a:solidFill>
                  <a:srgbClr val="205885"/>
                </a:solidFill>
                <a:latin typeface="Century Gothic" panose="020B0502020202020204" pitchFamily="34" charset="0"/>
              </a:rPr>
              <a:t>Quels sont les avantages et les inconvénients potentiels d’investir dans cette situation?</a:t>
            </a:r>
          </a:p>
          <a:p>
            <a:pPr>
              <a:lnSpc>
                <a:spcPct val="114999"/>
              </a:lnSpc>
            </a:pPr>
            <a:r>
              <a:rPr lang="fr-CA" sz="1900" b="1" dirty="0"/>
              <a:t>Recommandation :</a:t>
            </a:r>
            <a:r>
              <a:rPr lang="fr-CA" sz="1900" dirty="0">
                <a:solidFill>
                  <a:srgbClr val="374151"/>
                </a:solidFill>
              </a:rPr>
              <a:t> À partir de votre analyse, faites une recommandation claire pour chaque scénario, à savoir si la personne devrait épargner, investir ou une combinaison des deux. Appuyez vos recommandations en vous servant des résultats de votre recherche et de votre analyse.</a:t>
            </a:r>
            <a:br>
              <a:rPr lang="fr-CA" dirty="0"/>
            </a:br>
            <a:endParaRPr lang="fr-CA" dirty="0"/>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3"/>
            </p:custDataLst>
          </p:nvPr>
        </p:nvSpPr>
        <p:spPr/>
        <p:txBody>
          <a:bodyPr/>
          <a:lstStyle/>
          <a:p>
            <a:fld id="{DFDF98CC-160E-494C-8C3C-8CDC5FA257DE}" type="slidenum">
              <a:rPr lang="en-US" smtClean="0"/>
              <a:t>19</a:t>
            </a:fld>
            <a:endParaRPr lang="en-US"/>
          </a:p>
        </p:txBody>
      </p:sp>
    </p:spTree>
    <p:extLst>
      <p:ext uri="{BB962C8B-B14F-4D97-AF65-F5344CB8AC3E}">
        <p14:creationId xmlns:p14="http://schemas.microsoft.com/office/powerpoint/2010/main" val="267799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dirty="0"/>
              <a:t>Pourquoi épargner? </a:t>
            </a:r>
          </a:p>
        </p:txBody>
      </p:sp>
      <p:sp>
        <p:nvSpPr>
          <p:cNvPr id="235" name="Google Shape;235;p22"/>
          <p:cNvSpPr txBox="1">
            <a:spLocks noGrp="1"/>
          </p:cNvSpPr>
          <p:nvPr>
            <p:ph type="subTitle" idx="1"/>
            <p:custDataLst>
              <p:tags r:id="rId2"/>
            </p:custDataLst>
          </p:nvPr>
        </p:nvSpPr>
        <p:spPr>
          <a:xfrm>
            <a:off x="353085" y="4511845"/>
            <a:ext cx="3184200" cy="1597693"/>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Clr>
                <a:srgbClr val="A2AAAD"/>
              </a:buClr>
              <a:buSzPts val="2560"/>
              <a:buNone/>
            </a:pPr>
            <a:r>
              <a:rPr lang="fr-CA" sz="2500" b="1" dirty="0"/>
              <a:t>Réaliser tes objectifs financiers </a:t>
            </a:r>
          </a:p>
        </p:txBody>
      </p:sp>
      <p:sp>
        <p:nvSpPr>
          <p:cNvPr id="2" name="TextBox 1">
            <a:extLst>
              <a:ext uri="{FF2B5EF4-FFF2-40B4-BE49-F238E27FC236}">
                <a16:creationId xmlns:a16="http://schemas.microsoft.com/office/drawing/2014/main" id="{B21C4D5A-C16E-8295-F3CF-7F4B85CCD927}"/>
              </a:ext>
            </a:extLst>
          </p:cNvPr>
          <p:cNvSpPr txBox="1"/>
          <p:nvPr>
            <p:custDataLst>
              <p:tags r:id="rId3"/>
            </p:custDataLst>
          </p:nvPr>
        </p:nvSpPr>
        <p:spPr>
          <a:xfrm>
            <a:off x="4275222" y="4535908"/>
            <a:ext cx="3452795" cy="861774"/>
          </a:xfrm>
          <a:prstGeom prst="rect">
            <a:avLst/>
          </a:prstGeom>
          <a:noFill/>
        </p:spPr>
        <p:txBody>
          <a:bodyPr wrap="square" rtlCol="0">
            <a:spAutoFit/>
          </a:bodyPr>
          <a:lstStyle/>
          <a:p>
            <a:pPr algn="ctr"/>
            <a:r>
              <a:rPr lang="fr-CA" sz="2500" b="1" dirty="0">
                <a:latin typeface="Century Gothic" panose="020B0502020202020204" pitchFamily="34" charset="0"/>
              </a:rPr>
              <a:t>Investir dans </a:t>
            </a:r>
            <a:br>
              <a:rPr lang="fr-CA" sz="2500" b="1" dirty="0">
                <a:latin typeface="Century Gothic" panose="020B0502020202020204" pitchFamily="34" charset="0"/>
              </a:rPr>
            </a:br>
            <a:r>
              <a:rPr lang="fr-CA" sz="2500" b="1" dirty="0">
                <a:latin typeface="Century Gothic" panose="020B0502020202020204" pitchFamily="34" charset="0"/>
              </a:rPr>
              <a:t>ton avenir</a:t>
            </a:r>
          </a:p>
        </p:txBody>
      </p:sp>
      <p:sp>
        <p:nvSpPr>
          <p:cNvPr id="3" name="TextBox 2">
            <a:extLst>
              <a:ext uri="{FF2B5EF4-FFF2-40B4-BE49-F238E27FC236}">
                <a16:creationId xmlns:a16="http://schemas.microsoft.com/office/drawing/2014/main" id="{3196BBD7-FE22-97A3-0C7E-F9C3A59C32BD}"/>
              </a:ext>
            </a:extLst>
          </p:cNvPr>
          <p:cNvSpPr txBox="1"/>
          <p:nvPr>
            <p:custDataLst>
              <p:tags r:id="rId4"/>
            </p:custDataLst>
          </p:nvPr>
        </p:nvSpPr>
        <p:spPr>
          <a:xfrm>
            <a:off x="8249654" y="4535908"/>
            <a:ext cx="3426409" cy="861774"/>
          </a:xfrm>
          <a:prstGeom prst="rect">
            <a:avLst/>
          </a:prstGeom>
          <a:noFill/>
        </p:spPr>
        <p:txBody>
          <a:bodyPr wrap="square" rtlCol="0">
            <a:spAutoFit/>
          </a:bodyPr>
          <a:lstStyle/>
          <a:p>
            <a:pPr algn="ctr"/>
            <a:r>
              <a:rPr lang="fr-CA" sz="2500" b="1" dirty="0">
                <a:latin typeface="Century Gothic" panose="020B0502020202020204" pitchFamily="34" charset="0"/>
              </a:rPr>
              <a:t>Bâtir un fonds d’urgence</a:t>
            </a:r>
          </a:p>
        </p:txBody>
      </p:sp>
      <p:sp>
        <p:nvSpPr>
          <p:cNvPr id="4" name="Oval 3">
            <a:extLst>
              <a:ext uri="{FF2B5EF4-FFF2-40B4-BE49-F238E27FC236}">
                <a16:creationId xmlns:a16="http://schemas.microsoft.com/office/drawing/2014/main" id="{52E8CD3A-DD3E-DFD8-77D6-D020747F870A}"/>
              </a:ext>
            </a:extLst>
          </p:cNvPr>
          <p:cNvSpPr/>
          <p:nvPr>
            <p:custDataLst>
              <p:tags r:id="rId5"/>
            </p:custDataLst>
          </p:nvPr>
        </p:nvSpPr>
        <p:spPr>
          <a:xfrm>
            <a:off x="1089115"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DA70B33-3ED6-5BCE-9B27-CECE34AFA5C0}"/>
              </a:ext>
            </a:extLst>
          </p:cNvPr>
          <p:cNvSpPr/>
          <p:nvPr>
            <p:custDataLst>
              <p:tags r:id="rId6"/>
            </p:custDataLst>
          </p:nvPr>
        </p:nvSpPr>
        <p:spPr>
          <a:xfrm>
            <a:off x="5155789"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7ABB95-5040-EDAC-E3EE-F6C7095E1C3E}"/>
              </a:ext>
            </a:extLst>
          </p:cNvPr>
          <p:cNvSpPr/>
          <p:nvPr>
            <p:custDataLst>
              <p:tags r:id="rId7"/>
            </p:custDataLst>
          </p:nvPr>
        </p:nvSpPr>
        <p:spPr>
          <a:xfrm>
            <a:off x="9270588"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E1AB96-3CBF-D815-0C92-F0CCA46B550C}"/>
              </a:ext>
            </a:extLst>
          </p:cNvPr>
          <p:cNvPicPr>
            <a:picLocks noChangeAspect="1"/>
          </p:cNvPicPr>
          <p:nvPr>
            <p:custDataLst>
              <p:tags r:id="rId8"/>
            </p:custDataLst>
          </p:nvPr>
        </p:nvPicPr>
        <p:blipFill>
          <a:blip r:embed="rId16"/>
          <a:stretch>
            <a:fillRect/>
          </a:stretch>
        </p:blipFill>
        <p:spPr>
          <a:xfrm>
            <a:off x="1434020" y="2823410"/>
            <a:ext cx="1110918" cy="1110918"/>
          </a:xfrm>
          <a:prstGeom prst="rect">
            <a:avLst/>
          </a:prstGeom>
        </p:spPr>
      </p:pic>
      <p:pic>
        <p:nvPicPr>
          <p:cNvPr id="9" name="Picture 8">
            <a:extLst>
              <a:ext uri="{FF2B5EF4-FFF2-40B4-BE49-F238E27FC236}">
                <a16:creationId xmlns:a16="http://schemas.microsoft.com/office/drawing/2014/main" id="{6B036FED-D7FC-1E05-48BB-5FE08B0EE50B}"/>
              </a:ext>
            </a:extLst>
          </p:cNvPr>
          <p:cNvPicPr>
            <a:picLocks noChangeAspect="1"/>
          </p:cNvPicPr>
          <p:nvPr>
            <p:custDataLst>
              <p:tags r:id="rId9"/>
            </p:custDataLst>
          </p:nvPr>
        </p:nvPicPr>
        <p:blipFill>
          <a:blip r:embed="rId17"/>
          <a:stretch>
            <a:fillRect/>
          </a:stretch>
        </p:blipFill>
        <p:spPr>
          <a:xfrm>
            <a:off x="5537663" y="2896477"/>
            <a:ext cx="1079706" cy="1079706"/>
          </a:xfrm>
          <a:prstGeom prst="rect">
            <a:avLst/>
          </a:prstGeom>
        </p:spPr>
      </p:pic>
      <p:pic>
        <p:nvPicPr>
          <p:cNvPr id="10" name="Picture 9">
            <a:extLst>
              <a:ext uri="{FF2B5EF4-FFF2-40B4-BE49-F238E27FC236}">
                <a16:creationId xmlns:a16="http://schemas.microsoft.com/office/drawing/2014/main" id="{053DB0E2-1550-DC6D-42FD-4B942DE816F2}"/>
              </a:ext>
            </a:extLst>
          </p:cNvPr>
          <p:cNvPicPr>
            <a:picLocks noChangeAspect="1"/>
          </p:cNvPicPr>
          <p:nvPr>
            <p:custDataLst>
              <p:tags r:id="rId10"/>
            </p:custDataLst>
          </p:nvPr>
        </p:nvPicPr>
        <p:blipFill>
          <a:blip r:embed="rId18"/>
          <a:stretch>
            <a:fillRect/>
          </a:stretch>
        </p:blipFill>
        <p:spPr>
          <a:xfrm>
            <a:off x="9697834" y="2875200"/>
            <a:ext cx="1107599" cy="1107599"/>
          </a:xfrm>
          <a:prstGeom prst="rect">
            <a:avLst/>
          </a:prstGeom>
        </p:spPr>
      </p:pic>
      <p:cxnSp>
        <p:nvCxnSpPr>
          <p:cNvPr id="11" name="Straight Connector 10">
            <a:extLst>
              <a:ext uri="{FF2B5EF4-FFF2-40B4-BE49-F238E27FC236}">
                <a16:creationId xmlns:a16="http://schemas.microsoft.com/office/drawing/2014/main" id="{B14C317E-ED78-8A85-A308-2479E8060B49}"/>
              </a:ext>
            </a:extLst>
          </p:cNvPr>
          <p:cNvCxnSpPr>
            <a:cxnSpLocks/>
          </p:cNvCxnSpPr>
          <p:nvPr>
            <p:custDataLst>
              <p:tags r:id="rId11"/>
            </p:custDataLst>
          </p:nvPr>
        </p:nvCxnSpPr>
        <p:spPr>
          <a:xfrm>
            <a:off x="3906253"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50701-CE4D-3222-73A6-7298ADA59690}"/>
              </a:ext>
            </a:extLst>
          </p:cNvPr>
          <p:cNvCxnSpPr>
            <a:cxnSpLocks/>
          </p:cNvCxnSpPr>
          <p:nvPr>
            <p:custDataLst>
              <p:tags r:id="rId12"/>
            </p:custDataLst>
          </p:nvPr>
        </p:nvCxnSpPr>
        <p:spPr>
          <a:xfrm>
            <a:off x="8249654" y="2009271"/>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custDataLst>
              <p:tags r:id="rId1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166697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F3E5-AD01-3C68-FAFA-C7DDF10CE727}"/>
              </a:ext>
            </a:extLst>
          </p:cNvPr>
          <p:cNvSpPr>
            <a:spLocks noGrp="1"/>
          </p:cNvSpPr>
          <p:nvPr>
            <p:ph type="title"/>
            <p:custDataLst>
              <p:tags r:id="rId1"/>
            </p:custDataLst>
          </p:nvPr>
        </p:nvSpPr>
        <p:spPr/>
        <p:txBody>
          <a:bodyPr/>
          <a:lstStyle/>
          <a:p>
            <a:r>
              <a:rPr lang="fr-CA"/>
              <a:t>Scénarios</a:t>
            </a:r>
          </a:p>
        </p:txBody>
      </p:sp>
      <p:sp>
        <p:nvSpPr>
          <p:cNvPr id="3" name="Text Placeholder 2">
            <a:extLst>
              <a:ext uri="{FF2B5EF4-FFF2-40B4-BE49-F238E27FC236}">
                <a16:creationId xmlns:a16="http://schemas.microsoft.com/office/drawing/2014/main" id="{049B4B48-C45D-EA0E-0A5D-BCFFC5E4A854}"/>
              </a:ext>
            </a:extLst>
          </p:cNvPr>
          <p:cNvSpPr>
            <a:spLocks noGrp="1"/>
          </p:cNvSpPr>
          <p:nvPr>
            <p:ph type="body" sz="quarter" idx="13"/>
            <p:custDataLst>
              <p:tags r:id="rId2"/>
            </p:custDataLst>
          </p:nvPr>
        </p:nvSpPr>
        <p:spPr>
          <a:xfrm>
            <a:off x="409236" y="1774479"/>
            <a:ext cx="11266825" cy="4517679"/>
          </a:xfrm>
        </p:spPr>
        <p:txBody>
          <a:bodyPr numCol="3"/>
          <a:lstStyle/>
          <a:p>
            <a:pPr marL="137160" indent="0">
              <a:buNone/>
            </a:pPr>
            <a:r>
              <a:rPr lang="fr-CA" sz="1200" b="1" dirty="0">
                <a:latin typeface="Century Gothic" panose="020B0502020202020204" pitchFamily="34" charset="0"/>
              </a:rPr>
              <a:t>1. Épargne pour les études :</a:t>
            </a:r>
          </a:p>
          <a:p>
            <a:pPr marL="137160" indent="0">
              <a:lnSpc>
                <a:spcPct val="114999"/>
              </a:lnSpc>
              <a:spcBef>
                <a:spcPts val="0"/>
              </a:spcBef>
              <a:buNone/>
            </a:pPr>
            <a:r>
              <a:rPr lang="fr-CA" sz="1200" dirty="0">
                <a:solidFill>
                  <a:srgbClr val="374151"/>
                </a:solidFill>
                <a:latin typeface="Century Gothic" panose="020B0502020202020204" pitchFamily="34" charset="0"/>
              </a:rPr>
              <a:t>Sarah termine sa dernière année d’études secondaires et elle planifie en vue de ses études collégiales. Elle a un emploi à temps partiel et un peu d’épargne. Elle veut examiner ses options pour le financement de ses études.</a:t>
            </a:r>
          </a:p>
          <a:p>
            <a:pPr marL="137160" indent="0">
              <a:lnSpc>
                <a:spcPct val="114999"/>
              </a:lnSpc>
              <a:buNone/>
            </a:pPr>
            <a:r>
              <a:rPr lang="fr-CA" sz="1200" b="1" dirty="0">
                <a:latin typeface="Century Gothic" panose="020B0502020202020204" pitchFamily="34" charset="0"/>
              </a:rPr>
              <a:t>2. Fonds d’urgence :</a:t>
            </a:r>
          </a:p>
          <a:p>
            <a:pPr marL="137160" indent="0">
              <a:lnSpc>
                <a:spcPct val="114999"/>
              </a:lnSpc>
              <a:spcBef>
                <a:spcPts val="0"/>
              </a:spcBef>
              <a:buNone/>
            </a:pPr>
            <a:r>
              <a:rPr lang="fr-CA" sz="1200" dirty="0">
                <a:solidFill>
                  <a:srgbClr val="374151"/>
                </a:solidFill>
                <a:latin typeface="Century Gothic" panose="020B0502020202020204" pitchFamily="34" charset="0"/>
              </a:rPr>
              <a:t>Marc a récemment terminé ses études collégiales et il a un emploi stable. Il veut se constituer un fonds d’urgence pour les dépenses imprévues.</a:t>
            </a:r>
          </a:p>
          <a:p>
            <a:pPr marL="137160" indent="0">
              <a:lnSpc>
                <a:spcPct val="114999"/>
              </a:lnSpc>
              <a:buNone/>
            </a:pPr>
            <a:r>
              <a:rPr lang="fr-CA" sz="1200" b="1" dirty="0">
                <a:latin typeface="Century Gothic" panose="020B0502020202020204" pitchFamily="34" charset="0"/>
              </a:rPr>
              <a:t>3. Achat d’une maison :</a:t>
            </a:r>
          </a:p>
          <a:p>
            <a:pPr marL="137160" indent="0">
              <a:lnSpc>
                <a:spcPct val="114999"/>
              </a:lnSpc>
              <a:spcBef>
                <a:spcPts val="0"/>
              </a:spcBef>
              <a:buNone/>
            </a:pPr>
            <a:r>
              <a:rPr lang="fr-CA" sz="1200" dirty="0">
                <a:solidFill>
                  <a:srgbClr val="374151"/>
                </a:solidFill>
                <a:latin typeface="Century Gothic" panose="020B0502020202020204" pitchFamily="34" charset="0"/>
              </a:rPr>
              <a:t>Émilie et Julien sont nouvellement mariés et ils envisagent d’acheter leur première maison. Ils ont un peu d’épargne, mais ils doivent déterminer combien ils devraient verser pour la mise de fonds.</a:t>
            </a:r>
          </a:p>
          <a:p>
            <a:pPr marL="137160" indent="0">
              <a:lnSpc>
                <a:spcPct val="114999"/>
              </a:lnSpc>
              <a:spcBef>
                <a:spcPts val="0"/>
              </a:spcBef>
              <a:buNone/>
            </a:pPr>
            <a:endParaRPr lang="en-US" sz="1200" dirty="0">
              <a:solidFill>
                <a:srgbClr val="374151"/>
              </a:solidFill>
              <a:latin typeface="Century Gothic" panose="020B0502020202020204" pitchFamily="34" charset="0"/>
            </a:endParaRPr>
          </a:p>
          <a:p>
            <a:pPr marL="137160" indent="0">
              <a:lnSpc>
                <a:spcPct val="114999"/>
              </a:lnSpc>
              <a:spcBef>
                <a:spcPts val="0"/>
              </a:spcBef>
              <a:buNone/>
            </a:pPr>
            <a:endParaRPr lang="en-US" sz="1200" dirty="0">
              <a:solidFill>
                <a:srgbClr val="374151"/>
              </a:solidFill>
              <a:latin typeface="Century Gothic" panose="020B0502020202020204" pitchFamily="34" charset="0"/>
            </a:endParaRPr>
          </a:p>
          <a:p>
            <a:pPr marL="137160" indent="0">
              <a:lnSpc>
                <a:spcPct val="114999"/>
              </a:lnSpc>
              <a:buNone/>
            </a:pPr>
            <a:r>
              <a:rPr lang="fr-CA" sz="1200" b="1" dirty="0">
                <a:latin typeface="Century Gothic" panose="020B0502020202020204" pitchFamily="34" charset="0"/>
              </a:rPr>
              <a:t>4. Planification de la retraite :</a:t>
            </a:r>
          </a:p>
          <a:p>
            <a:pPr marL="137160" indent="0">
              <a:lnSpc>
                <a:spcPct val="114999"/>
              </a:lnSpc>
              <a:spcBef>
                <a:spcPts val="0"/>
              </a:spcBef>
              <a:buNone/>
            </a:pPr>
            <a:r>
              <a:rPr lang="fr-CA" sz="1200" dirty="0">
                <a:solidFill>
                  <a:srgbClr val="374151"/>
                </a:solidFill>
                <a:latin typeface="Century Gothic" panose="020B0502020202020204" pitchFamily="34" charset="0"/>
              </a:rPr>
              <a:t>David est un professionnel de 35 ans </a:t>
            </a:r>
            <a:br>
              <a:rPr lang="fr-CA" sz="1200" dirty="0">
                <a:solidFill>
                  <a:srgbClr val="374151"/>
                </a:solidFill>
                <a:latin typeface="Century Gothic" panose="020B0502020202020204" pitchFamily="34" charset="0"/>
              </a:rPr>
            </a:br>
            <a:r>
              <a:rPr lang="fr-CA" sz="1200" dirty="0">
                <a:solidFill>
                  <a:srgbClr val="374151"/>
                </a:solidFill>
                <a:latin typeface="Century Gothic" panose="020B0502020202020204" pitchFamily="34" charset="0"/>
              </a:rPr>
              <a:t>qui gagne un bon revenu. Son épargne-retraite le préoccupe et il souhaite commencer </a:t>
            </a:r>
            <a:br>
              <a:rPr lang="fr-CA" sz="1200" dirty="0">
                <a:solidFill>
                  <a:srgbClr val="374151"/>
                </a:solidFill>
                <a:latin typeface="Century Gothic" panose="020B0502020202020204" pitchFamily="34" charset="0"/>
              </a:rPr>
            </a:br>
            <a:r>
              <a:rPr lang="fr-CA" sz="1200" dirty="0">
                <a:solidFill>
                  <a:srgbClr val="374151"/>
                </a:solidFill>
                <a:latin typeface="Century Gothic" panose="020B0502020202020204" pitchFamily="34" charset="0"/>
              </a:rPr>
              <a:t>à planifier pour l’avenir.</a:t>
            </a:r>
          </a:p>
          <a:p>
            <a:pPr marL="137160" indent="0">
              <a:lnSpc>
                <a:spcPct val="114999"/>
              </a:lnSpc>
              <a:buNone/>
            </a:pPr>
            <a:r>
              <a:rPr lang="fr-CA" sz="1200" b="1" dirty="0">
                <a:latin typeface="Century Gothic" panose="020B0502020202020204" pitchFamily="34" charset="0"/>
              </a:rPr>
              <a:t>5. Portefeuille de placement :</a:t>
            </a:r>
          </a:p>
          <a:p>
            <a:pPr marL="137160" indent="0">
              <a:lnSpc>
                <a:spcPct val="114999"/>
              </a:lnSpc>
              <a:spcBef>
                <a:spcPts val="0"/>
              </a:spcBef>
              <a:buNone/>
            </a:pPr>
            <a:r>
              <a:rPr lang="fr-CA" sz="1200" dirty="0">
                <a:solidFill>
                  <a:srgbClr val="374151"/>
                </a:solidFill>
                <a:latin typeface="Century Gothic" panose="020B0502020202020204" pitchFamily="34" charset="0"/>
              </a:rPr>
              <a:t>Lise, une mère célibataire, a reçu un héritage et elle souhaite investir l’argent judicieusement pour assurer l’avenir de ses enfants.</a:t>
            </a:r>
          </a:p>
          <a:p>
            <a:pPr marL="137160" indent="0">
              <a:lnSpc>
                <a:spcPct val="114999"/>
              </a:lnSpc>
              <a:buNone/>
            </a:pPr>
            <a:r>
              <a:rPr lang="fr-CA" sz="1200" b="1" dirty="0">
                <a:latin typeface="Century Gothic" panose="020B0502020202020204" pitchFamily="34" charset="0"/>
              </a:rPr>
              <a:t>6. Projet d’entreprise :</a:t>
            </a:r>
          </a:p>
          <a:p>
            <a:pPr marL="137160" indent="0">
              <a:lnSpc>
                <a:spcPct val="114999"/>
              </a:lnSpc>
              <a:spcBef>
                <a:spcPts val="0"/>
              </a:spcBef>
              <a:buNone/>
            </a:pPr>
            <a:r>
              <a:rPr lang="fr-CA" sz="1200" dirty="0">
                <a:solidFill>
                  <a:srgbClr val="374151"/>
                </a:solidFill>
                <a:latin typeface="Century Gothic" panose="020B0502020202020204" pitchFamily="34" charset="0"/>
              </a:rPr>
              <a:t>Alex a une idée d’entreprise et il se demande s’il doit utiliser son épargne personnelle ou chercher des investisseurs pour démarrer son entreprise.</a:t>
            </a:r>
          </a:p>
          <a:p>
            <a:pPr marL="137160" indent="0">
              <a:lnSpc>
                <a:spcPct val="114999"/>
              </a:lnSpc>
              <a:buNone/>
            </a:pPr>
            <a:r>
              <a:rPr lang="fr-CA" sz="1200" b="1" dirty="0">
                <a:latin typeface="Century Gothic" panose="020B0502020202020204" pitchFamily="34" charset="0"/>
              </a:rPr>
              <a:t>7. Gestion des dettes :</a:t>
            </a:r>
          </a:p>
          <a:p>
            <a:pPr marL="137160" indent="0">
              <a:lnSpc>
                <a:spcPct val="114999"/>
              </a:lnSpc>
              <a:spcBef>
                <a:spcPts val="0"/>
              </a:spcBef>
              <a:buNone/>
            </a:pPr>
            <a:r>
              <a:rPr lang="fr-CA" sz="1200" dirty="0">
                <a:solidFill>
                  <a:srgbClr val="374151"/>
                </a:solidFill>
                <a:latin typeface="Century Gothic" panose="020B0502020202020204" pitchFamily="34" charset="0"/>
              </a:rPr>
              <a:t>Jennifer a accumulé une dette importante sur sa carte de crédit et elle veut déterminer la meilleure stratégie pour la rembourser, tout en épargnant pour l’avenir.</a:t>
            </a:r>
          </a:p>
          <a:p>
            <a:pPr marL="137160" indent="0">
              <a:lnSpc>
                <a:spcPct val="114999"/>
              </a:lnSpc>
              <a:buNone/>
            </a:pPr>
            <a:r>
              <a:rPr lang="fr-CA" sz="1200" b="1" dirty="0">
                <a:latin typeface="Century Gothic" panose="020B0502020202020204" pitchFamily="34" charset="0"/>
              </a:rPr>
              <a:t>8. Retraite anticipée :</a:t>
            </a:r>
          </a:p>
          <a:p>
            <a:pPr marL="137160" indent="0">
              <a:lnSpc>
                <a:spcPct val="114999"/>
              </a:lnSpc>
              <a:spcBef>
                <a:spcPts val="0"/>
              </a:spcBef>
              <a:buNone/>
            </a:pPr>
            <a:r>
              <a:rPr lang="fr-CA" sz="1200" dirty="0">
                <a:solidFill>
                  <a:srgbClr val="374151"/>
                </a:solidFill>
                <a:latin typeface="Century Gothic" panose="020B0502020202020204" pitchFamily="34" charset="0"/>
              </a:rPr>
              <a:t>Robert est à la fin de la quarantaine et il souhaite prendre sa retraite tôt. Il est prêt à assumer un plus grand risque pour atteindre l’indépendance financière plus rapidement.</a:t>
            </a:r>
          </a:p>
          <a:p>
            <a:pPr marL="137160" indent="0">
              <a:lnSpc>
                <a:spcPct val="114999"/>
              </a:lnSpc>
              <a:buNone/>
            </a:pPr>
            <a:r>
              <a:rPr lang="fr-CA" sz="1200" b="1" dirty="0">
                <a:latin typeface="Century Gothic" panose="020B0502020202020204" pitchFamily="34" charset="0"/>
              </a:rPr>
              <a:t>9. Préservation du patrimoine :</a:t>
            </a:r>
          </a:p>
          <a:p>
            <a:pPr marL="137160" indent="0">
              <a:lnSpc>
                <a:spcPct val="114999"/>
              </a:lnSpc>
              <a:spcBef>
                <a:spcPts val="0"/>
              </a:spcBef>
              <a:buNone/>
            </a:pPr>
            <a:r>
              <a:rPr lang="fr-CA" sz="1200" dirty="0">
                <a:solidFill>
                  <a:srgbClr val="374151"/>
                </a:solidFill>
                <a:latin typeface="Century Gothic" panose="020B0502020202020204" pitchFamily="34" charset="0"/>
              </a:rPr>
              <a:t>Sophie, qui est retraitée, souhaite préserver son patrimoine pour ses héritiers, tout en générant un revenu suffisant pour couvrir ses dépenses.</a:t>
            </a:r>
          </a:p>
          <a:p>
            <a:pPr marL="137160" indent="0">
              <a:lnSpc>
                <a:spcPct val="114999"/>
              </a:lnSpc>
              <a:buNone/>
            </a:pPr>
            <a:r>
              <a:rPr lang="fr-CA" sz="1200" b="1" dirty="0">
                <a:latin typeface="Century Gothic" panose="020B0502020202020204" pitchFamily="34" charset="0"/>
              </a:rPr>
              <a:t>10. Objectif financier à court terme :</a:t>
            </a:r>
          </a:p>
          <a:p>
            <a:pPr marL="137160" indent="0">
              <a:lnSpc>
                <a:spcPct val="114999"/>
              </a:lnSpc>
              <a:spcBef>
                <a:spcPts val="0"/>
              </a:spcBef>
              <a:buNone/>
            </a:pPr>
            <a:r>
              <a:rPr lang="fr-CA" sz="1200" dirty="0">
                <a:solidFill>
                  <a:srgbClr val="374151"/>
                </a:solidFill>
                <a:latin typeface="Century Gothic" panose="020B0502020202020204" pitchFamily="34" charset="0"/>
              </a:rPr>
              <a:t>Michel veut s’offrir des vacances de luxe dans deux ans. Il doit décider de la meilleure façon d’épargner et d’investir pour concrétiser ce rêve sans prendre trop de risques.</a:t>
            </a:r>
          </a:p>
          <a:p>
            <a:pPr marL="137160" indent="0">
              <a:lnSpc>
                <a:spcPct val="114999"/>
              </a:lnSpc>
              <a:buNone/>
            </a:pPr>
            <a:endParaRPr lang="en-US" dirty="0"/>
          </a:p>
        </p:txBody>
      </p:sp>
      <p:sp>
        <p:nvSpPr>
          <p:cNvPr id="4" name="Slide Number Placeholder 3">
            <a:extLst>
              <a:ext uri="{FF2B5EF4-FFF2-40B4-BE49-F238E27FC236}">
                <a16:creationId xmlns:a16="http://schemas.microsoft.com/office/drawing/2014/main" id="{0763DF23-2859-B414-31A2-7D4DA40376F2}"/>
              </a:ext>
            </a:extLst>
          </p:cNvPr>
          <p:cNvSpPr>
            <a:spLocks noGrp="1"/>
          </p:cNvSpPr>
          <p:nvPr>
            <p:ph type="sldNum" sz="quarter" idx="12"/>
            <p:custDataLst>
              <p:tags r:id="rId3"/>
            </p:custDataLst>
          </p:nvPr>
        </p:nvSpPr>
        <p:spPr/>
        <p:txBody>
          <a:bodyPr/>
          <a:lstStyle/>
          <a:p>
            <a:fld id="{DFDF98CC-160E-494C-8C3C-8CDC5FA257DE}" type="slidenum">
              <a:rPr lang="en-US" smtClean="0"/>
              <a:t>20</a:t>
            </a:fld>
            <a:endParaRPr lang="en-US"/>
          </a:p>
        </p:txBody>
      </p:sp>
    </p:spTree>
    <p:extLst>
      <p:ext uri="{BB962C8B-B14F-4D97-AF65-F5344CB8AC3E}">
        <p14:creationId xmlns:p14="http://schemas.microsoft.com/office/powerpoint/2010/main" val="250487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BE8-3DF3-9FE5-FAAD-10A6BF79593C}"/>
              </a:ext>
            </a:extLst>
          </p:cNvPr>
          <p:cNvSpPr>
            <a:spLocks noGrp="1"/>
          </p:cNvSpPr>
          <p:nvPr>
            <p:ph type="title"/>
            <p:custDataLst>
              <p:tags r:id="rId1"/>
            </p:custDataLst>
          </p:nvPr>
        </p:nvSpPr>
        <p:spPr>
          <a:xfrm>
            <a:off x="515936" y="1100679"/>
            <a:ext cx="5360958" cy="1038155"/>
          </a:xfrm>
        </p:spPr>
        <p:txBody>
          <a:bodyPr/>
          <a:lstStyle/>
          <a:p>
            <a:pPr algn="l"/>
            <a:r>
              <a:rPr lang="fr-CA" sz="1500" b="1" dirty="0"/>
              <a:t>Exemple : </a:t>
            </a:r>
            <a:r>
              <a:rPr lang="fr-CA" sz="1500" b="0" dirty="0"/>
              <a:t>Ton objectif est d’acheter une voiture qui coûte 5 000 $. Tu as économisé 4 000 $ jusqu’ici. Tu investis sur le marché boursier et obtiens un rendement moyen de 6 % par année (pour l’instant, nous ne tiendrons pas compte des intérêts composés).</a:t>
            </a:r>
          </a:p>
          <a:p>
            <a:br>
              <a:rPr lang="fr-CA" dirty="0"/>
            </a:br>
            <a:endParaRPr lang="fr-CA" dirty="0"/>
          </a:p>
        </p:txBody>
      </p:sp>
      <p:sp>
        <p:nvSpPr>
          <p:cNvPr id="4" name="Text Placeholder 3">
            <a:extLst>
              <a:ext uri="{FF2B5EF4-FFF2-40B4-BE49-F238E27FC236}">
                <a16:creationId xmlns:a16="http://schemas.microsoft.com/office/drawing/2014/main" id="{5FFC22DA-06A3-BA8D-69FF-6DF706BA1792}"/>
              </a:ext>
            </a:extLst>
          </p:cNvPr>
          <p:cNvSpPr>
            <a:spLocks noGrp="1"/>
          </p:cNvSpPr>
          <p:nvPr>
            <p:ph type="body" sz="quarter" idx="13"/>
            <p:custDataLst>
              <p:tags r:id="rId2"/>
            </p:custDataLst>
          </p:nvPr>
        </p:nvSpPr>
        <p:spPr>
          <a:xfrm>
            <a:off x="520803" y="2102362"/>
            <a:ext cx="5184775" cy="3892550"/>
          </a:xfrm>
        </p:spPr>
        <p:txBody>
          <a:bodyPr/>
          <a:lstStyle/>
          <a:p>
            <a:pPr marL="137160" indent="0">
              <a:buNone/>
            </a:pPr>
            <a:endParaRPr lang="en-US" dirty="0"/>
          </a:p>
          <a:p>
            <a:pPr marL="137160" indent="0">
              <a:lnSpc>
                <a:spcPct val="114999"/>
              </a:lnSpc>
              <a:buNone/>
            </a:pPr>
            <a:endParaRPr lang="en-US" dirty="0"/>
          </a:p>
        </p:txBody>
      </p:sp>
      <p:graphicFrame>
        <p:nvGraphicFramePr>
          <p:cNvPr id="6" name="Table 5">
            <a:extLst>
              <a:ext uri="{FF2B5EF4-FFF2-40B4-BE49-F238E27FC236}">
                <a16:creationId xmlns:a16="http://schemas.microsoft.com/office/drawing/2014/main" id="{AA6ED1C4-4E02-DC1C-E773-5B5908BE9782}"/>
              </a:ext>
            </a:extLst>
          </p:cNvPr>
          <p:cNvGraphicFramePr>
            <a:graphicFrameLocks noGrp="1"/>
          </p:cNvGraphicFramePr>
          <p:nvPr>
            <p:custDataLst>
              <p:tags r:id="rId3"/>
            </p:custDataLst>
            <p:extLst>
              <p:ext uri="{D42A27DB-BD31-4B8C-83A1-F6EECF244321}">
                <p14:modId xmlns:p14="http://schemas.microsoft.com/office/powerpoint/2010/main" val="3269836787"/>
              </p:ext>
            </p:extLst>
          </p:nvPr>
        </p:nvGraphicFramePr>
        <p:xfrm>
          <a:off x="633204" y="4499514"/>
          <a:ext cx="3960000" cy="1447260"/>
        </p:xfrm>
        <a:graphic>
          <a:graphicData uri="http://schemas.openxmlformats.org/drawingml/2006/table">
            <a:tbl>
              <a:tblPr firstRow="1" bandRow="1">
                <a:tableStyleId>{5C22544A-7EE6-4342-B048-85BDC9FD1C3A}</a:tableStyleId>
              </a:tblPr>
              <a:tblGrid>
                <a:gridCol w="1867169">
                  <a:extLst>
                    <a:ext uri="{9D8B030D-6E8A-4147-A177-3AD203B41FA5}">
                      <a16:colId xmlns:a16="http://schemas.microsoft.com/office/drawing/2014/main" val="271696592"/>
                    </a:ext>
                  </a:extLst>
                </a:gridCol>
                <a:gridCol w="2092831">
                  <a:extLst>
                    <a:ext uri="{9D8B030D-6E8A-4147-A177-3AD203B41FA5}">
                      <a16:colId xmlns:a16="http://schemas.microsoft.com/office/drawing/2014/main" val="813565676"/>
                    </a:ext>
                  </a:extLst>
                </a:gridCol>
              </a:tblGrid>
              <a:tr h="182817">
                <a:tc>
                  <a:txBody>
                    <a:bodyPr/>
                    <a:lstStyle/>
                    <a:p>
                      <a:pPr rtl="0" fontAlgn="t">
                        <a:spcBef>
                          <a:spcPts val="0"/>
                        </a:spcBef>
                        <a:spcAft>
                          <a:spcPts val="0"/>
                        </a:spcAft>
                      </a:pPr>
                      <a:r>
                        <a:rPr lang="fr-CA" sz="1200" b="1" i="0" u="none" strike="noStrike">
                          <a:solidFill>
                            <a:srgbClr val="000000"/>
                          </a:solidFill>
                          <a:effectLst/>
                          <a:latin typeface="Century Gothic" panose="020B0502020202020204" pitchFamily="34" charset="0"/>
                        </a:rPr>
                        <a:t>Année</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tc>
                  <a:txBody>
                    <a:bodyPr/>
                    <a:lstStyle/>
                    <a:p>
                      <a:pPr rtl="0" fontAlgn="t">
                        <a:spcBef>
                          <a:spcPts val="0"/>
                        </a:spcBef>
                        <a:spcAft>
                          <a:spcPts val="0"/>
                        </a:spcAft>
                      </a:pPr>
                      <a:r>
                        <a:rPr lang="fr-CA" sz="1200" b="1" i="0" u="none" strike="noStrike">
                          <a:solidFill>
                            <a:srgbClr val="000000"/>
                          </a:solidFill>
                          <a:effectLst/>
                          <a:latin typeface="Century Gothic" panose="020B0502020202020204" pitchFamily="34" charset="0"/>
                        </a:rPr>
                        <a:t>Montant</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extLst>
                  <a:ext uri="{0D108BD9-81ED-4DB2-BD59-A6C34878D82A}">
                    <a16:rowId xmlns:a16="http://schemas.microsoft.com/office/drawing/2014/main" val="161113388"/>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4 000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227668967"/>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1</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4 240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904549317"/>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2</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4 480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1095812613"/>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3</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4 720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761686755"/>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4 960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4138523004"/>
                  </a:ext>
                </a:extLst>
              </a:tr>
              <a:tr h="210730">
                <a:tc>
                  <a:txBody>
                    <a:bodyPr/>
                    <a:lstStyle/>
                    <a:p>
                      <a:pPr rtl="0" fontAlgn="t">
                        <a:spcBef>
                          <a:spcPts val="0"/>
                        </a:spcBef>
                        <a:spcAft>
                          <a:spcPts val="0"/>
                        </a:spcAft>
                      </a:pPr>
                      <a:r>
                        <a:rPr lang="fr-CA" sz="1000" b="0" i="0" u="none" strike="noStrike">
                          <a:solidFill>
                            <a:srgbClr val="000000"/>
                          </a:solidFill>
                          <a:effectLst/>
                          <a:latin typeface="Century Gothic" panose="020B0502020202020204" pitchFamily="34" charset="0"/>
                        </a:rPr>
                        <a:t>5</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fr-CA" sz="1000" b="0" i="0" u="none" strike="noStrike" dirty="0">
                          <a:solidFill>
                            <a:srgbClr val="000000"/>
                          </a:solidFill>
                          <a:effectLst/>
                          <a:latin typeface="Century Gothic" panose="020B0502020202020204" pitchFamily="34" charset="0"/>
                        </a:rPr>
                        <a:t>5 200</a:t>
                      </a: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2733503820"/>
                  </a:ext>
                </a:extLst>
              </a:tr>
            </a:tbl>
          </a:graphicData>
        </a:graphic>
      </p:graphicFrame>
      <p:sp>
        <p:nvSpPr>
          <p:cNvPr id="7" name="TextBox 6">
            <a:extLst>
              <a:ext uri="{FF2B5EF4-FFF2-40B4-BE49-F238E27FC236}">
                <a16:creationId xmlns:a16="http://schemas.microsoft.com/office/drawing/2014/main" id="{53DC254E-6E34-0E9F-6AE8-2CD45AE7B595}"/>
              </a:ext>
            </a:extLst>
          </p:cNvPr>
          <p:cNvSpPr txBox="1"/>
          <p:nvPr>
            <p:custDataLst>
              <p:tags r:id="rId4"/>
            </p:custDataLst>
          </p:nvPr>
        </p:nvSpPr>
        <p:spPr>
          <a:xfrm>
            <a:off x="515936" y="2308781"/>
            <a:ext cx="54331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200" b="1" dirty="0">
                <a:latin typeface="Century Gothic" panose="020B0502020202020204" pitchFamily="34" charset="0"/>
                <a:cs typeface="Arial"/>
              </a:rPr>
              <a:t>Représentation de la situation au moyen d’une équation : </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Supposons que « t » représente le nombre d’années qu’il te faudra pour atteindre ton objectif et « VF » (valeur future) le montant final épargné après « t » années. Tu as déjà 4 000 $ et ton placement sur le marché boursier te rapporte un intérêt de 6 % par année. </a:t>
            </a:r>
          </a:p>
          <a:p>
            <a:endParaRPr lang="en-US" sz="1200" dirty="0">
              <a:latin typeface="Century Gothic" panose="020B0502020202020204" pitchFamily="34" charset="0"/>
              <a:cs typeface="Arial"/>
            </a:endParaRPr>
          </a:p>
          <a:p>
            <a:r>
              <a:rPr lang="fr-CA" sz="1200" dirty="0">
                <a:latin typeface="Century Gothic" panose="020B0502020202020204" pitchFamily="34" charset="0"/>
                <a:cs typeface="Arial"/>
              </a:rPr>
              <a:t>L’équation serait la suivante :</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VF = 4 000 + 0,06*4 000*t</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VF = 4 000 + 240t</a:t>
            </a:r>
          </a:p>
          <a:p>
            <a:endParaRPr lang="en-US" sz="1200" b="1" dirty="0">
              <a:latin typeface="Century Gothic" panose="020B0502020202020204" pitchFamily="34" charset="0"/>
              <a:cs typeface="Arial"/>
            </a:endParaRPr>
          </a:p>
          <a:p>
            <a:r>
              <a:rPr lang="fr-CA" sz="1200" b="1" dirty="0">
                <a:latin typeface="Century Gothic" panose="020B0502020202020204" pitchFamily="34" charset="0"/>
                <a:cs typeface="Arial"/>
              </a:rPr>
              <a:t>Représentation de la situation au moyen d’un tableau : </a:t>
            </a:r>
          </a:p>
          <a:p>
            <a:pPr algn="ctr"/>
            <a:endParaRPr lang="en-US" sz="1200" dirty="0">
              <a:latin typeface="Century Gothic" panose="020B0502020202020204" pitchFamily="34" charset="0"/>
            </a:endParaRPr>
          </a:p>
        </p:txBody>
      </p:sp>
      <p:pic>
        <p:nvPicPr>
          <p:cNvPr id="11" name="Picture 10" descr="A graph with a line&#10;&#10;Description automatically generated">
            <a:extLst>
              <a:ext uri="{FF2B5EF4-FFF2-40B4-BE49-F238E27FC236}">
                <a16:creationId xmlns:a16="http://schemas.microsoft.com/office/drawing/2014/main" id="{92B391AC-2A79-A656-7056-4A72D6F76960}"/>
              </a:ext>
            </a:extLst>
          </p:cNvPr>
          <p:cNvPicPr>
            <a:picLocks noChangeAspect="1"/>
          </p:cNvPicPr>
          <p:nvPr>
            <p:custDataLst>
              <p:tags r:id="rId5"/>
            </p:custDataLst>
          </p:nvPr>
        </p:nvPicPr>
        <p:blipFill>
          <a:blip r:embed="rId10"/>
          <a:stretch>
            <a:fillRect/>
          </a:stretch>
        </p:blipFill>
        <p:spPr>
          <a:xfrm>
            <a:off x="6609002" y="1235232"/>
            <a:ext cx="3915733" cy="2416228"/>
          </a:xfrm>
          <a:prstGeom prst="rect">
            <a:avLst/>
          </a:prstGeom>
          <a:ln>
            <a:noFill/>
          </a:ln>
        </p:spPr>
      </p:pic>
      <p:sp>
        <p:nvSpPr>
          <p:cNvPr id="12" name="TextBox 11">
            <a:extLst>
              <a:ext uri="{FF2B5EF4-FFF2-40B4-BE49-F238E27FC236}">
                <a16:creationId xmlns:a16="http://schemas.microsoft.com/office/drawing/2014/main" id="{C363615E-466E-00E8-32B7-06992CC54AFF}"/>
              </a:ext>
            </a:extLst>
          </p:cNvPr>
          <p:cNvSpPr txBox="1"/>
          <p:nvPr>
            <p:custDataLst>
              <p:tags r:id="rId6"/>
            </p:custDataLst>
          </p:nvPr>
        </p:nvSpPr>
        <p:spPr>
          <a:xfrm>
            <a:off x="6519747" y="3761468"/>
            <a:ext cx="48005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indent="-142875">
              <a:spcBef>
                <a:spcPct val="0"/>
              </a:spcBef>
              <a:buClr>
                <a:srgbClr val="A2AAAD"/>
              </a:buClr>
              <a:buFont typeface="Arial"/>
              <a:buChar char="•"/>
            </a:pPr>
            <a:r>
              <a:rPr lang="fr-CA" sz="1200" dirty="0">
                <a:latin typeface="Century Gothic" panose="020B0502020202020204" pitchFamily="34" charset="0"/>
                <a:cs typeface="Arial"/>
              </a:rPr>
              <a:t>Le point à l’intersection de l’axe des ordonnées (y) (t = 0) représente ton épargne initiale de 4 000 $. La ligne a une pente de 240, ce qui signifie que tu épargnes un montant supplémentaire de 240 $ chaque année.</a:t>
            </a:r>
          </a:p>
          <a:p>
            <a:pPr marL="142875" indent="-142875">
              <a:spcBef>
                <a:spcPct val="0"/>
              </a:spcBef>
              <a:buClr>
                <a:srgbClr val="A2AAAD"/>
              </a:buClr>
              <a:buFont typeface="Arial"/>
              <a:buChar char="•"/>
            </a:pPr>
            <a:r>
              <a:rPr lang="fr-CA" sz="1200" dirty="0">
                <a:latin typeface="Century Gothic" panose="020B0502020202020204" pitchFamily="34" charset="0"/>
                <a:cs typeface="Arial"/>
              </a:rPr>
              <a:t>Pour savoir combien il te faudra d’années pour atteindre ton objectif de 5 000 $, tu peux établir la VF à 5 000 $ et chercher la valeur de t :</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         4 000 + 240t = 5 000</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                  240t = 1 000</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                       t = 1 000/240</a:t>
            </a:r>
          </a:p>
          <a:p>
            <a:pPr>
              <a:spcBef>
                <a:spcPct val="0"/>
              </a:spcBef>
              <a:buClr>
                <a:srgbClr val="A2AAAD"/>
              </a:buClr>
            </a:pPr>
            <a:r>
              <a:rPr lang="fr-CA" sz="1200" dirty="0">
                <a:latin typeface="Century Gothic" panose="020B0502020202020204" pitchFamily="34" charset="0"/>
                <a:cs typeface="Arial"/>
              </a:rPr>
              <a:t>                            t ≈ 4,17</a:t>
            </a:r>
            <a:br>
              <a:rPr lang="fr-CA" sz="1200" dirty="0">
                <a:latin typeface="Century Gothic" panose="020B0502020202020204" pitchFamily="34" charset="0"/>
                <a:cs typeface="Arial"/>
              </a:rPr>
            </a:br>
            <a:r>
              <a:rPr lang="fr-CA" sz="1200" dirty="0">
                <a:latin typeface="Century Gothic" panose="020B0502020202020204" pitchFamily="34" charset="0"/>
                <a:cs typeface="Arial"/>
              </a:rPr>
              <a:t>Il te faudra donc environ 4,17 ans pour atteindre ton objectif.</a:t>
            </a:r>
          </a:p>
        </p:txBody>
      </p:sp>
      <p:cxnSp>
        <p:nvCxnSpPr>
          <p:cNvPr id="5" name="Straight Connector 4">
            <a:extLst>
              <a:ext uri="{FF2B5EF4-FFF2-40B4-BE49-F238E27FC236}">
                <a16:creationId xmlns:a16="http://schemas.microsoft.com/office/drawing/2014/main" id="{7B028D44-6C04-3CCC-3600-D0C5C8885C2B}"/>
              </a:ext>
            </a:extLst>
          </p:cNvPr>
          <p:cNvCxnSpPr>
            <a:cxnSpLocks/>
          </p:cNvCxnSpPr>
          <p:nvPr>
            <p:custDataLst>
              <p:tags r:id="rId7"/>
            </p:custDataLst>
          </p:nvPr>
        </p:nvCxnSpPr>
        <p:spPr>
          <a:xfrm>
            <a:off x="6242949" y="1157540"/>
            <a:ext cx="0" cy="483737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30D9F3-ACCB-9779-0056-561AE6C3A95C}"/>
              </a:ext>
            </a:extLst>
          </p:cNvPr>
          <p:cNvSpPr>
            <a:spLocks noGrp="1"/>
          </p:cNvSpPr>
          <p:nvPr>
            <p:ph type="sldNum" sz="quarter" idx="12"/>
            <p:custDataLst>
              <p:tags r:id="rId8"/>
            </p:custDataLst>
          </p:nvPr>
        </p:nvSpPr>
        <p:spPr/>
        <p:txBody>
          <a:bodyPr/>
          <a:lstStyle/>
          <a:p>
            <a:fld id="{DFDF98CC-160E-494C-8C3C-8CDC5FA257DE}" type="slidenum">
              <a:rPr lang="en-US" smtClean="0"/>
              <a:t>21</a:t>
            </a:fld>
            <a:endParaRPr lang="en-US"/>
          </a:p>
        </p:txBody>
      </p:sp>
      <p:sp>
        <p:nvSpPr>
          <p:cNvPr id="9" name="TextBox 8">
            <a:extLst>
              <a:ext uri="{FF2B5EF4-FFF2-40B4-BE49-F238E27FC236}">
                <a16:creationId xmlns:a16="http://schemas.microsoft.com/office/drawing/2014/main" id="{A4F91EB5-B6F0-0E33-2574-F6032B6F412E}"/>
              </a:ext>
            </a:extLst>
          </p:cNvPr>
          <p:cNvSpPr txBox="1"/>
          <p:nvPr/>
        </p:nvSpPr>
        <p:spPr>
          <a:xfrm>
            <a:off x="6609002" y="1273732"/>
            <a:ext cx="2097259" cy="307777"/>
          </a:xfrm>
          <a:prstGeom prst="rect">
            <a:avLst/>
          </a:prstGeom>
          <a:solidFill>
            <a:schemeClr val="bg1"/>
          </a:solidFill>
        </p:spPr>
        <p:txBody>
          <a:bodyPr wrap="square" rtlCol="0">
            <a:spAutoFit/>
          </a:bodyPr>
          <a:lstStyle/>
          <a:p>
            <a:r>
              <a:rPr lang="en-US" sz="1400" dirty="0">
                <a:latin typeface="Century Gothic" panose="020B0502020202020204" pitchFamily="34" charset="0"/>
              </a:rPr>
              <a:t>Money vs Year #</a:t>
            </a:r>
          </a:p>
        </p:txBody>
      </p:sp>
      <p:sp>
        <p:nvSpPr>
          <p:cNvPr id="10" name="TextBox 9">
            <a:extLst>
              <a:ext uri="{FF2B5EF4-FFF2-40B4-BE49-F238E27FC236}">
                <a16:creationId xmlns:a16="http://schemas.microsoft.com/office/drawing/2014/main" id="{9E7A0B1D-ED20-CBE5-6BA7-C174198976B2}"/>
              </a:ext>
            </a:extLst>
          </p:cNvPr>
          <p:cNvSpPr txBox="1"/>
          <p:nvPr/>
        </p:nvSpPr>
        <p:spPr>
          <a:xfrm>
            <a:off x="6712857" y="1587192"/>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6 000</a:t>
            </a:r>
          </a:p>
        </p:txBody>
      </p:sp>
      <p:sp>
        <p:nvSpPr>
          <p:cNvPr id="13" name="TextBox 12">
            <a:extLst>
              <a:ext uri="{FF2B5EF4-FFF2-40B4-BE49-F238E27FC236}">
                <a16:creationId xmlns:a16="http://schemas.microsoft.com/office/drawing/2014/main" id="{24D1B8F9-6F1E-D9B3-135F-08C1BF679D18}"/>
              </a:ext>
            </a:extLst>
          </p:cNvPr>
          <p:cNvSpPr txBox="1"/>
          <p:nvPr/>
        </p:nvSpPr>
        <p:spPr>
          <a:xfrm>
            <a:off x="6712857" y="2022620"/>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4 000</a:t>
            </a:r>
          </a:p>
        </p:txBody>
      </p:sp>
      <p:sp>
        <p:nvSpPr>
          <p:cNvPr id="14" name="TextBox 13">
            <a:extLst>
              <a:ext uri="{FF2B5EF4-FFF2-40B4-BE49-F238E27FC236}">
                <a16:creationId xmlns:a16="http://schemas.microsoft.com/office/drawing/2014/main" id="{0654A65E-8D1C-DC4D-1F4B-E81CF8E71126}"/>
              </a:ext>
            </a:extLst>
          </p:cNvPr>
          <p:cNvSpPr txBox="1"/>
          <p:nvPr/>
        </p:nvSpPr>
        <p:spPr>
          <a:xfrm>
            <a:off x="6712857" y="2501592"/>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2 000</a:t>
            </a:r>
          </a:p>
        </p:txBody>
      </p:sp>
      <p:sp>
        <p:nvSpPr>
          <p:cNvPr id="15" name="TextBox 14">
            <a:extLst>
              <a:ext uri="{FF2B5EF4-FFF2-40B4-BE49-F238E27FC236}">
                <a16:creationId xmlns:a16="http://schemas.microsoft.com/office/drawing/2014/main" id="{BF0D7053-9222-68CF-8D64-0410DE495422}"/>
              </a:ext>
            </a:extLst>
          </p:cNvPr>
          <p:cNvSpPr txBox="1"/>
          <p:nvPr/>
        </p:nvSpPr>
        <p:spPr>
          <a:xfrm>
            <a:off x="6712857" y="2966049"/>
            <a:ext cx="601293"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0</a:t>
            </a:r>
          </a:p>
        </p:txBody>
      </p:sp>
      <p:sp>
        <p:nvSpPr>
          <p:cNvPr id="16" name="TextBox 15">
            <a:extLst>
              <a:ext uri="{FF2B5EF4-FFF2-40B4-BE49-F238E27FC236}">
                <a16:creationId xmlns:a16="http://schemas.microsoft.com/office/drawing/2014/main" id="{CCCE4823-B0DC-678C-1414-0B6CC4371939}"/>
              </a:ext>
            </a:extLst>
          </p:cNvPr>
          <p:cNvSpPr txBox="1"/>
          <p:nvPr/>
        </p:nvSpPr>
        <p:spPr>
          <a:xfrm rot="16200000">
            <a:off x="6381179" y="2421762"/>
            <a:ext cx="798285" cy="230832"/>
          </a:xfrm>
          <a:prstGeom prst="rect">
            <a:avLst/>
          </a:prstGeom>
          <a:solidFill>
            <a:schemeClr val="bg1"/>
          </a:solidFill>
        </p:spPr>
        <p:txBody>
          <a:bodyPr wrap="square" rtlCol="0">
            <a:spAutoFit/>
          </a:bodyPr>
          <a:lstStyle/>
          <a:p>
            <a:pPr algn="r"/>
            <a:r>
              <a:rPr lang="en-CA" sz="900" dirty="0" err="1">
                <a:effectLst/>
                <a:latin typeface="Century Gothic" panose="020B0502020202020204" pitchFamily="34" charset="0"/>
              </a:rPr>
              <a:t>Montant</a:t>
            </a:r>
            <a:endParaRPr lang="en-CA" sz="900" dirty="0">
              <a:effectLst/>
              <a:latin typeface="Century Gothic" panose="020B0502020202020204" pitchFamily="34" charset="0"/>
            </a:endParaRPr>
          </a:p>
        </p:txBody>
      </p:sp>
      <p:sp>
        <p:nvSpPr>
          <p:cNvPr id="17" name="TextBox 16">
            <a:extLst>
              <a:ext uri="{FF2B5EF4-FFF2-40B4-BE49-F238E27FC236}">
                <a16:creationId xmlns:a16="http://schemas.microsoft.com/office/drawing/2014/main" id="{3CEFF7AB-E24A-31BF-8AAF-71C5448AAF16}"/>
              </a:ext>
            </a:extLst>
          </p:cNvPr>
          <p:cNvSpPr txBox="1"/>
          <p:nvPr/>
        </p:nvSpPr>
        <p:spPr>
          <a:xfrm>
            <a:off x="7219212"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0</a:t>
            </a:r>
          </a:p>
        </p:txBody>
      </p:sp>
      <p:sp>
        <p:nvSpPr>
          <p:cNvPr id="18" name="TextBox 17">
            <a:extLst>
              <a:ext uri="{FF2B5EF4-FFF2-40B4-BE49-F238E27FC236}">
                <a16:creationId xmlns:a16="http://schemas.microsoft.com/office/drawing/2014/main" id="{5DC72F19-DBEB-F143-1FD9-BEC519D46998}"/>
              </a:ext>
            </a:extLst>
          </p:cNvPr>
          <p:cNvSpPr txBox="1"/>
          <p:nvPr/>
        </p:nvSpPr>
        <p:spPr>
          <a:xfrm>
            <a:off x="7815340"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1</a:t>
            </a:r>
          </a:p>
        </p:txBody>
      </p:sp>
      <p:sp>
        <p:nvSpPr>
          <p:cNvPr id="19" name="TextBox 18">
            <a:extLst>
              <a:ext uri="{FF2B5EF4-FFF2-40B4-BE49-F238E27FC236}">
                <a16:creationId xmlns:a16="http://schemas.microsoft.com/office/drawing/2014/main" id="{67A137E6-9ECF-E008-CB60-A4D7A90D6BE1}"/>
              </a:ext>
            </a:extLst>
          </p:cNvPr>
          <p:cNvSpPr txBox="1"/>
          <p:nvPr/>
        </p:nvSpPr>
        <p:spPr>
          <a:xfrm>
            <a:off x="8431675"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2</a:t>
            </a:r>
          </a:p>
        </p:txBody>
      </p:sp>
      <p:sp>
        <p:nvSpPr>
          <p:cNvPr id="20" name="TextBox 19">
            <a:extLst>
              <a:ext uri="{FF2B5EF4-FFF2-40B4-BE49-F238E27FC236}">
                <a16:creationId xmlns:a16="http://schemas.microsoft.com/office/drawing/2014/main" id="{7A985507-CD37-BBC3-DE94-F149699DFC0A}"/>
              </a:ext>
            </a:extLst>
          </p:cNvPr>
          <p:cNvSpPr txBox="1"/>
          <p:nvPr/>
        </p:nvSpPr>
        <p:spPr>
          <a:xfrm>
            <a:off x="9042959"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3</a:t>
            </a:r>
          </a:p>
        </p:txBody>
      </p:sp>
      <p:sp>
        <p:nvSpPr>
          <p:cNvPr id="21" name="TextBox 20">
            <a:extLst>
              <a:ext uri="{FF2B5EF4-FFF2-40B4-BE49-F238E27FC236}">
                <a16:creationId xmlns:a16="http://schemas.microsoft.com/office/drawing/2014/main" id="{6D20DCC7-C12F-4C90-3591-4C55CCA1D28A}"/>
              </a:ext>
            </a:extLst>
          </p:cNvPr>
          <p:cNvSpPr txBox="1"/>
          <p:nvPr/>
        </p:nvSpPr>
        <p:spPr>
          <a:xfrm>
            <a:off x="9664347"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4</a:t>
            </a:r>
          </a:p>
        </p:txBody>
      </p:sp>
      <p:sp>
        <p:nvSpPr>
          <p:cNvPr id="22" name="TextBox 21">
            <a:extLst>
              <a:ext uri="{FF2B5EF4-FFF2-40B4-BE49-F238E27FC236}">
                <a16:creationId xmlns:a16="http://schemas.microsoft.com/office/drawing/2014/main" id="{1B0C3C56-9CB9-F829-3217-AE5A702C1D16}"/>
              </a:ext>
            </a:extLst>
          </p:cNvPr>
          <p:cNvSpPr txBox="1"/>
          <p:nvPr/>
        </p:nvSpPr>
        <p:spPr>
          <a:xfrm>
            <a:off x="10275631" y="3125707"/>
            <a:ext cx="201869" cy="230832"/>
          </a:xfrm>
          <a:prstGeom prst="rect">
            <a:avLst/>
          </a:prstGeom>
          <a:solidFill>
            <a:schemeClr val="bg1"/>
          </a:solidFill>
        </p:spPr>
        <p:txBody>
          <a:bodyPr wrap="square" rtlCol="0">
            <a:spAutoFit/>
          </a:bodyPr>
          <a:lstStyle/>
          <a:p>
            <a:pPr algn="r"/>
            <a:r>
              <a:rPr lang="en-US" sz="900" dirty="0">
                <a:latin typeface="Century Gothic" panose="020B0502020202020204" pitchFamily="34" charset="0"/>
              </a:rPr>
              <a:t>5</a:t>
            </a:r>
          </a:p>
        </p:txBody>
      </p:sp>
      <p:sp>
        <p:nvSpPr>
          <p:cNvPr id="23" name="TextBox 22">
            <a:extLst>
              <a:ext uri="{FF2B5EF4-FFF2-40B4-BE49-F238E27FC236}">
                <a16:creationId xmlns:a16="http://schemas.microsoft.com/office/drawing/2014/main" id="{30588413-2265-A6FF-6949-A8DE20C664F6}"/>
              </a:ext>
            </a:extLst>
          </p:cNvPr>
          <p:cNvSpPr txBox="1"/>
          <p:nvPr/>
        </p:nvSpPr>
        <p:spPr>
          <a:xfrm>
            <a:off x="8383261" y="3350451"/>
            <a:ext cx="798285" cy="230832"/>
          </a:xfrm>
          <a:prstGeom prst="rect">
            <a:avLst/>
          </a:prstGeom>
          <a:solidFill>
            <a:schemeClr val="bg1"/>
          </a:solidFill>
        </p:spPr>
        <p:txBody>
          <a:bodyPr wrap="square" rtlCol="0">
            <a:spAutoFit/>
          </a:bodyPr>
          <a:lstStyle/>
          <a:p>
            <a:pPr algn="r"/>
            <a:r>
              <a:rPr lang="en-CA" sz="900" dirty="0" err="1">
                <a:effectLst/>
                <a:latin typeface="Century Gothic" panose="020B0502020202020204" pitchFamily="34" charset="0"/>
              </a:rPr>
              <a:t>Année</a:t>
            </a:r>
            <a:endParaRPr lang="en-CA" sz="900" dirty="0">
              <a:effectLst/>
              <a:latin typeface="Century Gothic" panose="020B0502020202020204" pitchFamily="34" charset="0"/>
            </a:endParaRPr>
          </a:p>
        </p:txBody>
      </p:sp>
    </p:spTree>
    <p:extLst>
      <p:ext uri="{BB962C8B-B14F-4D97-AF65-F5344CB8AC3E}">
        <p14:creationId xmlns:p14="http://schemas.microsoft.com/office/powerpoint/2010/main" val="366241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a:t>Fonds d’urgence</a:t>
            </a:r>
          </a:p>
        </p:txBody>
      </p:sp>
      <p:sp>
        <p:nvSpPr>
          <p:cNvPr id="241" name="Google Shape;241;p23"/>
          <p:cNvSpPr txBox="1">
            <a:spLocks noGrp="1"/>
          </p:cNvSpPr>
          <p:nvPr>
            <p:ph type="subTitle" idx="1"/>
            <p:custDataLst>
              <p:tags r:id="rId2"/>
            </p:custDataLst>
          </p:nvPr>
        </p:nvSpPr>
        <p:spPr>
          <a:prstGeom prst="rect">
            <a:avLst/>
          </a:prstGeom>
        </p:spPr>
        <p:txBody>
          <a:bodyPr spcFirstLastPara="1" vert="horz" lIns="91440" tIns="45720" rIns="91440" bIns="45720" rtlCol="0" anchorCtr="0">
            <a:normAutofit/>
          </a:bodyPr>
          <a:lstStyle/>
          <a:p>
            <a:pPr marL="0" indent="0">
              <a:lnSpc>
                <a:spcPct val="110000"/>
              </a:lnSpc>
              <a:spcBef>
                <a:spcPts val="0"/>
              </a:spcBef>
              <a:buSzPct val="100000"/>
              <a:buNone/>
            </a:pPr>
            <a:r>
              <a:rPr lang="fr-CA" dirty="0"/>
              <a:t>Si la pandémie nous a appris quelque chose, c’est qu’il faut gérer son argent judicieusement, parce qu’on ne sait jamais quand la vie peut changer.</a:t>
            </a:r>
          </a:p>
          <a:p>
            <a:pPr marL="311150" lvl="1" indent="-301625" algn="l">
              <a:spcBef>
                <a:spcPts val="560"/>
              </a:spcBef>
              <a:buClr>
                <a:srgbClr val="A2AAAD"/>
              </a:buClr>
              <a:buSzPct val="100000"/>
              <a:buFont typeface="Arial" panose="020B0604020202020204" pitchFamily="34" charset="0"/>
              <a:buChar char="•"/>
            </a:pPr>
            <a:r>
              <a:rPr lang="fr-CA" sz="2500" dirty="0">
                <a:latin typeface="Century Gothic" panose="020B0502020202020204" pitchFamily="34" charset="0"/>
              </a:rPr>
              <a:t>Pandémie mondiale, perte d’emploi</a:t>
            </a:r>
          </a:p>
          <a:p>
            <a:pPr marL="311150" lvl="1" indent="-301625" algn="l">
              <a:spcBef>
                <a:spcPts val="560"/>
              </a:spcBef>
              <a:buClr>
                <a:srgbClr val="A2AAAD"/>
              </a:buClr>
              <a:buSzPct val="100000"/>
              <a:buFont typeface="Arial" panose="020B0604020202020204" pitchFamily="34" charset="0"/>
              <a:buChar char="•"/>
            </a:pPr>
            <a:r>
              <a:rPr lang="fr-CA" sz="2500" dirty="0">
                <a:latin typeface="Century Gothic" panose="020B0502020202020204" pitchFamily="34" charset="0"/>
              </a:rPr>
              <a:t>Problème mécanique de la voiture</a:t>
            </a:r>
          </a:p>
          <a:p>
            <a:pPr marL="311150" lvl="1" indent="-301625" algn="l">
              <a:spcBef>
                <a:spcPts val="560"/>
              </a:spcBef>
              <a:buClr>
                <a:srgbClr val="A2AAAD"/>
              </a:buClr>
              <a:buSzPct val="100000"/>
              <a:buFont typeface="Arial" panose="020B0604020202020204" pitchFamily="34" charset="0"/>
              <a:buChar char="•"/>
            </a:pPr>
            <a:r>
              <a:rPr lang="fr-CA" sz="2500" dirty="0">
                <a:latin typeface="Century Gothic" panose="020B0502020202020204" pitchFamily="34" charset="0"/>
              </a:rPr>
              <a:t>Animal de compagnie qui tombe malade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Tree>
    <p:extLst>
      <p:ext uri="{BB962C8B-B14F-4D97-AF65-F5344CB8AC3E}">
        <p14:creationId xmlns:p14="http://schemas.microsoft.com/office/powerpoint/2010/main" val="159313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dirty="0"/>
              <a:t>Épargner vs investir</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8" y="1900989"/>
            <a:ext cx="4958430" cy="3976019"/>
          </a:xfrm>
          <a:prstGeom prst="rect">
            <a:avLst/>
          </a:prstGeom>
        </p:spPr>
        <p:txBody>
          <a:bodyPr>
            <a:normAutofit lnSpcReduction="10000"/>
          </a:bodyPr>
          <a:lstStyle/>
          <a:p>
            <a:r>
              <a:rPr lang="fr-CA" sz="2500" b="1" i="0" dirty="0">
                <a:solidFill>
                  <a:srgbClr val="333F48"/>
                </a:solidFill>
                <a:latin typeface="Century Gothic" panose="020B0502020202020204" pitchFamily="34" charset="0"/>
                <a:ea typeface="+mn-lt"/>
                <a:cs typeface="+mn-lt"/>
              </a:rPr>
              <a:t>Épargner</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Définition : Mettre de l’argent de côté pour l’utiliser quand tu en auras besoin plus tard. Le fait de déposer de l’argent dans ton compte bancaire ou ta tirelire sans y toucher pendant un certain temps est considéré comme de l’épargne. </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Objectif : Sert habituellement pour les objectifs à court terme, les urgences ou les dépenses planifiées.</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Avantages : Faible risque, liquidité et sécurité.</a:t>
            </a:r>
          </a:p>
          <a:p>
            <a:pPr marL="227013" indent="-227013">
              <a:buClr>
                <a:srgbClr val="A2AAAD"/>
              </a:buClr>
              <a:buFont typeface="Arial"/>
              <a:buChar char="•"/>
            </a:pPr>
            <a:r>
              <a:rPr lang="fr-CA" sz="1600" dirty="0">
                <a:solidFill>
                  <a:srgbClr val="374151"/>
                </a:solidFill>
                <a:latin typeface="Century Gothic" panose="020B0502020202020204" pitchFamily="34" charset="0"/>
                <a:ea typeface="+mn-lt"/>
                <a:cs typeface="+mn-lt"/>
              </a:rPr>
              <a:t>Exemples : Compte d’épargne, tirelire ou argent gardé à la maison.</a:t>
            </a:r>
          </a:p>
        </p:txBody>
      </p:sp>
      <p:sp>
        <p:nvSpPr>
          <p:cNvPr id="5" name="Content Placeholder 4">
            <a:extLst>
              <a:ext uri="{FF2B5EF4-FFF2-40B4-BE49-F238E27FC236}">
                <a16:creationId xmlns:a16="http://schemas.microsoft.com/office/drawing/2014/main" id="{F26A8149-A896-BC69-EFDF-2C9186646EE8}"/>
              </a:ext>
            </a:extLst>
          </p:cNvPr>
          <p:cNvSpPr>
            <a:spLocks noGrp="1"/>
          </p:cNvSpPr>
          <p:nvPr>
            <p:ph sz="quarter" idx="4294967295"/>
            <p:custDataLst>
              <p:tags r:id="rId3"/>
            </p:custDataLst>
          </p:nvPr>
        </p:nvSpPr>
        <p:spPr>
          <a:xfrm>
            <a:off x="6857999" y="1900989"/>
            <a:ext cx="4818063" cy="4219154"/>
          </a:xfrm>
          <a:prstGeom prst="rect">
            <a:avLst/>
          </a:prstGeom>
        </p:spPr>
        <p:txBody>
          <a:bodyPr vert="horz" lIns="91440" tIns="45720" rIns="91440" bIns="45720" rtlCol="0" anchor="t">
            <a:normAutofit lnSpcReduction="10000"/>
          </a:bodyPr>
          <a:lstStyle/>
          <a:p>
            <a:r>
              <a:rPr lang="fr-CA" sz="2500" b="1" dirty="0">
                <a:solidFill>
                  <a:srgbClr val="333F48"/>
                </a:solidFill>
                <a:latin typeface="Century Gothic" panose="020B0502020202020204" pitchFamily="34" charset="0"/>
              </a:rPr>
              <a:t>Investir</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Définition : Mettre ton argent au travail pour qu’il rapporte plus que le montant que tu as mis de côté. Quand on investit, on achète habituellement des actifs, comme des actions ou des obligations. </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Objectif : Sert habituellement pour les objectifs financiers à long terme, comme la retraite ou l’accumulation de richesse.</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Avantages : Rendements potentiels plus élevés, accumulation de richesse et croissance financière.</a:t>
            </a:r>
          </a:p>
          <a:p>
            <a:pPr marL="227013" indent="-227013">
              <a:buClr>
                <a:srgbClr val="A2AAAD"/>
              </a:buClr>
              <a:buFont typeface="Arial" panose="020B0604020202020204" pitchFamily="34" charset="0"/>
              <a:buChar char="•"/>
            </a:pPr>
            <a:r>
              <a:rPr lang="fr-CA" sz="1500" dirty="0">
                <a:solidFill>
                  <a:srgbClr val="374151"/>
                </a:solidFill>
                <a:latin typeface="Century Gothic" panose="020B0502020202020204" pitchFamily="34" charset="0"/>
                <a:ea typeface="+mn-lt"/>
                <a:cs typeface="+mn-lt"/>
              </a:rPr>
              <a:t>Exemples : Actions, obligations, biens immobiliers et fonds communs de placement.</a:t>
            </a:r>
          </a:p>
          <a:p>
            <a:pPr marL="457200" indent="-457200">
              <a:buChar char="•"/>
            </a:pPr>
            <a:endParaRPr lang="en-US" sz="3200" dirty="0">
              <a:solidFill>
                <a:schemeClr val="hlink"/>
              </a:solidFill>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4"/>
            </p:custDataLst>
          </p:nvPr>
        </p:nvCxnSpPr>
        <p:spPr>
          <a:xfrm>
            <a:off x="6096000"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5"/>
            </p:custDataLst>
          </p:nvPr>
        </p:nvSpPr>
        <p:spPr/>
        <p:txBody>
          <a:bodyPr/>
          <a:lstStyle/>
          <a:p>
            <a:fld id="{DFDF98CC-160E-494C-8C3C-8CDC5FA257DE}" type="slidenum">
              <a:rPr lang="en-US" smtClean="0"/>
              <a:t>4</a:t>
            </a:fld>
            <a:endParaRPr lang="en-US"/>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dirty="0"/>
              <a:t>Risque, rendement et liquidité</a:t>
            </a:r>
          </a:p>
        </p:txBody>
      </p:sp>
      <p:sp>
        <p:nvSpPr>
          <p:cNvPr id="257" name="Google Shape;257;p25"/>
          <p:cNvSpPr txBox="1">
            <a:spLocks noGrp="1"/>
          </p:cNvSpPr>
          <p:nvPr>
            <p:ph type="subTitle" idx="1"/>
            <p:custDataLst>
              <p:tags r:id="rId2"/>
            </p:custDataLst>
          </p:nvPr>
        </p:nvSpPr>
        <p:spPr>
          <a:prstGeom prst="rect">
            <a:avLst/>
          </a:prstGeom>
          <a:noFill/>
          <a:ln>
            <a:noFill/>
          </a:ln>
        </p:spPr>
        <p:txBody>
          <a:bodyPr spcFirstLastPara="1" wrap="square" lIns="90000" tIns="45700" rIns="90000" bIns="45700" anchor="t" anchorCtr="0">
            <a:noAutofit/>
          </a:bodyPr>
          <a:lstStyle/>
          <a:p>
            <a:pPr marL="0" indent="0">
              <a:lnSpc>
                <a:spcPct val="100000"/>
              </a:lnSpc>
              <a:spcBef>
                <a:spcPts val="0"/>
              </a:spcBef>
              <a:spcAft>
                <a:spcPts val="600"/>
              </a:spcAft>
              <a:buClr>
                <a:schemeClr val="hlink"/>
              </a:buClr>
              <a:buSzPts val="2560"/>
              <a:buNone/>
            </a:pPr>
            <a:r>
              <a:rPr lang="fr-CA" b="1" dirty="0">
                <a:solidFill>
                  <a:srgbClr val="333F48"/>
                </a:solidFill>
              </a:rPr>
              <a:t>Risque de placement</a:t>
            </a:r>
          </a:p>
          <a:p>
            <a:pPr marL="0" indent="0">
              <a:lnSpc>
                <a:spcPct val="100000"/>
              </a:lnSpc>
              <a:spcBef>
                <a:spcPts val="0"/>
              </a:spcBef>
              <a:buClr>
                <a:schemeClr val="hlink"/>
              </a:buClr>
              <a:buSzPts val="2560"/>
              <a:buNone/>
            </a:pPr>
            <a:r>
              <a:rPr lang="fr-CA" sz="1600" dirty="0">
                <a:latin typeface="Century Gothic" panose="020B0502020202020204" pitchFamily="34" charset="0"/>
              </a:rPr>
              <a:t>Incertitude reliée au fait d’investir. Quand tu investis, les résultats réels peuvent être différents des résultats attendus et tu peux même perdre une partie ou la totalité de ton placement.</a:t>
            </a:r>
          </a:p>
          <a:p>
            <a:pPr marL="0" indent="0">
              <a:lnSpc>
                <a:spcPct val="200000"/>
              </a:lnSpc>
              <a:spcBef>
                <a:spcPts val="640"/>
              </a:spcBef>
              <a:buClr>
                <a:schemeClr val="hlink"/>
              </a:buClr>
              <a:buSzPts val="2560"/>
              <a:buNone/>
            </a:pPr>
            <a:r>
              <a:rPr lang="fr-CA" b="1" dirty="0">
                <a:solidFill>
                  <a:srgbClr val="333F48"/>
                </a:solidFill>
              </a:rPr>
              <a:t>Rendement de placement</a:t>
            </a:r>
          </a:p>
          <a:p>
            <a:pPr marL="0" indent="0">
              <a:spcBef>
                <a:spcPts val="40"/>
              </a:spcBef>
              <a:buClr>
                <a:schemeClr val="hlink"/>
              </a:buClr>
              <a:buSzPts val="2560"/>
              <a:buNone/>
            </a:pPr>
            <a:r>
              <a:rPr lang="fr-CA" sz="1600" dirty="0">
                <a:latin typeface="Century Gothic" panose="020B0502020202020204" pitchFamily="34" charset="0"/>
              </a:rPr>
              <a:t>Augmentation ou diminution de la valeur d’un titre ou d’un ensemble de titres (ce qu’on appelle généralement un portefeuille) dans le temps. Le rendement est souvent exprimé sous forme de variation en pourcentage.</a:t>
            </a:r>
          </a:p>
          <a:p>
            <a:pPr marL="0" indent="0">
              <a:lnSpc>
                <a:spcPct val="200000"/>
              </a:lnSpc>
              <a:spcBef>
                <a:spcPts val="640"/>
              </a:spcBef>
              <a:buClr>
                <a:schemeClr val="hlink"/>
              </a:buClr>
              <a:buSzPts val="2560"/>
              <a:buNone/>
            </a:pPr>
            <a:r>
              <a:rPr lang="fr-CA" b="1" dirty="0">
                <a:solidFill>
                  <a:srgbClr val="333F48"/>
                </a:solidFill>
              </a:rPr>
              <a:t>Liquidité</a:t>
            </a:r>
          </a:p>
          <a:p>
            <a:pPr marL="0" indent="0">
              <a:lnSpc>
                <a:spcPct val="150000"/>
              </a:lnSpc>
              <a:spcBef>
                <a:spcPts val="0"/>
              </a:spcBef>
              <a:buClr>
                <a:schemeClr val="hlink"/>
              </a:buClr>
              <a:buSzPts val="2560"/>
              <a:buNone/>
            </a:pPr>
            <a:r>
              <a:rPr lang="fr-CA" sz="1600" dirty="0">
                <a:latin typeface="Century Gothic" panose="020B0502020202020204" pitchFamily="34" charset="0"/>
              </a:rPr>
              <a:t>Possibilité de convertir rapidement un placement en argent sans perte de la valeur. </a:t>
            </a:r>
            <a:br>
              <a:rPr lang="fr-CA" sz="1600" dirty="0">
                <a:latin typeface="Century Gothic" panose="020B0502020202020204" pitchFamily="34" charset="0"/>
              </a:rPr>
            </a:br>
            <a:r>
              <a:rPr lang="fr-CA" sz="1600" dirty="0">
                <a:latin typeface="Century Gothic" panose="020B0502020202020204" pitchFamily="34" charset="0"/>
              </a:rPr>
              <a:t>P</a:t>
            </a:r>
            <a:r>
              <a:rPr lang="fr-CA" sz="1600" dirty="0"/>
              <a:t>ar</a:t>
            </a:r>
            <a:r>
              <a:rPr lang="fr-CA" sz="1600" dirty="0">
                <a:latin typeface="Century Gothic" panose="020B0502020202020204" pitchFamily="34" charset="0"/>
              </a:rPr>
              <a:t> exemple : des actions vs une maison.</a:t>
            </a: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custDataLst>
              <p:tags r:id="rId3"/>
            </p:custDataLst>
          </p:nvPr>
        </p:nvSpPr>
        <p:spPr/>
        <p:txBody>
          <a:bodyPr/>
          <a:lstStyle/>
          <a:p>
            <a:fld id="{DFDF98CC-160E-494C-8C3C-8CDC5FA257DE}" type="slidenum">
              <a:rPr lang="en-US" smtClean="0"/>
              <a:t>5</a:t>
            </a:fld>
            <a:endParaRPr lang="en-US"/>
          </a:p>
        </p:txBody>
      </p:sp>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custDataLst>
              <p:tags r:id="rId1"/>
            </p:custDataLst>
          </p:nvPr>
        </p:nvSpPr>
        <p:spPr/>
        <p:txBody>
          <a:bodyPr/>
          <a:lstStyle/>
          <a:p>
            <a:r>
              <a:rPr lang="fr-CA" sz="3200" dirty="0"/>
              <a:t>Risque, rendement et liquidité</a:t>
            </a:r>
          </a:p>
        </p:txBody>
      </p:sp>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sp>
        <p:nvSpPr>
          <p:cNvPr id="8" name="Text Placeholder 1">
            <a:extLst>
              <a:ext uri="{FF2B5EF4-FFF2-40B4-BE49-F238E27FC236}">
                <a16:creationId xmlns:a16="http://schemas.microsoft.com/office/drawing/2014/main" id="{F8F40E4B-5403-DBB1-D5B8-366A189D7FE5}"/>
              </a:ext>
            </a:extLst>
          </p:cNvPr>
          <p:cNvSpPr txBox="1">
            <a:spLocks/>
          </p:cNvSpPr>
          <p:nvPr>
            <p:custDataLst>
              <p:tags r:id="rId3"/>
            </p:custDataLst>
          </p:nvPr>
        </p:nvSpPr>
        <p:spPr>
          <a:xfrm>
            <a:off x="515937" y="2057405"/>
            <a:ext cx="5078739" cy="3976019"/>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500" b="1">
                <a:solidFill>
                  <a:srgbClr val="333F48"/>
                </a:solidFill>
                <a:latin typeface="Century Gothic" panose="020B0502020202020204" pitchFamily="34" charset="0"/>
                <a:ea typeface="+mn-lt"/>
                <a:cs typeface="+mn-lt"/>
              </a:rPr>
              <a:t>Épargne</a:t>
            </a:r>
          </a:p>
          <a:p>
            <a:pPr marL="285750" indent="-285750">
              <a:buClr>
                <a:srgbClr val="A2AAAD"/>
              </a:buClr>
              <a:buFont typeface="Arial"/>
              <a:buChar char="•"/>
            </a:pPr>
            <a:r>
              <a:rPr lang="fr-CA" sz="2500">
                <a:solidFill>
                  <a:srgbClr val="374151"/>
                </a:solidFill>
                <a:latin typeface="Century Gothic" panose="020B0502020202020204" pitchFamily="34" charset="0"/>
                <a:ea typeface="+mn-lt"/>
                <a:cs typeface="+mn-lt"/>
              </a:rPr>
              <a:t>Risque faible</a:t>
            </a:r>
          </a:p>
          <a:p>
            <a:pPr marL="285750" indent="-285750">
              <a:buClr>
                <a:srgbClr val="A2AAAD"/>
              </a:buClr>
              <a:buFont typeface="Arial"/>
              <a:buChar char="•"/>
            </a:pPr>
            <a:r>
              <a:rPr lang="fr-CA" sz="2500">
                <a:solidFill>
                  <a:srgbClr val="374151"/>
                </a:solidFill>
                <a:latin typeface="Century Gothic" panose="020B0502020202020204" pitchFamily="34" charset="0"/>
                <a:ea typeface="+mn-lt"/>
                <a:cs typeface="+mn-lt"/>
              </a:rPr>
              <a:t>Rendement faible</a:t>
            </a:r>
          </a:p>
          <a:p>
            <a:pPr marL="285750" indent="-285750">
              <a:buClr>
                <a:srgbClr val="A2AAAD"/>
              </a:buClr>
              <a:buFont typeface="Arial"/>
              <a:buChar char="•"/>
            </a:pPr>
            <a:r>
              <a:rPr lang="fr-CA" sz="2500">
                <a:solidFill>
                  <a:srgbClr val="374151"/>
                </a:solidFill>
                <a:latin typeface="Century Gothic" panose="020B0502020202020204" pitchFamily="34" charset="0"/>
                <a:ea typeface="+mn-lt"/>
                <a:cs typeface="+mn-lt"/>
              </a:rPr>
              <a:t>Liquidité élevée</a:t>
            </a:r>
            <a:endParaRPr lang="fr-CA" sz="2500" dirty="0">
              <a:solidFill>
                <a:srgbClr val="374151"/>
              </a:solidFill>
              <a:latin typeface="Century Gothic" panose="020B0502020202020204" pitchFamily="34" charset="0"/>
              <a:ea typeface="+mn-lt"/>
              <a:cs typeface="+mn-lt"/>
            </a:endParaRPr>
          </a:p>
        </p:txBody>
      </p:sp>
      <p:sp>
        <p:nvSpPr>
          <p:cNvPr id="12" name="Content Placeholder 4">
            <a:extLst>
              <a:ext uri="{FF2B5EF4-FFF2-40B4-BE49-F238E27FC236}">
                <a16:creationId xmlns:a16="http://schemas.microsoft.com/office/drawing/2014/main" id="{376A73D9-2A53-0F53-60DC-1C42632CE19B}"/>
              </a:ext>
            </a:extLst>
          </p:cNvPr>
          <p:cNvSpPr txBox="1">
            <a:spLocks/>
          </p:cNvSpPr>
          <p:nvPr>
            <p:custDataLst>
              <p:tags r:id="rId4"/>
            </p:custDataLst>
          </p:nvPr>
        </p:nvSpPr>
        <p:spPr>
          <a:xfrm>
            <a:off x="6560556" y="2057406"/>
            <a:ext cx="4818063" cy="3976018"/>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500" b="1">
                <a:solidFill>
                  <a:srgbClr val="333F48"/>
                </a:solidFill>
                <a:latin typeface="Century Gothic" panose="020B0502020202020204" pitchFamily="34" charset="0"/>
              </a:rPr>
              <a:t>Placements</a:t>
            </a:r>
          </a:p>
          <a:p>
            <a:pPr marL="285750" indent="-285750">
              <a:buClr>
                <a:srgbClr val="A2AAAD"/>
              </a:buClr>
              <a:buFont typeface="Arial" panose="020B0604020202020204" pitchFamily="34" charset="0"/>
              <a:buChar char="•"/>
            </a:pPr>
            <a:r>
              <a:rPr lang="fr-CA" sz="2500">
                <a:solidFill>
                  <a:srgbClr val="374151"/>
                </a:solidFill>
                <a:latin typeface="Century Gothic" panose="020B0502020202020204" pitchFamily="34" charset="0"/>
                <a:ea typeface="+mn-lt"/>
                <a:cs typeface="+mn-lt"/>
              </a:rPr>
              <a:t>Risque élevé</a:t>
            </a:r>
          </a:p>
          <a:p>
            <a:pPr marL="285750" indent="-285750">
              <a:buClr>
                <a:srgbClr val="A2AAAD"/>
              </a:buClr>
              <a:buFont typeface="Arial" panose="020B0604020202020204" pitchFamily="34" charset="0"/>
              <a:buChar char="•"/>
            </a:pPr>
            <a:r>
              <a:rPr lang="fr-CA" sz="2500">
                <a:solidFill>
                  <a:srgbClr val="374151"/>
                </a:solidFill>
                <a:latin typeface="Century Gothic" panose="020B0502020202020204" pitchFamily="34" charset="0"/>
                <a:ea typeface="+mn-lt"/>
                <a:cs typeface="+mn-lt"/>
              </a:rPr>
              <a:t>Rendement élevé</a:t>
            </a:r>
          </a:p>
          <a:p>
            <a:pPr marL="285750" indent="-285750">
              <a:buClr>
                <a:srgbClr val="A2AAAD"/>
              </a:buClr>
              <a:buFont typeface="Arial" panose="020B0604020202020204" pitchFamily="34" charset="0"/>
              <a:buChar char="•"/>
            </a:pPr>
            <a:r>
              <a:rPr lang="fr-CA" sz="2500">
                <a:solidFill>
                  <a:srgbClr val="374151"/>
                </a:solidFill>
                <a:latin typeface="Century Gothic" panose="020B0502020202020204" pitchFamily="34" charset="0"/>
                <a:ea typeface="+mn-lt"/>
                <a:cs typeface="+mn-lt"/>
              </a:rPr>
              <a:t>Liquidité faible</a:t>
            </a:r>
            <a:endParaRPr lang="fr-CA" sz="2500" dirty="0">
              <a:solidFill>
                <a:srgbClr val="374151"/>
              </a:solidFill>
              <a:latin typeface="Century Gothic" panose="020B0502020202020204" pitchFamily="34" charset="0"/>
              <a:ea typeface="+mn-lt"/>
              <a:cs typeface="+mn-lt"/>
            </a:endParaRPr>
          </a:p>
        </p:txBody>
      </p:sp>
      <p:cxnSp>
        <p:nvCxnSpPr>
          <p:cNvPr id="13" name="Straight Connector 12">
            <a:extLst>
              <a:ext uri="{FF2B5EF4-FFF2-40B4-BE49-F238E27FC236}">
                <a16:creationId xmlns:a16="http://schemas.microsoft.com/office/drawing/2014/main" id="{D5D9740C-07AC-18EA-9CED-484A0BA13A3C}"/>
              </a:ext>
            </a:extLst>
          </p:cNvPr>
          <p:cNvCxnSpPr>
            <a:cxnSpLocks/>
          </p:cNvCxnSpPr>
          <p:nvPr>
            <p:custDataLst>
              <p:tags r:id="rId5"/>
            </p:custDataLst>
          </p:nvPr>
        </p:nvCxnSpPr>
        <p:spPr>
          <a:xfrm>
            <a:off x="6079961" y="2129595"/>
            <a:ext cx="16039" cy="217770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EDB71F6-F868-E04E-D379-204DED4C650F}"/>
              </a:ext>
            </a:extLst>
          </p:cNvPr>
          <p:cNvSpPr/>
          <p:nvPr>
            <p:custDataLst>
              <p:tags r:id="rId6"/>
            </p:custDataLst>
          </p:nvPr>
        </p:nvSpPr>
        <p:spPr>
          <a:xfrm>
            <a:off x="3935753" y="2362199"/>
            <a:ext cx="1679652" cy="1737358"/>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B8FC72-7CEB-E78F-F662-7C3EE5EA18DE}"/>
              </a:ext>
            </a:extLst>
          </p:cNvPr>
          <p:cNvSpPr/>
          <p:nvPr>
            <p:custDataLst>
              <p:tags r:id="rId7"/>
            </p:custDataLst>
          </p:nvPr>
        </p:nvSpPr>
        <p:spPr>
          <a:xfrm>
            <a:off x="9983589" y="2362199"/>
            <a:ext cx="1703311" cy="1737357"/>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FF48657-98E4-5A87-0685-66A2F08F4BB3}"/>
              </a:ext>
            </a:extLst>
          </p:cNvPr>
          <p:cNvPicPr>
            <a:picLocks noChangeAspect="1"/>
          </p:cNvPicPr>
          <p:nvPr>
            <p:custDataLst>
              <p:tags r:id="rId8"/>
            </p:custDataLst>
          </p:nvPr>
        </p:nvPicPr>
        <p:blipFill>
          <a:blip r:embed="rId12"/>
          <a:stretch>
            <a:fillRect/>
          </a:stretch>
        </p:blipFill>
        <p:spPr>
          <a:xfrm>
            <a:off x="4214263" y="2640025"/>
            <a:ext cx="1089433" cy="1107001"/>
          </a:xfrm>
          <a:prstGeom prst="rect">
            <a:avLst/>
          </a:prstGeom>
        </p:spPr>
      </p:pic>
      <p:pic>
        <p:nvPicPr>
          <p:cNvPr id="17" name="Picture 16">
            <a:extLst>
              <a:ext uri="{FF2B5EF4-FFF2-40B4-BE49-F238E27FC236}">
                <a16:creationId xmlns:a16="http://schemas.microsoft.com/office/drawing/2014/main" id="{8515924A-1664-5B9C-DF0E-2CF4BD54A14A}"/>
              </a:ext>
            </a:extLst>
          </p:cNvPr>
          <p:cNvPicPr>
            <a:picLocks noChangeAspect="1"/>
          </p:cNvPicPr>
          <p:nvPr>
            <p:custDataLst>
              <p:tags r:id="rId9"/>
            </p:custDataLst>
          </p:nvPr>
        </p:nvPicPr>
        <p:blipFill>
          <a:blip r:embed="rId13"/>
          <a:stretch>
            <a:fillRect/>
          </a:stretch>
        </p:blipFill>
        <p:spPr>
          <a:xfrm>
            <a:off x="10267574" y="2543873"/>
            <a:ext cx="1085725" cy="1203154"/>
          </a:xfrm>
          <a:prstGeom prst="rect">
            <a:avLst/>
          </a:prstGeom>
        </p:spPr>
      </p:pic>
    </p:spTree>
    <p:extLst>
      <p:ext uri="{BB962C8B-B14F-4D97-AF65-F5344CB8AC3E}">
        <p14:creationId xmlns:p14="http://schemas.microsoft.com/office/powerpoint/2010/main" val="21852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Inflation, épargne et placements</a:t>
            </a:r>
          </a:p>
        </p:txBody>
      </p:sp>
      <p:sp>
        <p:nvSpPr>
          <p:cNvPr id="2" name="Oval 1">
            <a:extLst>
              <a:ext uri="{FF2B5EF4-FFF2-40B4-BE49-F238E27FC236}">
                <a16:creationId xmlns:a16="http://schemas.microsoft.com/office/drawing/2014/main" id="{3A94719D-75CD-534F-C33F-C1FF254E169D}"/>
              </a:ext>
            </a:extLst>
          </p:cNvPr>
          <p:cNvSpPr/>
          <p:nvPr>
            <p:custDataLst>
              <p:tags r:id="rId2"/>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3AFF05F6-FE4E-1A8D-37EC-11131551D4D8}"/>
              </a:ext>
            </a:extLst>
          </p:cNvPr>
          <p:cNvSpPr txBox="1"/>
          <p:nvPr>
            <p:custDataLst>
              <p:tags r:id="rId3"/>
            </p:custDataLst>
          </p:nvPr>
        </p:nvSpPr>
        <p:spPr>
          <a:xfrm>
            <a:off x="515937" y="2582324"/>
            <a:ext cx="6877639" cy="2785378"/>
          </a:xfrm>
          <a:prstGeom prst="rect">
            <a:avLst/>
          </a:prstGeom>
          <a:noFill/>
        </p:spPr>
        <p:txBody>
          <a:bodyPr wrap="square" rtlCol="0">
            <a:spAutoFit/>
          </a:bodyPr>
          <a:lstStyle/>
          <a:p>
            <a:r>
              <a:rPr lang="fr-CA" sz="2500" dirty="0">
                <a:latin typeface="Century Gothic" panose="020B0502020202020204" pitchFamily="34" charset="0"/>
              </a:rPr>
              <a:t>Supposons qu’aujourd’hui, une boisson gazeuse grand format à ton restaurant préféré coûte 1,00 $.</a:t>
            </a:r>
            <a:r>
              <a:rPr lang="fr-CA" sz="2500" dirty="0">
                <a:effectLst/>
                <a:latin typeface="Century Gothic" panose="020B0502020202020204" pitchFamily="34" charset="0"/>
              </a:rPr>
              <a:t> </a:t>
            </a:r>
            <a:r>
              <a:rPr lang="fr-CA" sz="2500" dirty="0">
                <a:latin typeface="Century Gothic" panose="020B0502020202020204" pitchFamily="34" charset="0"/>
              </a:rPr>
              <a:t>Tu achètes la boisson gazeuse, mais tu décides aussi de mettre un peu d’argent de côté pour l’avenir. Tu places donc un dollar dans ton compte d’épargne, à un taux de 5 %.</a:t>
            </a:r>
          </a:p>
        </p:txBody>
      </p:sp>
      <p:pic>
        <p:nvPicPr>
          <p:cNvPr id="5" name="Picture 4">
            <a:extLst>
              <a:ext uri="{FF2B5EF4-FFF2-40B4-BE49-F238E27FC236}">
                <a16:creationId xmlns:a16="http://schemas.microsoft.com/office/drawing/2014/main" id="{99A377A9-FB64-B914-968A-F049B1C4BC9C}"/>
              </a:ext>
            </a:extLst>
          </p:cNvPr>
          <p:cNvPicPr>
            <a:picLocks noChangeAspect="1"/>
          </p:cNvPicPr>
          <p:nvPr>
            <p:custDataLst>
              <p:tags r:id="rId4"/>
            </p:custDataLst>
          </p:nvPr>
        </p:nvPicPr>
        <p:blipFill>
          <a:blip r:embed="rId8"/>
          <a:stretch>
            <a:fillRect/>
          </a:stretch>
        </p:blipFill>
        <p:spPr>
          <a:xfrm>
            <a:off x="8557839" y="2961754"/>
            <a:ext cx="1767305" cy="2120766"/>
          </a:xfrm>
          <a:prstGeom prst="rect">
            <a:avLst/>
          </a:prstGeom>
        </p:spPr>
      </p:pic>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5"/>
            </p:custDataLst>
          </p:nvPr>
        </p:nvSpPr>
        <p:spPr/>
        <p:txBody>
          <a:bodyPr/>
          <a:lstStyle/>
          <a:p>
            <a:fld id="{DFDF98CC-160E-494C-8C3C-8CDC5FA257DE}" type="slidenum">
              <a:rPr lang="en-US" smtClean="0"/>
              <a:t>7</a:t>
            </a:fld>
            <a:endParaRPr lang="en-US"/>
          </a:p>
        </p:txBody>
      </p:sp>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84486946-8E5A-9569-AF7E-CA019C114D9F}"/>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04843499-6359-C0A1-91D0-F2F45057EF57}"/>
              </a:ext>
            </a:extLst>
          </p:cNvPr>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Inflation, épargne et placements</a:t>
            </a:r>
          </a:p>
        </p:txBody>
      </p:sp>
      <p:sp>
        <p:nvSpPr>
          <p:cNvPr id="2" name="Oval 1">
            <a:extLst>
              <a:ext uri="{FF2B5EF4-FFF2-40B4-BE49-F238E27FC236}">
                <a16:creationId xmlns:a16="http://schemas.microsoft.com/office/drawing/2014/main" id="{3C9103C4-E4FA-71AD-C180-77EA7E61E3B6}"/>
              </a:ext>
            </a:extLst>
          </p:cNvPr>
          <p:cNvSpPr/>
          <p:nvPr>
            <p:custDataLst>
              <p:tags r:id="rId2"/>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DABF0754-40B2-1EED-A54E-F1D159935EDB}"/>
              </a:ext>
            </a:extLst>
          </p:cNvPr>
          <p:cNvSpPr txBox="1"/>
          <p:nvPr>
            <p:custDataLst>
              <p:tags r:id="rId3"/>
            </p:custDataLst>
          </p:nvPr>
        </p:nvSpPr>
        <p:spPr>
          <a:xfrm>
            <a:off x="515937" y="2821809"/>
            <a:ext cx="6944117" cy="2400657"/>
          </a:xfrm>
          <a:prstGeom prst="rect">
            <a:avLst/>
          </a:prstGeom>
          <a:noFill/>
        </p:spPr>
        <p:txBody>
          <a:bodyPr wrap="square" rtlCol="0">
            <a:spAutoFit/>
          </a:bodyPr>
          <a:lstStyle/>
          <a:p>
            <a:r>
              <a:rPr lang="fr-CA" sz="2500" dirty="0">
                <a:effectLst/>
                <a:latin typeface="Century Gothic" panose="020B0502020202020204" pitchFamily="34" charset="0"/>
              </a:rPr>
              <a:t>Un an plus tard, le dollar économisé dans ton compte d’épargne vaut 1,05 $. Tu retires l’argent et tu te rends à ton restaurant préféré en espérant te procurer ta boisson favorite. Malheureusement, son prix est monté à 1,10 $.</a:t>
            </a:r>
          </a:p>
        </p:txBody>
      </p:sp>
      <p:pic>
        <p:nvPicPr>
          <p:cNvPr id="4" name="Picture 3">
            <a:extLst>
              <a:ext uri="{FF2B5EF4-FFF2-40B4-BE49-F238E27FC236}">
                <a16:creationId xmlns:a16="http://schemas.microsoft.com/office/drawing/2014/main" id="{3A6F3457-36C1-B793-6E0C-2154A90A97B7}"/>
              </a:ext>
            </a:extLst>
          </p:cNvPr>
          <p:cNvPicPr>
            <a:picLocks noChangeAspect="1"/>
          </p:cNvPicPr>
          <p:nvPr>
            <p:custDataLst>
              <p:tags r:id="rId4"/>
            </p:custDataLst>
          </p:nvPr>
        </p:nvPicPr>
        <p:blipFill>
          <a:blip r:embed="rId8"/>
          <a:stretch>
            <a:fillRect/>
          </a:stretch>
        </p:blipFill>
        <p:spPr>
          <a:xfrm>
            <a:off x="8941778" y="3429000"/>
            <a:ext cx="1055925" cy="1267111"/>
          </a:xfrm>
          <a:prstGeom prst="rect">
            <a:avLst/>
          </a:prstGeom>
        </p:spPr>
      </p:pic>
      <p:sp>
        <p:nvSpPr>
          <p:cNvPr id="5" name="Slide Number Placeholder 4">
            <a:extLst>
              <a:ext uri="{FF2B5EF4-FFF2-40B4-BE49-F238E27FC236}">
                <a16:creationId xmlns:a16="http://schemas.microsoft.com/office/drawing/2014/main" id="{0CCA04EE-C926-E2B5-318E-CD18E783A5FB}"/>
              </a:ext>
            </a:extLst>
          </p:cNvPr>
          <p:cNvSpPr>
            <a:spLocks noGrp="1"/>
          </p:cNvSpPr>
          <p:nvPr>
            <p:ph type="sldNum" sz="quarter" idx="12"/>
            <p:custDataLst>
              <p:tags r:id="rId5"/>
            </p:custDataLst>
          </p:nvPr>
        </p:nvSpPr>
        <p:spPr/>
        <p:txBody>
          <a:bodyPr/>
          <a:lstStyle/>
          <a:p>
            <a:fld id="{DFDF98CC-160E-494C-8C3C-8CDC5FA257DE}" type="slidenum">
              <a:rPr lang="en-US" smtClean="0"/>
              <a:t>8</a:t>
            </a:fld>
            <a:endParaRPr lang="en-US"/>
          </a:p>
        </p:txBody>
      </p:sp>
    </p:spTree>
    <p:extLst>
      <p:ext uri="{BB962C8B-B14F-4D97-AF65-F5344CB8AC3E}">
        <p14:creationId xmlns:p14="http://schemas.microsoft.com/office/powerpoint/2010/main" val="140394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a:extLst>
            <a:ext uri="{FF2B5EF4-FFF2-40B4-BE49-F238E27FC236}">
              <a16:creationId xmlns:a16="http://schemas.microsoft.com/office/drawing/2014/main" id="{EAE3676F-5ECC-1717-F0B1-1521B7529D37}"/>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D47C9E9C-D820-4C9A-8D75-AECA2493D620}"/>
              </a:ext>
            </a:extLst>
          </p:cNvPr>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Inflation, épargne et placement</a:t>
            </a:r>
          </a:p>
        </p:txBody>
      </p:sp>
      <p:sp>
        <p:nvSpPr>
          <p:cNvPr id="2" name="Oval 1">
            <a:extLst>
              <a:ext uri="{FF2B5EF4-FFF2-40B4-BE49-F238E27FC236}">
                <a16:creationId xmlns:a16="http://schemas.microsoft.com/office/drawing/2014/main" id="{D1D19BD8-3563-3A55-5429-B6447DD577BD}"/>
              </a:ext>
            </a:extLst>
          </p:cNvPr>
          <p:cNvSpPr/>
          <p:nvPr>
            <p:custDataLst>
              <p:tags r:id="rId2"/>
            </p:custDataLst>
          </p:nvPr>
        </p:nvSpPr>
        <p:spPr>
          <a:xfrm>
            <a:off x="7880103" y="2478501"/>
            <a:ext cx="3122779" cy="3122779"/>
          </a:xfrm>
          <a:prstGeom prst="ellipse">
            <a:avLst/>
          </a:prstGeom>
          <a:solidFill>
            <a:srgbClr val="6AB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8D4F8952-4F4F-1C27-6C42-E3C4D0383123}"/>
              </a:ext>
            </a:extLst>
          </p:cNvPr>
          <p:cNvSpPr txBox="1"/>
          <p:nvPr>
            <p:custDataLst>
              <p:tags r:id="rId3"/>
            </p:custDataLst>
          </p:nvPr>
        </p:nvSpPr>
        <p:spPr>
          <a:xfrm>
            <a:off x="515937" y="2300290"/>
            <a:ext cx="6663031" cy="3323987"/>
          </a:xfrm>
          <a:prstGeom prst="rect">
            <a:avLst/>
          </a:prstGeom>
          <a:noFill/>
        </p:spPr>
        <p:txBody>
          <a:bodyPr wrap="square" rtlCol="0">
            <a:spAutoFit/>
          </a:bodyPr>
          <a:lstStyle/>
          <a:p>
            <a:r>
              <a:rPr lang="fr-CA" sz="2500" dirty="0">
                <a:effectLst/>
                <a:latin typeface="Century Gothic" panose="020B0502020202020204" pitchFamily="34" charset="0"/>
              </a:rPr>
              <a:t>Ce qu’il faut retenir? L’inflation peut faire baisser la valeur de ton argent. Tu dois apprendre à investir judicieusement et te méfier du taux d’inflation pour t’assurer que le taux de rendement de ton placement dépasse le taux d’inflation.</a:t>
            </a:r>
          </a:p>
          <a:p>
            <a:pPr>
              <a:spcBef>
                <a:spcPts val="1200"/>
              </a:spcBef>
            </a:pPr>
            <a:r>
              <a:rPr lang="fr-CA" sz="2500" dirty="0">
                <a:effectLst/>
                <a:latin typeface="Century Gothic" panose="020B0502020202020204" pitchFamily="34" charset="0"/>
              </a:rPr>
              <a:t>Exemple : le coût de la vie augmente constamment.</a:t>
            </a:r>
          </a:p>
        </p:txBody>
      </p:sp>
      <p:pic>
        <p:nvPicPr>
          <p:cNvPr id="4" name="Picture 3">
            <a:extLst>
              <a:ext uri="{FF2B5EF4-FFF2-40B4-BE49-F238E27FC236}">
                <a16:creationId xmlns:a16="http://schemas.microsoft.com/office/drawing/2014/main" id="{A102570F-36F6-DA0C-3D1E-41668B48F72B}"/>
              </a:ext>
            </a:extLst>
          </p:cNvPr>
          <p:cNvPicPr>
            <a:picLocks noChangeAspect="1"/>
          </p:cNvPicPr>
          <p:nvPr>
            <p:custDataLst>
              <p:tags r:id="rId4"/>
            </p:custDataLst>
          </p:nvPr>
        </p:nvPicPr>
        <p:blipFill>
          <a:blip r:embed="rId8"/>
          <a:stretch>
            <a:fillRect/>
          </a:stretch>
        </p:blipFill>
        <p:spPr>
          <a:xfrm>
            <a:off x="8509043" y="3206201"/>
            <a:ext cx="1792705" cy="1643313"/>
          </a:xfrm>
          <a:prstGeom prst="rect">
            <a:avLst/>
          </a:prstGeom>
        </p:spPr>
      </p:pic>
      <p:sp>
        <p:nvSpPr>
          <p:cNvPr id="5" name="Slide Number Placeholder 4">
            <a:extLst>
              <a:ext uri="{FF2B5EF4-FFF2-40B4-BE49-F238E27FC236}">
                <a16:creationId xmlns:a16="http://schemas.microsoft.com/office/drawing/2014/main" id="{70F2E7C8-F66F-B84E-783B-DF0642373347}"/>
              </a:ext>
            </a:extLst>
          </p:cNvPr>
          <p:cNvSpPr>
            <a:spLocks noGrp="1"/>
          </p:cNvSpPr>
          <p:nvPr>
            <p:ph type="sldNum" sz="quarter" idx="12"/>
            <p:custDataLst>
              <p:tags r:id="rId5"/>
            </p:custDataLst>
          </p:nvPr>
        </p:nvSpPr>
        <p:spPr/>
        <p:txBody>
          <a:bodyPr/>
          <a:lstStyle/>
          <a:p>
            <a:fld id="{DFDF98CC-160E-494C-8C3C-8CDC5FA257DE}" type="slidenum">
              <a:rPr lang="en-US" smtClean="0"/>
              <a:t>9</a:t>
            </a:fld>
            <a:endParaRPr lang="en-US"/>
          </a:p>
        </p:txBody>
      </p:sp>
    </p:spTree>
    <p:extLst>
      <p:ext uri="{BB962C8B-B14F-4D97-AF65-F5344CB8AC3E}">
        <p14:creationId xmlns:p14="http://schemas.microsoft.com/office/powerpoint/2010/main" val="3036182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2055</Words>
  <Application>Microsoft Office PowerPoint</Application>
  <PresentationFormat>Widescreen</PresentationFormat>
  <Paragraphs>204</Paragraphs>
  <Slides>21</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Bierstadt</vt:lpstr>
      <vt:lpstr>Calibri</vt:lpstr>
      <vt:lpstr>Century Gothic</vt:lpstr>
      <vt:lpstr>Trebuchet MS</vt:lpstr>
      <vt:lpstr>GestaltVTI</vt:lpstr>
      <vt:lpstr>La différence entre épargner et investir   </vt:lpstr>
      <vt:lpstr>Pourquoi épargner? </vt:lpstr>
      <vt:lpstr>Fonds d’urgence</vt:lpstr>
      <vt:lpstr>Épargner vs investir</vt:lpstr>
      <vt:lpstr>Risque, rendement et liquidité</vt:lpstr>
      <vt:lpstr>Risque, rendement et liquidité</vt:lpstr>
      <vt:lpstr>Inflation, épargne et placements</vt:lpstr>
      <vt:lpstr>Inflation, épargne et placements</vt:lpstr>
      <vt:lpstr>Inflation, épargne et placement</vt:lpstr>
      <vt:lpstr>Valeur future</vt:lpstr>
      <vt:lpstr>« Le temps a plus de valeur que l’argent. On peut obtenir plus d’argent, mais on ne peut pas obtenir plus de temps. » </vt:lpstr>
      <vt:lpstr>Risque et rendement</vt:lpstr>
      <vt:lpstr>Épargne</vt:lpstr>
      <vt:lpstr>Épargner vs investir</vt:lpstr>
      <vt:lpstr>Comment épargner</vt:lpstr>
      <vt:lpstr>Calculatrice d’épargne</vt:lpstr>
      <vt:lpstr>Résumé</vt:lpstr>
      <vt:lpstr>Consignes pour la présentation :</vt:lpstr>
      <vt:lpstr>Travail : étude de cas</vt:lpstr>
      <vt:lpstr>Scénarios</vt:lpstr>
      <vt:lpstr>Exemple : Ton objectif est d’acheter une voiture qui coûte 5 000 $. Tu as économisé 4 000 $ jusqu’ici. Tu investis sur le marché boursier et obtiens un rendement moyen de 6 % par année (pour l’instant, nous ne tiendrons pas compte des intérêts composés).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Soriano, Sally</cp:lastModifiedBy>
  <cp:revision>91</cp:revision>
  <dcterms:created xsi:type="dcterms:W3CDTF">2023-10-22T21:01:04Z</dcterms:created>
  <dcterms:modified xsi:type="dcterms:W3CDTF">2024-06-24T17:45:10Z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