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comments/modernComment_211_E08510A6.xml" ContentType="application/vnd.ms-powerpoint.comment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comments/modernComment_1D7_CD4F63CD.xml" ContentType="application/vnd.ms-powerpoint.comment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1"/>
  </p:sldMasterIdLst>
  <p:notesMasterIdLst>
    <p:notesMasterId r:id="rId60"/>
  </p:notesMasterIdLst>
  <p:sldIdLst>
    <p:sldId id="281" r:id="rId2"/>
    <p:sldId id="513" r:id="rId3"/>
    <p:sldId id="444" r:id="rId4"/>
    <p:sldId id="527" r:id="rId5"/>
    <p:sldId id="528" r:id="rId6"/>
    <p:sldId id="445" r:id="rId7"/>
    <p:sldId id="529" r:id="rId8"/>
    <p:sldId id="485" r:id="rId9"/>
    <p:sldId id="486" r:id="rId10"/>
    <p:sldId id="530" r:id="rId11"/>
    <p:sldId id="487" r:id="rId12"/>
    <p:sldId id="531" r:id="rId13"/>
    <p:sldId id="532" r:id="rId14"/>
    <p:sldId id="488" r:id="rId15"/>
    <p:sldId id="489" r:id="rId16"/>
    <p:sldId id="533" r:id="rId17"/>
    <p:sldId id="490" r:id="rId18"/>
    <p:sldId id="534" r:id="rId19"/>
    <p:sldId id="535" r:id="rId20"/>
    <p:sldId id="471" r:id="rId21"/>
    <p:sldId id="494" r:id="rId22"/>
    <p:sldId id="536" r:id="rId23"/>
    <p:sldId id="474" r:id="rId24"/>
    <p:sldId id="496" r:id="rId25"/>
    <p:sldId id="537" r:id="rId26"/>
    <p:sldId id="476" r:id="rId27"/>
    <p:sldId id="498" r:id="rId28"/>
    <p:sldId id="538" r:id="rId29"/>
    <p:sldId id="502" r:id="rId30"/>
    <p:sldId id="539" r:id="rId31"/>
    <p:sldId id="503" r:id="rId32"/>
    <p:sldId id="504" r:id="rId33"/>
    <p:sldId id="540" r:id="rId34"/>
    <p:sldId id="541" r:id="rId35"/>
    <p:sldId id="542" r:id="rId36"/>
    <p:sldId id="543" r:id="rId37"/>
    <p:sldId id="544" r:id="rId38"/>
    <p:sldId id="509" r:id="rId39"/>
    <p:sldId id="545" r:id="rId40"/>
    <p:sldId id="546" r:id="rId41"/>
    <p:sldId id="547" r:id="rId42"/>
    <p:sldId id="548" r:id="rId43"/>
    <p:sldId id="549" r:id="rId44"/>
    <p:sldId id="550" r:id="rId45"/>
    <p:sldId id="551" r:id="rId46"/>
    <p:sldId id="552" r:id="rId47"/>
    <p:sldId id="553" r:id="rId48"/>
    <p:sldId id="554" r:id="rId49"/>
    <p:sldId id="555" r:id="rId50"/>
    <p:sldId id="556" r:id="rId51"/>
    <p:sldId id="557" r:id="rId52"/>
    <p:sldId id="558" r:id="rId53"/>
    <p:sldId id="559" r:id="rId54"/>
    <p:sldId id="560" r:id="rId55"/>
    <p:sldId id="561" r:id="rId56"/>
    <p:sldId id="562" r:id="rId57"/>
    <p:sldId id="563" r:id="rId58"/>
    <p:sldId id="564" r:id="rId59"/>
  </p:sldIdLst>
  <p:sldSz cx="12192000" cy="6858000"/>
  <p:notesSz cx="6858000" cy="9144000"/>
  <p:custDataLst>
    <p:tags r:id="rId6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A8E8AFF-33CE-EC3B-1309-EA4582E6916F}" name="Carvonis, Marjorie" initials="MC" userId="S::marjorie.carvonis@fidelity.ca::bceb300a-304c-4056-9df4-1360d33b8e4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Gagliardi, Monica" initials="GM" lastIdx="0" clrIdx="1"/>
  <p:cmAuthor id="1" name="Young, Alexandra" initials="YA" lastIdx="0" clrIdx="2"/>
  <p:cmAuthor id="2" name="Gill, Ravina" initials="GR" lastIdx="0" clrIdx="3"/>
  <p:cmAuthor id="3" name="Ponce, Vanessa" initials="PV" lastIdx="0" clrIdx="4"/>
  <p:cmAuthor id="4" name="Darien Desroches" initials="DD"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92" autoAdjust="0"/>
    <p:restoredTop sz="94660"/>
  </p:normalViewPr>
  <p:slideViewPr>
    <p:cSldViewPr snapToGrid="0">
      <p:cViewPr varScale="1">
        <p:scale>
          <a:sx n="98" d="100"/>
          <a:sy n="98" d="100"/>
        </p:scale>
        <p:origin x="990" y="312"/>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18/10/relationships/authors" Targe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commentAuthors" Target="commentAuthors.xml"/></Relationships>
</file>

<file path=ppt/comments/modernComment_1D7_CD4F63CD.xml><?xml version="1.0" encoding="utf-8"?>
<p188:cmLst xmlns:a="http://schemas.openxmlformats.org/drawingml/2006/main" xmlns:r="http://schemas.openxmlformats.org/officeDocument/2006/relationships" xmlns:p188="http://schemas.microsoft.com/office/powerpoint/2018/8/main">
  <p188:cm id="{D057CEA3-2707-4CCF-91C5-1204B5B2F320}" authorId="{6A8E8AFF-33CE-EC3B-1309-EA4582E6916F}" created="2026-01-23T16:04:43.354">
    <ac:deMkLst xmlns:ac="http://schemas.microsoft.com/office/drawing/2013/main/command">
      <pc:docMk xmlns:pc="http://schemas.microsoft.com/office/powerpoint/2013/main/command"/>
      <pc:sldMk xmlns:pc="http://schemas.microsoft.com/office/powerpoint/2013/main/command" cId="3444532173" sldId="471"/>
      <ac:picMk id="5" creationId="{B406ACD0-84C2-92AF-CDB1-A059777E0E2E}"/>
    </ac:deMkLst>
    <p188:txBody>
      <a:bodyPr/>
      <a:lstStyle/>
      <a:p>
        <a:r>
          <a:rPr lang="en-US"/>
          <a:t>Please modify image in French.
Loss = Pertes
Mes = Mois</a:t>
        </a:r>
      </a:p>
    </p188:txBody>
  </p188:cm>
</p188:cmLst>
</file>

<file path=ppt/comments/modernComment_211_E08510A6.xml><?xml version="1.0" encoding="utf-8"?>
<p188:cmLst xmlns:a="http://schemas.openxmlformats.org/drawingml/2006/main" xmlns:r="http://schemas.openxmlformats.org/officeDocument/2006/relationships" xmlns:p188="http://schemas.microsoft.com/office/powerpoint/2018/8/main">
  <p188:cm id="{867EEA46-E1EB-4F50-AB65-777E07CD63FB}" authorId="{6A8E8AFF-33CE-EC3B-1309-EA4582E6916F}" created="2026-01-23T16:01:10.196">
    <ac:deMkLst xmlns:ac="http://schemas.microsoft.com/office/drawing/2013/main/command">
      <pc:docMk xmlns:pc="http://schemas.microsoft.com/office/powerpoint/2013/main/command"/>
      <pc:sldMk xmlns:pc="http://schemas.microsoft.com/office/powerpoint/2013/main/command" cId="3766816934" sldId="529"/>
      <ac:picMk id="7" creationId="{0E5F0B7B-155E-BEC4-3675-C0288628B986}"/>
    </ac:deMkLst>
    <p188:txBody>
      <a:bodyPr/>
      <a:lstStyle/>
      <a:p>
        <a:r>
          <a:rPr lang="en-US"/>
          <a:t>Please modify video to FR version</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79444D-42D3-4CC0-927A-FF18E050527A}" type="datetimeFigureOut">
              <a:t>4/10/2026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96D0F3-C04C-4EB4-93F2-B3F04278AF65}" type="slidenum">
              <a:t>‹#›</a:t>
            </a:fld>
            <a:endParaRPr lang="en-US"/>
          </a:p>
        </p:txBody>
      </p:sp>
    </p:spTree>
    <p:extLst>
      <p:ext uri="{BB962C8B-B14F-4D97-AF65-F5344CB8AC3E}">
        <p14:creationId xmlns:p14="http://schemas.microsoft.com/office/powerpoint/2010/main" val="3048591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Video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58E14-23EC-4C25-974C-48FA83988655}"/>
              </a:ext>
            </a:extLst>
          </p:cNvPr>
          <p:cNvSpPr>
            <a:spLocks noGrp="1"/>
          </p:cNvSpPr>
          <p:nvPr>
            <p:ph type="ctrTitle"/>
          </p:nvPr>
        </p:nvSpPr>
        <p:spPr>
          <a:xfrm>
            <a:off x="517870" y="1160463"/>
            <a:ext cx="11158193" cy="668337"/>
          </a:xfrm>
          <a:prstGeom prst="rect">
            <a:avLst/>
          </a:prstGeom>
        </p:spPr>
        <p:txBody>
          <a:bodyPr anchor="t" anchorCtr="0">
            <a:noAutofit/>
          </a:bodyPr>
          <a:lstStyle>
            <a:lvl1pPr algn="l">
              <a:defRPr sz="3200">
                <a:solidFill>
                  <a:srgbClr val="205885"/>
                </a:solidFill>
                <a:latin typeface="Century Gothic" panose="020B0502020202020204" pitchFamily="34" charset="0"/>
              </a:defRPr>
            </a:lvl1pPr>
          </a:lstStyle>
          <a:p>
            <a:r>
              <a:rPr lang="en-US"/>
              <a:t>Click to edit Master title style</a:t>
            </a:r>
          </a:p>
        </p:txBody>
      </p:sp>
      <p:sp>
        <p:nvSpPr>
          <p:cNvPr id="6" name="Slide Number Placeholder 5">
            <a:extLst>
              <a:ext uri="{FF2B5EF4-FFF2-40B4-BE49-F238E27FC236}">
                <a16:creationId xmlns:a16="http://schemas.microsoft.com/office/drawing/2014/main" id="{E730D1AF-36B8-4BB8-BD6A-71194F7BC31C}"/>
              </a:ext>
            </a:extLst>
          </p:cNvPr>
          <p:cNvSpPr>
            <a:spLocks noGrp="1"/>
          </p:cNvSpPr>
          <p:nvPr>
            <p:ph type="sldNum" sz="quarter" idx="12"/>
          </p:nvPr>
        </p:nvSpPr>
        <p:spPr/>
        <p:txBody>
          <a:bodyPr/>
          <a:lstStyle/>
          <a:p>
            <a:fld id="{DFDF98CC-160E-494C-8C3C-8CDC5FA257DE}" type="slidenum">
              <a:rPr lang="en-US" smtClean="0"/>
              <a:t>‹#›</a:t>
            </a:fld>
            <a:endParaRPr lang="en-US"/>
          </a:p>
        </p:txBody>
      </p:sp>
      <p:sp>
        <p:nvSpPr>
          <p:cNvPr id="7" name="Rectangle 6">
            <a:extLst>
              <a:ext uri="{FF2B5EF4-FFF2-40B4-BE49-F238E27FC236}">
                <a16:creationId xmlns:a16="http://schemas.microsoft.com/office/drawing/2014/main" id="{722FD5A5-A16C-00DE-E581-0AFD83A16CAB}"/>
              </a:ext>
            </a:extLst>
          </p:cNvPr>
          <p:cNvSpPr/>
          <p:nvPr userDrawn="1"/>
        </p:nvSpPr>
        <p:spPr>
          <a:xfrm>
            <a:off x="0" y="2057400"/>
            <a:ext cx="12192000" cy="3963988"/>
          </a:xfrm>
          <a:prstGeom prst="rect">
            <a:avLst/>
          </a:prstGeom>
          <a:solidFill>
            <a:srgbClr val="B9E5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E0EFD8"/>
              </a:solidFill>
            </a:endParaRPr>
          </a:p>
        </p:txBody>
      </p:sp>
    </p:spTree>
    <p:extLst>
      <p:ext uri="{BB962C8B-B14F-4D97-AF65-F5344CB8AC3E}">
        <p14:creationId xmlns:p14="http://schemas.microsoft.com/office/powerpoint/2010/main" val="331860826"/>
      </p:ext>
    </p:extLst>
  </p:cSld>
  <p:clrMapOvr>
    <a:masterClrMapping/>
  </p:clrMapOvr>
  <p:transition/>
  <p:extLst>
    <p:ext uri="{DCECCB84-F9BA-43D5-87BE-67443E8EF086}">
      <p15:sldGuideLst xmlns:p15="http://schemas.microsoft.com/office/powerpoint/2012/main">
        <p15:guide id="1" orient="horz" pos="3793" userDrawn="1">
          <p15:clr>
            <a:srgbClr val="FBAE40"/>
          </p15:clr>
        </p15:guide>
        <p15:guide id="2" pos="325" userDrawn="1">
          <p15:clr>
            <a:srgbClr val="FBAE40"/>
          </p15:clr>
        </p15:guide>
        <p15:guide id="3" orient="horz" pos="731" userDrawn="1">
          <p15:clr>
            <a:srgbClr val="FBAE40"/>
          </p15:clr>
        </p15:guide>
        <p15:guide id="4" pos="7355"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98B43-D1CE-43F4-A367-EF1FE9688913}"/>
              </a:ext>
            </a:extLst>
          </p:cNvPr>
          <p:cNvSpPr>
            <a:spLocks noGrp="1"/>
          </p:cNvSpPr>
          <p:nvPr>
            <p:ph type="title"/>
          </p:nvPr>
        </p:nvSpPr>
        <p:spPr>
          <a:xfrm>
            <a:off x="517870" y="978408"/>
            <a:ext cx="5020948" cy="2270641"/>
          </a:xfrm>
          <a:prstGeom prst="rect">
            <a:avLst/>
          </a:prstGeom>
        </p:spPr>
        <p:txBody>
          <a:bodyPr anchor="t">
            <a:noAutofit/>
          </a:bodyPr>
          <a:lstStyle>
            <a:lvl1pPr>
              <a:defRPr sz="4400"/>
            </a:lvl1pPr>
          </a:lstStyle>
          <a:p>
            <a:r>
              <a:rPr lang="en-US"/>
              <a:t>Click to edit Master title style</a:t>
            </a:r>
          </a:p>
        </p:txBody>
      </p:sp>
      <p:sp>
        <p:nvSpPr>
          <p:cNvPr id="3" name="Picture Placeholder 2">
            <a:extLst>
              <a:ext uri="{FF2B5EF4-FFF2-40B4-BE49-F238E27FC236}">
                <a16:creationId xmlns:a16="http://schemas.microsoft.com/office/drawing/2014/main" id="{E2B73978-8CDF-4C0E-ABA1-7291A0347362}"/>
              </a:ext>
            </a:extLst>
          </p:cNvPr>
          <p:cNvSpPr>
            <a:spLocks noGrp="1"/>
          </p:cNvSpPr>
          <p:nvPr>
            <p:ph type="pic" idx="1"/>
          </p:nvPr>
        </p:nvSpPr>
        <p:spPr>
          <a:xfrm>
            <a:off x="6176990" y="995362"/>
            <a:ext cx="5027005"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45BECC62-ED45-451E-BEC5-A03C6A554D26}"/>
              </a:ext>
            </a:extLst>
          </p:cNvPr>
          <p:cNvSpPr>
            <a:spLocks noGrp="1"/>
          </p:cNvSpPr>
          <p:nvPr>
            <p:ph type="body" sz="half" idx="2"/>
          </p:nvPr>
        </p:nvSpPr>
        <p:spPr>
          <a:xfrm>
            <a:off x="517870" y="3340442"/>
            <a:ext cx="5020948" cy="2528545"/>
          </a:xfrm>
          <a:prstGeom prst="rect">
            <a:avLst/>
          </a:prstGeom>
        </p:spPr>
        <p:txBody>
          <a:bodyPr>
            <a:normAutofit/>
          </a:bodyPr>
          <a:lstStyle>
            <a:lvl1pPr marL="0" indent="0">
              <a:buNone/>
              <a:defRPr sz="2200" b="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1A7A86-B983-4315-9312-936B4FCF75FE}"/>
              </a:ext>
            </a:extLst>
          </p:cNvPr>
          <p:cNvSpPr>
            <a:spLocks noGrp="1"/>
          </p:cNvSpPr>
          <p:nvPr>
            <p:ph type="dt" sz="half" idx="10"/>
          </p:nvPr>
        </p:nvSpPr>
        <p:spPr>
          <a:xfrm>
            <a:off x="517870" y="6420414"/>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1E2E88C0-25A5-46F9-AB35-EAD50E6B913C}"/>
              </a:ext>
            </a:extLst>
          </p:cNvPr>
          <p:cNvSpPr>
            <a:spLocks noGrp="1"/>
          </p:cNvSpPr>
          <p:nvPr>
            <p:ph type="ftr" sz="quarter" idx="11"/>
          </p:nvPr>
        </p:nvSpPr>
        <p:spPr>
          <a:xfrm>
            <a:off x="1290030" y="1692833"/>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A0F9EA8-45AD-478E-8606-9328245BC8A6}"/>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282399639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F6B8E-1D8E-4105-9BBB-D53AD24B7381}"/>
              </a:ext>
            </a:extLst>
          </p:cNvPr>
          <p:cNvSpPr>
            <a:spLocks noGrp="1"/>
          </p:cNvSpPr>
          <p:nvPr>
            <p:ph type="title"/>
          </p:nvPr>
        </p:nvSpPr>
        <p:spPr>
          <a:xfrm>
            <a:off x="517870" y="978408"/>
            <a:ext cx="5021182" cy="4870457"/>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825530-6629-4FEA-9670-EB21A2F5BA4F}"/>
              </a:ext>
            </a:extLst>
          </p:cNvPr>
          <p:cNvSpPr>
            <a:spLocks noGrp="1"/>
          </p:cNvSpPr>
          <p:nvPr>
            <p:ph type="body" orient="vert" idx="1"/>
          </p:nvPr>
        </p:nvSpPr>
        <p:spPr>
          <a:xfrm>
            <a:off x="6662168" y="969264"/>
            <a:ext cx="5021182" cy="487045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664C7A-A73F-46F5-BC33-696671DAEEE7}"/>
              </a:ext>
            </a:extLst>
          </p:cNvPr>
          <p:cNvSpPr>
            <a:spLocks noGrp="1"/>
          </p:cNvSpPr>
          <p:nvPr>
            <p:ph type="dt" sz="half" idx="10"/>
          </p:nvPr>
        </p:nvSpPr>
        <p:spPr>
          <a:xfrm>
            <a:off x="517870" y="6420414"/>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512B3CC0-B649-4509-A4B6-DF9D20EFACE6}"/>
              </a:ext>
            </a:extLst>
          </p:cNvPr>
          <p:cNvSpPr>
            <a:spLocks noGrp="1"/>
          </p:cNvSpPr>
          <p:nvPr>
            <p:ph type="ftr" sz="quarter" idx="11"/>
          </p:nvPr>
        </p:nvSpPr>
        <p:spPr>
          <a:xfrm>
            <a:off x="1290030" y="1692833"/>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2CECCCA-3F2A-46F3-BF45-7C862FF1D752}"/>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67977518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D7BD47B-C187-494C-812F-46BE0040B915}"/>
              </a:ext>
              <a:ext uri="{C183D7F6-B498-43B3-948B-1728B52AA6E4}">
                <adec:decorative xmlns:adec="http://schemas.microsoft.com/office/drawing/2017/decorative" val="1"/>
              </a:ext>
            </a:extLst>
          </p:cNvPr>
          <p:cNvSpPr/>
          <p:nvPr/>
        </p:nvSpPr>
        <p:spPr>
          <a:xfrm>
            <a:off x="0" y="0"/>
            <a:ext cx="12188952" cy="6857995"/>
          </a:xfrm>
          <a:prstGeom prst="rect">
            <a:avLst/>
          </a:prstGeom>
          <a:solidFill>
            <a:schemeClr val="bg2">
              <a:lumMod val="9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5A50133B-2446-4168-AA17-6538910668FD}"/>
              </a:ext>
            </a:extLst>
          </p:cNvPr>
          <p:cNvSpPr>
            <a:spLocks noGrp="1"/>
          </p:cNvSpPr>
          <p:nvPr>
            <p:ph type="title" orient="vert"/>
          </p:nvPr>
        </p:nvSpPr>
        <p:spPr>
          <a:xfrm>
            <a:off x="6662168" y="996791"/>
            <a:ext cx="5011962" cy="495692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006A9AD-2756-4C51-A958-6756301EB938}"/>
              </a:ext>
            </a:extLst>
          </p:cNvPr>
          <p:cNvSpPr>
            <a:spLocks noGrp="1"/>
          </p:cNvSpPr>
          <p:nvPr>
            <p:ph type="body" orient="vert" idx="1"/>
          </p:nvPr>
        </p:nvSpPr>
        <p:spPr>
          <a:xfrm>
            <a:off x="517870" y="996791"/>
            <a:ext cx="5021183" cy="495692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42995D-CCEA-43AF-973B-8B6B56A567E8}"/>
              </a:ext>
            </a:extLst>
          </p:cNvPr>
          <p:cNvSpPr>
            <a:spLocks noGrp="1"/>
          </p:cNvSpPr>
          <p:nvPr>
            <p:ph type="dt" sz="half" idx="10"/>
          </p:nvPr>
        </p:nvSpPr>
        <p:spPr>
          <a:xfrm>
            <a:off x="517870" y="6420414"/>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2A4029CF-BA62-4CCD-956E-FFA0B37B8A3D}"/>
              </a:ext>
            </a:extLst>
          </p:cNvPr>
          <p:cNvSpPr>
            <a:spLocks noGrp="1"/>
          </p:cNvSpPr>
          <p:nvPr>
            <p:ph type="ftr" sz="quarter" idx="11"/>
          </p:nvPr>
        </p:nvSpPr>
        <p:spPr>
          <a:xfrm>
            <a:off x="1290030" y="1692833"/>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2CE0B3D-96AB-41B3-ABDD-5B0DE863DAFC}"/>
              </a:ext>
            </a:extLst>
          </p:cNvPr>
          <p:cNvSpPr>
            <a:spLocks noGrp="1"/>
          </p:cNvSpPr>
          <p:nvPr>
            <p:ph type="sldNum" sz="quarter" idx="12"/>
          </p:nvPr>
        </p:nvSpPr>
        <p:spPr/>
        <p:txBody>
          <a:bodyPr/>
          <a:lstStyle/>
          <a:p>
            <a:fld id="{DFDF98CC-160E-494C-8C3C-8CDC5FA257DE}" type="slidenum">
              <a:rPr lang="en-US" smtClean="0"/>
              <a:t>‹#›</a:t>
            </a:fld>
            <a:endParaRPr lang="en-US"/>
          </a:p>
        </p:txBody>
      </p:sp>
      <p:sp>
        <p:nvSpPr>
          <p:cNvPr id="12" name="Rectangle 11">
            <a:extLst>
              <a:ext uri="{FF2B5EF4-FFF2-40B4-BE49-F238E27FC236}">
                <a16:creationId xmlns:a16="http://schemas.microsoft.com/office/drawing/2014/main" id="{4618136A-0796-46EB-89BB-4C73C0258FE9}"/>
              </a:ext>
              <a:ext uri="{C183D7F6-B498-43B3-948B-1728B52AA6E4}">
                <adec:decorative xmlns:adec="http://schemas.microsoft.com/office/drawing/2017/decorative" val="1"/>
              </a:ext>
            </a:extLst>
          </p:cNvPr>
          <p:cNvSpPr/>
          <p:nvPr/>
        </p:nvSpPr>
        <p:spPr>
          <a:xfrm>
            <a:off x="6662168" y="6209925"/>
            <a:ext cx="5021183"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476945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Bullets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58E14-23EC-4C25-974C-48FA83988655}"/>
              </a:ext>
            </a:extLst>
          </p:cNvPr>
          <p:cNvSpPr>
            <a:spLocks noGrp="1"/>
          </p:cNvSpPr>
          <p:nvPr>
            <p:ph type="ctrTitle"/>
          </p:nvPr>
        </p:nvSpPr>
        <p:spPr>
          <a:xfrm>
            <a:off x="517870" y="1160463"/>
            <a:ext cx="11158193" cy="668337"/>
          </a:xfrm>
          <a:prstGeom prst="rect">
            <a:avLst/>
          </a:prstGeom>
        </p:spPr>
        <p:txBody>
          <a:bodyPr anchor="t" anchorCtr="0">
            <a:noAutofit/>
          </a:bodyPr>
          <a:lstStyle>
            <a:lvl1pPr algn="l">
              <a:defRPr sz="3200">
                <a:solidFill>
                  <a:srgbClr val="205885"/>
                </a:solidFill>
                <a:latin typeface="Century Gothic" panose="020B0502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2E9FEDD4-20A1-49F6-9E3E-0B26B426BB73}"/>
              </a:ext>
            </a:extLst>
          </p:cNvPr>
          <p:cNvSpPr>
            <a:spLocks noGrp="1"/>
          </p:cNvSpPr>
          <p:nvPr>
            <p:ph type="subTitle" idx="1"/>
          </p:nvPr>
        </p:nvSpPr>
        <p:spPr>
          <a:xfrm>
            <a:off x="517870" y="1991844"/>
            <a:ext cx="11158193" cy="4029786"/>
          </a:xfrm>
          <a:prstGeom prst="rect">
            <a:avLst/>
          </a:prstGeom>
        </p:spPr>
        <p:txBody>
          <a:bodyPr anchor="t" anchorCtr="0">
            <a:normAutofit/>
          </a:bodyPr>
          <a:lstStyle>
            <a:lvl1pPr marL="342900" indent="-342900" algn="l">
              <a:lnSpc>
                <a:spcPct val="100000"/>
              </a:lnSpc>
              <a:buClr>
                <a:srgbClr val="A2AAAD"/>
              </a:buClr>
              <a:buFont typeface="Arial" panose="020B0604020202020204" pitchFamily="34" charset="0"/>
              <a:buChar char="•"/>
              <a:defRPr sz="2500" i="0">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E730D1AF-36B8-4BB8-BD6A-71194F7BC31C}"/>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3544181888"/>
      </p:ext>
    </p:extLst>
  </p:cSld>
  <p:clrMapOvr>
    <a:masterClrMapping/>
  </p:clrMapOvr>
  <p:transition/>
  <p:extLst>
    <p:ext uri="{DCECCB84-F9BA-43D5-87BE-67443E8EF086}">
      <p15:sldGuideLst xmlns:p15="http://schemas.microsoft.com/office/powerpoint/2012/main">
        <p15:guide id="1" orient="horz" pos="3793" userDrawn="1">
          <p15:clr>
            <a:srgbClr val="FBAE40"/>
          </p15:clr>
        </p15:guide>
        <p15:guide id="2" pos="325" userDrawn="1">
          <p15:clr>
            <a:srgbClr val="FBAE40"/>
          </p15:clr>
        </p15:guide>
        <p15:guide id="3" orient="horz" pos="731" userDrawn="1">
          <p15:clr>
            <a:srgbClr val="FBAE40"/>
          </p15:clr>
        </p15:guide>
        <p15:guide id="4" pos="7355" userDrawn="1">
          <p15:clr>
            <a:srgbClr val="FBAE40"/>
          </p15:clr>
        </p15:guide>
        <p15:guide id="5" orient="horz" pos="125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63D8A-C68D-4CF9-9D15-3E09BCC09F66}"/>
              </a:ext>
            </a:extLst>
          </p:cNvPr>
          <p:cNvSpPr>
            <a:spLocks noGrp="1"/>
          </p:cNvSpPr>
          <p:nvPr>
            <p:ph type="title"/>
          </p:nvPr>
        </p:nvSpPr>
        <p:spPr>
          <a:xfrm>
            <a:off x="517869" y="1160463"/>
            <a:ext cx="11158193" cy="532370"/>
          </a:xfrm>
          <a:prstGeom prst="rect">
            <a:avLst/>
          </a:prstGeom>
        </p:spPr>
        <p:txBody>
          <a:bodyPr/>
          <a:lstStyle>
            <a:lvl1pPr>
              <a:defRPr sz="3200">
                <a:solidFill>
                  <a:srgbClr val="205885"/>
                </a:solidFill>
                <a:latin typeface="Century Gothic" panose="020B0502020202020204" pitchFamily="34" charset="0"/>
              </a:defRPr>
            </a:lvl1pPr>
          </a:lstStyle>
          <a:p>
            <a:r>
              <a:rPr lang="en-US"/>
              <a:t>Click to edit Master title style</a:t>
            </a:r>
          </a:p>
        </p:txBody>
      </p:sp>
      <p:sp>
        <p:nvSpPr>
          <p:cNvPr id="6" name="Slide Number Placeholder 5">
            <a:extLst>
              <a:ext uri="{FF2B5EF4-FFF2-40B4-BE49-F238E27FC236}">
                <a16:creationId xmlns:a16="http://schemas.microsoft.com/office/drawing/2014/main" id="{D972A8B7-F430-4F4A-BB63-481F51E58800}"/>
              </a:ext>
            </a:extLst>
          </p:cNvPr>
          <p:cNvSpPr>
            <a:spLocks noGrp="1"/>
          </p:cNvSpPr>
          <p:nvPr>
            <p:ph type="sldNum" sz="quarter" idx="12"/>
          </p:nvPr>
        </p:nvSpPr>
        <p:spPr/>
        <p:txBody>
          <a:bodyPr/>
          <a:lstStyle/>
          <a:p>
            <a:fld id="{DFDF98CC-160E-494C-8C3C-8CDC5FA257DE}" type="slidenum">
              <a:rPr lang="en-US" smtClean="0"/>
              <a:t>‹#›</a:t>
            </a:fld>
            <a:endParaRPr lang="en-US"/>
          </a:p>
        </p:txBody>
      </p:sp>
      <p:sp>
        <p:nvSpPr>
          <p:cNvPr id="9" name="TextBox 8">
            <a:extLst>
              <a:ext uri="{FF2B5EF4-FFF2-40B4-BE49-F238E27FC236}">
                <a16:creationId xmlns:a16="http://schemas.microsoft.com/office/drawing/2014/main" id="{184BBE33-EAC1-3B1E-8EFB-448124FA14AC}"/>
              </a:ext>
            </a:extLst>
          </p:cNvPr>
          <p:cNvSpPr txBox="1"/>
          <p:nvPr userDrawn="1"/>
        </p:nvSpPr>
        <p:spPr>
          <a:xfrm>
            <a:off x="552033" y="2009274"/>
            <a:ext cx="5247187" cy="4012113"/>
          </a:xfrm>
          <a:prstGeom prst="rect">
            <a:avLst/>
          </a:prstGeom>
          <a:noFill/>
        </p:spPr>
        <p:txBody>
          <a:bodyPr wrap="square" rtlCol="0">
            <a:spAutoFit/>
          </a:bodyPr>
          <a:lstStyle/>
          <a:p>
            <a:endParaRPr lang="en-US"/>
          </a:p>
        </p:txBody>
      </p:sp>
      <p:sp>
        <p:nvSpPr>
          <p:cNvPr id="13" name="Text Placeholder 12">
            <a:extLst>
              <a:ext uri="{FF2B5EF4-FFF2-40B4-BE49-F238E27FC236}">
                <a16:creationId xmlns:a16="http://schemas.microsoft.com/office/drawing/2014/main" id="{CAA535C0-5BE2-5A59-3D11-8ABCC9A62912}"/>
              </a:ext>
            </a:extLst>
          </p:cNvPr>
          <p:cNvSpPr>
            <a:spLocks noGrp="1"/>
          </p:cNvSpPr>
          <p:nvPr>
            <p:ph type="body" sz="quarter" idx="13"/>
          </p:nvPr>
        </p:nvSpPr>
        <p:spPr>
          <a:xfrm>
            <a:off x="517525" y="2128838"/>
            <a:ext cx="5184775" cy="38925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2">
            <a:extLst>
              <a:ext uri="{FF2B5EF4-FFF2-40B4-BE49-F238E27FC236}">
                <a16:creationId xmlns:a16="http://schemas.microsoft.com/office/drawing/2014/main" id="{BB27B774-CAD3-DF42-BBF0-6DE55F243F01}"/>
              </a:ext>
            </a:extLst>
          </p:cNvPr>
          <p:cNvSpPr>
            <a:spLocks noGrp="1"/>
          </p:cNvSpPr>
          <p:nvPr>
            <p:ph type="body" sz="quarter" idx="14"/>
          </p:nvPr>
        </p:nvSpPr>
        <p:spPr>
          <a:xfrm>
            <a:off x="6497220" y="2128838"/>
            <a:ext cx="5184775" cy="38925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3819007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BAC1C-A332-4BA5-8C9C-FE0396C81619}"/>
              </a:ext>
            </a:extLst>
          </p:cNvPr>
          <p:cNvSpPr>
            <a:spLocks noGrp="1"/>
          </p:cNvSpPr>
          <p:nvPr>
            <p:ph type="title"/>
          </p:nvPr>
        </p:nvSpPr>
        <p:spPr>
          <a:xfrm>
            <a:off x="517870" y="978408"/>
            <a:ext cx="5020056" cy="4870974"/>
          </a:xfrm>
          <a:prstGeom prst="rect">
            <a:avLst/>
          </a:prstGeom>
        </p:spPr>
        <p:txBody>
          <a:bodyPr anchor="t">
            <a:normAutofit/>
          </a:bodyPr>
          <a:lstStyle>
            <a:lvl1pPr>
              <a:defRPr sz="5400"/>
            </a:lvl1pPr>
          </a:lstStyle>
          <a:p>
            <a:r>
              <a:rPr lang="en-US"/>
              <a:t>Click to edit Master title style</a:t>
            </a:r>
          </a:p>
        </p:txBody>
      </p:sp>
      <p:sp>
        <p:nvSpPr>
          <p:cNvPr id="3" name="Text Placeholder 2">
            <a:extLst>
              <a:ext uri="{FF2B5EF4-FFF2-40B4-BE49-F238E27FC236}">
                <a16:creationId xmlns:a16="http://schemas.microsoft.com/office/drawing/2014/main" id="{50D8D137-710E-4125-B5E9-F63E7F1C9C9D}"/>
              </a:ext>
            </a:extLst>
          </p:cNvPr>
          <p:cNvSpPr>
            <a:spLocks noGrp="1"/>
          </p:cNvSpPr>
          <p:nvPr>
            <p:ph type="body" idx="1"/>
          </p:nvPr>
        </p:nvSpPr>
        <p:spPr>
          <a:xfrm>
            <a:off x="6662167" y="3566639"/>
            <a:ext cx="5021183" cy="2279979"/>
          </a:xfrm>
          <a:prstGeom prst="rect">
            <a:avLst/>
          </a:prstGeom>
        </p:spPr>
        <p:txBody>
          <a:bodyPr anchor="b">
            <a:normAutofit/>
          </a:bodyPr>
          <a:lstStyle>
            <a:lvl1pPr marL="0" indent="0">
              <a:buNone/>
              <a:defRPr sz="2200" i="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5480C5-E9A6-425E-B050-03E444BE92C9}"/>
              </a:ext>
            </a:extLst>
          </p:cNvPr>
          <p:cNvSpPr>
            <a:spLocks noGrp="1"/>
          </p:cNvSpPr>
          <p:nvPr>
            <p:ph type="dt" sz="half" idx="10"/>
          </p:nvPr>
        </p:nvSpPr>
        <p:spPr>
          <a:xfrm>
            <a:off x="517870" y="6420414"/>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951B4831-6C0B-4E0B-A341-91E4C5D36B79}"/>
              </a:ext>
            </a:extLst>
          </p:cNvPr>
          <p:cNvSpPr>
            <a:spLocks noGrp="1"/>
          </p:cNvSpPr>
          <p:nvPr>
            <p:ph type="ftr" sz="quarter" idx="11"/>
          </p:nvPr>
        </p:nvSpPr>
        <p:spPr>
          <a:xfrm>
            <a:off x="1290030" y="1692833"/>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F011EE6-252D-46DD-94DF-C42657EF2CD9}"/>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3189469774"/>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04B06-C54A-4B7B-B6D1-436428EAF8E2}"/>
              </a:ext>
            </a:extLst>
          </p:cNvPr>
          <p:cNvSpPr>
            <a:spLocks noGrp="1"/>
          </p:cNvSpPr>
          <p:nvPr>
            <p:ph type="title"/>
          </p:nvPr>
        </p:nvSpPr>
        <p:spPr>
          <a:xfrm>
            <a:off x="517870" y="978408"/>
            <a:ext cx="5021182" cy="5207699"/>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E5723919-9A2F-4D97-8F31-6E35BD5975B0}"/>
              </a:ext>
            </a:extLst>
          </p:cNvPr>
          <p:cNvSpPr>
            <a:spLocks noGrp="1"/>
          </p:cNvSpPr>
          <p:nvPr>
            <p:ph sz="half" idx="1"/>
          </p:nvPr>
        </p:nvSpPr>
        <p:spPr>
          <a:xfrm>
            <a:off x="6063049" y="969264"/>
            <a:ext cx="5290751" cy="255511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F8DA345-F684-4BAA-A22C-E725B3A6037F}"/>
              </a:ext>
            </a:extLst>
          </p:cNvPr>
          <p:cNvSpPr>
            <a:spLocks noGrp="1"/>
          </p:cNvSpPr>
          <p:nvPr>
            <p:ph sz="half" idx="2"/>
          </p:nvPr>
        </p:nvSpPr>
        <p:spPr>
          <a:xfrm>
            <a:off x="6063049" y="3621849"/>
            <a:ext cx="5290751" cy="255511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6399C52-9753-45D8-9646-CF31BB01577C}"/>
              </a:ext>
            </a:extLst>
          </p:cNvPr>
          <p:cNvSpPr>
            <a:spLocks noGrp="1"/>
          </p:cNvSpPr>
          <p:nvPr>
            <p:ph type="dt" sz="half" idx="10"/>
          </p:nvPr>
        </p:nvSpPr>
        <p:spPr>
          <a:xfrm>
            <a:off x="517870" y="6420414"/>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C2F95E57-622C-4199-940E-F5462E1AC44A}"/>
              </a:ext>
            </a:extLst>
          </p:cNvPr>
          <p:cNvSpPr>
            <a:spLocks noGrp="1"/>
          </p:cNvSpPr>
          <p:nvPr>
            <p:ph type="ftr" sz="quarter" idx="11"/>
          </p:nvPr>
        </p:nvSpPr>
        <p:spPr>
          <a:xfrm>
            <a:off x="1290030" y="1692833"/>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01B7592-00E8-41EF-B749-2A5EA8E460DA}"/>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1443149685"/>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F4AA536-072F-4374-926E-17E038EC7E98}"/>
              </a:ext>
              <a:ext uri="{C183D7F6-B498-43B3-948B-1728B52AA6E4}">
                <adec:decorative xmlns:adec="http://schemas.microsoft.com/office/drawing/2017/decorative" val="1"/>
              </a:ext>
            </a:extLst>
          </p:cNvPr>
          <p:cNvSpPr/>
          <p:nvPr/>
        </p:nvSpPr>
        <p:spPr>
          <a:xfrm>
            <a:off x="0" y="0"/>
            <a:ext cx="12188952" cy="6857995"/>
          </a:xfrm>
          <a:prstGeom prst="rect">
            <a:avLst/>
          </a:prstGeom>
          <a:solidFill>
            <a:schemeClr val="bg2">
              <a:lumMod val="9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13" name="Rectangle 12">
            <a:extLst>
              <a:ext uri="{FF2B5EF4-FFF2-40B4-BE49-F238E27FC236}">
                <a16:creationId xmlns:a16="http://schemas.microsoft.com/office/drawing/2014/main" id="{A2291277-967B-4176-B40B-9EC360626994}"/>
              </a:ext>
            </a:extLst>
          </p:cNvPr>
          <p:cNvSpPr/>
          <p:nvPr/>
        </p:nvSpPr>
        <p:spPr>
          <a:xfrm>
            <a:off x="517869" y="508090"/>
            <a:ext cx="111556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2" name="Title 1">
            <a:extLst>
              <a:ext uri="{FF2B5EF4-FFF2-40B4-BE49-F238E27FC236}">
                <a16:creationId xmlns:a16="http://schemas.microsoft.com/office/drawing/2014/main" id="{FCB11C00-F7CB-4484-807A-D12745CD3CC8}"/>
              </a:ext>
            </a:extLst>
          </p:cNvPr>
          <p:cNvSpPr>
            <a:spLocks noGrp="1"/>
          </p:cNvSpPr>
          <p:nvPr>
            <p:ph type="title"/>
          </p:nvPr>
        </p:nvSpPr>
        <p:spPr>
          <a:xfrm>
            <a:off x="517869" y="978119"/>
            <a:ext cx="11165481" cy="1073056"/>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0FAAA6E-E243-48B3-9585-3C1420B3E19F}"/>
              </a:ext>
            </a:extLst>
          </p:cNvPr>
          <p:cNvSpPr>
            <a:spLocks noGrp="1"/>
          </p:cNvSpPr>
          <p:nvPr>
            <p:ph type="body" idx="1"/>
          </p:nvPr>
        </p:nvSpPr>
        <p:spPr>
          <a:xfrm>
            <a:off x="517870" y="2178908"/>
            <a:ext cx="5020056" cy="654908"/>
          </a:xfrm>
          <a:prstGeom prst="rect">
            <a:avLst/>
          </a:prstGeo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ED01B8-0F2E-41A4-B21C-334393F6A677}"/>
              </a:ext>
            </a:extLst>
          </p:cNvPr>
          <p:cNvSpPr>
            <a:spLocks noGrp="1"/>
          </p:cNvSpPr>
          <p:nvPr>
            <p:ph sz="half" idx="2"/>
          </p:nvPr>
        </p:nvSpPr>
        <p:spPr>
          <a:xfrm>
            <a:off x="517870" y="2876085"/>
            <a:ext cx="5020056" cy="332289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A89B23F-3E60-415A-9CE7-0928B5CFB2B3}"/>
              </a:ext>
            </a:extLst>
          </p:cNvPr>
          <p:cNvSpPr>
            <a:spLocks noGrp="1"/>
          </p:cNvSpPr>
          <p:nvPr>
            <p:ph type="body" sz="quarter" idx="3"/>
          </p:nvPr>
        </p:nvSpPr>
        <p:spPr>
          <a:xfrm>
            <a:off x="6662168" y="2178908"/>
            <a:ext cx="5021182" cy="654908"/>
          </a:xfrm>
          <a:prstGeom prst="rect">
            <a:avLst/>
          </a:prstGeo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223446-0CDC-402B-8D71-D9D29F6DFFCC}"/>
              </a:ext>
            </a:extLst>
          </p:cNvPr>
          <p:cNvSpPr>
            <a:spLocks noGrp="1"/>
          </p:cNvSpPr>
          <p:nvPr>
            <p:ph sz="quarter" idx="4"/>
          </p:nvPr>
        </p:nvSpPr>
        <p:spPr>
          <a:xfrm>
            <a:off x="6662168" y="2876085"/>
            <a:ext cx="5021182" cy="332289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02B77D3-C6EC-4FFD-9E10-24E1AC542019}"/>
              </a:ext>
            </a:extLst>
          </p:cNvPr>
          <p:cNvSpPr>
            <a:spLocks noGrp="1"/>
          </p:cNvSpPr>
          <p:nvPr>
            <p:ph type="dt" sz="half" idx="10"/>
          </p:nvPr>
        </p:nvSpPr>
        <p:spPr>
          <a:xfrm>
            <a:off x="517870" y="6420414"/>
            <a:ext cx="2743200" cy="365125"/>
          </a:xfrm>
          <a:prstGeom prst="rect">
            <a:avLst/>
          </a:prstGeom>
        </p:spPr>
        <p:txBody>
          <a:bodyPr/>
          <a:lstStyle/>
          <a:p>
            <a:endParaRPr lang="en-US"/>
          </a:p>
        </p:txBody>
      </p:sp>
      <p:sp>
        <p:nvSpPr>
          <p:cNvPr id="8" name="Footer Placeholder 7">
            <a:extLst>
              <a:ext uri="{FF2B5EF4-FFF2-40B4-BE49-F238E27FC236}">
                <a16:creationId xmlns:a16="http://schemas.microsoft.com/office/drawing/2014/main" id="{209DF31B-BD07-4DC2-95C2-B77E51AAEFF7}"/>
              </a:ext>
            </a:extLst>
          </p:cNvPr>
          <p:cNvSpPr>
            <a:spLocks noGrp="1"/>
          </p:cNvSpPr>
          <p:nvPr>
            <p:ph type="ftr" sz="quarter" idx="11"/>
          </p:nvPr>
        </p:nvSpPr>
        <p:spPr>
          <a:xfrm>
            <a:off x="1290030" y="1692833"/>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C454CE5A-3A0A-4AAB-81D2-F1C20636E54C}"/>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3064449401"/>
      </p:ext>
    </p:extLst>
  </p:cSld>
  <p:clrMapOvr>
    <a:masterClrMapping/>
  </p:clrMapOv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216B8-52AB-412B-BBE7-B6BE698FA29B}"/>
              </a:ext>
            </a:extLst>
          </p:cNvPr>
          <p:cNvSpPr>
            <a:spLocks noGrp="1"/>
          </p:cNvSpPr>
          <p:nvPr>
            <p:ph type="title"/>
          </p:nvPr>
        </p:nvSpPr>
        <p:spPr>
          <a:xfrm>
            <a:off x="517870" y="978408"/>
            <a:ext cx="5021182" cy="4870457"/>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0BF779C3-9D19-467E-A5D2-0920834DA13C}"/>
              </a:ext>
            </a:extLst>
          </p:cNvPr>
          <p:cNvSpPr>
            <a:spLocks noGrp="1"/>
          </p:cNvSpPr>
          <p:nvPr>
            <p:ph type="dt" sz="half" idx="10"/>
          </p:nvPr>
        </p:nvSpPr>
        <p:spPr>
          <a:xfrm>
            <a:off x="517870" y="6420414"/>
            <a:ext cx="2743200" cy="365125"/>
          </a:xfrm>
          <a:prstGeom prst="rect">
            <a:avLst/>
          </a:prstGeom>
        </p:spPr>
        <p:txBody>
          <a:bodyPr/>
          <a:lstStyle/>
          <a:p>
            <a:endParaRPr lang="en-US"/>
          </a:p>
        </p:txBody>
      </p:sp>
      <p:sp>
        <p:nvSpPr>
          <p:cNvPr id="4" name="Footer Placeholder 3">
            <a:extLst>
              <a:ext uri="{FF2B5EF4-FFF2-40B4-BE49-F238E27FC236}">
                <a16:creationId xmlns:a16="http://schemas.microsoft.com/office/drawing/2014/main" id="{8E272BB4-C8D8-4F74-9677-5AC979932A75}"/>
              </a:ext>
            </a:extLst>
          </p:cNvPr>
          <p:cNvSpPr>
            <a:spLocks noGrp="1"/>
          </p:cNvSpPr>
          <p:nvPr>
            <p:ph type="ftr" sz="quarter" idx="11"/>
          </p:nvPr>
        </p:nvSpPr>
        <p:spPr>
          <a:xfrm>
            <a:off x="1290030" y="1692833"/>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596B49B8-779F-4492-ABD9-96F0D042AC41}"/>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21242658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B976BF-9339-48D6-881A-280D15492E05}"/>
              </a:ext>
            </a:extLst>
          </p:cNvPr>
          <p:cNvSpPr>
            <a:spLocks noGrp="1"/>
          </p:cNvSpPr>
          <p:nvPr>
            <p:ph type="dt" sz="half" idx="10"/>
          </p:nvPr>
        </p:nvSpPr>
        <p:spPr>
          <a:xfrm>
            <a:off x="517870" y="6420414"/>
            <a:ext cx="2743200" cy="365125"/>
          </a:xfrm>
          <a:prstGeom prst="rect">
            <a:avLst/>
          </a:prstGeom>
        </p:spPr>
        <p:txBody>
          <a:bodyPr/>
          <a:lstStyle/>
          <a:p>
            <a:endParaRPr lang="en-US"/>
          </a:p>
        </p:txBody>
      </p:sp>
      <p:sp>
        <p:nvSpPr>
          <p:cNvPr id="3" name="Footer Placeholder 2">
            <a:extLst>
              <a:ext uri="{FF2B5EF4-FFF2-40B4-BE49-F238E27FC236}">
                <a16:creationId xmlns:a16="http://schemas.microsoft.com/office/drawing/2014/main" id="{45277605-C9C8-432E-9662-D7D410B151D5}"/>
              </a:ext>
            </a:extLst>
          </p:cNvPr>
          <p:cNvSpPr>
            <a:spLocks noGrp="1"/>
          </p:cNvSpPr>
          <p:nvPr>
            <p:ph type="ftr" sz="quarter" idx="11"/>
          </p:nvPr>
        </p:nvSpPr>
        <p:spPr>
          <a:xfrm>
            <a:off x="1290030" y="1692833"/>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522432B6-4A12-46EF-98A7-B5D50BD516F0}"/>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3546050130"/>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F191C-AF68-4230-A7B2-F8F07B486EDC}"/>
              </a:ext>
            </a:extLst>
          </p:cNvPr>
          <p:cNvSpPr>
            <a:spLocks noGrp="1"/>
          </p:cNvSpPr>
          <p:nvPr>
            <p:ph type="title"/>
          </p:nvPr>
        </p:nvSpPr>
        <p:spPr>
          <a:xfrm>
            <a:off x="517870" y="978408"/>
            <a:ext cx="5020948" cy="2270641"/>
          </a:xfrm>
          <a:prstGeom prst="rect">
            <a:avLst/>
          </a:prstGeom>
        </p:spPr>
        <p:txBody>
          <a:bodyPr anchor="t">
            <a:noAutofit/>
          </a:bodyPr>
          <a:lstStyle>
            <a:lvl1pPr>
              <a:defRPr sz="4400"/>
            </a:lvl1pPr>
          </a:lstStyle>
          <a:p>
            <a:r>
              <a:rPr lang="en-US"/>
              <a:t>Click to edit Master title style</a:t>
            </a:r>
          </a:p>
        </p:txBody>
      </p:sp>
      <p:sp>
        <p:nvSpPr>
          <p:cNvPr id="3" name="Content Placeholder 2">
            <a:extLst>
              <a:ext uri="{FF2B5EF4-FFF2-40B4-BE49-F238E27FC236}">
                <a16:creationId xmlns:a16="http://schemas.microsoft.com/office/drawing/2014/main" id="{358F9F11-5FCF-4D7E-BA51-38CB84277DC9}"/>
              </a:ext>
            </a:extLst>
          </p:cNvPr>
          <p:cNvSpPr>
            <a:spLocks noGrp="1"/>
          </p:cNvSpPr>
          <p:nvPr>
            <p:ph idx="1"/>
          </p:nvPr>
        </p:nvSpPr>
        <p:spPr>
          <a:xfrm>
            <a:off x="6653182" y="987423"/>
            <a:ext cx="5020948" cy="4873625"/>
          </a:xfrm>
          <a:prstGeom prst="rect">
            <a:avLst/>
          </a:prstGeo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73B519B-06C0-41BC-95FB-FB1FE436375E}"/>
              </a:ext>
            </a:extLst>
          </p:cNvPr>
          <p:cNvSpPr>
            <a:spLocks noGrp="1"/>
          </p:cNvSpPr>
          <p:nvPr>
            <p:ph type="body" sz="half" idx="2"/>
          </p:nvPr>
        </p:nvSpPr>
        <p:spPr>
          <a:xfrm>
            <a:off x="517870" y="3361038"/>
            <a:ext cx="5020948" cy="2507949"/>
          </a:xfrm>
          <a:prstGeom prst="rect">
            <a:avLst/>
          </a:prstGeom>
        </p:spPr>
        <p:txBody>
          <a:bodyPr>
            <a:normAutofit/>
          </a:bodyPr>
          <a:lstStyle>
            <a:lvl1pPr marL="0" indent="0">
              <a:buNone/>
              <a:defRPr sz="2400" b="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B8B70C-015C-4832-AFF6-D033E022746B}"/>
              </a:ext>
            </a:extLst>
          </p:cNvPr>
          <p:cNvSpPr>
            <a:spLocks noGrp="1"/>
          </p:cNvSpPr>
          <p:nvPr>
            <p:ph type="dt" sz="half" idx="10"/>
          </p:nvPr>
        </p:nvSpPr>
        <p:spPr>
          <a:xfrm>
            <a:off x="517870" y="6420414"/>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BEF1A6FB-8C14-46D1-90A5-0FF11DE78632}"/>
              </a:ext>
            </a:extLst>
          </p:cNvPr>
          <p:cNvSpPr>
            <a:spLocks noGrp="1"/>
          </p:cNvSpPr>
          <p:nvPr>
            <p:ph type="ftr" sz="quarter" idx="11"/>
          </p:nvPr>
        </p:nvSpPr>
        <p:spPr>
          <a:xfrm>
            <a:off x="1290030" y="1692833"/>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782C585-6FA1-4E94-9C1C-A1DEDE551086}"/>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334890752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CCF282A-DF4A-4A2D-9672-8F0F770A3F1A}"/>
              </a:ext>
            </a:extLst>
          </p:cNvPr>
          <p:cNvSpPr>
            <a:spLocks noGrp="1"/>
          </p:cNvSpPr>
          <p:nvPr>
            <p:ph type="sldNum" sz="quarter" idx="4"/>
          </p:nvPr>
        </p:nvSpPr>
        <p:spPr>
          <a:xfrm>
            <a:off x="11131757" y="6451599"/>
            <a:ext cx="637909" cy="169141"/>
          </a:xfrm>
          <a:prstGeom prst="rect">
            <a:avLst/>
          </a:prstGeom>
        </p:spPr>
        <p:txBody>
          <a:bodyPr vert="horz" lIns="91440" tIns="45720" rIns="91440" bIns="45720" rtlCol="0" anchor="ctr"/>
          <a:lstStyle>
            <a:lvl1pPr algn="r">
              <a:defRPr sz="900">
                <a:solidFill>
                  <a:schemeClr val="tx1"/>
                </a:solidFill>
                <a:latin typeface="Century Gothic" panose="020B0502020202020204" pitchFamily="34" charset="0"/>
              </a:defRPr>
            </a:lvl1pPr>
          </a:lstStyle>
          <a:p>
            <a:fld id="{DFDF98CC-160E-494C-8C3C-8CDC5FA257DE}" type="slidenum">
              <a:rPr lang="en-US" smtClean="0"/>
              <a:t>‹#›</a:t>
            </a:fld>
            <a:endParaRPr lang="en-US"/>
          </a:p>
        </p:txBody>
      </p:sp>
      <p:sp>
        <p:nvSpPr>
          <p:cNvPr id="14" name="Rectangle 13">
            <a:extLst>
              <a:ext uri="{FF2B5EF4-FFF2-40B4-BE49-F238E27FC236}">
                <a16:creationId xmlns:a16="http://schemas.microsoft.com/office/drawing/2014/main" id="{ADE57300-C7FF-4578-99A0-42B0295B123C}"/>
              </a:ext>
            </a:extLst>
          </p:cNvPr>
          <p:cNvSpPr/>
          <p:nvPr/>
        </p:nvSpPr>
        <p:spPr>
          <a:xfrm>
            <a:off x="1" y="230284"/>
            <a:ext cx="1842447" cy="466685"/>
          </a:xfrm>
          <a:prstGeom prst="rect">
            <a:avLst/>
          </a:prstGeom>
          <a:solidFill>
            <a:srgbClr val="00B5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A690"/>
              </a:solidFill>
            </a:endParaRPr>
          </a:p>
        </p:txBody>
      </p:sp>
      <p:pic>
        <p:nvPicPr>
          <p:cNvPr id="10" name="Picture 9" descr="A blue and black logo&#10;&#10;Description automatically generated">
            <a:extLst>
              <a:ext uri="{FF2B5EF4-FFF2-40B4-BE49-F238E27FC236}">
                <a16:creationId xmlns:a16="http://schemas.microsoft.com/office/drawing/2014/main" id="{CD5AB2A9-403F-025D-C64F-BA17CAA50F38}"/>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517870" y="6277840"/>
            <a:ext cx="1600200" cy="342900"/>
          </a:xfrm>
          <a:prstGeom prst="rect">
            <a:avLst/>
          </a:prstGeom>
        </p:spPr>
      </p:pic>
      <p:sp>
        <p:nvSpPr>
          <p:cNvPr id="13" name="TextBox 12">
            <a:extLst>
              <a:ext uri="{FF2B5EF4-FFF2-40B4-BE49-F238E27FC236}">
                <a16:creationId xmlns:a16="http://schemas.microsoft.com/office/drawing/2014/main" id="{1EBC3D8A-1F30-A2D6-D920-8223E6E639FB}"/>
              </a:ext>
            </a:extLst>
          </p:cNvPr>
          <p:cNvSpPr txBox="1"/>
          <p:nvPr userDrawn="1"/>
        </p:nvSpPr>
        <p:spPr>
          <a:xfrm>
            <a:off x="409433" y="278960"/>
            <a:ext cx="1433015" cy="369332"/>
          </a:xfrm>
          <a:prstGeom prst="rect">
            <a:avLst/>
          </a:prstGeom>
          <a:noFill/>
        </p:spPr>
        <p:txBody>
          <a:bodyPr wrap="square" rtlCol="0">
            <a:spAutoFit/>
          </a:bodyPr>
          <a:lstStyle/>
          <a:p>
            <a:r>
              <a:rPr lang="en-US" b="1" dirty="0">
                <a:solidFill>
                  <a:schemeClr val="tx1"/>
                </a:solidFill>
                <a:latin typeface="Century Gothic" panose="020B0502020202020204" pitchFamily="34" charset="0"/>
              </a:rPr>
              <a:t>Leçon 7</a:t>
            </a:r>
          </a:p>
        </p:txBody>
      </p:sp>
      <p:sp>
        <p:nvSpPr>
          <p:cNvPr id="2" name="TextBox 1">
            <a:extLst>
              <a:ext uri="{FF2B5EF4-FFF2-40B4-BE49-F238E27FC236}">
                <a16:creationId xmlns:a16="http://schemas.microsoft.com/office/drawing/2014/main" id="{1A3B7BA9-0BD9-9116-F1CC-B9CA6D49E9E4}"/>
              </a:ext>
            </a:extLst>
          </p:cNvPr>
          <p:cNvSpPr txBox="1"/>
          <p:nvPr userDrawn="1"/>
        </p:nvSpPr>
        <p:spPr>
          <a:xfrm>
            <a:off x="2395310" y="6433019"/>
            <a:ext cx="4800518"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ct val="0"/>
              </a:spcBef>
              <a:buClr>
                <a:srgbClr val="A2AAAD"/>
              </a:buClr>
            </a:pPr>
            <a:r>
              <a:rPr lang="en-CA" sz="900" b="0" i="0" u="none" strike="noStrike">
                <a:solidFill>
                  <a:srgbClr val="222222"/>
                </a:solidFill>
                <a:effectLst/>
                <a:highlight>
                  <a:srgbClr val="FFFFFF"/>
                </a:highlight>
                <a:latin typeface="Century Gothic" panose="020B0502020202020204" pitchFamily="34" charset="0"/>
              </a:rPr>
              <a:t>© 2026 </a:t>
            </a:r>
            <a:r>
              <a:rPr lang="en-CA" sz="900" b="0" i="0" u="none" strike="noStrike" dirty="0">
                <a:solidFill>
                  <a:srgbClr val="222222"/>
                </a:solidFill>
                <a:effectLst/>
                <a:highlight>
                  <a:srgbClr val="FFFFFF"/>
                </a:highlight>
                <a:latin typeface="Century Gothic" panose="020B0502020202020204" pitchFamily="34" charset="0"/>
              </a:rPr>
              <a:t>FIDELITY INVESTMENTS CANADA S.R.I.         </a:t>
            </a:r>
            <a:r>
              <a:rPr lang="en-CA" sz="900" dirty="0">
                <a:latin typeface="Century Gothic" panose="020B0502020202020204" pitchFamily="34" charset="0"/>
              </a:rPr>
              <a:t>3469415-v2025123</a:t>
            </a:r>
            <a:endParaRPr lang="en-US" sz="900" dirty="0">
              <a:solidFill>
                <a:schemeClr val="accent5"/>
              </a:solidFill>
              <a:latin typeface="Century Gothic" panose="020B0502020202020204" pitchFamily="34" charset="0"/>
              <a:cs typeface="Arial"/>
            </a:endParaRPr>
          </a:p>
        </p:txBody>
      </p:sp>
      <p:pic>
        <p:nvPicPr>
          <p:cNvPr id="3" name="Image 22" descr="Une image contenant texte, Police, Graphique, logo&#10;&#10;Description générée automatiquement">
            <a:extLst>
              <a:ext uri="{FF2B5EF4-FFF2-40B4-BE49-F238E27FC236}">
                <a16:creationId xmlns:a16="http://schemas.microsoft.com/office/drawing/2014/main" id="{F8FF5E40-599D-3A93-2AA2-4D552AEE5934}"/>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9817041" y="201034"/>
            <a:ext cx="1857375" cy="495935"/>
          </a:xfrm>
          <a:prstGeom prst="rect">
            <a:avLst/>
          </a:prstGeom>
        </p:spPr>
      </p:pic>
    </p:spTree>
    <p:extLst>
      <p:ext uri="{BB962C8B-B14F-4D97-AF65-F5344CB8AC3E}">
        <p14:creationId xmlns:p14="http://schemas.microsoft.com/office/powerpoint/2010/main" val="1281054387"/>
      </p:ext>
    </p:extLst>
  </p:cSld>
  <p:clrMap bg1="lt1" tx1="dk1" bg2="lt2" tx2="dk2" accent1="accent1" accent2="accent2" accent3="accent3" accent4="accent4" accent5="accent5" accent6="accent6" hlink="hlink" folHlink="folHlink"/>
  <p:sldLayoutIdLst>
    <p:sldLayoutId id="2147483713" r:id="rId1"/>
    <p:sldLayoutId id="2147483725"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Lst>
  <p:transition/>
  <p:hf hdr="0" dt="0"/>
  <p:txStyles>
    <p:titleStyle>
      <a:lvl1pPr algn="l" defTabSz="914400" rtl="0" eaLnBrk="1" latinLnBrk="0" hangingPunct="1">
        <a:lnSpc>
          <a:spcPct val="100000"/>
        </a:lnSpc>
        <a:spcBef>
          <a:spcPct val="0"/>
        </a:spcBef>
        <a:buNone/>
        <a:defRPr sz="5400" b="1" kern="1200">
          <a:solidFill>
            <a:schemeClr val="tx1"/>
          </a:solidFill>
          <a:latin typeface="+mj-lt"/>
          <a:ea typeface="+mj-ea"/>
          <a:cs typeface="+mj-cs"/>
        </a:defRPr>
      </a:lvl1pPr>
    </p:titleStyle>
    <p:bodyStyle>
      <a:lvl1pPr marL="0" indent="0" algn="l" defTabSz="914400" rtl="0" eaLnBrk="1" latinLnBrk="0" hangingPunct="1">
        <a:lnSpc>
          <a:spcPct val="110000"/>
        </a:lnSpc>
        <a:spcBef>
          <a:spcPts val="1000"/>
        </a:spcBef>
        <a:buFont typeface="Arial" panose="020B0604020202020204" pitchFamily="34" charset="0"/>
        <a:buNone/>
        <a:defRPr sz="2000" kern="1200">
          <a:solidFill>
            <a:schemeClr val="tx1"/>
          </a:solidFill>
          <a:latin typeface="+mn-lt"/>
          <a:ea typeface="+mn-ea"/>
          <a:cs typeface="+mn-cs"/>
        </a:defRPr>
      </a:lvl1pPr>
      <a:lvl2pPr marL="274320" indent="-27432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274320" indent="0" algn="l"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548640" indent="-27432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4pPr>
      <a:lvl5pPr marL="548640" indent="0" algn="l"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31" userDrawn="1">
          <p15:clr>
            <a:srgbClr val="F26B43"/>
          </p15:clr>
        </p15:guide>
        <p15:guide id="2" pos="325" userDrawn="1">
          <p15:clr>
            <a:srgbClr val="F26B43"/>
          </p15:clr>
        </p15:guide>
        <p15:guide id="3" pos="7355" userDrawn="1">
          <p15:clr>
            <a:srgbClr val="F26B43"/>
          </p15:clr>
        </p15:guide>
        <p15:guide id="4" orient="horz" pos="3793"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4.xml"/><Relationship Id="rId7"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6.xml"/><Relationship Id="rId5" Type="http://schemas.openxmlformats.org/officeDocument/2006/relationships/video" Target="https://www.youtube.com/embed/WUBHRVtNsxM?list=PLBzmUd_ESwotHoBQVE0l2LIfSrf-_dGFU" TargetMode="External"/><Relationship Id="rId4" Type="http://schemas.openxmlformats.org/officeDocument/2006/relationships/tags" Target="../tags/tag5.xml"/></Relationships>
</file>

<file path=ppt/slides/_rels/slide10.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8.jpeg"/><Relationship Id="rId5" Type="http://schemas.openxmlformats.org/officeDocument/2006/relationships/slideLayout" Target="../slideLayouts/slideLayout2.xml"/><Relationship Id="rId4" Type="http://schemas.openxmlformats.org/officeDocument/2006/relationships/tags" Target="../tags/tag45.xml"/></Relationships>
</file>

<file path=ppt/slides/_rels/slide12.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9.jpeg"/><Relationship Id="rId5" Type="http://schemas.openxmlformats.org/officeDocument/2006/relationships/slideLayout" Target="../slideLayouts/slideLayout2.xml"/><Relationship Id="rId4" Type="http://schemas.openxmlformats.org/officeDocument/2006/relationships/tags" Target="../tags/tag55.xml"/></Relationships>
</file>

<file path=ppt/slides/_rels/slide15.xml.rels><?xml version="1.0" encoding="UTF-8" standalone="yes"?>
<Relationships xmlns="http://schemas.openxmlformats.org/package/2006/relationships"><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tags" Target="../tags/tag69.xml"/><Relationship Id="rId3" Type="http://schemas.openxmlformats.org/officeDocument/2006/relationships/tags" Target="../tags/tag64.xml"/><Relationship Id="rId7" Type="http://schemas.openxmlformats.org/officeDocument/2006/relationships/tags" Target="../tags/tag68.xml"/><Relationship Id="rId12" Type="http://schemas.openxmlformats.org/officeDocument/2006/relationships/image" Target="../media/image12.jpeg"/><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tags" Target="../tags/tag67.xml"/><Relationship Id="rId11" Type="http://schemas.openxmlformats.org/officeDocument/2006/relationships/image" Target="../media/image11.jpeg"/><Relationship Id="rId5" Type="http://schemas.openxmlformats.org/officeDocument/2006/relationships/tags" Target="../tags/tag66.xml"/><Relationship Id="rId10" Type="http://schemas.openxmlformats.org/officeDocument/2006/relationships/image" Target="../media/image10.jpeg"/><Relationship Id="rId4" Type="http://schemas.openxmlformats.org/officeDocument/2006/relationships/tags" Target="../tags/tag65.xml"/><Relationship Id="rId9"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s>
</file>

<file path=ppt/slides/_rels/slide20.xml.rels><?xml version="1.0" encoding="UTF-8" standalone="yes"?>
<Relationships xmlns="http://schemas.openxmlformats.org/package/2006/relationships"><Relationship Id="rId3" Type="http://schemas.openxmlformats.org/officeDocument/2006/relationships/tags" Target="../tags/tag78.xml"/><Relationship Id="rId7" Type="http://schemas.openxmlformats.org/officeDocument/2006/relationships/image" Target="../media/image13.jpeg"/><Relationship Id="rId2" Type="http://schemas.openxmlformats.org/officeDocument/2006/relationships/tags" Target="../tags/tag77.xml"/><Relationship Id="rId1" Type="http://schemas.openxmlformats.org/officeDocument/2006/relationships/tags" Target="../tags/tag76.xml"/><Relationship Id="rId6" Type="http://schemas.microsoft.com/office/2018/10/relationships/comments" Target="../comments/modernComment_1D7_CD4F63CD.xml"/><Relationship Id="rId5" Type="http://schemas.openxmlformats.org/officeDocument/2006/relationships/slideLayout" Target="../slideLayouts/slideLayout2.xml"/><Relationship Id="rId4" Type="http://schemas.openxmlformats.org/officeDocument/2006/relationships/tags" Target="../tags/tag79.xml"/></Relationships>
</file>

<file path=ppt/slides/_rels/slide21.xml.rels><?xml version="1.0" encoding="UTF-8" standalone="yes"?>
<Relationships xmlns="http://schemas.openxmlformats.org/package/2006/relationships"><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tags" Target="../tags/tag80.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tags" Target="../tags/tag85.xml"/><Relationship Id="rId2" Type="http://schemas.openxmlformats.org/officeDocument/2006/relationships/tags" Target="../tags/tag84.xml"/><Relationship Id="rId1" Type="http://schemas.openxmlformats.org/officeDocument/2006/relationships/tags" Target="../tags/tag83.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image" Target="../media/image14.jpeg"/><Relationship Id="rId5" Type="http://schemas.openxmlformats.org/officeDocument/2006/relationships/slideLayout" Target="../slideLayouts/slideLayout2.xml"/><Relationship Id="rId4" Type="http://schemas.openxmlformats.org/officeDocument/2006/relationships/tags" Target="../tags/tag89.xml"/></Relationships>
</file>

<file path=ppt/slides/_rels/slide24.xml.rels><?xml version="1.0" encoding="UTF-8" standalone="yes"?>
<Relationships xmlns="http://schemas.openxmlformats.org/package/2006/relationships"><Relationship Id="rId3" Type="http://schemas.openxmlformats.org/officeDocument/2006/relationships/tags" Target="../tags/tag92.xml"/><Relationship Id="rId2" Type="http://schemas.openxmlformats.org/officeDocument/2006/relationships/tags" Target="../tags/tag91.xml"/><Relationship Id="rId1" Type="http://schemas.openxmlformats.org/officeDocument/2006/relationships/tags" Target="../tags/tag90.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95.xml"/><Relationship Id="rId2" Type="http://schemas.openxmlformats.org/officeDocument/2006/relationships/tags" Target="../tags/tag94.xml"/><Relationship Id="rId1" Type="http://schemas.openxmlformats.org/officeDocument/2006/relationships/tags" Target="../tags/tag93.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image" Target="../media/image14.jpeg"/><Relationship Id="rId5" Type="http://schemas.openxmlformats.org/officeDocument/2006/relationships/slideLayout" Target="../slideLayouts/slideLayout2.xml"/><Relationship Id="rId4" Type="http://schemas.openxmlformats.org/officeDocument/2006/relationships/tags" Target="../tags/tag99.xml"/></Relationships>
</file>

<file path=ppt/slides/_rels/slide27.xml.rels><?xml version="1.0" encoding="UTF-8" standalone="yes"?>
<Relationships xmlns="http://schemas.openxmlformats.org/package/2006/relationships"><Relationship Id="rId3" Type="http://schemas.openxmlformats.org/officeDocument/2006/relationships/tags" Target="../tags/tag102.xml"/><Relationship Id="rId2" Type="http://schemas.openxmlformats.org/officeDocument/2006/relationships/tags" Target="../tags/tag101.xml"/><Relationship Id="rId1" Type="http://schemas.openxmlformats.org/officeDocument/2006/relationships/tags" Target="../tags/tag100.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tags" Target="../tags/tag105.xml"/><Relationship Id="rId2" Type="http://schemas.openxmlformats.org/officeDocument/2006/relationships/tags" Target="../tags/tag104.xml"/><Relationship Id="rId1" Type="http://schemas.openxmlformats.org/officeDocument/2006/relationships/tags" Target="../tags/tag103.xml"/><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tags" Target="../tags/tag108.xml"/><Relationship Id="rId2" Type="http://schemas.openxmlformats.org/officeDocument/2006/relationships/tags" Target="../tags/tag107.xml"/><Relationship Id="rId1" Type="http://schemas.openxmlformats.org/officeDocument/2006/relationships/tags" Target="../tags/tag106.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tags" Target="../tags/tag11.xml"/><Relationship Id="rId7" Type="http://schemas.openxmlformats.org/officeDocument/2006/relationships/image" Target="../media/image4.pn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slideLayout" Target="../slideLayouts/slideLayout2.xml"/><Relationship Id="rId5" Type="http://schemas.openxmlformats.org/officeDocument/2006/relationships/tags" Target="../tags/tag13.xml"/><Relationship Id="rId4" Type="http://schemas.openxmlformats.org/officeDocument/2006/relationships/tags" Target="../tags/tag12.xml"/></Relationships>
</file>

<file path=ppt/slides/_rels/slide30.xml.rels><?xml version="1.0" encoding="UTF-8" standalone="yes"?>
<Relationships xmlns="http://schemas.openxmlformats.org/package/2006/relationships"><Relationship Id="rId3" Type="http://schemas.openxmlformats.org/officeDocument/2006/relationships/tags" Target="../tags/tag111.xml"/><Relationship Id="rId2" Type="http://schemas.openxmlformats.org/officeDocument/2006/relationships/tags" Target="../tags/tag110.xml"/><Relationship Id="rId1" Type="http://schemas.openxmlformats.org/officeDocument/2006/relationships/tags" Target="../tags/tag109.xml"/><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tags" Target="../tags/tag114.xml"/><Relationship Id="rId2" Type="http://schemas.openxmlformats.org/officeDocument/2006/relationships/tags" Target="../tags/tag113.xml"/><Relationship Id="rId1" Type="http://schemas.openxmlformats.org/officeDocument/2006/relationships/tags" Target="../tags/tag112.xml"/><Relationship Id="rId6" Type="http://schemas.openxmlformats.org/officeDocument/2006/relationships/image" Target="../media/image15.jpeg"/><Relationship Id="rId5" Type="http://schemas.openxmlformats.org/officeDocument/2006/relationships/slideLayout" Target="../slideLayouts/slideLayout2.xml"/><Relationship Id="rId4" Type="http://schemas.openxmlformats.org/officeDocument/2006/relationships/tags" Target="../tags/tag115.xml"/></Relationships>
</file>

<file path=ppt/slides/_rels/slide32.xml.rels><?xml version="1.0" encoding="UTF-8" standalone="yes"?>
<Relationships xmlns="http://schemas.openxmlformats.org/package/2006/relationships"><Relationship Id="rId3" Type="http://schemas.openxmlformats.org/officeDocument/2006/relationships/tags" Target="../tags/tag118.xml"/><Relationship Id="rId2" Type="http://schemas.openxmlformats.org/officeDocument/2006/relationships/tags" Target="../tags/tag117.xml"/><Relationship Id="rId1" Type="http://schemas.openxmlformats.org/officeDocument/2006/relationships/tags" Target="../tags/tag116.xml"/><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tags" Target="../tags/tag121.xml"/><Relationship Id="rId2" Type="http://schemas.openxmlformats.org/officeDocument/2006/relationships/tags" Target="../tags/tag120.xml"/><Relationship Id="rId1" Type="http://schemas.openxmlformats.org/officeDocument/2006/relationships/tags" Target="../tags/tag119.xml"/><Relationship Id="rId4"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tags" Target="../tags/tag124.xml"/><Relationship Id="rId2" Type="http://schemas.openxmlformats.org/officeDocument/2006/relationships/tags" Target="../tags/tag123.xml"/><Relationship Id="rId1" Type="http://schemas.openxmlformats.org/officeDocument/2006/relationships/tags" Target="../tags/tag122.xml"/><Relationship Id="rId6" Type="http://schemas.openxmlformats.org/officeDocument/2006/relationships/image" Target="../media/image16.jpeg"/><Relationship Id="rId5" Type="http://schemas.openxmlformats.org/officeDocument/2006/relationships/slideLayout" Target="../slideLayouts/slideLayout2.xml"/><Relationship Id="rId4" Type="http://schemas.openxmlformats.org/officeDocument/2006/relationships/tags" Target="../tags/tag125.xml"/></Relationships>
</file>

<file path=ppt/slides/_rels/slide35.xml.rels><?xml version="1.0" encoding="UTF-8" standalone="yes"?>
<Relationships xmlns="http://schemas.openxmlformats.org/package/2006/relationships"><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tags" Target="../tags/tag126.xml"/><Relationship Id="rId4"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tags" Target="../tags/tag131.xml"/><Relationship Id="rId2" Type="http://schemas.openxmlformats.org/officeDocument/2006/relationships/tags" Target="../tags/tag130.xml"/><Relationship Id="rId1" Type="http://schemas.openxmlformats.org/officeDocument/2006/relationships/tags" Target="../tags/tag129.xml"/><Relationship Id="rId4"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image" Target="../media/image16.jpeg"/><Relationship Id="rId5" Type="http://schemas.openxmlformats.org/officeDocument/2006/relationships/slideLayout" Target="../slideLayouts/slideLayout2.xml"/><Relationship Id="rId4" Type="http://schemas.openxmlformats.org/officeDocument/2006/relationships/tags" Target="../tags/tag135.xml"/></Relationships>
</file>

<file path=ppt/slides/_rels/slide38.xml.rels><?xml version="1.0" encoding="UTF-8" standalone="yes"?>
<Relationships xmlns="http://schemas.openxmlformats.org/package/2006/relationships"><Relationship Id="rId3" Type="http://schemas.openxmlformats.org/officeDocument/2006/relationships/tags" Target="../tags/tag138.xml"/><Relationship Id="rId2" Type="http://schemas.openxmlformats.org/officeDocument/2006/relationships/tags" Target="../tags/tag137.xml"/><Relationship Id="rId1" Type="http://schemas.openxmlformats.org/officeDocument/2006/relationships/tags" Target="../tags/tag136.xml"/><Relationship Id="rId6" Type="http://schemas.openxmlformats.org/officeDocument/2006/relationships/image" Target="../media/image17.jpeg"/><Relationship Id="rId5" Type="http://schemas.openxmlformats.org/officeDocument/2006/relationships/slideLayout" Target="../slideLayouts/slideLayout2.xml"/><Relationship Id="rId4" Type="http://schemas.openxmlformats.org/officeDocument/2006/relationships/tags" Target="../tags/tag139.xml"/></Relationships>
</file>

<file path=ppt/slides/_rels/slide39.xml.rels><?xml version="1.0" encoding="UTF-8" standalone="yes"?>
<Relationships xmlns="http://schemas.openxmlformats.org/package/2006/relationships"><Relationship Id="rId3" Type="http://schemas.openxmlformats.org/officeDocument/2006/relationships/tags" Target="../tags/tag142.xml"/><Relationship Id="rId2" Type="http://schemas.openxmlformats.org/officeDocument/2006/relationships/tags" Target="../tags/tag141.xml"/><Relationship Id="rId1" Type="http://schemas.openxmlformats.org/officeDocument/2006/relationships/tags" Target="../tags/tag140.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tags" Target="../tags/tag16.xml"/><Relationship Id="rId7" Type="http://schemas.openxmlformats.org/officeDocument/2006/relationships/image" Target="../media/image5.png"/><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slideLayout" Target="../slideLayouts/slideLayout2.xml"/><Relationship Id="rId5" Type="http://schemas.openxmlformats.org/officeDocument/2006/relationships/tags" Target="../tags/tag18.xml"/><Relationship Id="rId4" Type="http://schemas.openxmlformats.org/officeDocument/2006/relationships/tags" Target="../tags/tag17.xml"/></Relationships>
</file>

<file path=ppt/slides/_rels/slide40.xml.rels><?xml version="1.0" encoding="UTF-8" standalone="yes"?>
<Relationships xmlns="http://schemas.openxmlformats.org/package/2006/relationships"><Relationship Id="rId3" Type="http://schemas.openxmlformats.org/officeDocument/2006/relationships/tags" Target="../tags/tag145.xml"/><Relationship Id="rId2" Type="http://schemas.openxmlformats.org/officeDocument/2006/relationships/tags" Target="../tags/tag144.xml"/><Relationship Id="rId1" Type="http://schemas.openxmlformats.org/officeDocument/2006/relationships/tags" Target="../tags/tag143.xml"/><Relationship Id="rId4"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tags" Target="../tags/tag148.xml"/><Relationship Id="rId2" Type="http://schemas.openxmlformats.org/officeDocument/2006/relationships/tags" Target="../tags/tag147.xml"/><Relationship Id="rId1" Type="http://schemas.openxmlformats.org/officeDocument/2006/relationships/tags" Target="../tags/tag146.xml"/><Relationship Id="rId4"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tags" Target="../tags/tag151.xml"/><Relationship Id="rId2" Type="http://schemas.openxmlformats.org/officeDocument/2006/relationships/tags" Target="../tags/tag150.xml"/><Relationship Id="rId1" Type="http://schemas.openxmlformats.org/officeDocument/2006/relationships/tags" Target="../tags/tag149.xml"/><Relationship Id="rId4"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tags" Target="../tags/tag154.xml"/><Relationship Id="rId2" Type="http://schemas.openxmlformats.org/officeDocument/2006/relationships/tags" Target="../tags/tag153.xml"/><Relationship Id="rId1" Type="http://schemas.openxmlformats.org/officeDocument/2006/relationships/tags" Target="../tags/tag152.xml"/><Relationship Id="rId4"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tags" Target="../tags/tag157.xml"/><Relationship Id="rId2" Type="http://schemas.openxmlformats.org/officeDocument/2006/relationships/tags" Target="../tags/tag156.xml"/><Relationship Id="rId1" Type="http://schemas.openxmlformats.org/officeDocument/2006/relationships/tags" Target="../tags/tag155.xml"/><Relationship Id="rId4"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tags" Target="../tags/tag160.xml"/><Relationship Id="rId2" Type="http://schemas.openxmlformats.org/officeDocument/2006/relationships/tags" Target="../tags/tag159.xml"/><Relationship Id="rId1" Type="http://schemas.openxmlformats.org/officeDocument/2006/relationships/tags" Target="../tags/tag158.xml"/><Relationship Id="rId4"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tags" Target="../tags/tag163.xml"/><Relationship Id="rId2" Type="http://schemas.openxmlformats.org/officeDocument/2006/relationships/tags" Target="../tags/tag162.xml"/><Relationship Id="rId1" Type="http://schemas.openxmlformats.org/officeDocument/2006/relationships/tags" Target="../tags/tag161.xml"/><Relationship Id="rId4"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tags" Target="../tags/tag166.xml"/><Relationship Id="rId2" Type="http://schemas.openxmlformats.org/officeDocument/2006/relationships/tags" Target="../tags/tag165.xml"/><Relationship Id="rId1" Type="http://schemas.openxmlformats.org/officeDocument/2006/relationships/tags" Target="../tags/tag164.xml"/><Relationship Id="rId4"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tags" Target="../tags/tag169.xml"/><Relationship Id="rId2" Type="http://schemas.openxmlformats.org/officeDocument/2006/relationships/tags" Target="../tags/tag168.xml"/><Relationship Id="rId1" Type="http://schemas.openxmlformats.org/officeDocument/2006/relationships/tags" Target="../tags/tag167.xml"/><Relationship Id="rId4"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tags" Target="../tags/tag172.xml"/><Relationship Id="rId2" Type="http://schemas.openxmlformats.org/officeDocument/2006/relationships/tags" Target="../tags/tag171.xml"/><Relationship Id="rId1" Type="http://schemas.openxmlformats.org/officeDocument/2006/relationships/tags" Target="../tags/tag170.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tags" Target="../tags/tag21.xml"/><Relationship Id="rId7" Type="http://schemas.openxmlformats.org/officeDocument/2006/relationships/image" Target="../media/image6.png"/><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slideLayout" Target="../slideLayouts/slideLayout2.xml"/><Relationship Id="rId5" Type="http://schemas.openxmlformats.org/officeDocument/2006/relationships/tags" Target="../tags/tag23.xml"/><Relationship Id="rId4" Type="http://schemas.openxmlformats.org/officeDocument/2006/relationships/tags" Target="../tags/tag22.xml"/></Relationships>
</file>

<file path=ppt/slides/_rels/slide50.xml.rels><?xml version="1.0" encoding="UTF-8" standalone="yes"?>
<Relationships xmlns="http://schemas.openxmlformats.org/package/2006/relationships"><Relationship Id="rId3" Type="http://schemas.openxmlformats.org/officeDocument/2006/relationships/tags" Target="../tags/tag175.xml"/><Relationship Id="rId2" Type="http://schemas.openxmlformats.org/officeDocument/2006/relationships/tags" Target="../tags/tag174.xml"/><Relationship Id="rId1" Type="http://schemas.openxmlformats.org/officeDocument/2006/relationships/tags" Target="../tags/tag173.xml"/><Relationship Id="rId4"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tags" Target="../tags/tag178.xml"/><Relationship Id="rId2" Type="http://schemas.openxmlformats.org/officeDocument/2006/relationships/tags" Target="../tags/tag177.xml"/><Relationship Id="rId1" Type="http://schemas.openxmlformats.org/officeDocument/2006/relationships/tags" Target="../tags/tag176.xml"/><Relationship Id="rId4"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tags" Target="../tags/tag181.xml"/><Relationship Id="rId2" Type="http://schemas.openxmlformats.org/officeDocument/2006/relationships/tags" Target="../tags/tag180.xml"/><Relationship Id="rId1" Type="http://schemas.openxmlformats.org/officeDocument/2006/relationships/tags" Target="../tags/tag179.xml"/><Relationship Id="rId4"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tags" Target="../tags/tag184.xml"/><Relationship Id="rId2" Type="http://schemas.openxmlformats.org/officeDocument/2006/relationships/tags" Target="../tags/tag183.xml"/><Relationship Id="rId1" Type="http://schemas.openxmlformats.org/officeDocument/2006/relationships/tags" Target="../tags/tag182.xml"/><Relationship Id="rId4"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tags" Target="../tags/tag187.xml"/><Relationship Id="rId2" Type="http://schemas.openxmlformats.org/officeDocument/2006/relationships/tags" Target="../tags/tag186.xml"/><Relationship Id="rId1" Type="http://schemas.openxmlformats.org/officeDocument/2006/relationships/tags" Target="../tags/tag185.xml"/><Relationship Id="rId4"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tags" Target="../tags/tag190.xml"/><Relationship Id="rId2" Type="http://schemas.openxmlformats.org/officeDocument/2006/relationships/tags" Target="../tags/tag189.xml"/><Relationship Id="rId1" Type="http://schemas.openxmlformats.org/officeDocument/2006/relationships/tags" Target="../tags/tag188.xml"/><Relationship Id="rId4"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tags" Target="../tags/tag193.xml"/><Relationship Id="rId2" Type="http://schemas.openxmlformats.org/officeDocument/2006/relationships/tags" Target="../tags/tag192.xml"/><Relationship Id="rId1" Type="http://schemas.openxmlformats.org/officeDocument/2006/relationships/tags" Target="../tags/tag191.xml"/><Relationship Id="rId4"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5.xml"/><Relationship Id="rId1" Type="http://schemas.openxmlformats.org/officeDocument/2006/relationships/tags" Target="../tags/tag194.xml"/></Relationships>
</file>

<file path=ppt/slides/_rels/slide58.xml.rels><?xml version="1.0" encoding="UTF-8" standalone="yes"?>
<Relationships xmlns="http://schemas.openxmlformats.org/package/2006/relationships"><Relationship Id="rId3" Type="http://schemas.openxmlformats.org/officeDocument/2006/relationships/tags" Target="../tags/tag198.xml"/><Relationship Id="rId2" Type="http://schemas.openxmlformats.org/officeDocument/2006/relationships/tags" Target="../tags/tag197.xml"/><Relationship Id="rId1" Type="http://schemas.openxmlformats.org/officeDocument/2006/relationships/tags" Target="../tags/tag196.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microsoft.com/office/2018/10/relationships/comments" Target="../comments/modernComment_211_E08510A6.xml"/><Relationship Id="rId3" Type="http://schemas.openxmlformats.org/officeDocument/2006/relationships/tags" Target="../tags/tag29.xml"/><Relationship Id="rId7" Type="http://schemas.openxmlformats.org/officeDocument/2006/relationships/slideLayout" Target="../slideLayouts/slideLayout1.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tags" Target="../tags/tag31.xml"/><Relationship Id="rId5" Type="http://schemas.openxmlformats.org/officeDocument/2006/relationships/video" Target="https://www.youtube.com/embed/WUBHRVtNsxM?list=PLBzmUd_ESwotHoBQVE0l2LIfSrf-_dGFU" TargetMode="External"/><Relationship Id="rId4" Type="http://schemas.openxmlformats.org/officeDocument/2006/relationships/tags" Target="../tags/tag30.xml"/><Relationship Id="rId9"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image" Target="../media/image7.jpeg"/><Relationship Id="rId5" Type="http://schemas.openxmlformats.org/officeDocument/2006/relationships/slideLayout" Target="../slideLayouts/slideLayout2.xml"/><Relationship Id="rId4" Type="http://schemas.openxmlformats.org/officeDocument/2006/relationships/tags" Target="../tags/tag35.xml"/></Relationships>
</file>

<file path=ppt/slides/_rels/slide9.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4ADED-E4F4-96B4-771C-22B444389C6E}"/>
              </a:ext>
            </a:extLst>
          </p:cNvPr>
          <p:cNvSpPr>
            <a:spLocks noGrp="1"/>
          </p:cNvSpPr>
          <p:nvPr>
            <p:ph type="ctrTitle"/>
            <p:custDataLst>
              <p:tags r:id="rId1"/>
            </p:custDataLst>
          </p:nvPr>
        </p:nvSpPr>
        <p:spPr/>
        <p:txBody>
          <a:bodyPr>
            <a:noAutofit/>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Suivi du rendement du portefeuille</a:t>
            </a:r>
          </a:p>
        </p:txBody>
      </p:sp>
      <p:sp>
        <p:nvSpPr>
          <p:cNvPr id="3" name="TextBox 2">
            <a:extLst>
              <a:ext uri="{FF2B5EF4-FFF2-40B4-BE49-F238E27FC236}">
                <a16:creationId xmlns:a16="http://schemas.microsoft.com/office/drawing/2014/main" id="{6A9EBC07-E89A-480E-0B63-1C54B7A50807}"/>
              </a:ext>
            </a:extLst>
          </p:cNvPr>
          <p:cNvSpPr txBox="1"/>
          <p:nvPr>
            <p:custDataLst>
              <p:tags r:id="rId2"/>
            </p:custDataLst>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4" name="TextBox 3">
            <a:extLst>
              <a:ext uri="{FF2B5EF4-FFF2-40B4-BE49-F238E27FC236}">
                <a16:creationId xmlns:a16="http://schemas.microsoft.com/office/drawing/2014/main" id="{0AF1ADBB-F79D-BADA-AC9D-C2A8B61D7835}"/>
              </a:ext>
            </a:extLst>
          </p:cNvPr>
          <p:cNvSpPr txBox="1"/>
          <p:nvPr>
            <p:custDataLst>
              <p:tags r:id="rId3"/>
            </p:custDataLst>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6" name="Slide Number Placeholder 5">
            <a:extLst>
              <a:ext uri="{FF2B5EF4-FFF2-40B4-BE49-F238E27FC236}">
                <a16:creationId xmlns:a16="http://schemas.microsoft.com/office/drawing/2014/main" id="{62CE6CB1-45A9-C8FE-81D0-492E8B4ED968}"/>
              </a:ext>
            </a:extLst>
          </p:cNvPr>
          <p:cNvSpPr>
            <a:spLocks noGrp="1"/>
          </p:cNvSpPr>
          <p:nvPr>
            <p:ph type="sldNum" sz="quarter" idx="12"/>
            <p:custDataLst>
              <p:tags r:id="rId4"/>
            </p:custDataLst>
          </p:nvPr>
        </p:nvSpPr>
        <p:spPr/>
        <p:txBody>
          <a:bodyPr/>
          <a:lstStyle/>
          <a:p>
            <a:fld id="{DFDF98CC-160E-494C-8C3C-8CDC5FA257DE}" type="slidenum">
              <a:rPr lang="en-US" smtClean="0"/>
              <a:t>1</a:t>
            </a:fld>
            <a:endParaRPr lang="en-US"/>
          </a:p>
        </p:txBody>
      </p:sp>
      <p:pic>
        <p:nvPicPr>
          <p:cNvPr id="8" name="Online Media 4" descr="Comment investir : Suivi du portefeuille">
            <a:hlinkClick r:id="" action="ppaction://media"/>
            <a:extLst>
              <a:ext uri="{FF2B5EF4-FFF2-40B4-BE49-F238E27FC236}">
                <a16:creationId xmlns:a16="http://schemas.microsoft.com/office/drawing/2014/main" id="{3C2A561A-AF93-F8DE-17C2-ABE4869E8330}"/>
              </a:ext>
            </a:extLst>
          </p:cNvPr>
          <p:cNvPicPr>
            <a:picLocks noRot="1" noChangeAspect="1"/>
          </p:cNvPicPr>
          <p:nvPr>
            <a:videoFile r:link="rId5"/>
            <p:custDataLst>
              <p:tags r:id="rId6"/>
            </p:custDataLst>
          </p:nvPr>
        </p:nvPicPr>
        <p:blipFill>
          <a:blip r:embed="rId8"/>
          <a:stretch>
            <a:fillRect/>
          </a:stretch>
        </p:blipFill>
        <p:spPr>
          <a:xfrm>
            <a:off x="3290483" y="2420027"/>
            <a:ext cx="5611034" cy="3170234"/>
          </a:xfrm>
          <a:prstGeom prst="rect">
            <a:avLst/>
          </a:prstGeom>
        </p:spPr>
      </p:pic>
    </p:spTree>
    <p:extLst>
      <p:ext uri="{BB962C8B-B14F-4D97-AF65-F5344CB8AC3E}">
        <p14:creationId xmlns:p14="http://schemas.microsoft.com/office/powerpoint/2010/main" val="150875302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fill="hold" display="0">
                  <p:stCondLst>
                    <p:cond delay="indefinite"/>
                  </p:stCondLst>
                </p:cTn>
                <p:tgtEl>
                  <p:spTgt spid="8"/>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C4C00-BF3D-07C4-E7E0-94B18FCFFD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8C430F-0734-BAD4-E50A-EC273B108079}"/>
              </a:ext>
            </a:extLst>
          </p:cNvPr>
          <p:cNvSpPr>
            <a:spLocks noGrp="1"/>
          </p:cNvSpPr>
          <p:nvPr>
            <p:ph type="ctrTitle"/>
            <p:custDataLst>
              <p:tags r:id="rId1"/>
            </p:custDataLst>
          </p:nvPr>
        </p:nvSpPr>
        <p:spPr>
          <a:xfrm>
            <a:off x="517870" y="1160463"/>
            <a:ext cx="962702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Qu’est-ce qu’un indice de référence?</a:t>
            </a:r>
            <a:br>
              <a:rPr sz="3200"/>
            </a:br>
            <a:endParaRPr lang="en-CA"/>
          </a:p>
        </p:txBody>
      </p:sp>
      <p:sp>
        <p:nvSpPr>
          <p:cNvPr id="3" name="Subtitle 2">
            <a:extLst>
              <a:ext uri="{FF2B5EF4-FFF2-40B4-BE49-F238E27FC236}">
                <a16:creationId xmlns:a16="http://schemas.microsoft.com/office/drawing/2014/main" id="{27617766-DC69-78D2-1FAF-9B974CDE6103}"/>
              </a:ext>
            </a:extLst>
          </p:cNvPr>
          <p:cNvSpPr>
            <a:spLocks noGrp="1"/>
          </p:cNvSpPr>
          <p:nvPr>
            <p:ph type="subTitle" idx="1"/>
            <p:custDataLst>
              <p:tags r:id="rId2"/>
            </p:custDataLst>
          </p:nvPr>
        </p:nvSpPr>
        <p:spPr>
          <a:xfrm>
            <a:off x="375370" y="1989436"/>
            <a:ext cx="11309949" cy="4003591"/>
          </a:xfrm>
        </p:spPr>
        <p:txBody>
          <a:bodyPr>
            <a:noAutofit/>
          </a:bodyPr>
          <a:lstStyle/>
          <a:p>
            <a:pPr marL="146050" lvl="0" indent="0">
              <a:spcBef>
                <a:spcPts val="1200"/>
              </a:spcBef>
              <a:buSzPts val="1300"/>
              <a:buNone/>
            </a:pPr>
            <a:r>
              <a:rPr lang="fr-CA" sz="2600" dirty="0">
                <a:solidFill>
                  <a:srgbClr val="000000"/>
                </a:solidFill>
                <a:uFill>
                  <a:solidFill>
                    <a:prstClr val="black">
                      <a:alpha val="0"/>
                    </a:prstClr>
                  </a:solidFill>
                </a:uFill>
                <a:latin typeface="Century Gothic"/>
                <a:ea typeface="Century Gothic"/>
                <a:cs typeface="Century Gothic"/>
              </a:rPr>
              <a:t>a</a:t>
            </a:r>
            <a:r>
              <a:rPr lang="fr-CA" sz="2600" b="0" i="0" u="none" strike="noStrike" cap="none" baseline="0" dirty="0">
                <a:solidFill>
                  <a:srgbClr val="000000"/>
                </a:solidFill>
                <a:effectLst/>
                <a:uFill>
                  <a:solidFill>
                    <a:prstClr val="black">
                      <a:alpha val="0"/>
                    </a:prstClr>
                  </a:solidFill>
                </a:uFill>
                <a:latin typeface="Century Gothic"/>
                <a:ea typeface="Century Gothic"/>
                <a:cs typeface="Century Gothic"/>
              </a:rPr>
              <a:t>) La valeur initiale de tes investissements</a:t>
            </a:r>
          </a:p>
          <a:p>
            <a:pPr marL="146050" lvl="0" indent="0">
              <a:spcBef>
                <a:spcPts val="1200"/>
              </a:spcBef>
              <a:buSzPts val="1300"/>
              <a:buNone/>
            </a:pPr>
            <a:r>
              <a:rPr lang="fr-CA" sz="2600" b="1" dirty="0">
                <a:solidFill>
                  <a:srgbClr val="6ABD4A"/>
                </a:solidFill>
                <a:uFill>
                  <a:solidFill>
                    <a:prstClr val="black">
                      <a:alpha val="0"/>
                    </a:prstClr>
                  </a:solidFill>
                </a:uFill>
                <a:latin typeface="Century Gothic"/>
                <a:ea typeface="Century Gothic"/>
                <a:cs typeface="Century Gothic"/>
              </a:rPr>
              <a:t>b</a:t>
            </a:r>
            <a:r>
              <a:rPr lang="fr-CA" sz="2600" b="1" i="0" u="none" strike="noStrike" cap="none" baseline="0" dirty="0">
                <a:solidFill>
                  <a:srgbClr val="6ABD4A"/>
                </a:solidFill>
                <a:effectLst/>
                <a:uFill>
                  <a:solidFill>
                    <a:prstClr val="black">
                      <a:alpha val="0"/>
                    </a:prstClr>
                  </a:solidFill>
                </a:uFill>
                <a:latin typeface="Century Gothic"/>
                <a:ea typeface="Century Gothic"/>
                <a:cs typeface="Century Gothic"/>
              </a:rPr>
              <a:t>) Une norme à laquelle tu peux comparer le rendement de tes investissements</a:t>
            </a:r>
          </a:p>
          <a:p>
            <a:pPr marL="146050" lvl="0" indent="0">
              <a:spcBef>
                <a:spcPts val="1200"/>
              </a:spcBef>
              <a:buSzPts val="1300"/>
              <a:buNone/>
            </a:pPr>
            <a:r>
              <a:rPr lang="fr-CA" sz="2600" dirty="0">
                <a:solidFill>
                  <a:srgbClr val="000000"/>
                </a:solidFill>
                <a:uFill>
                  <a:solidFill>
                    <a:prstClr val="black">
                      <a:alpha val="0"/>
                    </a:prstClr>
                  </a:solidFill>
                </a:uFill>
                <a:latin typeface="Century Gothic"/>
                <a:ea typeface="Century Gothic"/>
                <a:cs typeface="Century Gothic"/>
              </a:rPr>
              <a:t>c</a:t>
            </a:r>
            <a:r>
              <a:rPr lang="fr-CA" sz="2600" b="0" i="0" u="none" strike="noStrike" cap="none" baseline="0" dirty="0">
                <a:solidFill>
                  <a:srgbClr val="000000"/>
                </a:solidFill>
                <a:effectLst/>
                <a:uFill>
                  <a:solidFill>
                    <a:prstClr val="black">
                      <a:alpha val="0"/>
                    </a:prstClr>
                  </a:solidFill>
                </a:uFill>
                <a:latin typeface="Century Gothic"/>
                <a:ea typeface="Century Gothic"/>
                <a:cs typeface="Century Gothic"/>
              </a:rPr>
              <a:t>) Un document expliquant les tendances du marché</a:t>
            </a:r>
          </a:p>
          <a:p>
            <a:pPr marL="146050" lvl="0" indent="0">
              <a:spcBef>
                <a:spcPts val="1200"/>
              </a:spcBef>
              <a:buSzPts val="1300"/>
              <a:buNone/>
            </a:pPr>
            <a:r>
              <a:rPr lang="fr-CA" sz="2600" dirty="0">
                <a:solidFill>
                  <a:srgbClr val="000000"/>
                </a:solidFill>
                <a:uFill>
                  <a:solidFill>
                    <a:prstClr val="black">
                      <a:alpha val="0"/>
                    </a:prstClr>
                  </a:solidFill>
                </a:uFill>
                <a:latin typeface="Century Gothic"/>
                <a:ea typeface="Century Gothic"/>
                <a:cs typeface="Century Gothic"/>
              </a:rPr>
              <a:t>d</a:t>
            </a:r>
            <a:r>
              <a:rPr lang="fr-CA" sz="2600" b="0" i="0" u="none" strike="noStrike" cap="none" baseline="0" dirty="0">
                <a:solidFill>
                  <a:srgbClr val="000000"/>
                </a:solidFill>
                <a:effectLst/>
                <a:uFill>
                  <a:solidFill>
                    <a:prstClr val="black">
                      <a:alpha val="0"/>
                    </a:prstClr>
                  </a:solidFill>
                </a:uFill>
                <a:latin typeface="Century Gothic"/>
                <a:ea typeface="Century Gothic"/>
                <a:cs typeface="Century Gothic"/>
              </a:rPr>
              <a:t>) Un relevé de ton conseiller ou de ta conseillère en placements</a:t>
            </a:r>
          </a:p>
          <a:p>
            <a:pPr marL="146050" lvl="0" indent="0">
              <a:spcBef>
                <a:spcPts val="1200"/>
              </a:spcBef>
              <a:buSzPts val="1300"/>
              <a:buNone/>
            </a:pPr>
            <a:endParaRPr lang="en-CA" sz="2600" dirty="0">
              <a:solidFill>
                <a:srgbClr val="000000"/>
              </a:solidFill>
            </a:endParaRPr>
          </a:p>
          <a:p>
            <a:pPr marL="146050" lvl="0" indent="0">
              <a:spcBef>
                <a:spcPts val="1200"/>
              </a:spcBef>
              <a:buSzPts val="1300"/>
              <a:buNone/>
            </a:pPr>
            <a:endParaRPr lang="en-CA" sz="2600" dirty="0">
              <a:solidFill>
                <a:srgbClr val="000000"/>
              </a:solidFill>
            </a:endParaRPr>
          </a:p>
        </p:txBody>
      </p:sp>
      <p:sp>
        <p:nvSpPr>
          <p:cNvPr id="4" name="Slide Number Placeholder 3">
            <a:extLst>
              <a:ext uri="{FF2B5EF4-FFF2-40B4-BE49-F238E27FC236}">
                <a16:creationId xmlns:a16="http://schemas.microsoft.com/office/drawing/2014/main" id="{662D6A48-9963-0220-12A7-BF9307B4712D}"/>
              </a:ext>
            </a:extLst>
          </p:cNvPr>
          <p:cNvSpPr>
            <a:spLocks noGrp="1"/>
          </p:cNvSpPr>
          <p:nvPr>
            <p:ph type="sldNum" sz="quarter" idx="12"/>
            <p:custDataLst>
              <p:tags r:id="rId3"/>
            </p:custDataLst>
          </p:nvPr>
        </p:nvSpPr>
        <p:spPr/>
        <p:txBody>
          <a:bodyPr/>
          <a:lstStyle/>
          <a:p>
            <a:fld id="{DFDF98CC-160E-494C-8C3C-8CDC5FA257DE}" type="slidenum">
              <a:rPr lang="en-US" smtClean="0"/>
              <a:t>10</a:t>
            </a:fld>
            <a:endParaRPr lang="en-US"/>
          </a:p>
        </p:txBody>
      </p:sp>
    </p:spTree>
    <p:extLst>
      <p:ext uri="{BB962C8B-B14F-4D97-AF65-F5344CB8AC3E}">
        <p14:creationId xmlns:p14="http://schemas.microsoft.com/office/powerpoint/2010/main" val="249832760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5E907-9514-F20F-5990-E08F136B94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FB59F6-E9BD-5BB3-A3A5-14823AB07BE6}"/>
              </a:ext>
            </a:extLst>
          </p:cNvPr>
          <p:cNvSpPr>
            <a:spLocks noGrp="1"/>
          </p:cNvSpPr>
          <p:nvPr>
            <p:ph type="ctrTitle"/>
            <p:custDataLst>
              <p:tags r:id="rId1"/>
            </p:custDataLst>
          </p:nvPr>
        </p:nvSpPr>
        <p:spPr>
          <a:xfrm>
            <a:off x="517870" y="1160463"/>
            <a:ext cx="962702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Qu’est-ce qu’un indice de référence?</a:t>
            </a:r>
            <a:endParaRPr lang="en-US"/>
          </a:p>
        </p:txBody>
      </p:sp>
      <p:sp>
        <p:nvSpPr>
          <p:cNvPr id="3" name="Subtitle 2">
            <a:extLst>
              <a:ext uri="{FF2B5EF4-FFF2-40B4-BE49-F238E27FC236}">
                <a16:creationId xmlns:a16="http://schemas.microsoft.com/office/drawing/2014/main" id="{47120C54-EB82-C688-BF36-CC1D33BF6B0B}"/>
              </a:ext>
            </a:extLst>
          </p:cNvPr>
          <p:cNvSpPr>
            <a:spLocks noGrp="1"/>
          </p:cNvSpPr>
          <p:nvPr>
            <p:ph type="subTitle" idx="1"/>
            <p:custDataLst>
              <p:tags r:id="rId2"/>
            </p:custDataLst>
          </p:nvPr>
        </p:nvSpPr>
        <p:spPr>
          <a:xfrm>
            <a:off x="375371" y="1989436"/>
            <a:ext cx="5582518" cy="4003591"/>
          </a:xfrm>
        </p:spPr>
        <p:txBody>
          <a:bodyPr>
            <a:noAutofit/>
          </a:bodyPr>
          <a:lstStyle/>
          <a:p>
            <a:pPr marL="498475" indent="-352425">
              <a:spcBef>
                <a:spcPts val="1200"/>
              </a:spcBef>
              <a:buSzTx/>
            </a:pPr>
            <a:r>
              <a:rPr lang="fr-CA" sz="2400" b="0" i="0" u="none" strike="noStrike" cap="none" baseline="0" dirty="0">
                <a:solidFill>
                  <a:srgbClr val="000000"/>
                </a:solidFill>
                <a:effectLst/>
                <a:uFill>
                  <a:solidFill>
                    <a:prstClr val="black">
                      <a:alpha val="0"/>
                    </a:prstClr>
                  </a:solidFill>
                </a:uFill>
                <a:latin typeface="Century Gothic"/>
                <a:ea typeface="Century Gothic"/>
                <a:cs typeface="Century Gothic"/>
              </a:rPr>
              <a:t>Un point de référence pour comparer le rendement de ton portefeuille</a:t>
            </a:r>
          </a:p>
          <a:p>
            <a:pPr marL="498475" indent="-352425">
              <a:spcBef>
                <a:spcPts val="1200"/>
              </a:spcBef>
              <a:buSzTx/>
            </a:pPr>
            <a:r>
              <a:rPr lang="fr-CA" sz="2400" b="0" i="0" u="none" strike="noStrike" cap="none" baseline="0" dirty="0">
                <a:solidFill>
                  <a:srgbClr val="000000"/>
                </a:solidFill>
                <a:effectLst/>
                <a:uFill>
                  <a:solidFill>
                    <a:prstClr val="black">
                      <a:alpha val="0"/>
                    </a:prstClr>
                  </a:solidFill>
                </a:uFill>
                <a:latin typeface="Century Gothic"/>
                <a:ea typeface="Century Gothic"/>
                <a:cs typeface="Century Gothic"/>
              </a:rPr>
              <a:t>Une mesure pour évaluer l’efficacité de ta stratégie d’investissement</a:t>
            </a:r>
          </a:p>
          <a:p>
            <a:pPr marL="498475" indent="-352425">
              <a:spcBef>
                <a:spcPts val="1200"/>
              </a:spcBef>
              <a:buSzTx/>
            </a:pPr>
            <a:r>
              <a:rPr lang="fr-CA" sz="2400" b="0" i="0" u="none" strike="noStrike" cap="none" baseline="0" dirty="0">
                <a:solidFill>
                  <a:srgbClr val="000000"/>
                </a:solidFill>
                <a:effectLst/>
                <a:uFill>
                  <a:solidFill>
                    <a:prstClr val="black">
                      <a:alpha val="0"/>
                    </a:prstClr>
                  </a:solidFill>
                </a:uFill>
                <a:latin typeface="Century Gothic"/>
                <a:ea typeface="Century Gothic"/>
                <a:cs typeface="Century Gothic"/>
              </a:rPr>
              <a:t>Un indicateur qui permet d’évaluer si la composition de ton portefeuille est conforme à la répartition cible</a:t>
            </a:r>
          </a:p>
          <a:p>
            <a:pPr marL="498475" indent="-352425">
              <a:spcBef>
                <a:spcPts val="1200"/>
              </a:spcBef>
              <a:buSzTx/>
            </a:pPr>
            <a:endParaRPr lang="en-CA" sz="2400" dirty="0">
              <a:solidFill>
                <a:srgbClr val="000000"/>
              </a:solidFill>
            </a:endParaRPr>
          </a:p>
          <a:p>
            <a:pPr marL="498475" indent="-352425">
              <a:spcBef>
                <a:spcPts val="1200"/>
              </a:spcBef>
              <a:buSzTx/>
            </a:pPr>
            <a:endParaRPr lang="en-CA" sz="2400" dirty="0">
              <a:solidFill>
                <a:srgbClr val="000000"/>
              </a:solidFill>
            </a:endParaRPr>
          </a:p>
        </p:txBody>
      </p:sp>
      <p:sp>
        <p:nvSpPr>
          <p:cNvPr id="4" name="Slide Number Placeholder 3">
            <a:extLst>
              <a:ext uri="{FF2B5EF4-FFF2-40B4-BE49-F238E27FC236}">
                <a16:creationId xmlns:a16="http://schemas.microsoft.com/office/drawing/2014/main" id="{6A280CCD-4D72-D65B-12EE-FEB6D56B4E83}"/>
              </a:ext>
            </a:extLst>
          </p:cNvPr>
          <p:cNvSpPr>
            <a:spLocks noGrp="1"/>
          </p:cNvSpPr>
          <p:nvPr>
            <p:ph type="sldNum" sz="quarter" idx="12"/>
            <p:custDataLst>
              <p:tags r:id="rId3"/>
            </p:custDataLst>
          </p:nvPr>
        </p:nvSpPr>
        <p:spPr/>
        <p:txBody>
          <a:bodyPr/>
          <a:lstStyle/>
          <a:p>
            <a:fld id="{DFDF98CC-160E-494C-8C3C-8CDC5FA257DE}" type="slidenum">
              <a:rPr lang="en-US" smtClean="0"/>
              <a:t>11</a:t>
            </a:fld>
            <a:endParaRPr lang="en-US"/>
          </a:p>
        </p:txBody>
      </p:sp>
      <p:pic>
        <p:nvPicPr>
          <p:cNvPr id="5" name="Google Shape;151;p24" title="pexels-anna-nekrashevich-6801874.jpg">
            <a:extLst>
              <a:ext uri="{FF2B5EF4-FFF2-40B4-BE49-F238E27FC236}">
                <a16:creationId xmlns:a16="http://schemas.microsoft.com/office/drawing/2014/main" id="{AF5A35F6-547E-ED8C-086D-646F99895D9D}"/>
              </a:ext>
            </a:extLst>
          </p:cNvPr>
          <p:cNvPicPr preferRelativeResize="0"/>
          <p:nvPr>
            <p:custDataLst>
              <p:tags r:id="rId4"/>
            </p:custDataLst>
          </p:nvPr>
        </p:nvPicPr>
        <p:blipFill>
          <a:blip r:embed="rId6">
            <a:alphaModFix/>
          </a:blip>
          <a:stretch>
            <a:fillRect/>
          </a:stretch>
        </p:blipFill>
        <p:spPr>
          <a:xfrm>
            <a:off x="6840187" y="1845688"/>
            <a:ext cx="5351813" cy="3851849"/>
          </a:xfrm>
          <a:prstGeom prst="rect">
            <a:avLst/>
          </a:prstGeom>
          <a:noFill/>
          <a:ln>
            <a:noFill/>
          </a:ln>
        </p:spPr>
      </p:pic>
    </p:spTree>
    <p:extLst>
      <p:ext uri="{BB962C8B-B14F-4D97-AF65-F5344CB8AC3E}">
        <p14:creationId xmlns:p14="http://schemas.microsoft.com/office/powerpoint/2010/main" val="391130863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48D23-ECBA-FE64-92B4-2F5C9C0109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EDB3AB-40A7-8395-DC8C-AF96E06E4D90}"/>
              </a:ext>
            </a:extLst>
          </p:cNvPr>
          <p:cNvSpPr>
            <a:spLocks noGrp="1"/>
          </p:cNvSpPr>
          <p:nvPr>
            <p:ph type="ctrTitle"/>
            <p:custDataLst>
              <p:tags r:id="rId1"/>
            </p:custDataLst>
          </p:nvPr>
        </p:nvSpPr>
        <p:spPr>
          <a:xfrm>
            <a:off x="517870" y="1160463"/>
            <a:ext cx="11167449"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Si ton portefeuille est principalement composé d’actions technologiques, quel indice de référence convient le mieux?</a:t>
            </a:r>
            <a:br>
              <a:rPr sz="3200"/>
            </a:br>
            <a:endParaRPr lang="en-CA"/>
          </a:p>
        </p:txBody>
      </p:sp>
      <p:sp>
        <p:nvSpPr>
          <p:cNvPr id="3" name="Subtitle 2">
            <a:extLst>
              <a:ext uri="{FF2B5EF4-FFF2-40B4-BE49-F238E27FC236}">
                <a16:creationId xmlns:a16="http://schemas.microsoft.com/office/drawing/2014/main" id="{6AD6A70D-AFCC-06C5-ED7D-29823BD73600}"/>
              </a:ext>
            </a:extLst>
          </p:cNvPr>
          <p:cNvSpPr>
            <a:spLocks noGrp="1"/>
          </p:cNvSpPr>
          <p:nvPr>
            <p:ph type="subTitle" idx="1"/>
            <p:custDataLst>
              <p:tags r:id="rId2"/>
            </p:custDataLst>
          </p:nvPr>
        </p:nvSpPr>
        <p:spPr>
          <a:xfrm>
            <a:off x="375370" y="2940515"/>
            <a:ext cx="11309949" cy="3511084"/>
          </a:xfrm>
        </p:spPr>
        <p:txBody>
          <a:bodyPr>
            <a:noAutofit/>
          </a:bodyPr>
          <a:lstStyle/>
          <a:p>
            <a:pPr marL="146050" lvl="0" indent="0">
              <a:spcBef>
                <a:spcPts val="1200"/>
              </a:spcBef>
              <a:buSzPts val="1300"/>
              <a:buNone/>
            </a:pPr>
            <a:r>
              <a:rPr lang="fr-CA" sz="2600" b="0" i="0" u="none" strike="noStrike" cap="none" baseline="0" dirty="0">
                <a:solidFill>
                  <a:srgbClr val="000000"/>
                </a:solidFill>
                <a:effectLst/>
                <a:uFill>
                  <a:solidFill>
                    <a:prstClr val="black">
                      <a:alpha val="0"/>
                    </a:prstClr>
                  </a:solidFill>
                </a:uFill>
                <a:latin typeface="Century Gothic"/>
                <a:ea typeface="Century Gothic"/>
                <a:cs typeface="Century Gothic"/>
              </a:rPr>
              <a:t>a) Indice composé S&amp;P/TSX</a:t>
            </a:r>
          </a:p>
          <a:p>
            <a:pPr marL="146050" lvl="0" indent="0">
              <a:spcBef>
                <a:spcPts val="1200"/>
              </a:spcBef>
              <a:buSzPts val="1300"/>
              <a:buNone/>
            </a:pPr>
            <a:r>
              <a:rPr lang="fr-CA" sz="2600" b="0" i="0" u="none" strike="noStrike" cap="none" baseline="0" dirty="0">
                <a:solidFill>
                  <a:srgbClr val="000000"/>
                </a:solidFill>
                <a:effectLst/>
                <a:uFill>
                  <a:solidFill>
                    <a:prstClr val="black">
                      <a:alpha val="0"/>
                    </a:prstClr>
                  </a:solidFill>
                </a:uFill>
                <a:latin typeface="Century Gothic"/>
                <a:ea typeface="Century Gothic"/>
                <a:cs typeface="Century Gothic"/>
              </a:rPr>
              <a:t>b) Indice Bloomberg Global </a:t>
            </a:r>
            <a:r>
              <a:rPr lang="fr-CA" sz="2600" b="0" i="0" u="none" strike="noStrike" cap="none" baseline="0" dirty="0" err="1">
                <a:solidFill>
                  <a:srgbClr val="000000"/>
                </a:solidFill>
                <a:effectLst/>
                <a:uFill>
                  <a:solidFill>
                    <a:prstClr val="black">
                      <a:alpha val="0"/>
                    </a:prstClr>
                  </a:solidFill>
                </a:uFill>
                <a:latin typeface="Century Gothic"/>
                <a:ea typeface="Century Gothic"/>
                <a:cs typeface="Century Gothic"/>
              </a:rPr>
              <a:t>Aggregate</a:t>
            </a:r>
            <a:r>
              <a:rPr lang="fr-CA" sz="2600" b="0" i="0" u="none" strike="noStrike" cap="none" baseline="0" dirty="0">
                <a:solidFill>
                  <a:srgbClr val="000000"/>
                </a:solidFill>
                <a:effectLst/>
                <a:uFill>
                  <a:solidFill>
                    <a:prstClr val="black">
                      <a:alpha val="0"/>
                    </a:prstClr>
                  </a:solidFill>
                </a:uFill>
                <a:latin typeface="Century Gothic"/>
                <a:ea typeface="Century Gothic"/>
                <a:cs typeface="Century Gothic"/>
              </a:rPr>
              <a:t> Bond</a:t>
            </a:r>
          </a:p>
          <a:p>
            <a:pPr marL="146050" lvl="0" indent="0">
              <a:spcBef>
                <a:spcPts val="1200"/>
              </a:spcBef>
              <a:buSzPts val="1300"/>
              <a:buNone/>
            </a:pPr>
            <a:r>
              <a:rPr lang="fr-CA" sz="2600" b="0" i="0" u="none" strike="noStrike" cap="none" baseline="0" dirty="0">
                <a:solidFill>
                  <a:srgbClr val="000000"/>
                </a:solidFill>
                <a:effectLst/>
                <a:uFill>
                  <a:solidFill>
                    <a:prstClr val="black">
                      <a:alpha val="0"/>
                    </a:prstClr>
                  </a:solidFill>
                </a:uFill>
                <a:latin typeface="Century Gothic"/>
                <a:ea typeface="Century Gothic"/>
                <a:cs typeface="Century Gothic"/>
              </a:rPr>
              <a:t>c) Indice Dow Jones des valeurs industrielles</a:t>
            </a:r>
          </a:p>
          <a:p>
            <a:pPr marL="146050" lvl="0" indent="0">
              <a:spcBef>
                <a:spcPts val="1200"/>
              </a:spcBef>
              <a:buSzPts val="1300"/>
              <a:buNone/>
            </a:pPr>
            <a:r>
              <a:rPr lang="fr-CA" sz="2600" b="0" i="0" u="none" strike="noStrike" cap="none" baseline="0" dirty="0">
                <a:solidFill>
                  <a:srgbClr val="000000"/>
                </a:solidFill>
                <a:effectLst/>
                <a:uFill>
                  <a:solidFill>
                    <a:prstClr val="black">
                      <a:alpha val="0"/>
                    </a:prstClr>
                  </a:solidFill>
                </a:uFill>
                <a:latin typeface="Century Gothic"/>
                <a:ea typeface="Century Gothic"/>
                <a:cs typeface="Century Gothic"/>
              </a:rPr>
              <a:t>d) Indice composé NASDAQ</a:t>
            </a:r>
          </a:p>
          <a:p>
            <a:pPr marL="146050" lvl="0" indent="0">
              <a:spcBef>
                <a:spcPts val="1200"/>
              </a:spcBef>
              <a:buSzPts val="1300"/>
              <a:buNone/>
            </a:pPr>
            <a:endParaRPr lang="en-CA" sz="2600" dirty="0">
              <a:solidFill>
                <a:srgbClr val="000000"/>
              </a:solidFill>
            </a:endParaRPr>
          </a:p>
        </p:txBody>
      </p:sp>
      <p:sp>
        <p:nvSpPr>
          <p:cNvPr id="4" name="Slide Number Placeholder 3">
            <a:extLst>
              <a:ext uri="{FF2B5EF4-FFF2-40B4-BE49-F238E27FC236}">
                <a16:creationId xmlns:a16="http://schemas.microsoft.com/office/drawing/2014/main" id="{CF134006-46F0-C768-1F3A-0D2CACE46B05}"/>
              </a:ext>
            </a:extLst>
          </p:cNvPr>
          <p:cNvSpPr>
            <a:spLocks noGrp="1"/>
          </p:cNvSpPr>
          <p:nvPr>
            <p:ph type="sldNum" sz="quarter" idx="12"/>
            <p:custDataLst>
              <p:tags r:id="rId3"/>
            </p:custDataLst>
          </p:nvPr>
        </p:nvSpPr>
        <p:spPr/>
        <p:txBody>
          <a:bodyPr/>
          <a:lstStyle/>
          <a:p>
            <a:fld id="{DFDF98CC-160E-494C-8C3C-8CDC5FA257DE}" type="slidenum">
              <a:rPr lang="en-US" smtClean="0"/>
              <a:t>12</a:t>
            </a:fld>
            <a:endParaRPr lang="en-US"/>
          </a:p>
        </p:txBody>
      </p:sp>
    </p:spTree>
    <p:extLst>
      <p:ext uri="{BB962C8B-B14F-4D97-AF65-F5344CB8AC3E}">
        <p14:creationId xmlns:p14="http://schemas.microsoft.com/office/powerpoint/2010/main" val="184980559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7CF20-6342-8FF4-4E9A-2A154C3BA4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C21909-40AC-D841-0E74-448D2CCD9657}"/>
              </a:ext>
            </a:extLst>
          </p:cNvPr>
          <p:cNvSpPr>
            <a:spLocks noGrp="1"/>
          </p:cNvSpPr>
          <p:nvPr>
            <p:ph type="ctrTitle"/>
            <p:custDataLst>
              <p:tags r:id="rId1"/>
            </p:custDataLst>
          </p:nvPr>
        </p:nvSpPr>
        <p:spPr>
          <a:xfrm>
            <a:off x="517870" y="1160463"/>
            <a:ext cx="11167449" cy="668337"/>
          </a:xfrm>
        </p:spPr>
        <p:txBody>
          <a:bodyPr/>
          <a:lstStyle/>
          <a:p>
            <a:r>
              <a:rPr lang="fr-CA" sz="3200" b="1" i="0" u="none" strike="noStrike" cap="none" baseline="0" dirty="0">
                <a:solidFill>
                  <a:srgbClr val="205885"/>
                </a:solidFill>
                <a:effectLst/>
                <a:uFill>
                  <a:solidFill>
                    <a:prstClr val="black">
                      <a:alpha val="0"/>
                    </a:prstClr>
                  </a:solidFill>
                </a:uFill>
                <a:latin typeface="Century Gothic"/>
                <a:ea typeface="Century Gothic"/>
                <a:cs typeface="Century Gothic"/>
              </a:rPr>
              <a:t>Si ton portefeuille est principalement composé d’actions technologiques, quel indice de référence convient le mieux?</a:t>
            </a:r>
            <a:br>
              <a:rPr sz="3200" dirty="0"/>
            </a:br>
            <a:endParaRPr lang="en-CA" dirty="0"/>
          </a:p>
        </p:txBody>
      </p:sp>
      <p:sp>
        <p:nvSpPr>
          <p:cNvPr id="3" name="Subtitle 2">
            <a:extLst>
              <a:ext uri="{FF2B5EF4-FFF2-40B4-BE49-F238E27FC236}">
                <a16:creationId xmlns:a16="http://schemas.microsoft.com/office/drawing/2014/main" id="{60F2814C-24BC-FC54-94C3-29AF31A82EA5}"/>
              </a:ext>
            </a:extLst>
          </p:cNvPr>
          <p:cNvSpPr>
            <a:spLocks noGrp="1"/>
          </p:cNvSpPr>
          <p:nvPr>
            <p:ph type="subTitle" idx="1"/>
            <p:custDataLst>
              <p:tags r:id="rId2"/>
            </p:custDataLst>
          </p:nvPr>
        </p:nvSpPr>
        <p:spPr>
          <a:xfrm>
            <a:off x="517870" y="3025085"/>
            <a:ext cx="11309949" cy="3511084"/>
          </a:xfrm>
        </p:spPr>
        <p:txBody>
          <a:bodyPr>
            <a:noAutofit/>
          </a:bodyPr>
          <a:lstStyle/>
          <a:p>
            <a:pPr marL="146050" lvl="0" indent="0">
              <a:spcBef>
                <a:spcPts val="1200"/>
              </a:spcBef>
              <a:buSzPts val="1300"/>
              <a:buNone/>
            </a:pPr>
            <a:r>
              <a:rPr lang="fr-CA" sz="2600" b="0" i="0" u="none" strike="noStrike" cap="none" baseline="0" dirty="0">
                <a:solidFill>
                  <a:srgbClr val="000000"/>
                </a:solidFill>
                <a:effectLst/>
                <a:uFill>
                  <a:solidFill>
                    <a:prstClr val="black">
                      <a:alpha val="0"/>
                    </a:prstClr>
                  </a:solidFill>
                </a:uFill>
                <a:latin typeface="Century Gothic"/>
                <a:ea typeface="Century Gothic"/>
                <a:cs typeface="Century Gothic"/>
              </a:rPr>
              <a:t>a) Indice composé S&amp;P/TSX</a:t>
            </a:r>
          </a:p>
          <a:p>
            <a:pPr marL="146050" lvl="0" indent="0">
              <a:spcBef>
                <a:spcPts val="1200"/>
              </a:spcBef>
              <a:buSzPts val="1300"/>
              <a:buNone/>
            </a:pPr>
            <a:r>
              <a:rPr lang="fr-CA" sz="2600" b="0" i="0" u="none" strike="noStrike" cap="none" baseline="0" dirty="0">
                <a:solidFill>
                  <a:srgbClr val="000000"/>
                </a:solidFill>
                <a:effectLst/>
                <a:uFill>
                  <a:solidFill>
                    <a:prstClr val="black">
                      <a:alpha val="0"/>
                    </a:prstClr>
                  </a:solidFill>
                </a:uFill>
                <a:latin typeface="Century Gothic"/>
                <a:ea typeface="Century Gothic"/>
                <a:cs typeface="Century Gothic"/>
              </a:rPr>
              <a:t>b) Indice Bloomberg Global </a:t>
            </a:r>
            <a:r>
              <a:rPr lang="fr-CA" sz="2600" b="0" i="0" u="none" strike="noStrike" cap="none" baseline="0" dirty="0" err="1">
                <a:solidFill>
                  <a:srgbClr val="000000"/>
                </a:solidFill>
                <a:effectLst/>
                <a:uFill>
                  <a:solidFill>
                    <a:prstClr val="black">
                      <a:alpha val="0"/>
                    </a:prstClr>
                  </a:solidFill>
                </a:uFill>
                <a:latin typeface="Century Gothic"/>
                <a:ea typeface="Century Gothic"/>
                <a:cs typeface="Century Gothic"/>
              </a:rPr>
              <a:t>Aggregate</a:t>
            </a:r>
            <a:r>
              <a:rPr lang="fr-CA" sz="2600" b="0" i="0" u="none" strike="noStrike" cap="none" baseline="0" dirty="0">
                <a:solidFill>
                  <a:srgbClr val="000000"/>
                </a:solidFill>
                <a:effectLst/>
                <a:uFill>
                  <a:solidFill>
                    <a:prstClr val="black">
                      <a:alpha val="0"/>
                    </a:prstClr>
                  </a:solidFill>
                </a:uFill>
                <a:latin typeface="Century Gothic"/>
                <a:ea typeface="Century Gothic"/>
                <a:cs typeface="Century Gothic"/>
              </a:rPr>
              <a:t> Bond</a:t>
            </a:r>
          </a:p>
          <a:p>
            <a:pPr marL="146050" lvl="0" indent="0">
              <a:spcBef>
                <a:spcPts val="1200"/>
              </a:spcBef>
              <a:buSzPts val="1300"/>
              <a:buNone/>
            </a:pPr>
            <a:r>
              <a:rPr lang="fr-CA" sz="2600" b="0" i="0" u="none" strike="noStrike" cap="none" baseline="0" dirty="0">
                <a:solidFill>
                  <a:srgbClr val="000000"/>
                </a:solidFill>
                <a:effectLst/>
                <a:uFill>
                  <a:solidFill>
                    <a:prstClr val="black">
                      <a:alpha val="0"/>
                    </a:prstClr>
                  </a:solidFill>
                </a:uFill>
                <a:latin typeface="Century Gothic"/>
                <a:ea typeface="Century Gothic"/>
                <a:cs typeface="Century Gothic"/>
              </a:rPr>
              <a:t>c) Indice Dow Jones des valeurs industrielles</a:t>
            </a:r>
          </a:p>
          <a:p>
            <a:pPr marL="146050" lvl="0" indent="0">
              <a:spcBef>
                <a:spcPts val="1200"/>
              </a:spcBef>
              <a:buSzPts val="1300"/>
              <a:buNone/>
            </a:pPr>
            <a:r>
              <a:rPr lang="fr-CA" sz="2600" b="1" i="0" u="none" strike="noStrike" cap="none" baseline="0" dirty="0">
                <a:solidFill>
                  <a:srgbClr val="6ABD4A"/>
                </a:solidFill>
                <a:effectLst/>
                <a:uFill>
                  <a:solidFill>
                    <a:prstClr val="black">
                      <a:alpha val="0"/>
                    </a:prstClr>
                  </a:solidFill>
                </a:uFill>
                <a:latin typeface="Century Gothic"/>
                <a:ea typeface="Century Gothic"/>
                <a:cs typeface="Century Gothic"/>
              </a:rPr>
              <a:t>d) Indice composé NASDAQ</a:t>
            </a:r>
          </a:p>
          <a:p>
            <a:pPr marL="146050" lvl="0" indent="0">
              <a:spcBef>
                <a:spcPts val="1200"/>
              </a:spcBef>
              <a:buSzPts val="1300"/>
              <a:buNone/>
            </a:pPr>
            <a:endParaRPr lang="en-CA" sz="2600" dirty="0">
              <a:solidFill>
                <a:srgbClr val="000000"/>
              </a:solidFill>
            </a:endParaRPr>
          </a:p>
        </p:txBody>
      </p:sp>
      <p:sp>
        <p:nvSpPr>
          <p:cNvPr id="4" name="Slide Number Placeholder 3">
            <a:extLst>
              <a:ext uri="{FF2B5EF4-FFF2-40B4-BE49-F238E27FC236}">
                <a16:creationId xmlns:a16="http://schemas.microsoft.com/office/drawing/2014/main" id="{BB5FE264-4AB4-13F5-8B8C-E8F1BA536E2D}"/>
              </a:ext>
            </a:extLst>
          </p:cNvPr>
          <p:cNvSpPr>
            <a:spLocks noGrp="1"/>
          </p:cNvSpPr>
          <p:nvPr>
            <p:ph type="sldNum" sz="quarter" idx="12"/>
            <p:custDataLst>
              <p:tags r:id="rId3"/>
            </p:custDataLst>
          </p:nvPr>
        </p:nvSpPr>
        <p:spPr/>
        <p:txBody>
          <a:bodyPr/>
          <a:lstStyle/>
          <a:p>
            <a:fld id="{DFDF98CC-160E-494C-8C3C-8CDC5FA257DE}" type="slidenum">
              <a:rPr lang="en-US" smtClean="0"/>
              <a:t>13</a:t>
            </a:fld>
            <a:endParaRPr lang="en-US"/>
          </a:p>
        </p:txBody>
      </p:sp>
    </p:spTree>
    <p:extLst>
      <p:ext uri="{BB962C8B-B14F-4D97-AF65-F5344CB8AC3E}">
        <p14:creationId xmlns:p14="http://schemas.microsoft.com/office/powerpoint/2010/main" val="417151139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BBDC5-22D9-FF3B-AE49-EF082863E5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BB546B-88E8-E5AE-8F62-2C62C0D45BAC}"/>
              </a:ext>
            </a:extLst>
          </p:cNvPr>
          <p:cNvSpPr>
            <a:spLocks noGrp="1"/>
          </p:cNvSpPr>
          <p:nvPr>
            <p:ph type="ctrTitle"/>
            <p:custDataLst>
              <p:tags r:id="rId1"/>
            </p:custDataLst>
          </p:nvPr>
        </p:nvSpPr>
        <p:spPr>
          <a:xfrm>
            <a:off x="517870" y="1160463"/>
            <a:ext cx="962702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Types d’indices de référence</a:t>
            </a:r>
          </a:p>
        </p:txBody>
      </p:sp>
      <p:sp>
        <p:nvSpPr>
          <p:cNvPr id="3" name="Subtitle 2">
            <a:extLst>
              <a:ext uri="{FF2B5EF4-FFF2-40B4-BE49-F238E27FC236}">
                <a16:creationId xmlns:a16="http://schemas.microsoft.com/office/drawing/2014/main" id="{06B6B472-90F0-F8F6-0546-F2213BF33ED0}"/>
              </a:ext>
            </a:extLst>
          </p:cNvPr>
          <p:cNvSpPr>
            <a:spLocks noGrp="1"/>
          </p:cNvSpPr>
          <p:nvPr>
            <p:ph type="subTitle" idx="1"/>
            <p:custDataLst>
              <p:tags r:id="rId2"/>
            </p:custDataLst>
          </p:nvPr>
        </p:nvSpPr>
        <p:spPr>
          <a:xfrm>
            <a:off x="375370" y="1989436"/>
            <a:ext cx="6049181" cy="4003591"/>
          </a:xfrm>
        </p:spPr>
        <p:txBody>
          <a:bodyPr>
            <a:noAutofit/>
          </a:bodyPr>
          <a:lstStyle/>
          <a:p>
            <a:pPr marL="411163" indent="-265113">
              <a:spcBef>
                <a:spcPts val="1200"/>
              </a:spcBef>
              <a:buSzTx/>
            </a:pPr>
            <a:r>
              <a:rPr lang="fr-CA" sz="2400" b="0" i="0" u="none" strike="noStrike" cap="none" baseline="0" dirty="0">
                <a:solidFill>
                  <a:srgbClr val="000000"/>
                </a:solidFill>
                <a:effectLst/>
                <a:uFill>
                  <a:solidFill>
                    <a:prstClr val="black">
                      <a:alpha val="0"/>
                    </a:prstClr>
                  </a:solidFill>
                </a:uFill>
                <a:latin typeface="Century Gothic"/>
                <a:ea typeface="Century Gothic"/>
                <a:cs typeface="Century Gothic"/>
              </a:rPr>
              <a:t>Exemples : S&amp;P/TSX, S&amp;P 500, NASDAQ, Dow Jones</a:t>
            </a:r>
          </a:p>
          <a:p>
            <a:pPr marL="411163" indent="-265113">
              <a:spcBef>
                <a:spcPts val="1200"/>
              </a:spcBef>
              <a:buSzTx/>
            </a:pPr>
            <a:r>
              <a:rPr lang="fr-CA" sz="2400" b="0" i="0" u="none" strike="noStrike" cap="none" baseline="0" dirty="0">
                <a:solidFill>
                  <a:srgbClr val="000000"/>
                </a:solidFill>
                <a:effectLst/>
                <a:uFill>
                  <a:solidFill>
                    <a:prstClr val="black">
                      <a:alpha val="0"/>
                    </a:prstClr>
                  </a:solidFill>
                </a:uFill>
                <a:latin typeface="Century Gothic"/>
                <a:ea typeface="Century Gothic"/>
                <a:cs typeface="Century Gothic"/>
              </a:rPr>
              <a:t>Portefeuille axé sur les technologies : indice composé NASDAQ</a:t>
            </a:r>
          </a:p>
          <a:p>
            <a:pPr marL="411163" indent="-265113">
              <a:spcBef>
                <a:spcPts val="1200"/>
              </a:spcBef>
              <a:buSzTx/>
            </a:pPr>
            <a:r>
              <a:rPr lang="fr-CA" sz="2400" b="0" i="0" u="none" strike="noStrike" cap="none" baseline="0" dirty="0">
                <a:solidFill>
                  <a:srgbClr val="000000"/>
                </a:solidFill>
                <a:effectLst/>
                <a:uFill>
                  <a:solidFill>
                    <a:prstClr val="black">
                      <a:alpha val="0"/>
                    </a:prstClr>
                  </a:solidFill>
                </a:uFill>
                <a:latin typeface="Century Gothic"/>
                <a:ea typeface="Century Gothic"/>
                <a:cs typeface="Century Gothic"/>
              </a:rPr>
              <a:t>Portefeuille équilibré : 50 % de l’indice global des obligations mondiales + 50 % de l’indice S&amp;P 500</a:t>
            </a:r>
          </a:p>
        </p:txBody>
      </p:sp>
      <p:sp>
        <p:nvSpPr>
          <p:cNvPr id="4" name="Slide Number Placeholder 3">
            <a:extLst>
              <a:ext uri="{FF2B5EF4-FFF2-40B4-BE49-F238E27FC236}">
                <a16:creationId xmlns:a16="http://schemas.microsoft.com/office/drawing/2014/main" id="{93B610D8-CAA4-2CD7-01AE-57AF0EF56CBF}"/>
              </a:ext>
            </a:extLst>
          </p:cNvPr>
          <p:cNvSpPr>
            <a:spLocks noGrp="1"/>
          </p:cNvSpPr>
          <p:nvPr>
            <p:ph type="sldNum" sz="quarter" idx="12"/>
            <p:custDataLst>
              <p:tags r:id="rId3"/>
            </p:custDataLst>
          </p:nvPr>
        </p:nvSpPr>
        <p:spPr/>
        <p:txBody>
          <a:bodyPr/>
          <a:lstStyle/>
          <a:p>
            <a:fld id="{DFDF98CC-160E-494C-8C3C-8CDC5FA257DE}" type="slidenum">
              <a:rPr lang="en-US" smtClean="0"/>
              <a:t>14</a:t>
            </a:fld>
            <a:endParaRPr lang="en-US"/>
          </a:p>
        </p:txBody>
      </p:sp>
      <p:pic>
        <p:nvPicPr>
          <p:cNvPr id="5" name="Google Shape;169;p27" title="pexels-kindelmedia-7054384.jpg">
            <a:extLst>
              <a:ext uri="{FF2B5EF4-FFF2-40B4-BE49-F238E27FC236}">
                <a16:creationId xmlns:a16="http://schemas.microsoft.com/office/drawing/2014/main" id="{FD89D1A8-474A-7A47-CA89-0BCEAEB6AC8D}"/>
              </a:ext>
            </a:extLst>
          </p:cNvPr>
          <p:cNvPicPr preferRelativeResize="0"/>
          <p:nvPr>
            <p:custDataLst>
              <p:tags r:id="rId4"/>
            </p:custDataLst>
          </p:nvPr>
        </p:nvPicPr>
        <p:blipFill>
          <a:blip r:embed="rId6">
            <a:alphaModFix/>
          </a:blip>
          <a:stretch>
            <a:fillRect/>
          </a:stretch>
        </p:blipFill>
        <p:spPr>
          <a:xfrm>
            <a:off x="7265023" y="1989436"/>
            <a:ext cx="4962602" cy="2796320"/>
          </a:xfrm>
          <a:prstGeom prst="rect">
            <a:avLst/>
          </a:prstGeom>
          <a:noFill/>
          <a:ln>
            <a:noFill/>
          </a:ln>
        </p:spPr>
      </p:pic>
    </p:spTree>
    <p:extLst>
      <p:ext uri="{BB962C8B-B14F-4D97-AF65-F5344CB8AC3E}">
        <p14:creationId xmlns:p14="http://schemas.microsoft.com/office/powerpoint/2010/main" val="424474426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74F3A-D074-10CE-63AF-FC09C7C557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EEAEC9-C0E5-8CF0-2CBE-247FE2DD15D5}"/>
              </a:ext>
            </a:extLst>
          </p:cNvPr>
          <p:cNvSpPr>
            <a:spLocks noGrp="1"/>
          </p:cNvSpPr>
          <p:nvPr>
            <p:ph type="ctrTitle"/>
            <p:custDataLst>
              <p:tags r:id="rId1"/>
            </p:custDataLst>
          </p:nvPr>
        </p:nvSpPr>
        <p:spPr>
          <a:xfrm>
            <a:off x="517870" y="1160463"/>
            <a:ext cx="11167449"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Dans l’exemple des trois pommiers, que représente l’augmentation de la valeur des pommiers?</a:t>
            </a:r>
            <a:br>
              <a:rPr sz="3200"/>
            </a:br>
            <a:br>
              <a:rPr sz="3200"/>
            </a:br>
            <a:br>
              <a:rPr sz="3200"/>
            </a:br>
            <a:endParaRPr lang="en-CA"/>
          </a:p>
        </p:txBody>
      </p:sp>
      <p:sp>
        <p:nvSpPr>
          <p:cNvPr id="3" name="Subtitle 2">
            <a:extLst>
              <a:ext uri="{FF2B5EF4-FFF2-40B4-BE49-F238E27FC236}">
                <a16:creationId xmlns:a16="http://schemas.microsoft.com/office/drawing/2014/main" id="{D252ED0B-A9DE-ECC4-C75C-F76B7C6A33B0}"/>
              </a:ext>
            </a:extLst>
          </p:cNvPr>
          <p:cNvSpPr>
            <a:spLocks noGrp="1"/>
          </p:cNvSpPr>
          <p:nvPr>
            <p:ph type="subTitle" idx="1"/>
            <p:custDataLst>
              <p:tags r:id="rId2"/>
            </p:custDataLst>
          </p:nvPr>
        </p:nvSpPr>
        <p:spPr>
          <a:xfrm>
            <a:off x="375370" y="2493818"/>
            <a:ext cx="11309949" cy="3499209"/>
          </a:xfrm>
        </p:spPr>
        <p:txBody>
          <a:bodyPr>
            <a:noAutofit/>
          </a:bodyPr>
          <a:lstStyle/>
          <a:p>
            <a:pPr marL="146050" lvl="0" indent="0">
              <a:spcBef>
                <a:spcPts val="1200"/>
              </a:spcBef>
              <a:buSzPts val="1300"/>
              <a:buNone/>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a) Écart-type</a:t>
            </a:r>
          </a:p>
          <a:p>
            <a:pPr marL="146050" lvl="0" indent="0">
              <a:spcBef>
                <a:spcPts val="1200"/>
              </a:spcBef>
              <a:buSzPts val="1300"/>
              <a:buNone/>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b) Dividendes</a:t>
            </a:r>
          </a:p>
          <a:p>
            <a:pPr marL="146050" lvl="0" indent="0">
              <a:spcBef>
                <a:spcPts val="1200"/>
              </a:spcBef>
              <a:buSzPts val="1300"/>
              <a:buNone/>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c) Appréciation du prix</a:t>
            </a:r>
          </a:p>
          <a:p>
            <a:pPr marL="146050" lvl="0" indent="0">
              <a:spcBef>
                <a:spcPts val="1200"/>
              </a:spcBef>
              <a:buSzPts val="1300"/>
              <a:buNone/>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d) Rééquilibrage</a:t>
            </a:r>
          </a:p>
          <a:p>
            <a:pPr marL="146050" lvl="0" indent="0">
              <a:spcBef>
                <a:spcPts val="1200"/>
              </a:spcBef>
              <a:buSzPts val="1300"/>
              <a:buNone/>
            </a:pPr>
            <a:endParaRPr lang="en-CA" sz="2600">
              <a:solidFill>
                <a:srgbClr val="000000"/>
              </a:solidFill>
            </a:endParaRPr>
          </a:p>
        </p:txBody>
      </p:sp>
      <p:sp>
        <p:nvSpPr>
          <p:cNvPr id="4" name="Slide Number Placeholder 3">
            <a:extLst>
              <a:ext uri="{FF2B5EF4-FFF2-40B4-BE49-F238E27FC236}">
                <a16:creationId xmlns:a16="http://schemas.microsoft.com/office/drawing/2014/main" id="{35122A69-054D-E3EE-00E5-A5FDE88ED25B}"/>
              </a:ext>
            </a:extLst>
          </p:cNvPr>
          <p:cNvSpPr>
            <a:spLocks noGrp="1"/>
          </p:cNvSpPr>
          <p:nvPr>
            <p:ph type="sldNum" sz="quarter" idx="12"/>
            <p:custDataLst>
              <p:tags r:id="rId3"/>
            </p:custDataLst>
          </p:nvPr>
        </p:nvSpPr>
        <p:spPr/>
        <p:txBody>
          <a:bodyPr/>
          <a:lstStyle/>
          <a:p>
            <a:fld id="{DFDF98CC-160E-494C-8C3C-8CDC5FA257DE}" type="slidenum">
              <a:rPr lang="en-US" smtClean="0"/>
              <a:t>15</a:t>
            </a:fld>
            <a:endParaRPr lang="en-US"/>
          </a:p>
        </p:txBody>
      </p:sp>
    </p:spTree>
    <p:extLst>
      <p:ext uri="{BB962C8B-B14F-4D97-AF65-F5344CB8AC3E}">
        <p14:creationId xmlns:p14="http://schemas.microsoft.com/office/powerpoint/2010/main" val="49061448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4D804-1D9E-AD75-1673-53EB409967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DA5EE3-6DD4-ADC7-B5DF-A48B7025F9F9}"/>
              </a:ext>
            </a:extLst>
          </p:cNvPr>
          <p:cNvSpPr>
            <a:spLocks noGrp="1"/>
          </p:cNvSpPr>
          <p:nvPr>
            <p:ph type="ctrTitle"/>
            <p:custDataLst>
              <p:tags r:id="rId1"/>
            </p:custDataLst>
          </p:nvPr>
        </p:nvSpPr>
        <p:spPr>
          <a:xfrm>
            <a:off x="517870" y="1160463"/>
            <a:ext cx="11167449"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Dans l’exemple des trois pommiers, que représente l’augmentation de la valeur des pommiers?</a:t>
            </a:r>
            <a:br>
              <a:rPr sz="3200"/>
            </a:br>
            <a:br>
              <a:rPr sz="3200"/>
            </a:br>
            <a:br>
              <a:rPr sz="3200"/>
            </a:br>
            <a:endParaRPr lang="en-CA"/>
          </a:p>
        </p:txBody>
      </p:sp>
      <p:sp>
        <p:nvSpPr>
          <p:cNvPr id="3" name="Subtitle 2">
            <a:extLst>
              <a:ext uri="{FF2B5EF4-FFF2-40B4-BE49-F238E27FC236}">
                <a16:creationId xmlns:a16="http://schemas.microsoft.com/office/drawing/2014/main" id="{9A5A7D72-74FC-7433-86EE-6DD4CC9A0D44}"/>
              </a:ext>
            </a:extLst>
          </p:cNvPr>
          <p:cNvSpPr>
            <a:spLocks noGrp="1"/>
          </p:cNvSpPr>
          <p:nvPr>
            <p:ph type="subTitle" idx="1"/>
            <p:custDataLst>
              <p:tags r:id="rId2"/>
            </p:custDataLst>
          </p:nvPr>
        </p:nvSpPr>
        <p:spPr>
          <a:xfrm>
            <a:off x="375370" y="2493818"/>
            <a:ext cx="11309949" cy="3499209"/>
          </a:xfrm>
        </p:spPr>
        <p:txBody>
          <a:bodyPr>
            <a:noAutofit/>
          </a:bodyPr>
          <a:lstStyle/>
          <a:p>
            <a:pPr marL="146050" lvl="0" indent="0">
              <a:spcBef>
                <a:spcPts val="1200"/>
              </a:spcBef>
              <a:buSzPts val="1300"/>
              <a:buNone/>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a) Écart-type</a:t>
            </a:r>
          </a:p>
          <a:p>
            <a:pPr marL="146050" lvl="0" indent="0">
              <a:spcBef>
                <a:spcPts val="1200"/>
              </a:spcBef>
              <a:buSzPts val="1300"/>
              <a:buNone/>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b) Dividendes</a:t>
            </a:r>
          </a:p>
          <a:p>
            <a:pPr marL="146050" lvl="0" indent="0">
              <a:spcBef>
                <a:spcPts val="1200"/>
              </a:spcBef>
              <a:buSzPts val="1300"/>
              <a:buNone/>
            </a:pPr>
            <a:r>
              <a:rPr lang="fr-CA" sz="2600" b="1" i="0" u="none" strike="noStrike" cap="none" baseline="0">
                <a:solidFill>
                  <a:srgbClr val="6ABD4A"/>
                </a:solidFill>
                <a:effectLst/>
                <a:uFill>
                  <a:solidFill>
                    <a:prstClr val="black">
                      <a:alpha val="0"/>
                    </a:prstClr>
                  </a:solidFill>
                </a:uFill>
                <a:latin typeface="Century Gothic"/>
                <a:ea typeface="Century Gothic"/>
                <a:cs typeface="Century Gothic"/>
              </a:rPr>
              <a:t>c)</a:t>
            </a:r>
            <a:r>
              <a:rPr lang="fr-CA" sz="2600" b="0" i="0" u="none" strike="noStrike" cap="none" baseline="0">
                <a:solidFill>
                  <a:srgbClr val="6ABD4A"/>
                </a:solidFill>
                <a:effectLst/>
                <a:uFill>
                  <a:solidFill>
                    <a:prstClr val="black">
                      <a:alpha val="0"/>
                    </a:prstClr>
                  </a:solidFill>
                </a:uFill>
                <a:latin typeface="Century Gothic"/>
                <a:ea typeface="Century Gothic"/>
                <a:cs typeface="Century Gothic"/>
              </a:rPr>
              <a:t> </a:t>
            </a:r>
            <a:r>
              <a:rPr lang="fr-CA" sz="2600" b="1" i="0" u="none" strike="noStrike" cap="none" baseline="0">
                <a:solidFill>
                  <a:srgbClr val="6ABD4A"/>
                </a:solidFill>
                <a:effectLst/>
                <a:uFill>
                  <a:solidFill>
                    <a:prstClr val="black">
                      <a:alpha val="0"/>
                    </a:prstClr>
                  </a:solidFill>
                </a:uFill>
                <a:latin typeface="Century Gothic"/>
                <a:ea typeface="Century Gothic"/>
                <a:cs typeface="Century Gothic"/>
              </a:rPr>
              <a:t>Appréciation du prix</a:t>
            </a:r>
          </a:p>
          <a:p>
            <a:pPr marL="146050" lvl="0" indent="0">
              <a:spcBef>
                <a:spcPts val="1200"/>
              </a:spcBef>
              <a:buSzPts val="1300"/>
              <a:buNone/>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d) Rééquilibrage</a:t>
            </a:r>
          </a:p>
          <a:p>
            <a:pPr marL="146050" lvl="0" indent="0">
              <a:spcBef>
                <a:spcPts val="1200"/>
              </a:spcBef>
              <a:buSzPts val="1300"/>
              <a:buNone/>
            </a:pPr>
            <a:endParaRPr lang="en-CA" sz="2600">
              <a:solidFill>
                <a:srgbClr val="000000"/>
              </a:solidFill>
            </a:endParaRPr>
          </a:p>
        </p:txBody>
      </p:sp>
      <p:sp>
        <p:nvSpPr>
          <p:cNvPr id="4" name="Slide Number Placeholder 3">
            <a:extLst>
              <a:ext uri="{FF2B5EF4-FFF2-40B4-BE49-F238E27FC236}">
                <a16:creationId xmlns:a16="http://schemas.microsoft.com/office/drawing/2014/main" id="{4EE1A560-ABE7-6935-2FA5-DFBB2C5201F5}"/>
              </a:ext>
            </a:extLst>
          </p:cNvPr>
          <p:cNvSpPr>
            <a:spLocks noGrp="1"/>
          </p:cNvSpPr>
          <p:nvPr>
            <p:ph type="sldNum" sz="quarter" idx="12"/>
            <p:custDataLst>
              <p:tags r:id="rId3"/>
            </p:custDataLst>
          </p:nvPr>
        </p:nvSpPr>
        <p:spPr/>
        <p:txBody>
          <a:bodyPr/>
          <a:lstStyle/>
          <a:p>
            <a:fld id="{DFDF98CC-160E-494C-8C3C-8CDC5FA257DE}" type="slidenum">
              <a:rPr lang="en-US" smtClean="0"/>
              <a:t>16</a:t>
            </a:fld>
            <a:endParaRPr lang="en-US"/>
          </a:p>
        </p:txBody>
      </p:sp>
    </p:spTree>
    <p:extLst>
      <p:ext uri="{BB962C8B-B14F-4D97-AF65-F5344CB8AC3E}">
        <p14:creationId xmlns:p14="http://schemas.microsoft.com/office/powerpoint/2010/main" val="3000197119"/>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6CD37-9DB5-8F16-30FB-43FA2BD60D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9DBFFC-8DFF-D3E3-4C74-334D36950AD6}"/>
              </a:ext>
            </a:extLst>
          </p:cNvPr>
          <p:cNvSpPr>
            <a:spLocks noGrp="1"/>
          </p:cNvSpPr>
          <p:nvPr>
            <p:ph type="ctrTitle"/>
            <p:custDataLst>
              <p:tags r:id="rId1"/>
            </p:custDataLst>
          </p:nvPr>
        </p:nvSpPr>
        <p:spPr>
          <a:xfrm>
            <a:off x="517870" y="1160463"/>
            <a:ext cx="962702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Comment calcule-t-on un rendement?</a:t>
            </a:r>
          </a:p>
        </p:txBody>
      </p:sp>
      <p:sp>
        <p:nvSpPr>
          <p:cNvPr id="4" name="Slide Number Placeholder 3">
            <a:extLst>
              <a:ext uri="{FF2B5EF4-FFF2-40B4-BE49-F238E27FC236}">
                <a16:creationId xmlns:a16="http://schemas.microsoft.com/office/drawing/2014/main" id="{4D06E9BF-1936-3A21-1022-287F2BF53D4B}"/>
              </a:ext>
            </a:extLst>
          </p:cNvPr>
          <p:cNvSpPr>
            <a:spLocks noGrp="1"/>
          </p:cNvSpPr>
          <p:nvPr>
            <p:ph type="sldNum" sz="quarter" idx="12"/>
            <p:custDataLst>
              <p:tags r:id="rId2"/>
            </p:custDataLst>
          </p:nvPr>
        </p:nvSpPr>
        <p:spPr/>
        <p:txBody>
          <a:bodyPr/>
          <a:lstStyle/>
          <a:p>
            <a:fld id="{DFDF98CC-160E-494C-8C3C-8CDC5FA257DE}" type="slidenum">
              <a:rPr lang="en-US" smtClean="0"/>
              <a:t>17</a:t>
            </a:fld>
            <a:endParaRPr lang="en-US"/>
          </a:p>
        </p:txBody>
      </p:sp>
      <p:pic>
        <p:nvPicPr>
          <p:cNvPr id="7" name="Google Shape;186;p30">
            <a:extLst>
              <a:ext uri="{FF2B5EF4-FFF2-40B4-BE49-F238E27FC236}">
                <a16:creationId xmlns:a16="http://schemas.microsoft.com/office/drawing/2014/main" id="{B5B35466-280B-997D-894B-1CDB855010C3}"/>
              </a:ext>
            </a:extLst>
          </p:cNvPr>
          <p:cNvPicPr preferRelativeResize="0"/>
          <p:nvPr>
            <p:custDataLst>
              <p:tags r:id="rId3"/>
            </p:custDataLst>
          </p:nvPr>
        </p:nvPicPr>
        <p:blipFill>
          <a:blip r:embed="rId10" cstate="print">
            <a:alphaModFix/>
            <a:extLst>
              <a:ext uri="{28A0092B-C50C-407E-A947-70E740481C1C}">
                <a14:useLocalDpi xmlns:a14="http://schemas.microsoft.com/office/drawing/2010/main" val="0"/>
              </a:ext>
            </a:extLst>
          </a:blip>
          <a:srcRect/>
          <a:stretch/>
        </p:blipFill>
        <p:spPr>
          <a:xfrm>
            <a:off x="331965" y="1969606"/>
            <a:ext cx="3736905" cy="434400"/>
          </a:xfrm>
          <a:prstGeom prst="rect">
            <a:avLst/>
          </a:prstGeom>
          <a:noFill/>
          <a:ln>
            <a:noFill/>
          </a:ln>
        </p:spPr>
      </p:pic>
      <p:sp>
        <p:nvSpPr>
          <p:cNvPr id="9" name="TextBox 8">
            <a:extLst>
              <a:ext uri="{FF2B5EF4-FFF2-40B4-BE49-F238E27FC236}">
                <a16:creationId xmlns:a16="http://schemas.microsoft.com/office/drawing/2014/main" id="{3020FD11-B110-64BC-343F-5537F145BF13}"/>
              </a:ext>
            </a:extLst>
          </p:cNvPr>
          <p:cNvSpPr txBox="1"/>
          <p:nvPr>
            <p:custDataLst>
              <p:tags r:id="rId4"/>
            </p:custDataLst>
          </p:nvPr>
        </p:nvSpPr>
        <p:spPr>
          <a:xfrm>
            <a:off x="517870" y="2544812"/>
            <a:ext cx="4766649" cy="1049244"/>
          </a:xfrm>
          <a:prstGeom prst="rect">
            <a:avLst/>
          </a:prstGeom>
          <a:noFill/>
        </p:spPr>
        <p:txBody>
          <a:bodyPr wrap="square">
            <a:spAutoFit/>
          </a:bodyPr>
          <a:lstStyle/>
          <a:p>
            <a:pPr marL="0" lvl="0" indent="0" algn="l" rtl="0">
              <a:lnSpc>
                <a:spcPct val="105000"/>
              </a:lnSpc>
              <a:spcBef>
                <a:spcPts val="1200"/>
              </a:spcBef>
              <a:spcAft>
                <a:spcPts val="1200"/>
              </a:spcAft>
              <a:buNone/>
            </a:pPr>
            <a:r>
              <a:rPr lang="fr-CA" sz="1500" b="0" i="0" u="none" strike="noStrike" cap="none" baseline="0">
                <a:solidFill>
                  <a:srgbClr val="000000"/>
                </a:solidFill>
                <a:effectLst/>
                <a:uFill>
                  <a:solidFill>
                    <a:prstClr val="black">
                      <a:alpha val="0"/>
                    </a:prstClr>
                  </a:solidFill>
                </a:uFill>
                <a:latin typeface="Century Gothic"/>
                <a:ea typeface="Century Gothic"/>
                <a:cs typeface="Century Gothic"/>
              </a:rPr>
              <a:t>Imagine que tu as </a:t>
            </a:r>
            <a:r>
              <a:rPr lang="fr-CA" sz="1500" b="1" i="0" u="none" strike="noStrike" cap="none" baseline="0">
                <a:solidFill>
                  <a:srgbClr val="000000"/>
                </a:solidFill>
                <a:effectLst/>
                <a:uFill>
                  <a:solidFill>
                    <a:prstClr val="black">
                      <a:alpha val="0"/>
                    </a:prstClr>
                  </a:solidFill>
                </a:uFill>
                <a:latin typeface="Century Gothic"/>
                <a:ea typeface="Century Gothic"/>
                <a:cs typeface="Century Gothic"/>
              </a:rPr>
              <a:t>trois</a:t>
            </a:r>
            <a:r>
              <a:rPr lang="fr-CA" sz="1500" b="0" i="0" u="none" strike="noStrike" cap="none" baseline="0">
                <a:solidFill>
                  <a:srgbClr val="000000"/>
                </a:solidFill>
                <a:effectLst/>
                <a:uFill>
                  <a:solidFill>
                    <a:prstClr val="black">
                      <a:alpha val="0"/>
                    </a:prstClr>
                  </a:solidFill>
                </a:uFill>
                <a:latin typeface="Century Gothic"/>
                <a:ea typeface="Century Gothic"/>
                <a:cs typeface="Century Gothic"/>
              </a:rPr>
              <a:t> pommiers. Supposons que la valeur initiale de chaque pommier est de 100 $ et qu’elle augmente à 133,33 $, quel est le rendement?</a:t>
            </a:r>
            <a:endParaRPr lang="en-US" sz="1500">
              <a:latin typeface="Century Gothic" panose="020B0502020202020204" pitchFamily="34" charset="0"/>
            </a:endParaRPr>
          </a:p>
        </p:txBody>
      </p:sp>
      <p:pic>
        <p:nvPicPr>
          <p:cNvPr id="10" name="Google Shape;187;p30">
            <a:extLst>
              <a:ext uri="{FF2B5EF4-FFF2-40B4-BE49-F238E27FC236}">
                <a16:creationId xmlns:a16="http://schemas.microsoft.com/office/drawing/2014/main" id="{14F31E32-4FAF-BBBB-4D08-DC198FC22556}"/>
              </a:ext>
            </a:extLst>
          </p:cNvPr>
          <p:cNvPicPr preferRelativeResize="0"/>
          <p:nvPr>
            <p:custDataLst>
              <p:tags r:id="rId5"/>
            </p:custDataLst>
          </p:nvPr>
        </p:nvPicPr>
        <p:blipFill>
          <a:blip r:embed="rId11" cstate="print">
            <a:alphaModFix/>
            <a:extLst>
              <a:ext uri="{28A0092B-C50C-407E-A947-70E740481C1C}">
                <a14:useLocalDpi xmlns:a14="http://schemas.microsoft.com/office/drawing/2010/main" val="0"/>
              </a:ext>
            </a:extLst>
          </a:blip>
          <a:srcRect/>
          <a:stretch/>
        </p:blipFill>
        <p:spPr>
          <a:xfrm>
            <a:off x="372605" y="3581721"/>
            <a:ext cx="2891231" cy="453590"/>
          </a:xfrm>
          <a:prstGeom prst="rect">
            <a:avLst/>
          </a:prstGeom>
          <a:noFill/>
          <a:ln>
            <a:noFill/>
          </a:ln>
        </p:spPr>
      </p:pic>
      <p:sp>
        <p:nvSpPr>
          <p:cNvPr id="12" name="TextBox 11">
            <a:extLst>
              <a:ext uri="{FF2B5EF4-FFF2-40B4-BE49-F238E27FC236}">
                <a16:creationId xmlns:a16="http://schemas.microsoft.com/office/drawing/2014/main" id="{114527B7-BD32-8A19-53E6-63CBD1221297}"/>
              </a:ext>
            </a:extLst>
          </p:cNvPr>
          <p:cNvSpPr txBox="1"/>
          <p:nvPr>
            <p:custDataLst>
              <p:tags r:id="rId6"/>
            </p:custDataLst>
          </p:nvPr>
        </p:nvSpPr>
        <p:spPr>
          <a:xfrm>
            <a:off x="388915" y="4121700"/>
            <a:ext cx="8310241" cy="1395960"/>
          </a:xfrm>
          <a:prstGeom prst="rect">
            <a:avLst/>
          </a:prstGeom>
          <a:noFill/>
        </p:spPr>
        <p:txBody>
          <a:bodyPr wrap="square">
            <a:spAutoFit/>
          </a:bodyPr>
          <a:lstStyle/>
          <a:p>
            <a:pPr marL="317500" lvl="0" indent="-209550" algn="l" rtl="0">
              <a:lnSpc>
                <a:spcPct val="115000"/>
              </a:lnSpc>
              <a:spcBef>
                <a:spcPts val="1200"/>
              </a:spcBef>
              <a:spcAft>
                <a:spcPct val="0"/>
              </a:spcAft>
              <a:buClr>
                <a:schemeClr val="dk1"/>
              </a:buClr>
              <a:buSzTx/>
              <a:buAutoNum type="arabicPeriod"/>
            </a:pPr>
            <a:r>
              <a:rPr lang="fr-CA" sz="1500" b="0" i="0" u="none" strike="noStrike" cap="none" baseline="0">
                <a:solidFill>
                  <a:srgbClr val="000000"/>
                </a:solidFill>
                <a:effectLst/>
                <a:uFill>
                  <a:solidFill>
                    <a:prstClr val="black">
                      <a:alpha val="0"/>
                    </a:prstClr>
                  </a:solidFill>
                </a:uFill>
                <a:latin typeface="Century Gothic"/>
                <a:ea typeface="Century Gothic"/>
                <a:cs typeface="Century Gothic"/>
              </a:rPr>
              <a:t>Prends la valeur de tes trois pommiers (400 $)</a:t>
            </a:r>
          </a:p>
          <a:p>
            <a:pPr marL="317500" lvl="0" indent="-209550" algn="l" rtl="0">
              <a:lnSpc>
                <a:spcPct val="115000"/>
              </a:lnSpc>
              <a:spcBef>
                <a:spcPct val="0"/>
              </a:spcBef>
              <a:spcAft>
                <a:spcPct val="0"/>
              </a:spcAft>
              <a:buClr>
                <a:schemeClr val="dk1"/>
              </a:buClr>
              <a:buSzTx/>
              <a:buAutoNum type="arabicPeriod"/>
            </a:pPr>
            <a:r>
              <a:rPr lang="fr-CA" sz="1500" b="0" i="0" u="none" strike="noStrike" cap="none" baseline="0">
                <a:solidFill>
                  <a:srgbClr val="000000"/>
                </a:solidFill>
                <a:effectLst/>
                <a:uFill>
                  <a:solidFill>
                    <a:prstClr val="black">
                      <a:alpha val="0"/>
                    </a:prstClr>
                  </a:solidFill>
                </a:uFill>
                <a:latin typeface="Century Gothic"/>
                <a:ea typeface="Century Gothic"/>
                <a:cs typeface="Century Gothic"/>
              </a:rPr>
              <a:t>Soustrais la valeur initiale (300 $), puis ajoute les pommes qui ont poussé (20 $)</a:t>
            </a:r>
          </a:p>
          <a:p>
            <a:pPr marL="317500" lvl="0" indent="-209550" algn="l" rtl="0">
              <a:lnSpc>
                <a:spcPct val="115000"/>
              </a:lnSpc>
              <a:spcBef>
                <a:spcPct val="0"/>
              </a:spcBef>
              <a:spcAft>
                <a:spcPct val="0"/>
              </a:spcAft>
              <a:buClr>
                <a:schemeClr val="dk1"/>
              </a:buClr>
              <a:buSzTx/>
              <a:buAutoNum type="arabicPeriod"/>
            </a:pPr>
            <a:r>
              <a:rPr lang="fr-CA" sz="1500" b="0" i="0" u="none" strike="noStrike" cap="none" baseline="0">
                <a:solidFill>
                  <a:srgbClr val="000000"/>
                </a:solidFill>
                <a:effectLst/>
                <a:uFill>
                  <a:solidFill>
                    <a:prstClr val="black">
                      <a:alpha val="0"/>
                    </a:prstClr>
                  </a:solidFill>
                </a:uFill>
                <a:latin typeface="Century Gothic"/>
                <a:ea typeface="Century Gothic"/>
                <a:cs typeface="Century Gothic"/>
              </a:rPr>
              <a:t>Divise par la valeur initiale (300 $)</a:t>
            </a:r>
          </a:p>
          <a:p>
            <a:pPr marL="317500" lvl="0" indent="-209550" algn="l" rtl="0">
              <a:lnSpc>
                <a:spcPct val="115000"/>
              </a:lnSpc>
              <a:spcBef>
                <a:spcPct val="0"/>
              </a:spcBef>
              <a:spcAft>
                <a:spcPct val="0"/>
              </a:spcAft>
              <a:buClr>
                <a:schemeClr val="dk1"/>
              </a:buClr>
              <a:buSzTx/>
              <a:buAutoNum type="arabicPeriod"/>
            </a:pPr>
            <a:r>
              <a:rPr lang="fr-CA" sz="1500" b="0" i="0" u="none" strike="noStrike" cap="none" baseline="0">
                <a:solidFill>
                  <a:srgbClr val="000000"/>
                </a:solidFill>
                <a:effectLst/>
                <a:uFill>
                  <a:solidFill>
                    <a:prstClr val="black">
                      <a:alpha val="0"/>
                    </a:prstClr>
                  </a:solidFill>
                </a:uFill>
                <a:latin typeface="Century Gothic"/>
                <a:ea typeface="Century Gothic"/>
                <a:cs typeface="Century Gothic"/>
              </a:rPr>
              <a:t>Multiplie ta réponse par 100</a:t>
            </a:r>
          </a:p>
          <a:p>
            <a:pPr marL="317500" lvl="0" indent="-209550" algn="l" rtl="0">
              <a:lnSpc>
                <a:spcPct val="115000"/>
              </a:lnSpc>
              <a:spcBef>
                <a:spcPct val="0"/>
              </a:spcBef>
              <a:spcAft>
                <a:spcPct val="0"/>
              </a:spcAft>
              <a:buClr>
                <a:schemeClr val="dk1"/>
              </a:buClr>
              <a:buSzTx/>
              <a:buAutoNum type="arabicPeriod"/>
            </a:pPr>
            <a:r>
              <a:rPr lang="fr-CA" sz="1500" b="0" i="0" u="none" strike="noStrike" cap="none" baseline="0">
                <a:solidFill>
                  <a:srgbClr val="000000"/>
                </a:solidFill>
                <a:effectLst/>
                <a:uFill>
                  <a:solidFill>
                    <a:prstClr val="black">
                      <a:alpha val="0"/>
                    </a:prstClr>
                  </a:solidFill>
                </a:uFill>
                <a:latin typeface="Century Gothic"/>
                <a:ea typeface="Century Gothic"/>
                <a:cs typeface="Century Gothic"/>
              </a:rPr>
              <a:t>La valeur du rendement est de 40 %</a:t>
            </a:r>
          </a:p>
        </p:txBody>
      </p:sp>
      <p:pic>
        <p:nvPicPr>
          <p:cNvPr id="13" name="Google Shape;188;p30" title="pexels-kpaukshtite-1444630.jpg">
            <a:extLst>
              <a:ext uri="{FF2B5EF4-FFF2-40B4-BE49-F238E27FC236}">
                <a16:creationId xmlns:a16="http://schemas.microsoft.com/office/drawing/2014/main" id="{49B8882B-20DF-8193-9FEE-67F5C069DD09}"/>
              </a:ext>
            </a:extLst>
          </p:cNvPr>
          <p:cNvPicPr preferRelativeResize="0"/>
          <p:nvPr>
            <p:custDataLst>
              <p:tags r:id="rId7"/>
            </p:custDataLst>
          </p:nvPr>
        </p:nvPicPr>
        <p:blipFill>
          <a:blip r:embed="rId12">
            <a:alphaModFix/>
          </a:blip>
          <a:stretch>
            <a:fillRect/>
          </a:stretch>
        </p:blipFill>
        <p:spPr>
          <a:xfrm>
            <a:off x="9179626" y="1301575"/>
            <a:ext cx="3012374" cy="4519652"/>
          </a:xfrm>
          <a:prstGeom prst="rect">
            <a:avLst/>
          </a:prstGeom>
          <a:noFill/>
          <a:ln>
            <a:noFill/>
          </a:ln>
        </p:spPr>
      </p:pic>
      <p:sp>
        <p:nvSpPr>
          <p:cNvPr id="14" name="Google Shape;190;p30">
            <a:extLst>
              <a:ext uri="{FF2B5EF4-FFF2-40B4-BE49-F238E27FC236}">
                <a16:creationId xmlns:a16="http://schemas.microsoft.com/office/drawing/2014/main" id="{3D207ECA-F0E2-A2D6-0A0C-CD0A48A4B47D}"/>
              </a:ext>
            </a:extLst>
          </p:cNvPr>
          <p:cNvSpPr/>
          <p:nvPr>
            <p:custDataLst>
              <p:tags r:id="rId8"/>
            </p:custDataLst>
          </p:nvPr>
        </p:nvSpPr>
        <p:spPr>
          <a:xfrm>
            <a:off x="6907483" y="1935509"/>
            <a:ext cx="2078413" cy="2216370"/>
          </a:xfrm>
          <a:prstGeom prst="rect">
            <a:avLst/>
          </a:prstGeom>
          <a:solidFill>
            <a:srgbClr val="B9E5F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103188" lvl="0" algn="l" rtl="0">
              <a:spcBef>
                <a:spcPct val="0"/>
              </a:spcBef>
              <a:spcAft>
                <a:spcPct val="0"/>
              </a:spcAft>
              <a:buNone/>
            </a:pPr>
            <a:r>
              <a:rPr lang="fr-CA" sz="1400" b="0" i="0" u="none" strike="noStrike" cap="none" baseline="0" dirty="0">
                <a:solidFill>
                  <a:srgbClr val="000000"/>
                </a:solidFill>
                <a:effectLst/>
                <a:uFill>
                  <a:solidFill>
                    <a:prstClr val="black">
                      <a:alpha val="0"/>
                    </a:prstClr>
                  </a:solidFill>
                </a:uFill>
                <a:latin typeface="Century Gothic"/>
                <a:ea typeface="Century Gothic"/>
                <a:cs typeface="Century Gothic"/>
              </a:rPr>
              <a:t>Remarque : De nos jours, les </a:t>
            </a:r>
            <a:r>
              <a:rPr lang="fr-CA" sz="1400" b="1" i="0" u="none" strike="noStrike" cap="none" baseline="0" dirty="0">
                <a:solidFill>
                  <a:srgbClr val="000000"/>
                </a:solidFill>
                <a:effectLst/>
                <a:uFill>
                  <a:solidFill>
                    <a:prstClr val="black">
                      <a:alpha val="0"/>
                    </a:prstClr>
                  </a:solidFill>
                </a:uFill>
                <a:latin typeface="Century Gothic"/>
                <a:ea typeface="Century Gothic"/>
                <a:cs typeface="Century Gothic"/>
              </a:rPr>
              <a:t>plateformes de courtage</a:t>
            </a:r>
            <a:r>
              <a:rPr lang="fr-CA" sz="1400" b="0" i="0" u="none" strike="noStrike" cap="none" baseline="0" dirty="0">
                <a:solidFill>
                  <a:srgbClr val="000000"/>
                </a:solidFill>
                <a:effectLst/>
                <a:uFill>
                  <a:solidFill>
                    <a:prstClr val="black">
                      <a:alpha val="0"/>
                    </a:prstClr>
                  </a:solidFill>
                </a:uFill>
                <a:latin typeface="Century Gothic"/>
                <a:ea typeface="Century Gothic"/>
                <a:cs typeface="Century Gothic"/>
              </a:rPr>
              <a:t> </a:t>
            </a:r>
            <a:r>
              <a:rPr lang="fr-CA" sz="1400" b="1" i="0" u="none" strike="noStrike" cap="none" baseline="0" dirty="0">
                <a:solidFill>
                  <a:srgbClr val="000000"/>
                </a:solidFill>
                <a:effectLst/>
                <a:uFill>
                  <a:solidFill>
                    <a:prstClr val="black">
                      <a:alpha val="0"/>
                    </a:prstClr>
                  </a:solidFill>
                </a:uFill>
                <a:latin typeface="Century Gothic"/>
                <a:ea typeface="Century Gothic"/>
                <a:cs typeface="Century Gothic"/>
              </a:rPr>
              <a:t>en ligne et les conseillers et conseillères en placements</a:t>
            </a:r>
            <a:r>
              <a:rPr lang="fr-CA" sz="1400" b="0" i="0" u="none" strike="noStrike" cap="none" baseline="0" dirty="0">
                <a:solidFill>
                  <a:srgbClr val="000000"/>
                </a:solidFill>
                <a:effectLst/>
                <a:uFill>
                  <a:solidFill>
                    <a:prstClr val="black">
                      <a:alpha val="0"/>
                    </a:prstClr>
                  </a:solidFill>
                </a:uFill>
                <a:latin typeface="Century Gothic"/>
                <a:ea typeface="Century Gothic"/>
                <a:cs typeface="Century Gothic"/>
              </a:rPr>
              <a:t> fournissent ces renseignements sur le rendement!</a:t>
            </a:r>
            <a:endParaRPr sz="1400" dirty="0">
              <a:solidFill>
                <a:schemeClr val="dk1"/>
              </a:solidFill>
              <a:latin typeface="Century Gothic" panose="020B0502020202020204" pitchFamily="34" charset="0"/>
              <a:ea typeface="Calibri" panose="020F0502020204030204"/>
              <a:cs typeface="Calibri"/>
              <a:sym typeface="Calibri"/>
            </a:endParaRPr>
          </a:p>
          <a:p>
            <a:pPr marL="103188" lvl="0" algn="ctr" rtl="0">
              <a:spcBef>
                <a:spcPct val="0"/>
              </a:spcBef>
              <a:spcAft>
                <a:spcPct val="0"/>
              </a:spcAft>
              <a:buNone/>
            </a:pPr>
            <a:endParaRPr sz="200" dirty="0">
              <a:latin typeface="Calibri"/>
              <a:ea typeface="Calibri" panose="020F0502020204030204"/>
              <a:cs typeface="Calibri"/>
              <a:sym typeface="Calibri"/>
            </a:endParaRPr>
          </a:p>
        </p:txBody>
      </p:sp>
    </p:spTree>
    <p:extLst>
      <p:ext uri="{BB962C8B-B14F-4D97-AF65-F5344CB8AC3E}">
        <p14:creationId xmlns:p14="http://schemas.microsoft.com/office/powerpoint/2010/main" val="3967553633"/>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B79C6-2B1F-BC9F-B4E3-A4B7EFCF19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030687-7974-7128-E62F-02CE5EDDB483}"/>
              </a:ext>
            </a:extLst>
          </p:cNvPr>
          <p:cNvSpPr>
            <a:spLocks noGrp="1"/>
          </p:cNvSpPr>
          <p:nvPr>
            <p:ph type="ctrTitle"/>
            <p:custDataLst>
              <p:tags r:id="rId1"/>
            </p:custDataLst>
          </p:nvPr>
        </p:nvSpPr>
        <p:spPr>
          <a:xfrm>
            <a:off x="517870" y="1160463"/>
            <a:ext cx="11167449"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Quel terme décrit la mesure selon laquelle la valeur d’un investissement augmente et diminue au fil du temps?</a:t>
            </a:r>
            <a:br>
              <a:rPr sz="3200"/>
            </a:br>
            <a:br>
              <a:rPr sz="3200"/>
            </a:br>
            <a:br>
              <a:rPr sz="3200"/>
            </a:br>
            <a:endParaRPr lang="en-CA"/>
          </a:p>
        </p:txBody>
      </p:sp>
      <p:sp>
        <p:nvSpPr>
          <p:cNvPr id="3" name="Subtitle 2">
            <a:extLst>
              <a:ext uri="{FF2B5EF4-FFF2-40B4-BE49-F238E27FC236}">
                <a16:creationId xmlns:a16="http://schemas.microsoft.com/office/drawing/2014/main" id="{B5D28910-8512-23B9-BC0F-5E99747F449D}"/>
              </a:ext>
            </a:extLst>
          </p:cNvPr>
          <p:cNvSpPr>
            <a:spLocks noGrp="1"/>
          </p:cNvSpPr>
          <p:nvPr>
            <p:ph type="subTitle" idx="1"/>
            <p:custDataLst>
              <p:tags r:id="rId2"/>
            </p:custDataLst>
          </p:nvPr>
        </p:nvSpPr>
        <p:spPr>
          <a:xfrm>
            <a:off x="422334" y="3036960"/>
            <a:ext cx="11309949" cy="3499209"/>
          </a:xfrm>
        </p:spPr>
        <p:txBody>
          <a:bodyPr>
            <a:noAutofit/>
          </a:bodyPr>
          <a:lstStyle/>
          <a:p>
            <a:pPr marL="146050" lvl="0" indent="0">
              <a:spcBef>
                <a:spcPts val="1200"/>
              </a:spcBef>
              <a:buSzPts val="1300"/>
              <a:buNone/>
            </a:pPr>
            <a:r>
              <a:rPr lang="fr-CA" sz="2600" b="0" i="0" u="none" strike="noStrike" cap="none" baseline="0" dirty="0">
                <a:solidFill>
                  <a:srgbClr val="000000"/>
                </a:solidFill>
                <a:effectLst/>
                <a:uFill>
                  <a:solidFill>
                    <a:prstClr val="black">
                      <a:alpha val="0"/>
                    </a:prstClr>
                  </a:solidFill>
                </a:uFill>
                <a:latin typeface="Century Gothic"/>
                <a:ea typeface="Century Gothic"/>
                <a:cs typeface="Century Gothic"/>
              </a:rPr>
              <a:t>a) Indice de référence</a:t>
            </a:r>
          </a:p>
          <a:p>
            <a:pPr marL="146050" lvl="0" indent="0">
              <a:spcBef>
                <a:spcPts val="1200"/>
              </a:spcBef>
              <a:buSzPts val="1300"/>
              <a:buNone/>
            </a:pPr>
            <a:r>
              <a:rPr lang="fr-CA" sz="2600" b="0" i="0" u="none" strike="noStrike" cap="none" baseline="0" dirty="0">
                <a:solidFill>
                  <a:srgbClr val="000000"/>
                </a:solidFill>
                <a:effectLst/>
                <a:uFill>
                  <a:solidFill>
                    <a:prstClr val="black">
                      <a:alpha val="0"/>
                    </a:prstClr>
                  </a:solidFill>
                </a:uFill>
                <a:latin typeface="Century Gothic"/>
                <a:ea typeface="Century Gothic"/>
                <a:cs typeface="Century Gothic"/>
              </a:rPr>
              <a:t>b) Rendement</a:t>
            </a:r>
          </a:p>
          <a:p>
            <a:pPr marL="146050" lvl="0" indent="0">
              <a:spcBef>
                <a:spcPts val="1200"/>
              </a:spcBef>
              <a:buSzPts val="1300"/>
              <a:buNone/>
            </a:pPr>
            <a:r>
              <a:rPr lang="fr-CA" sz="2600" b="0" i="0" u="none" strike="noStrike" cap="none" baseline="0" dirty="0">
                <a:solidFill>
                  <a:srgbClr val="000000"/>
                </a:solidFill>
                <a:effectLst/>
                <a:uFill>
                  <a:solidFill>
                    <a:prstClr val="black">
                      <a:alpha val="0"/>
                    </a:prstClr>
                  </a:solidFill>
                </a:uFill>
                <a:latin typeface="Century Gothic"/>
                <a:ea typeface="Century Gothic"/>
                <a:cs typeface="Century Gothic"/>
              </a:rPr>
              <a:t>c) Volatilité</a:t>
            </a:r>
          </a:p>
          <a:p>
            <a:pPr marL="146050" lvl="0" indent="0">
              <a:spcBef>
                <a:spcPts val="1200"/>
              </a:spcBef>
              <a:buSzPts val="1300"/>
              <a:buNone/>
            </a:pPr>
            <a:r>
              <a:rPr lang="fr-CA" sz="2600" b="0" i="0" u="none" strike="noStrike" cap="none" baseline="0" dirty="0">
                <a:solidFill>
                  <a:srgbClr val="000000"/>
                </a:solidFill>
                <a:effectLst/>
                <a:uFill>
                  <a:solidFill>
                    <a:prstClr val="black">
                      <a:alpha val="0"/>
                    </a:prstClr>
                  </a:solidFill>
                </a:uFill>
                <a:latin typeface="Century Gothic"/>
                <a:ea typeface="Century Gothic"/>
                <a:cs typeface="Century Gothic"/>
              </a:rPr>
              <a:t>d) Diversification</a:t>
            </a:r>
          </a:p>
        </p:txBody>
      </p:sp>
      <p:sp>
        <p:nvSpPr>
          <p:cNvPr id="4" name="Slide Number Placeholder 3">
            <a:extLst>
              <a:ext uri="{FF2B5EF4-FFF2-40B4-BE49-F238E27FC236}">
                <a16:creationId xmlns:a16="http://schemas.microsoft.com/office/drawing/2014/main" id="{D32F6418-BF4E-27BE-5D32-9467CC4E9000}"/>
              </a:ext>
            </a:extLst>
          </p:cNvPr>
          <p:cNvSpPr>
            <a:spLocks noGrp="1"/>
          </p:cNvSpPr>
          <p:nvPr>
            <p:ph type="sldNum" sz="quarter" idx="12"/>
            <p:custDataLst>
              <p:tags r:id="rId3"/>
            </p:custDataLst>
          </p:nvPr>
        </p:nvSpPr>
        <p:spPr/>
        <p:txBody>
          <a:bodyPr/>
          <a:lstStyle/>
          <a:p>
            <a:fld id="{DFDF98CC-160E-494C-8C3C-8CDC5FA257DE}" type="slidenum">
              <a:rPr lang="en-US" smtClean="0"/>
              <a:t>18</a:t>
            </a:fld>
            <a:endParaRPr lang="en-US"/>
          </a:p>
        </p:txBody>
      </p:sp>
    </p:spTree>
    <p:extLst>
      <p:ext uri="{BB962C8B-B14F-4D97-AF65-F5344CB8AC3E}">
        <p14:creationId xmlns:p14="http://schemas.microsoft.com/office/powerpoint/2010/main" val="1804136480"/>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59227-66CF-A343-42CF-FE936541DD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6C2CA4-A487-BDB0-B03E-51303C95F66B}"/>
              </a:ext>
            </a:extLst>
          </p:cNvPr>
          <p:cNvSpPr>
            <a:spLocks noGrp="1"/>
          </p:cNvSpPr>
          <p:nvPr>
            <p:ph type="ctrTitle"/>
            <p:custDataLst>
              <p:tags r:id="rId1"/>
            </p:custDataLst>
          </p:nvPr>
        </p:nvSpPr>
        <p:spPr>
          <a:xfrm>
            <a:off x="517870" y="1160463"/>
            <a:ext cx="11167449"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Quel terme décrit la mesure selon laquelle la valeur d’un investissement augmente et diminue au fil du temps?</a:t>
            </a:r>
            <a:br>
              <a:rPr sz="3200"/>
            </a:br>
            <a:br>
              <a:rPr sz="3200"/>
            </a:br>
            <a:br>
              <a:rPr sz="3200"/>
            </a:br>
            <a:endParaRPr lang="en-CA"/>
          </a:p>
        </p:txBody>
      </p:sp>
      <p:sp>
        <p:nvSpPr>
          <p:cNvPr id="3" name="Subtitle 2">
            <a:extLst>
              <a:ext uri="{FF2B5EF4-FFF2-40B4-BE49-F238E27FC236}">
                <a16:creationId xmlns:a16="http://schemas.microsoft.com/office/drawing/2014/main" id="{12736886-C580-CBED-0797-9DF5CAA51337}"/>
              </a:ext>
            </a:extLst>
          </p:cNvPr>
          <p:cNvSpPr>
            <a:spLocks noGrp="1"/>
          </p:cNvSpPr>
          <p:nvPr>
            <p:ph type="subTitle" idx="1"/>
            <p:custDataLst>
              <p:tags r:id="rId2"/>
            </p:custDataLst>
          </p:nvPr>
        </p:nvSpPr>
        <p:spPr>
          <a:xfrm>
            <a:off x="375370" y="3036960"/>
            <a:ext cx="11309949" cy="3499209"/>
          </a:xfrm>
        </p:spPr>
        <p:txBody>
          <a:bodyPr>
            <a:noAutofit/>
          </a:bodyPr>
          <a:lstStyle/>
          <a:p>
            <a:pPr marL="146050" lvl="0" indent="0">
              <a:spcBef>
                <a:spcPts val="1200"/>
              </a:spcBef>
              <a:buSzPts val="1300"/>
              <a:buNone/>
            </a:pPr>
            <a:r>
              <a:rPr lang="fr-CA" sz="2600" b="0" i="0" u="none" strike="noStrike" cap="none" baseline="0" dirty="0">
                <a:solidFill>
                  <a:srgbClr val="000000"/>
                </a:solidFill>
                <a:effectLst/>
                <a:uFill>
                  <a:solidFill>
                    <a:prstClr val="black">
                      <a:alpha val="0"/>
                    </a:prstClr>
                  </a:solidFill>
                </a:uFill>
                <a:latin typeface="Century Gothic"/>
                <a:ea typeface="Century Gothic"/>
                <a:cs typeface="Century Gothic"/>
              </a:rPr>
              <a:t>a) Indice de référence</a:t>
            </a:r>
          </a:p>
          <a:p>
            <a:pPr marL="146050" lvl="0" indent="0">
              <a:spcBef>
                <a:spcPts val="1200"/>
              </a:spcBef>
              <a:buSzPts val="1300"/>
              <a:buNone/>
            </a:pPr>
            <a:r>
              <a:rPr lang="fr-CA" sz="2600" b="0" i="0" u="none" strike="noStrike" cap="none" baseline="0" dirty="0">
                <a:solidFill>
                  <a:srgbClr val="000000"/>
                </a:solidFill>
                <a:effectLst/>
                <a:uFill>
                  <a:solidFill>
                    <a:prstClr val="black">
                      <a:alpha val="0"/>
                    </a:prstClr>
                  </a:solidFill>
                </a:uFill>
                <a:latin typeface="Century Gothic"/>
                <a:ea typeface="Century Gothic"/>
                <a:cs typeface="Century Gothic"/>
              </a:rPr>
              <a:t>b) Rendement</a:t>
            </a:r>
          </a:p>
          <a:p>
            <a:pPr marL="146050" lvl="0" indent="0">
              <a:spcBef>
                <a:spcPts val="1200"/>
              </a:spcBef>
              <a:buSzPts val="1300"/>
              <a:buNone/>
            </a:pPr>
            <a:r>
              <a:rPr lang="fr-CA" sz="2600" b="1" i="0" u="none" strike="noStrike" cap="none" baseline="0" dirty="0">
                <a:solidFill>
                  <a:srgbClr val="6ABD4A"/>
                </a:solidFill>
                <a:effectLst/>
                <a:uFill>
                  <a:solidFill>
                    <a:prstClr val="black">
                      <a:alpha val="0"/>
                    </a:prstClr>
                  </a:solidFill>
                </a:uFill>
                <a:latin typeface="Century Gothic"/>
                <a:ea typeface="Century Gothic"/>
                <a:cs typeface="Century Gothic"/>
              </a:rPr>
              <a:t>c) Volatilité</a:t>
            </a:r>
          </a:p>
          <a:p>
            <a:pPr marL="146050" lvl="0" indent="0">
              <a:spcBef>
                <a:spcPts val="1200"/>
              </a:spcBef>
              <a:buSzPts val="1300"/>
              <a:buNone/>
            </a:pPr>
            <a:r>
              <a:rPr lang="fr-CA" sz="2600" b="0" i="0" u="none" strike="noStrike" cap="none" baseline="0" dirty="0">
                <a:solidFill>
                  <a:srgbClr val="000000"/>
                </a:solidFill>
                <a:effectLst/>
                <a:uFill>
                  <a:solidFill>
                    <a:prstClr val="black">
                      <a:alpha val="0"/>
                    </a:prstClr>
                  </a:solidFill>
                </a:uFill>
                <a:latin typeface="Century Gothic"/>
                <a:ea typeface="Century Gothic"/>
                <a:cs typeface="Century Gothic"/>
              </a:rPr>
              <a:t>d) Diversification</a:t>
            </a:r>
          </a:p>
        </p:txBody>
      </p:sp>
      <p:sp>
        <p:nvSpPr>
          <p:cNvPr id="4" name="Slide Number Placeholder 3">
            <a:extLst>
              <a:ext uri="{FF2B5EF4-FFF2-40B4-BE49-F238E27FC236}">
                <a16:creationId xmlns:a16="http://schemas.microsoft.com/office/drawing/2014/main" id="{DBCBDD89-C4DF-EAA5-B6FD-329BD9940CAF}"/>
              </a:ext>
            </a:extLst>
          </p:cNvPr>
          <p:cNvSpPr>
            <a:spLocks noGrp="1"/>
          </p:cNvSpPr>
          <p:nvPr>
            <p:ph type="sldNum" sz="quarter" idx="12"/>
            <p:custDataLst>
              <p:tags r:id="rId3"/>
            </p:custDataLst>
          </p:nvPr>
        </p:nvSpPr>
        <p:spPr/>
        <p:txBody>
          <a:bodyPr/>
          <a:lstStyle/>
          <a:p>
            <a:fld id="{DFDF98CC-160E-494C-8C3C-8CDC5FA257DE}" type="slidenum">
              <a:rPr lang="en-US" smtClean="0"/>
              <a:t>19</a:t>
            </a:fld>
            <a:endParaRPr lang="en-US"/>
          </a:p>
        </p:txBody>
      </p:sp>
    </p:spTree>
    <p:extLst>
      <p:ext uri="{BB962C8B-B14F-4D97-AF65-F5344CB8AC3E}">
        <p14:creationId xmlns:p14="http://schemas.microsoft.com/office/powerpoint/2010/main" val="49527127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591B2-9F8F-B401-9CF8-494352433B9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6751DE5-0E35-20DB-7B3E-BDA936A6D019}"/>
              </a:ext>
            </a:extLst>
          </p:cNvPr>
          <p:cNvSpPr>
            <a:spLocks noGrp="1"/>
          </p:cNvSpPr>
          <p:nvPr>
            <p:ph type="sldNum" sz="quarter" idx="12"/>
            <p:custDataLst>
              <p:tags r:id="rId1"/>
            </p:custDataLst>
          </p:nvPr>
        </p:nvSpPr>
        <p:spPr/>
        <p:txBody>
          <a:bodyPr/>
          <a:lstStyle/>
          <a:p>
            <a:fld id="{DFDF98CC-160E-494C-8C3C-8CDC5FA257DE}" type="slidenum">
              <a:rPr lang="en-US" smtClean="0"/>
              <a:t>2</a:t>
            </a:fld>
            <a:endParaRPr lang="en-US"/>
          </a:p>
        </p:txBody>
      </p:sp>
      <p:sp>
        <p:nvSpPr>
          <p:cNvPr id="3" name="TextBox 2">
            <a:extLst>
              <a:ext uri="{FF2B5EF4-FFF2-40B4-BE49-F238E27FC236}">
                <a16:creationId xmlns:a16="http://schemas.microsoft.com/office/drawing/2014/main" id="{2F579DC8-AE4F-B458-1E58-2BC489585616}"/>
              </a:ext>
            </a:extLst>
          </p:cNvPr>
          <p:cNvSpPr txBox="1"/>
          <p:nvPr>
            <p:custDataLst>
              <p:tags r:id="rId2"/>
            </p:custDataLst>
          </p:nvPr>
        </p:nvSpPr>
        <p:spPr>
          <a:xfrm>
            <a:off x="516902" y="2671100"/>
            <a:ext cx="10492968" cy="1501140"/>
          </a:xfrm>
          <a:prstGeom prst="rect">
            <a:avLst/>
          </a:prstGeom>
          <a:noFill/>
        </p:spPr>
        <p:txBody>
          <a:bodyPr wrap="square">
            <a:spAutoFit/>
          </a:bodyPr>
          <a:lstStyle/>
          <a:p>
            <a:pPr>
              <a:spcAft>
                <a:spcPts val="1500"/>
              </a:spcAft>
            </a:pPr>
            <a:r>
              <a:rPr lang="fr-CA" sz="5000" b="1" i="0" u="none" strike="noStrike" cap="none" baseline="0">
                <a:solidFill>
                  <a:srgbClr val="205885"/>
                </a:solidFill>
                <a:effectLst/>
                <a:uFill>
                  <a:solidFill>
                    <a:prstClr val="black">
                      <a:alpha val="0"/>
                    </a:prstClr>
                  </a:solidFill>
                </a:uFill>
                <a:latin typeface="Century Gothic"/>
                <a:ea typeface="Century Gothic"/>
                <a:cs typeface="Century Gothic"/>
              </a:rPr>
              <a:t>Que préfères-tu?</a:t>
            </a:r>
          </a:p>
          <a:p>
            <a:pPr>
              <a:spcAft>
                <a:spcPts val="1500"/>
              </a:spcAft>
            </a:pPr>
            <a:r>
              <a:rPr lang="fr-CA" sz="3000" b="0" i="0" u="none" strike="noStrike" cap="none" baseline="0">
                <a:solidFill>
                  <a:srgbClr val="000000"/>
                </a:solidFill>
                <a:effectLst/>
                <a:uFill>
                  <a:solidFill>
                    <a:prstClr val="black">
                      <a:alpha val="0"/>
                    </a:prstClr>
                  </a:solidFill>
                </a:uFill>
                <a:latin typeface="Century Gothic"/>
                <a:ea typeface="Century Gothic"/>
                <a:cs typeface="Century Gothic"/>
              </a:rPr>
              <a:t>Fais ton choix : A ou B! </a:t>
            </a:r>
          </a:p>
        </p:txBody>
      </p:sp>
    </p:spTree>
    <p:extLst>
      <p:ext uri="{BB962C8B-B14F-4D97-AF65-F5344CB8AC3E}">
        <p14:creationId xmlns:p14="http://schemas.microsoft.com/office/powerpoint/2010/main" val="13136721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A526E-FCB9-B63F-80F9-3B789FA8E9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86A13C-2672-34F8-B57C-D79A9F3363A4}"/>
              </a:ext>
            </a:extLst>
          </p:cNvPr>
          <p:cNvSpPr>
            <a:spLocks noGrp="1"/>
          </p:cNvSpPr>
          <p:nvPr>
            <p:ph type="ctrTitle"/>
            <p:custDataLst>
              <p:tags r:id="rId1"/>
            </p:custDataLst>
          </p:nvPr>
        </p:nvSpPr>
        <p:spPr>
          <a:xfrm>
            <a:off x="517870" y="1160463"/>
            <a:ext cx="11150966" cy="668337"/>
          </a:xfrm>
        </p:spPr>
        <p:txBody>
          <a:bodyPr/>
          <a:lstStyle/>
          <a:p>
            <a:r>
              <a:rPr lang="fr-CA" sz="3200" b="1" i="0" u="none" strike="noStrike" cap="none" baseline="0" dirty="0">
                <a:solidFill>
                  <a:srgbClr val="205885"/>
                </a:solidFill>
                <a:effectLst/>
                <a:uFill>
                  <a:solidFill>
                    <a:prstClr val="black">
                      <a:alpha val="0"/>
                    </a:prstClr>
                  </a:solidFill>
                </a:uFill>
                <a:latin typeface="Century Gothic"/>
                <a:ea typeface="Century Gothic"/>
                <a:cs typeface="Century Gothic"/>
              </a:rPr>
              <a:t>Au-delà du rendement : constance et risque</a:t>
            </a:r>
            <a:endParaRPr lang="en-US" dirty="0"/>
          </a:p>
        </p:txBody>
      </p:sp>
      <p:sp>
        <p:nvSpPr>
          <p:cNvPr id="4" name="Slide Number Placeholder 3">
            <a:extLst>
              <a:ext uri="{FF2B5EF4-FFF2-40B4-BE49-F238E27FC236}">
                <a16:creationId xmlns:a16="http://schemas.microsoft.com/office/drawing/2014/main" id="{016C387C-2547-3527-92AD-91A93C07A5D7}"/>
              </a:ext>
            </a:extLst>
          </p:cNvPr>
          <p:cNvSpPr>
            <a:spLocks noGrp="1"/>
          </p:cNvSpPr>
          <p:nvPr>
            <p:ph type="sldNum" sz="quarter" idx="12"/>
            <p:custDataLst>
              <p:tags r:id="rId2"/>
            </p:custDataLst>
          </p:nvPr>
        </p:nvSpPr>
        <p:spPr/>
        <p:txBody>
          <a:bodyPr/>
          <a:lstStyle/>
          <a:p>
            <a:fld id="{DFDF98CC-160E-494C-8C3C-8CDC5FA257DE}" type="slidenum">
              <a:rPr lang="en-US" smtClean="0"/>
              <a:t>20</a:t>
            </a:fld>
            <a:endParaRPr lang="en-US"/>
          </a:p>
        </p:txBody>
      </p:sp>
      <p:sp>
        <p:nvSpPr>
          <p:cNvPr id="3" name="TextBox 2">
            <a:extLst>
              <a:ext uri="{FF2B5EF4-FFF2-40B4-BE49-F238E27FC236}">
                <a16:creationId xmlns:a16="http://schemas.microsoft.com/office/drawing/2014/main" id="{F77895D7-409A-ECAA-C7F0-32064AEB7489}"/>
              </a:ext>
            </a:extLst>
          </p:cNvPr>
          <p:cNvSpPr txBox="1"/>
          <p:nvPr>
            <p:custDataLst>
              <p:tags r:id="rId3"/>
            </p:custDataLst>
          </p:nvPr>
        </p:nvSpPr>
        <p:spPr>
          <a:xfrm>
            <a:off x="517870" y="2690088"/>
            <a:ext cx="7224841" cy="1727200"/>
          </a:xfrm>
          <a:prstGeom prst="rect">
            <a:avLst/>
          </a:prstGeom>
          <a:noFill/>
        </p:spPr>
        <p:txBody>
          <a:bodyPr wrap="square">
            <a:spAutoFit/>
          </a:bodyPr>
          <a:lstStyle/>
          <a:p>
            <a:pPr marL="342900" lvl="0" indent="-342900">
              <a:spcBef>
                <a:spcPts val="360"/>
              </a:spcBef>
              <a:buClr>
                <a:srgbClr val="A2AAAD"/>
              </a:buClr>
              <a:buSzPts val="1800"/>
              <a:buChar char="•"/>
            </a:pPr>
            <a:r>
              <a:rPr lang="fr-CA" sz="2600" b="0" i="0" u="none" strike="noStrike" cap="none" baseline="0" dirty="0">
                <a:solidFill>
                  <a:srgbClr val="000000"/>
                </a:solidFill>
                <a:effectLst/>
                <a:uFill>
                  <a:solidFill>
                    <a:prstClr val="black">
                      <a:alpha val="0"/>
                    </a:prstClr>
                  </a:solidFill>
                </a:uFill>
                <a:latin typeface="Century Gothic"/>
                <a:ea typeface="Century Gothic"/>
                <a:cs typeface="Century Gothic"/>
              </a:rPr>
              <a:t>Tenir compte de la constance du rendement et du niveau de risque</a:t>
            </a:r>
          </a:p>
          <a:p>
            <a:pPr marL="342900" lvl="0" indent="-342900">
              <a:spcBef>
                <a:spcPts val="360"/>
              </a:spcBef>
              <a:buClr>
                <a:srgbClr val="A2AAAD"/>
              </a:buClr>
              <a:buSzPts val="1800"/>
              <a:buChar char="•"/>
            </a:pPr>
            <a:r>
              <a:rPr lang="fr-CA" sz="2600" b="0" i="0" u="none" strike="noStrike" cap="none" baseline="0" dirty="0">
                <a:solidFill>
                  <a:srgbClr val="000000"/>
                </a:solidFill>
                <a:effectLst/>
                <a:uFill>
                  <a:solidFill>
                    <a:prstClr val="black">
                      <a:alpha val="0"/>
                    </a:prstClr>
                  </a:solidFill>
                </a:uFill>
                <a:latin typeface="Century Gothic"/>
                <a:ea typeface="Century Gothic"/>
                <a:cs typeface="Century Gothic"/>
              </a:rPr>
              <a:t>Volatilité : degré de fluctuation du prix d’un actif au fil du temps </a:t>
            </a:r>
          </a:p>
        </p:txBody>
      </p:sp>
      <p:pic>
        <p:nvPicPr>
          <p:cNvPr id="5" name="Google Shape;208;p33">
            <a:extLst>
              <a:ext uri="{FF2B5EF4-FFF2-40B4-BE49-F238E27FC236}">
                <a16:creationId xmlns:a16="http://schemas.microsoft.com/office/drawing/2014/main" id="{B406ACD0-84C2-92AF-CDB1-A059777E0E2E}"/>
              </a:ext>
            </a:extLst>
          </p:cNvPr>
          <p:cNvPicPr preferRelativeResize="0"/>
          <p:nvPr>
            <p:custDataLst>
              <p:tags r:id="rId4"/>
            </p:custDataLst>
          </p:nvPr>
        </p:nvPicPr>
        <p:blipFill>
          <a:blip r:embed="rId7" cstate="print">
            <a:alphaModFix/>
            <a:extLst>
              <a:ext uri="{28A0092B-C50C-407E-A947-70E740481C1C}">
                <a14:useLocalDpi xmlns:a14="http://schemas.microsoft.com/office/drawing/2010/main" val="0"/>
              </a:ext>
            </a:extLst>
          </a:blip>
          <a:srcRect/>
          <a:stretch/>
        </p:blipFill>
        <p:spPr>
          <a:xfrm>
            <a:off x="9465258" y="1997939"/>
            <a:ext cx="2627905" cy="4194541"/>
          </a:xfrm>
          <a:prstGeom prst="rect">
            <a:avLst/>
          </a:prstGeom>
          <a:noFill/>
          <a:ln>
            <a:noFill/>
          </a:ln>
        </p:spPr>
      </p:pic>
    </p:spTree>
    <p:extLst>
      <p:ext uri="{BB962C8B-B14F-4D97-AF65-F5344CB8AC3E}">
        <p14:creationId xmlns:p14="http://schemas.microsoft.com/office/powerpoint/2010/main" val="3444532173"/>
      </p:ext>
    </p:extLst>
  </p:cSld>
  <p:clrMapOvr>
    <a:masterClrMapping/>
  </p:clrMapOvr>
  <p:transition/>
  <p:extLst>
    <p:ext uri="{6950BFC3-D8DA-4A85-94F7-54DA5524770B}">
      <p188:commentRel xmlns:p188="http://schemas.microsoft.com/office/powerpoint/2018/8/main" r:id="rId6"/>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45F0E-D2C0-A178-D216-3D4E82A29C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D0148D-DC0E-FE3A-15A6-3248BDDC5530}"/>
              </a:ext>
            </a:extLst>
          </p:cNvPr>
          <p:cNvSpPr>
            <a:spLocks noGrp="1"/>
          </p:cNvSpPr>
          <p:nvPr>
            <p:ph type="ctrTitle"/>
            <p:custDataLst>
              <p:tags r:id="rId1"/>
            </p:custDataLst>
          </p:nvPr>
        </p:nvSpPr>
        <p:spPr>
          <a:xfrm>
            <a:off x="517871" y="1160463"/>
            <a:ext cx="8768634"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Que mesure l’écart-type dans un investissement?</a:t>
            </a:r>
            <a:br>
              <a:rPr sz="3200"/>
            </a:br>
            <a:endParaRPr lang="en-CA"/>
          </a:p>
        </p:txBody>
      </p:sp>
      <p:sp>
        <p:nvSpPr>
          <p:cNvPr id="3" name="Subtitle 2">
            <a:extLst>
              <a:ext uri="{FF2B5EF4-FFF2-40B4-BE49-F238E27FC236}">
                <a16:creationId xmlns:a16="http://schemas.microsoft.com/office/drawing/2014/main" id="{1914BE71-4DD9-7CC7-F449-1C543F981B76}"/>
              </a:ext>
            </a:extLst>
          </p:cNvPr>
          <p:cNvSpPr>
            <a:spLocks noGrp="1"/>
          </p:cNvSpPr>
          <p:nvPr>
            <p:ph type="subTitle" idx="1"/>
            <p:custDataLst>
              <p:tags r:id="rId2"/>
            </p:custDataLst>
          </p:nvPr>
        </p:nvSpPr>
        <p:spPr>
          <a:xfrm>
            <a:off x="517871" y="2481943"/>
            <a:ext cx="8952700" cy="3522959"/>
          </a:xfrm>
        </p:spPr>
        <p:txBody>
          <a:bodyPr>
            <a:noAutofit/>
          </a:bodyPr>
          <a:lstStyle/>
          <a:p>
            <a:pPr marL="11113" indent="38100">
              <a:spcBef>
                <a:spcPts val="1200"/>
              </a:spcBef>
              <a:buSzPts val="1300"/>
              <a:buNone/>
              <a:tabLst>
                <a:tab pos="479425" algn="l"/>
              </a:tabLst>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a) Le nombre d’investissements dans le portefeuille</a:t>
            </a:r>
          </a:p>
          <a:p>
            <a:pPr marL="11113" indent="38100">
              <a:spcBef>
                <a:spcPts val="1200"/>
              </a:spcBef>
              <a:buSzPts val="1300"/>
              <a:buNone/>
              <a:tabLst>
                <a:tab pos="479425" algn="l"/>
              </a:tabLst>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b) Le risque de faillite</a:t>
            </a:r>
          </a:p>
          <a:p>
            <a:pPr marL="11113" indent="38100">
              <a:spcBef>
                <a:spcPts val="1200"/>
              </a:spcBef>
              <a:buSzPts val="1300"/>
              <a:buNone/>
              <a:tabLst>
                <a:tab pos="479425" algn="l"/>
              </a:tabLst>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c) Le prix moyen</a:t>
            </a:r>
          </a:p>
          <a:p>
            <a:pPr marL="11113" indent="38100">
              <a:spcBef>
                <a:spcPts val="1200"/>
              </a:spcBef>
              <a:buSzPts val="1300"/>
              <a:buNone/>
              <a:tabLst>
                <a:tab pos="479425" algn="l"/>
              </a:tabLst>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d) La variation des rendements au fil du temps</a:t>
            </a:r>
          </a:p>
          <a:p>
            <a:pPr marL="11113" indent="38100">
              <a:spcBef>
                <a:spcPts val="1200"/>
              </a:spcBef>
              <a:buSzPts val="1300"/>
              <a:buNone/>
              <a:tabLst>
                <a:tab pos="479425" algn="l"/>
              </a:tabLst>
            </a:pPr>
            <a:endParaRPr lang="en-CA" sz="2600">
              <a:solidFill>
                <a:srgbClr val="000000"/>
              </a:solidFill>
            </a:endParaRPr>
          </a:p>
        </p:txBody>
      </p:sp>
      <p:sp>
        <p:nvSpPr>
          <p:cNvPr id="4" name="Slide Number Placeholder 3">
            <a:extLst>
              <a:ext uri="{FF2B5EF4-FFF2-40B4-BE49-F238E27FC236}">
                <a16:creationId xmlns:a16="http://schemas.microsoft.com/office/drawing/2014/main" id="{0DEB39BE-28D6-BED9-950B-EBF6BACB4243}"/>
              </a:ext>
            </a:extLst>
          </p:cNvPr>
          <p:cNvSpPr>
            <a:spLocks noGrp="1"/>
          </p:cNvSpPr>
          <p:nvPr>
            <p:ph type="sldNum" sz="quarter" idx="12"/>
            <p:custDataLst>
              <p:tags r:id="rId3"/>
            </p:custDataLst>
          </p:nvPr>
        </p:nvSpPr>
        <p:spPr/>
        <p:txBody>
          <a:bodyPr/>
          <a:lstStyle/>
          <a:p>
            <a:fld id="{DFDF98CC-160E-494C-8C3C-8CDC5FA257DE}" type="slidenum">
              <a:rPr lang="en-US" smtClean="0"/>
              <a:t>21</a:t>
            </a:fld>
            <a:endParaRPr lang="en-US"/>
          </a:p>
        </p:txBody>
      </p:sp>
    </p:spTree>
    <p:extLst>
      <p:ext uri="{BB962C8B-B14F-4D97-AF65-F5344CB8AC3E}">
        <p14:creationId xmlns:p14="http://schemas.microsoft.com/office/powerpoint/2010/main" val="3380850264"/>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DCF78-CECA-E028-56FF-8795D60E44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9B066F-7F53-46AE-A928-B9F054A0685B}"/>
              </a:ext>
            </a:extLst>
          </p:cNvPr>
          <p:cNvSpPr>
            <a:spLocks noGrp="1"/>
          </p:cNvSpPr>
          <p:nvPr>
            <p:ph type="ctrTitle"/>
            <p:custDataLst>
              <p:tags r:id="rId1"/>
            </p:custDataLst>
          </p:nvPr>
        </p:nvSpPr>
        <p:spPr>
          <a:xfrm>
            <a:off x="517871" y="1160463"/>
            <a:ext cx="8768634"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Que mesure l’écart-type dans un investissement?</a:t>
            </a:r>
            <a:br>
              <a:rPr sz="3200"/>
            </a:br>
            <a:endParaRPr lang="en-CA"/>
          </a:p>
        </p:txBody>
      </p:sp>
      <p:sp>
        <p:nvSpPr>
          <p:cNvPr id="3" name="Subtitle 2">
            <a:extLst>
              <a:ext uri="{FF2B5EF4-FFF2-40B4-BE49-F238E27FC236}">
                <a16:creationId xmlns:a16="http://schemas.microsoft.com/office/drawing/2014/main" id="{103A889E-CBDA-EB1D-D1A0-86A682D45B48}"/>
              </a:ext>
            </a:extLst>
          </p:cNvPr>
          <p:cNvSpPr>
            <a:spLocks noGrp="1"/>
          </p:cNvSpPr>
          <p:nvPr>
            <p:ph type="subTitle" idx="1"/>
            <p:custDataLst>
              <p:tags r:id="rId2"/>
            </p:custDataLst>
          </p:nvPr>
        </p:nvSpPr>
        <p:spPr>
          <a:xfrm>
            <a:off x="517871" y="2481943"/>
            <a:ext cx="7771103" cy="3522959"/>
          </a:xfrm>
        </p:spPr>
        <p:txBody>
          <a:bodyPr>
            <a:noAutofit/>
          </a:bodyPr>
          <a:lstStyle/>
          <a:p>
            <a:pPr marL="11113" indent="38100">
              <a:spcBef>
                <a:spcPts val="1200"/>
              </a:spcBef>
              <a:buSzPts val="1300"/>
              <a:buNone/>
              <a:tabLst>
                <a:tab pos="479425" algn="l"/>
              </a:tabLst>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a) Le nombre d’investissements dans le portefeuille</a:t>
            </a:r>
          </a:p>
          <a:p>
            <a:pPr marL="11113" indent="38100">
              <a:spcBef>
                <a:spcPts val="1200"/>
              </a:spcBef>
              <a:buSzPts val="1300"/>
              <a:buNone/>
              <a:tabLst>
                <a:tab pos="479425" algn="l"/>
              </a:tabLst>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b) Le risque de faillite</a:t>
            </a:r>
          </a:p>
          <a:p>
            <a:pPr marL="11113" indent="38100">
              <a:spcBef>
                <a:spcPts val="1200"/>
              </a:spcBef>
              <a:buSzPts val="1300"/>
              <a:buNone/>
              <a:tabLst>
                <a:tab pos="479425" algn="l"/>
              </a:tabLst>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c) Le prix moyen</a:t>
            </a:r>
          </a:p>
          <a:p>
            <a:pPr marL="11113" indent="38100">
              <a:spcBef>
                <a:spcPts val="1200"/>
              </a:spcBef>
              <a:buSzPts val="1300"/>
              <a:buNone/>
              <a:tabLst>
                <a:tab pos="479425" algn="l"/>
              </a:tabLst>
            </a:pPr>
            <a:r>
              <a:rPr lang="fr-CA" sz="2600" b="1" i="0" u="none" strike="noStrike" cap="none" baseline="0">
                <a:solidFill>
                  <a:srgbClr val="6ABD4A"/>
                </a:solidFill>
                <a:effectLst/>
                <a:uFill>
                  <a:solidFill>
                    <a:prstClr val="black">
                      <a:alpha val="0"/>
                    </a:prstClr>
                  </a:solidFill>
                </a:uFill>
                <a:latin typeface="Century Gothic"/>
                <a:ea typeface="Century Gothic"/>
                <a:cs typeface="Century Gothic"/>
              </a:rPr>
              <a:t>d) La variation des rendements au fil du temps</a:t>
            </a:r>
          </a:p>
          <a:p>
            <a:pPr marL="11113" indent="38100">
              <a:spcBef>
                <a:spcPts val="1200"/>
              </a:spcBef>
              <a:buSzPts val="1300"/>
              <a:buNone/>
              <a:tabLst>
                <a:tab pos="479425" algn="l"/>
              </a:tabLst>
            </a:pPr>
            <a:endParaRPr lang="en-CA" sz="2600">
              <a:solidFill>
                <a:srgbClr val="000000"/>
              </a:solidFill>
            </a:endParaRPr>
          </a:p>
        </p:txBody>
      </p:sp>
      <p:sp>
        <p:nvSpPr>
          <p:cNvPr id="4" name="Slide Number Placeholder 3">
            <a:extLst>
              <a:ext uri="{FF2B5EF4-FFF2-40B4-BE49-F238E27FC236}">
                <a16:creationId xmlns:a16="http://schemas.microsoft.com/office/drawing/2014/main" id="{800364F0-DD45-0562-1117-5D9932E50C19}"/>
              </a:ext>
            </a:extLst>
          </p:cNvPr>
          <p:cNvSpPr>
            <a:spLocks noGrp="1"/>
          </p:cNvSpPr>
          <p:nvPr>
            <p:ph type="sldNum" sz="quarter" idx="12"/>
            <p:custDataLst>
              <p:tags r:id="rId3"/>
            </p:custDataLst>
          </p:nvPr>
        </p:nvSpPr>
        <p:spPr/>
        <p:txBody>
          <a:bodyPr/>
          <a:lstStyle/>
          <a:p>
            <a:fld id="{DFDF98CC-160E-494C-8C3C-8CDC5FA257DE}" type="slidenum">
              <a:rPr lang="en-US" smtClean="0"/>
              <a:t>22</a:t>
            </a:fld>
            <a:endParaRPr lang="en-US"/>
          </a:p>
        </p:txBody>
      </p:sp>
    </p:spTree>
    <p:extLst>
      <p:ext uri="{BB962C8B-B14F-4D97-AF65-F5344CB8AC3E}">
        <p14:creationId xmlns:p14="http://schemas.microsoft.com/office/powerpoint/2010/main" val="460745979"/>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F8267-1B6A-5B82-B7D1-01F65177CA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A2F642-E29A-CBCA-B117-4CFB52ED4EA5}"/>
              </a:ext>
            </a:extLst>
          </p:cNvPr>
          <p:cNvSpPr>
            <a:spLocks noGrp="1"/>
          </p:cNvSpPr>
          <p:nvPr>
            <p:ph type="ctrTitle"/>
            <p:custDataLst>
              <p:tags r:id="rId1"/>
            </p:custDataLst>
          </p:nvPr>
        </p:nvSpPr>
        <p:spPr>
          <a:xfrm>
            <a:off x="517870" y="1160463"/>
            <a:ext cx="11150966"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Volatilité par rapport à un indice de référence : bêta</a:t>
            </a:r>
            <a:endParaRPr lang="en-US"/>
          </a:p>
        </p:txBody>
      </p:sp>
      <p:sp>
        <p:nvSpPr>
          <p:cNvPr id="4" name="Slide Number Placeholder 3">
            <a:extLst>
              <a:ext uri="{FF2B5EF4-FFF2-40B4-BE49-F238E27FC236}">
                <a16:creationId xmlns:a16="http://schemas.microsoft.com/office/drawing/2014/main" id="{7F0E5F18-C57A-824C-2A29-D21297A04B12}"/>
              </a:ext>
            </a:extLst>
          </p:cNvPr>
          <p:cNvSpPr>
            <a:spLocks noGrp="1"/>
          </p:cNvSpPr>
          <p:nvPr>
            <p:ph type="sldNum" sz="quarter" idx="12"/>
            <p:custDataLst>
              <p:tags r:id="rId2"/>
            </p:custDataLst>
          </p:nvPr>
        </p:nvSpPr>
        <p:spPr/>
        <p:txBody>
          <a:bodyPr/>
          <a:lstStyle/>
          <a:p>
            <a:fld id="{DFDF98CC-160E-494C-8C3C-8CDC5FA257DE}" type="slidenum">
              <a:rPr lang="en-US" smtClean="0"/>
              <a:t>23</a:t>
            </a:fld>
            <a:endParaRPr lang="en-US"/>
          </a:p>
        </p:txBody>
      </p:sp>
      <p:sp>
        <p:nvSpPr>
          <p:cNvPr id="3" name="TextBox 2">
            <a:extLst>
              <a:ext uri="{FF2B5EF4-FFF2-40B4-BE49-F238E27FC236}">
                <a16:creationId xmlns:a16="http://schemas.microsoft.com/office/drawing/2014/main" id="{41B34A0B-5E25-9022-9EBF-11283D4B00FB}"/>
              </a:ext>
            </a:extLst>
          </p:cNvPr>
          <p:cNvSpPr txBox="1"/>
          <p:nvPr>
            <p:custDataLst>
              <p:tags r:id="rId3"/>
            </p:custDataLst>
          </p:nvPr>
        </p:nvSpPr>
        <p:spPr>
          <a:xfrm>
            <a:off x="517870" y="1983506"/>
            <a:ext cx="6715345" cy="3170099"/>
          </a:xfrm>
          <a:prstGeom prst="rect">
            <a:avLst/>
          </a:prstGeom>
          <a:noFill/>
        </p:spPr>
        <p:txBody>
          <a:bodyPr wrap="square">
            <a:spAutoFit/>
          </a:bodyPr>
          <a:lstStyle/>
          <a:p>
            <a:pPr marL="342900" lvl="0" indent="-342900">
              <a:spcBef>
                <a:spcPts val="360"/>
              </a:spcBef>
              <a:buClr>
                <a:srgbClr val="A2AAAD"/>
              </a:buClr>
              <a:buSzPts val="1800"/>
              <a:buChar char="•"/>
            </a:pPr>
            <a:r>
              <a:rPr lang="fr-CA" sz="2000" b="0" i="0" u="none" strike="noStrike" cap="none" baseline="0" dirty="0">
                <a:solidFill>
                  <a:srgbClr val="000000"/>
                </a:solidFill>
                <a:effectLst/>
                <a:uFill>
                  <a:solidFill>
                    <a:prstClr val="black">
                      <a:alpha val="0"/>
                    </a:prstClr>
                  </a:solidFill>
                </a:uFill>
                <a:latin typeface="Century Gothic"/>
                <a:ea typeface="Century Gothic"/>
                <a:cs typeface="Century Gothic"/>
              </a:rPr>
              <a:t>Volatilité calculée en fonction de l’écart-type : mesure la variation des rendements par rapport à la moyenne</a:t>
            </a:r>
          </a:p>
          <a:p>
            <a:pPr marL="342900" lvl="0" indent="-342900">
              <a:spcBef>
                <a:spcPts val="360"/>
              </a:spcBef>
              <a:buClr>
                <a:srgbClr val="A2AAAD"/>
              </a:buClr>
              <a:buSzPts val="1800"/>
              <a:buChar char="•"/>
            </a:pPr>
            <a:endParaRPr lang="fr-CA" sz="2000" b="0" i="0" u="none" strike="noStrike" cap="none" baseline="0" dirty="0">
              <a:solidFill>
                <a:srgbClr val="000000"/>
              </a:solidFill>
              <a:effectLst/>
              <a:uFill>
                <a:solidFill>
                  <a:prstClr val="black">
                    <a:alpha val="0"/>
                  </a:prstClr>
                </a:solidFill>
              </a:uFill>
              <a:latin typeface="Century Gothic"/>
              <a:ea typeface="Century Gothic"/>
              <a:cs typeface="Century Gothic"/>
            </a:endParaRPr>
          </a:p>
          <a:p>
            <a:pPr marL="587375" lvl="0" indent="-269875">
              <a:spcBef>
                <a:spcPts val="360"/>
              </a:spcBef>
              <a:buClr>
                <a:srgbClr val="A2AAAD"/>
              </a:buClr>
              <a:buSzPts val="1800"/>
              <a:buChar char="•"/>
            </a:pPr>
            <a:r>
              <a:rPr lang="fr-CA" sz="2000" b="0" i="0" u="none" strike="noStrike" cap="none" baseline="0" dirty="0">
                <a:solidFill>
                  <a:srgbClr val="000000"/>
                </a:solidFill>
                <a:effectLst/>
                <a:uFill>
                  <a:solidFill>
                    <a:prstClr val="black">
                      <a:alpha val="0"/>
                    </a:prstClr>
                  </a:solidFill>
                </a:uFill>
                <a:latin typeface="Century Gothic"/>
                <a:ea typeface="Century Gothic"/>
                <a:cs typeface="Century Gothic"/>
              </a:rPr>
              <a:t>Écart-type </a:t>
            </a:r>
            <a:r>
              <a:rPr lang="fr-CA" sz="2000" b="1" i="0" u="none" strike="noStrike" cap="none" baseline="0" dirty="0">
                <a:solidFill>
                  <a:srgbClr val="000000"/>
                </a:solidFill>
                <a:effectLst/>
                <a:uFill>
                  <a:solidFill>
                    <a:prstClr val="black">
                      <a:alpha val="0"/>
                    </a:prstClr>
                  </a:solidFill>
                </a:uFill>
                <a:latin typeface="Century Gothic"/>
                <a:ea typeface="Century Gothic"/>
                <a:cs typeface="Century Gothic"/>
              </a:rPr>
              <a:t>plus élevé</a:t>
            </a:r>
            <a:r>
              <a:rPr lang="fr-CA" sz="2000" b="0" i="0" u="none" strike="noStrike" cap="none" baseline="0" dirty="0">
                <a:solidFill>
                  <a:srgbClr val="000000"/>
                </a:solidFill>
                <a:effectLst/>
                <a:uFill>
                  <a:solidFill>
                    <a:prstClr val="black">
                      <a:alpha val="0"/>
                    </a:prstClr>
                  </a:solidFill>
                </a:uFill>
                <a:latin typeface="Century Gothic"/>
                <a:ea typeface="Century Gothic"/>
                <a:cs typeface="Century Gothic"/>
              </a:rPr>
              <a:t> = plus de </a:t>
            </a:r>
            <a:r>
              <a:rPr lang="fr-CA" sz="2000" b="1" i="0" u="none" strike="noStrike" cap="none" baseline="0" dirty="0">
                <a:solidFill>
                  <a:srgbClr val="000000"/>
                </a:solidFill>
                <a:effectLst/>
                <a:uFill>
                  <a:solidFill>
                    <a:prstClr val="black">
                      <a:alpha val="0"/>
                    </a:prstClr>
                  </a:solidFill>
                </a:uFill>
                <a:latin typeface="Century Gothic"/>
                <a:ea typeface="Century Gothic"/>
                <a:cs typeface="Century Gothic"/>
              </a:rPr>
              <a:t>volatilité</a:t>
            </a:r>
          </a:p>
          <a:p>
            <a:pPr marL="587375" lvl="0" indent="-269875">
              <a:spcBef>
                <a:spcPts val="360"/>
              </a:spcBef>
              <a:buClr>
                <a:srgbClr val="A2AAAD"/>
              </a:buClr>
              <a:buSzPts val="1800"/>
              <a:buChar char="•"/>
            </a:pPr>
            <a:r>
              <a:rPr lang="fr-CA" sz="2000" b="0" i="0" u="none" strike="noStrike" cap="none" baseline="0" dirty="0">
                <a:solidFill>
                  <a:srgbClr val="000000"/>
                </a:solidFill>
                <a:effectLst/>
                <a:uFill>
                  <a:solidFill>
                    <a:prstClr val="black">
                      <a:alpha val="0"/>
                    </a:prstClr>
                  </a:solidFill>
                </a:uFill>
                <a:latin typeface="Century Gothic"/>
                <a:ea typeface="Century Gothic"/>
                <a:cs typeface="Century Gothic"/>
              </a:rPr>
              <a:t>Écart-type </a:t>
            </a:r>
            <a:r>
              <a:rPr lang="fr-CA" sz="2000" b="1" i="0" u="none" strike="noStrike" cap="none" baseline="0" dirty="0">
                <a:solidFill>
                  <a:srgbClr val="000000"/>
                </a:solidFill>
                <a:effectLst/>
                <a:uFill>
                  <a:solidFill>
                    <a:prstClr val="black">
                      <a:alpha val="0"/>
                    </a:prstClr>
                  </a:solidFill>
                </a:uFill>
                <a:latin typeface="Century Gothic"/>
                <a:ea typeface="Century Gothic"/>
                <a:cs typeface="Century Gothic"/>
              </a:rPr>
              <a:t>plus faible</a:t>
            </a:r>
            <a:r>
              <a:rPr lang="fr-CA" sz="2000" b="0" i="0" u="none" strike="noStrike" cap="none" baseline="0" dirty="0">
                <a:solidFill>
                  <a:srgbClr val="000000"/>
                </a:solidFill>
                <a:effectLst/>
                <a:uFill>
                  <a:solidFill>
                    <a:prstClr val="black">
                      <a:alpha val="0"/>
                    </a:prstClr>
                  </a:solidFill>
                </a:uFill>
                <a:latin typeface="Century Gothic"/>
                <a:ea typeface="Century Gothic"/>
                <a:cs typeface="Century Gothic"/>
              </a:rPr>
              <a:t> = plus de </a:t>
            </a:r>
            <a:r>
              <a:rPr lang="fr-CA" sz="2000" b="1" i="0" u="none" strike="noStrike" cap="none" baseline="0" dirty="0">
                <a:solidFill>
                  <a:srgbClr val="000000"/>
                </a:solidFill>
                <a:effectLst/>
                <a:uFill>
                  <a:solidFill>
                    <a:prstClr val="black">
                      <a:alpha val="0"/>
                    </a:prstClr>
                  </a:solidFill>
                </a:uFill>
                <a:latin typeface="Century Gothic"/>
                <a:ea typeface="Century Gothic"/>
                <a:cs typeface="Century Gothic"/>
              </a:rPr>
              <a:t>stabilité</a:t>
            </a:r>
          </a:p>
          <a:p>
            <a:pPr marL="587375" lvl="0" indent="-269875">
              <a:spcBef>
                <a:spcPts val="360"/>
              </a:spcBef>
              <a:buClr>
                <a:srgbClr val="A2AAAD"/>
              </a:buClr>
              <a:buSzPts val="1800"/>
              <a:buChar char="•"/>
            </a:pPr>
            <a:endParaRPr lang="fr-CA" sz="2000" b="1" i="0" u="none" strike="noStrike" cap="none" baseline="0" dirty="0">
              <a:solidFill>
                <a:srgbClr val="000000"/>
              </a:solidFill>
              <a:effectLst/>
              <a:uFill>
                <a:solidFill>
                  <a:prstClr val="black">
                    <a:alpha val="0"/>
                  </a:prstClr>
                </a:solidFill>
              </a:uFill>
              <a:latin typeface="Century Gothic"/>
              <a:ea typeface="Century Gothic"/>
              <a:cs typeface="Century Gothic"/>
            </a:endParaRPr>
          </a:p>
          <a:p>
            <a:pPr marL="342900" lvl="0" indent="-342900">
              <a:spcBef>
                <a:spcPts val="360"/>
              </a:spcBef>
              <a:buClr>
                <a:srgbClr val="A2AAAD"/>
              </a:buClr>
              <a:buSzPts val="1800"/>
              <a:buChar char="•"/>
            </a:pPr>
            <a:r>
              <a:rPr lang="fr-CA" sz="2000" b="1" i="0" u="none" strike="noStrike" cap="none" baseline="0" dirty="0">
                <a:solidFill>
                  <a:srgbClr val="000000"/>
                </a:solidFill>
                <a:effectLst/>
                <a:uFill>
                  <a:solidFill>
                    <a:prstClr val="black">
                      <a:alpha val="0"/>
                    </a:prstClr>
                  </a:solidFill>
                </a:uFill>
                <a:latin typeface="Century Gothic"/>
                <a:ea typeface="Century Gothic"/>
                <a:cs typeface="Century Gothic"/>
              </a:rPr>
              <a:t>Bêta &gt; 1 = </a:t>
            </a:r>
            <a:r>
              <a:rPr lang="fr-CA" sz="2000" b="0" i="0" u="none" strike="noStrike" cap="none" baseline="0" dirty="0">
                <a:solidFill>
                  <a:srgbClr val="000000"/>
                </a:solidFill>
                <a:effectLst/>
                <a:uFill>
                  <a:solidFill>
                    <a:prstClr val="black">
                      <a:alpha val="0"/>
                    </a:prstClr>
                  </a:solidFill>
                </a:uFill>
                <a:latin typeface="Century Gothic"/>
                <a:ea typeface="Century Gothic"/>
                <a:cs typeface="Century Gothic"/>
              </a:rPr>
              <a:t>plus volatil que l’indice de référence</a:t>
            </a:r>
          </a:p>
          <a:p>
            <a:pPr marL="342900" lvl="0" indent="-342900">
              <a:spcBef>
                <a:spcPts val="360"/>
              </a:spcBef>
              <a:buClr>
                <a:srgbClr val="A2AAAD"/>
              </a:buClr>
              <a:buSzPts val="1800"/>
              <a:buChar char="•"/>
            </a:pPr>
            <a:r>
              <a:rPr lang="fr-CA" sz="2000" b="1" i="0" u="none" strike="noStrike" cap="none" baseline="0" dirty="0">
                <a:solidFill>
                  <a:srgbClr val="000000"/>
                </a:solidFill>
                <a:effectLst/>
                <a:uFill>
                  <a:solidFill>
                    <a:prstClr val="black">
                      <a:alpha val="0"/>
                    </a:prstClr>
                  </a:solidFill>
                </a:uFill>
                <a:latin typeface="Century Gothic"/>
                <a:ea typeface="Century Gothic"/>
                <a:cs typeface="Century Gothic"/>
              </a:rPr>
              <a:t>Bêta &lt; 1 = </a:t>
            </a:r>
            <a:r>
              <a:rPr lang="fr-CA" sz="2000" b="0" i="0" u="none" strike="noStrike" cap="none" baseline="0" dirty="0">
                <a:solidFill>
                  <a:srgbClr val="000000"/>
                </a:solidFill>
                <a:effectLst/>
                <a:uFill>
                  <a:solidFill>
                    <a:prstClr val="black">
                      <a:alpha val="0"/>
                    </a:prstClr>
                  </a:solidFill>
                </a:uFill>
                <a:latin typeface="Century Gothic"/>
                <a:ea typeface="Century Gothic"/>
                <a:cs typeface="Century Gothic"/>
              </a:rPr>
              <a:t>moins volatil que l’indice de référence</a:t>
            </a:r>
          </a:p>
        </p:txBody>
      </p:sp>
      <p:pic>
        <p:nvPicPr>
          <p:cNvPr id="5" name="Google Shape;226;p36" title="pexels-artempodrez-5716052.jpg">
            <a:extLst>
              <a:ext uri="{FF2B5EF4-FFF2-40B4-BE49-F238E27FC236}">
                <a16:creationId xmlns:a16="http://schemas.microsoft.com/office/drawing/2014/main" id="{8103C527-AC1B-CE30-A8E8-8F3AB0A02467}"/>
              </a:ext>
            </a:extLst>
          </p:cNvPr>
          <p:cNvPicPr preferRelativeResize="0"/>
          <p:nvPr>
            <p:custDataLst>
              <p:tags r:id="rId4"/>
            </p:custDataLst>
          </p:nvPr>
        </p:nvPicPr>
        <p:blipFill>
          <a:blip r:embed="rId6">
            <a:alphaModFix/>
          </a:blip>
          <a:srcRect l="32341"/>
          <a:stretch>
            <a:fillRect/>
          </a:stretch>
        </p:blipFill>
        <p:spPr>
          <a:xfrm>
            <a:off x="7233215" y="1828800"/>
            <a:ext cx="4970660" cy="4132613"/>
          </a:xfrm>
          <a:prstGeom prst="rect">
            <a:avLst/>
          </a:prstGeom>
          <a:noFill/>
          <a:ln>
            <a:noFill/>
          </a:ln>
        </p:spPr>
      </p:pic>
    </p:spTree>
    <p:extLst>
      <p:ext uri="{BB962C8B-B14F-4D97-AF65-F5344CB8AC3E}">
        <p14:creationId xmlns:p14="http://schemas.microsoft.com/office/powerpoint/2010/main" val="2181472231"/>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98DEE-0163-A413-357D-FC61889DC1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03F3CB-65B2-1289-D16C-F7A1935B2C20}"/>
              </a:ext>
            </a:extLst>
          </p:cNvPr>
          <p:cNvSpPr>
            <a:spLocks noGrp="1"/>
          </p:cNvSpPr>
          <p:nvPr>
            <p:ph type="ctrTitle"/>
            <p:custDataLst>
              <p:tags r:id="rId1"/>
            </p:custDataLst>
          </p:nvPr>
        </p:nvSpPr>
        <p:spPr>
          <a:xfrm>
            <a:off x="517871" y="1160463"/>
            <a:ext cx="9053642"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Si un portefeuille a un bêta supérieur à un, qu’est-ce que cela signifie?</a:t>
            </a:r>
            <a:br>
              <a:rPr sz="3200"/>
            </a:br>
            <a:br>
              <a:rPr sz="3200"/>
            </a:br>
            <a:br>
              <a:rPr sz="3200"/>
            </a:br>
            <a:endParaRPr lang="en-CA"/>
          </a:p>
        </p:txBody>
      </p:sp>
      <p:sp>
        <p:nvSpPr>
          <p:cNvPr id="3" name="Subtitle 2">
            <a:extLst>
              <a:ext uri="{FF2B5EF4-FFF2-40B4-BE49-F238E27FC236}">
                <a16:creationId xmlns:a16="http://schemas.microsoft.com/office/drawing/2014/main" id="{325C0B9E-08D8-57BB-433E-70D1FDB677EA}"/>
              </a:ext>
            </a:extLst>
          </p:cNvPr>
          <p:cNvSpPr>
            <a:spLocks noGrp="1"/>
          </p:cNvSpPr>
          <p:nvPr>
            <p:ph type="subTitle" idx="1"/>
            <p:custDataLst>
              <p:tags r:id="rId2"/>
            </p:custDataLst>
          </p:nvPr>
        </p:nvSpPr>
        <p:spPr>
          <a:xfrm>
            <a:off x="375370" y="2545492"/>
            <a:ext cx="11309949" cy="3447535"/>
          </a:xfrm>
        </p:spPr>
        <p:txBody>
          <a:bodyPr>
            <a:noAutofit/>
          </a:bodyPr>
          <a:lstStyle/>
          <a:p>
            <a:pPr marL="11113" lvl="0" indent="38100">
              <a:spcBef>
                <a:spcPts val="1200"/>
              </a:spcBef>
              <a:buSzPts val="1300"/>
              <a:buNone/>
              <a:tabLst>
                <a:tab pos="479425" algn="l"/>
              </a:tabLst>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a) Il est plus volatil que le marché</a:t>
            </a:r>
          </a:p>
          <a:p>
            <a:pPr marL="11113" lvl="0" indent="38100">
              <a:spcBef>
                <a:spcPts val="1200"/>
              </a:spcBef>
              <a:buSzPts val="1300"/>
              <a:buNone/>
              <a:tabLst>
                <a:tab pos="479425" algn="l"/>
              </a:tabLst>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b) Il verse plus de dividendes</a:t>
            </a:r>
          </a:p>
          <a:p>
            <a:pPr marL="11113" lvl="0" indent="38100">
              <a:spcBef>
                <a:spcPts val="1200"/>
              </a:spcBef>
              <a:buSzPts val="1300"/>
              <a:buNone/>
              <a:tabLst>
                <a:tab pos="479425" algn="l"/>
              </a:tabLst>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c) Il comporte un risque inférieur à celui du marché</a:t>
            </a:r>
          </a:p>
          <a:p>
            <a:pPr marL="11113" lvl="0" indent="38100">
              <a:spcBef>
                <a:spcPts val="1200"/>
              </a:spcBef>
              <a:buSzPts val="1300"/>
              <a:buNone/>
              <a:tabLst>
                <a:tab pos="479425" algn="l"/>
              </a:tabLst>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d) Il est garanti que l’investissement aura un rendement supérieur à celui du marché</a:t>
            </a:r>
          </a:p>
          <a:p>
            <a:pPr marL="11113" lvl="0" indent="38100">
              <a:spcBef>
                <a:spcPts val="1200"/>
              </a:spcBef>
              <a:buSzPts val="1300"/>
              <a:buNone/>
              <a:tabLst>
                <a:tab pos="479425" algn="l"/>
              </a:tabLst>
            </a:pPr>
            <a:endParaRPr lang="en-CA" sz="2600">
              <a:solidFill>
                <a:srgbClr val="000000"/>
              </a:solidFill>
            </a:endParaRPr>
          </a:p>
          <a:p>
            <a:pPr marL="11113" lvl="0" indent="38100">
              <a:spcBef>
                <a:spcPts val="1200"/>
              </a:spcBef>
              <a:buSzPts val="1300"/>
              <a:buNone/>
              <a:tabLst>
                <a:tab pos="479425" algn="l"/>
              </a:tabLst>
            </a:pPr>
            <a:endParaRPr lang="en-CA" sz="2600">
              <a:solidFill>
                <a:srgbClr val="000000"/>
              </a:solidFill>
            </a:endParaRPr>
          </a:p>
          <a:p>
            <a:pPr marL="11113" lvl="0" indent="38100">
              <a:spcBef>
                <a:spcPts val="1200"/>
              </a:spcBef>
              <a:buSzPts val="1300"/>
              <a:buNone/>
              <a:tabLst>
                <a:tab pos="479425" algn="l"/>
              </a:tabLst>
            </a:pPr>
            <a:endParaRPr lang="en-CA" sz="2600" b="1">
              <a:solidFill>
                <a:srgbClr val="6ABD4A"/>
              </a:solidFill>
            </a:endParaRPr>
          </a:p>
        </p:txBody>
      </p:sp>
      <p:sp>
        <p:nvSpPr>
          <p:cNvPr id="4" name="Slide Number Placeholder 3">
            <a:extLst>
              <a:ext uri="{FF2B5EF4-FFF2-40B4-BE49-F238E27FC236}">
                <a16:creationId xmlns:a16="http://schemas.microsoft.com/office/drawing/2014/main" id="{DC611BF3-5423-A657-68AF-700FCC0E4A37}"/>
              </a:ext>
            </a:extLst>
          </p:cNvPr>
          <p:cNvSpPr>
            <a:spLocks noGrp="1"/>
          </p:cNvSpPr>
          <p:nvPr>
            <p:ph type="sldNum" sz="quarter" idx="12"/>
            <p:custDataLst>
              <p:tags r:id="rId3"/>
            </p:custDataLst>
          </p:nvPr>
        </p:nvSpPr>
        <p:spPr/>
        <p:txBody>
          <a:bodyPr/>
          <a:lstStyle/>
          <a:p>
            <a:fld id="{DFDF98CC-160E-494C-8C3C-8CDC5FA257DE}" type="slidenum">
              <a:rPr lang="en-US" smtClean="0"/>
              <a:t>24</a:t>
            </a:fld>
            <a:endParaRPr lang="en-US"/>
          </a:p>
        </p:txBody>
      </p:sp>
    </p:spTree>
    <p:extLst>
      <p:ext uri="{BB962C8B-B14F-4D97-AF65-F5344CB8AC3E}">
        <p14:creationId xmlns:p14="http://schemas.microsoft.com/office/powerpoint/2010/main" val="951794102"/>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4A14C-D479-747B-B155-DB5E5F8C1B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BDDA03-3A93-6BC2-4421-DD68E3F14928}"/>
              </a:ext>
            </a:extLst>
          </p:cNvPr>
          <p:cNvSpPr>
            <a:spLocks noGrp="1"/>
          </p:cNvSpPr>
          <p:nvPr>
            <p:ph type="ctrTitle"/>
            <p:custDataLst>
              <p:tags r:id="rId1"/>
            </p:custDataLst>
          </p:nvPr>
        </p:nvSpPr>
        <p:spPr>
          <a:xfrm>
            <a:off x="517871" y="1160463"/>
            <a:ext cx="9053642"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Si un portefeuille a un bêta supérieur à un, qu’est-ce que cela signifie?</a:t>
            </a:r>
            <a:br>
              <a:rPr sz="3200"/>
            </a:br>
            <a:br>
              <a:rPr sz="3200"/>
            </a:br>
            <a:br>
              <a:rPr sz="3200"/>
            </a:br>
            <a:endParaRPr lang="en-CA"/>
          </a:p>
        </p:txBody>
      </p:sp>
      <p:sp>
        <p:nvSpPr>
          <p:cNvPr id="3" name="Subtitle 2">
            <a:extLst>
              <a:ext uri="{FF2B5EF4-FFF2-40B4-BE49-F238E27FC236}">
                <a16:creationId xmlns:a16="http://schemas.microsoft.com/office/drawing/2014/main" id="{248F5313-043C-0EBF-4A5E-C78D00BA603D}"/>
              </a:ext>
            </a:extLst>
          </p:cNvPr>
          <p:cNvSpPr>
            <a:spLocks noGrp="1"/>
          </p:cNvSpPr>
          <p:nvPr>
            <p:ph type="subTitle" idx="1"/>
            <p:custDataLst>
              <p:tags r:id="rId2"/>
            </p:custDataLst>
          </p:nvPr>
        </p:nvSpPr>
        <p:spPr>
          <a:xfrm>
            <a:off x="375370" y="2545492"/>
            <a:ext cx="11309949" cy="3447535"/>
          </a:xfrm>
        </p:spPr>
        <p:txBody>
          <a:bodyPr>
            <a:noAutofit/>
          </a:bodyPr>
          <a:lstStyle/>
          <a:p>
            <a:pPr marL="11113" lvl="0" indent="38100">
              <a:spcBef>
                <a:spcPts val="1200"/>
              </a:spcBef>
              <a:buSzPts val="1300"/>
              <a:buNone/>
              <a:tabLst>
                <a:tab pos="479425" algn="l"/>
              </a:tabLst>
            </a:pPr>
            <a:r>
              <a:rPr lang="fr-CA" sz="2600" b="1">
                <a:solidFill>
                  <a:srgbClr val="6ABD4A"/>
                </a:solidFill>
                <a:uFill>
                  <a:solidFill>
                    <a:prstClr val="black">
                      <a:alpha val="0"/>
                    </a:prstClr>
                  </a:solidFill>
                </a:uFill>
                <a:latin typeface="Century Gothic"/>
                <a:ea typeface="Century Gothic"/>
                <a:cs typeface="Century Gothic"/>
              </a:rPr>
              <a:t>a</a:t>
            </a:r>
            <a:r>
              <a:rPr lang="fr-CA" sz="2600" b="1" i="0" u="none" strike="noStrike" cap="none" baseline="0">
                <a:solidFill>
                  <a:srgbClr val="6ABD4A"/>
                </a:solidFill>
                <a:effectLst/>
                <a:uFill>
                  <a:solidFill>
                    <a:prstClr val="black">
                      <a:alpha val="0"/>
                    </a:prstClr>
                  </a:solidFill>
                </a:uFill>
                <a:latin typeface="Century Gothic"/>
                <a:ea typeface="Century Gothic"/>
                <a:cs typeface="Century Gothic"/>
              </a:rPr>
              <a:t>) Il est plus volatil que le marché</a:t>
            </a:r>
          </a:p>
          <a:p>
            <a:pPr marL="11113" lvl="0" indent="38100">
              <a:spcBef>
                <a:spcPts val="1200"/>
              </a:spcBef>
              <a:buSzPts val="1300"/>
              <a:buNone/>
              <a:tabLst>
                <a:tab pos="479425" algn="l"/>
              </a:tabLst>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b) Il verse plus de dividendes</a:t>
            </a:r>
          </a:p>
          <a:p>
            <a:pPr marL="11113" lvl="0" indent="38100">
              <a:spcBef>
                <a:spcPts val="1200"/>
              </a:spcBef>
              <a:buSzPts val="1300"/>
              <a:buNone/>
              <a:tabLst>
                <a:tab pos="479425" algn="l"/>
              </a:tabLst>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c) Il comporte un risque inférieur à celui du marché</a:t>
            </a:r>
          </a:p>
          <a:p>
            <a:pPr marL="11113" lvl="0" indent="38100">
              <a:spcBef>
                <a:spcPts val="1200"/>
              </a:spcBef>
              <a:buSzPts val="1300"/>
              <a:buNone/>
              <a:tabLst>
                <a:tab pos="479425" algn="l"/>
              </a:tabLst>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d) Il est garanti que l’investissement aura un rendement supérieur à celui du marché</a:t>
            </a:r>
          </a:p>
          <a:p>
            <a:pPr marL="11113" lvl="0" indent="38100">
              <a:spcBef>
                <a:spcPts val="1200"/>
              </a:spcBef>
              <a:buSzPts val="1300"/>
              <a:buNone/>
              <a:tabLst>
                <a:tab pos="479425" algn="l"/>
              </a:tabLst>
            </a:pPr>
            <a:endParaRPr lang="en-CA" sz="2600">
              <a:solidFill>
                <a:srgbClr val="000000"/>
              </a:solidFill>
            </a:endParaRPr>
          </a:p>
          <a:p>
            <a:pPr marL="11113" lvl="0" indent="38100">
              <a:spcBef>
                <a:spcPts val="1200"/>
              </a:spcBef>
              <a:buSzPts val="1300"/>
              <a:buNone/>
              <a:tabLst>
                <a:tab pos="479425" algn="l"/>
              </a:tabLst>
            </a:pPr>
            <a:endParaRPr lang="en-CA" sz="2600">
              <a:solidFill>
                <a:srgbClr val="000000"/>
              </a:solidFill>
            </a:endParaRPr>
          </a:p>
          <a:p>
            <a:pPr marL="11113" lvl="0" indent="38100">
              <a:spcBef>
                <a:spcPts val="1200"/>
              </a:spcBef>
              <a:buSzPts val="1300"/>
              <a:buNone/>
              <a:tabLst>
                <a:tab pos="479425" algn="l"/>
              </a:tabLst>
            </a:pPr>
            <a:endParaRPr lang="en-CA" sz="2600" b="1">
              <a:solidFill>
                <a:srgbClr val="6ABD4A"/>
              </a:solidFill>
            </a:endParaRPr>
          </a:p>
        </p:txBody>
      </p:sp>
      <p:sp>
        <p:nvSpPr>
          <p:cNvPr id="4" name="Slide Number Placeholder 3">
            <a:extLst>
              <a:ext uri="{FF2B5EF4-FFF2-40B4-BE49-F238E27FC236}">
                <a16:creationId xmlns:a16="http://schemas.microsoft.com/office/drawing/2014/main" id="{A6E23257-C865-3F2E-E85B-9BD35DA82AA3}"/>
              </a:ext>
            </a:extLst>
          </p:cNvPr>
          <p:cNvSpPr>
            <a:spLocks noGrp="1"/>
          </p:cNvSpPr>
          <p:nvPr>
            <p:ph type="sldNum" sz="quarter" idx="12"/>
            <p:custDataLst>
              <p:tags r:id="rId3"/>
            </p:custDataLst>
          </p:nvPr>
        </p:nvSpPr>
        <p:spPr/>
        <p:txBody>
          <a:bodyPr/>
          <a:lstStyle/>
          <a:p>
            <a:fld id="{DFDF98CC-160E-494C-8C3C-8CDC5FA257DE}" type="slidenum">
              <a:rPr lang="en-US" smtClean="0"/>
              <a:t>25</a:t>
            </a:fld>
            <a:endParaRPr lang="en-US"/>
          </a:p>
        </p:txBody>
      </p:sp>
    </p:spTree>
    <p:extLst>
      <p:ext uri="{BB962C8B-B14F-4D97-AF65-F5344CB8AC3E}">
        <p14:creationId xmlns:p14="http://schemas.microsoft.com/office/powerpoint/2010/main" val="409170428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31482-04C7-3983-A535-272D4675B6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3F6B52-52C0-19C2-0A43-67729E328632}"/>
              </a:ext>
            </a:extLst>
          </p:cNvPr>
          <p:cNvSpPr>
            <a:spLocks noGrp="1"/>
          </p:cNvSpPr>
          <p:nvPr>
            <p:ph type="ctrTitle"/>
            <p:custDataLst>
              <p:tags r:id="rId1"/>
            </p:custDataLst>
          </p:nvPr>
        </p:nvSpPr>
        <p:spPr>
          <a:xfrm>
            <a:off x="517870" y="1160463"/>
            <a:ext cx="11150966"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Volatilité par rapport à un indice de référence : bêta</a:t>
            </a:r>
            <a:endParaRPr lang="en-US"/>
          </a:p>
        </p:txBody>
      </p:sp>
      <p:sp>
        <p:nvSpPr>
          <p:cNvPr id="4" name="Slide Number Placeholder 3">
            <a:extLst>
              <a:ext uri="{FF2B5EF4-FFF2-40B4-BE49-F238E27FC236}">
                <a16:creationId xmlns:a16="http://schemas.microsoft.com/office/drawing/2014/main" id="{C6D364E3-62B1-FF4C-05EB-3B71B2EC1C9D}"/>
              </a:ext>
            </a:extLst>
          </p:cNvPr>
          <p:cNvSpPr>
            <a:spLocks noGrp="1"/>
          </p:cNvSpPr>
          <p:nvPr>
            <p:ph type="sldNum" sz="quarter" idx="12"/>
            <p:custDataLst>
              <p:tags r:id="rId2"/>
            </p:custDataLst>
          </p:nvPr>
        </p:nvSpPr>
        <p:spPr/>
        <p:txBody>
          <a:bodyPr/>
          <a:lstStyle/>
          <a:p>
            <a:fld id="{DFDF98CC-160E-494C-8C3C-8CDC5FA257DE}" type="slidenum">
              <a:rPr lang="en-US" smtClean="0"/>
              <a:t>26</a:t>
            </a:fld>
            <a:endParaRPr lang="en-US"/>
          </a:p>
        </p:txBody>
      </p:sp>
      <p:sp>
        <p:nvSpPr>
          <p:cNvPr id="3" name="TextBox 2">
            <a:extLst>
              <a:ext uri="{FF2B5EF4-FFF2-40B4-BE49-F238E27FC236}">
                <a16:creationId xmlns:a16="http://schemas.microsoft.com/office/drawing/2014/main" id="{80C3184C-D757-E9F8-C2E0-0E5D9021FFD2}"/>
              </a:ext>
            </a:extLst>
          </p:cNvPr>
          <p:cNvSpPr txBox="1"/>
          <p:nvPr>
            <p:custDataLst>
              <p:tags r:id="rId3"/>
            </p:custDataLst>
          </p:nvPr>
        </p:nvSpPr>
        <p:spPr>
          <a:xfrm>
            <a:off x="517870" y="2086972"/>
            <a:ext cx="6401914" cy="1849120"/>
          </a:xfrm>
          <a:prstGeom prst="rect">
            <a:avLst/>
          </a:prstGeom>
          <a:noFill/>
        </p:spPr>
        <p:txBody>
          <a:bodyPr wrap="square">
            <a:spAutoFit/>
          </a:bodyPr>
          <a:lstStyle/>
          <a:p>
            <a:pPr marL="457200" lvl="0" indent="-457200">
              <a:spcBef>
                <a:spcPts val="360"/>
              </a:spcBef>
              <a:buClr>
                <a:srgbClr val="A2AAAD"/>
              </a:buClr>
              <a:buFont typeface="Arial" panose="020B0604020202020204" pitchFamily="34" charset="0"/>
              <a:buChar char="•"/>
            </a:pPr>
            <a:r>
              <a:rPr lang="fr-CA" sz="2800" b="1" i="0" u="none" strike="noStrike" cap="none" baseline="0">
                <a:solidFill>
                  <a:srgbClr val="000000"/>
                </a:solidFill>
                <a:effectLst/>
                <a:uFill>
                  <a:solidFill>
                    <a:prstClr val="black">
                      <a:alpha val="0"/>
                    </a:prstClr>
                  </a:solidFill>
                </a:uFill>
                <a:latin typeface="Century Gothic"/>
                <a:ea typeface="Century Gothic"/>
                <a:cs typeface="Century Gothic"/>
              </a:rPr>
              <a:t>Bêta &gt; 1 = </a:t>
            </a: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plus volatil que l’indice de référence</a:t>
            </a:r>
          </a:p>
          <a:p>
            <a:pPr marL="457200" lvl="0" indent="-457200">
              <a:spcBef>
                <a:spcPts val="360"/>
              </a:spcBef>
              <a:buClr>
                <a:srgbClr val="A2AAAD"/>
              </a:buClr>
              <a:buFont typeface="Arial" panose="020B0604020202020204" pitchFamily="34" charset="0"/>
              <a:buChar char="•"/>
            </a:pPr>
            <a:r>
              <a:rPr lang="fr-CA" sz="2800" b="1" i="0" u="none" strike="noStrike" cap="none" baseline="0">
                <a:solidFill>
                  <a:srgbClr val="000000"/>
                </a:solidFill>
                <a:effectLst/>
                <a:uFill>
                  <a:solidFill>
                    <a:prstClr val="black">
                      <a:alpha val="0"/>
                    </a:prstClr>
                  </a:solidFill>
                </a:uFill>
                <a:latin typeface="Century Gothic"/>
                <a:ea typeface="Century Gothic"/>
                <a:cs typeface="Century Gothic"/>
              </a:rPr>
              <a:t>Bêta &lt; 1 = </a:t>
            </a: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moins volatil que l’indice de référence</a:t>
            </a:r>
          </a:p>
        </p:txBody>
      </p:sp>
      <p:pic>
        <p:nvPicPr>
          <p:cNvPr id="5" name="Google Shape;244;p39" title="pexels-artempodrez-5716052.jpg">
            <a:extLst>
              <a:ext uri="{FF2B5EF4-FFF2-40B4-BE49-F238E27FC236}">
                <a16:creationId xmlns:a16="http://schemas.microsoft.com/office/drawing/2014/main" id="{E749D5EE-AEBB-5F0A-F875-EF9393AFB62F}"/>
              </a:ext>
            </a:extLst>
          </p:cNvPr>
          <p:cNvPicPr preferRelativeResize="0"/>
          <p:nvPr>
            <p:custDataLst>
              <p:tags r:id="rId4"/>
            </p:custDataLst>
          </p:nvPr>
        </p:nvPicPr>
        <p:blipFill>
          <a:blip r:embed="rId6">
            <a:alphaModFix/>
          </a:blip>
          <a:srcRect l="32341"/>
          <a:stretch>
            <a:fillRect/>
          </a:stretch>
        </p:blipFill>
        <p:spPr>
          <a:xfrm>
            <a:off x="7172696" y="1828800"/>
            <a:ext cx="5019304" cy="4173056"/>
          </a:xfrm>
          <a:prstGeom prst="rect">
            <a:avLst/>
          </a:prstGeom>
          <a:noFill/>
          <a:ln>
            <a:noFill/>
          </a:ln>
        </p:spPr>
      </p:pic>
    </p:spTree>
    <p:extLst>
      <p:ext uri="{BB962C8B-B14F-4D97-AF65-F5344CB8AC3E}">
        <p14:creationId xmlns:p14="http://schemas.microsoft.com/office/powerpoint/2010/main" val="3799355304"/>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DF813-74C8-08C1-5CA8-AF27E3FEA1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B2AA90-5E8D-CB5B-B052-EAC9E8478211}"/>
              </a:ext>
            </a:extLst>
          </p:cNvPr>
          <p:cNvSpPr>
            <a:spLocks noGrp="1"/>
          </p:cNvSpPr>
          <p:nvPr>
            <p:ph type="ctrTitle"/>
            <p:custDataLst>
              <p:tags r:id="rId1"/>
            </p:custDataLst>
          </p:nvPr>
        </p:nvSpPr>
        <p:spPr>
          <a:xfrm>
            <a:off x="517870" y="1160463"/>
            <a:ext cx="962702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Qu’est-ce que le ratio de Sharpe t’indique?</a:t>
            </a:r>
            <a:br>
              <a:rPr sz="3200"/>
            </a:br>
            <a:endParaRPr lang="en-CA"/>
          </a:p>
        </p:txBody>
      </p:sp>
      <p:sp>
        <p:nvSpPr>
          <p:cNvPr id="3" name="Subtitle 2">
            <a:extLst>
              <a:ext uri="{FF2B5EF4-FFF2-40B4-BE49-F238E27FC236}">
                <a16:creationId xmlns:a16="http://schemas.microsoft.com/office/drawing/2014/main" id="{65E9A016-A938-0D39-7B07-CDA119200BA0}"/>
              </a:ext>
            </a:extLst>
          </p:cNvPr>
          <p:cNvSpPr>
            <a:spLocks noGrp="1"/>
          </p:cNvSpPr>
          <p:nvPr>
            <p:ph type="subTitle" idx="1"/>
            <p:custDataLst>
              <p:tags r:id="rId2"/>
            </p:custDataLst>
          </p:nvPr>
        </p:nvSpPr>
        <p:spPr>
          <a:xfrm>
            <a:off x="375370" y="1989436"/>
            <a:ext cx="11309949" cy="4003591"/>
          </a:xfrm>
        </p:spPr>
        <p:txBody>
          <a:bodyPr>
            <a:noAutofit/>
          </a:bodyPr>
          <a:lstStyle/>
          <a:p>
            <a:pPr marL="0" lvl="0" indent="0">
              <a:spcBef>
                <a:spcPts val="1400"/>
              </a:spcBef>
              <a:buClr>
                <a:schemeClr val="dk1"/>
              </a:buClr>
              <a:buSzPts val="1100"/>
              <a:buNone/>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a) Si ton investissement est socialement responsable</a:t>
            </a:r>
          </a:p>
          <a:p>
            <a:pPr marL="0" lvl="0" indent="0">
              <a:spcBef>
                <a:spcPts val="1400"/>
              </a:spcBef>
              <a:buClr>
                <a:schemeClr val="dk1"/>
              </a:buClr>
              <a:buSzPts val="1100"/>
              <a:buNone/>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b) Le rendement total du marché</a:t>
            </a:r>
          </a:p>
          <a:p>
            <a:pPr marL="0" lvl="0" indent="0">
              <a:spcBef>
                <a:spcPts val="1400"/>
              </a:spcBef>
              <a:buClr>
                <a:schemeClr val="dk1"/>
              </a:buClr>
              <a:buSzPts val="1100"/>
              <a:buNone/>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c) Le rendement supplémentaire que tu obtiens pour chaque unité de risque</a:t>
            </a:r>
          </a:p>
          <a:p>
            <a:pPr marL="0" lvl="0" indent="0">
              <a:spcBef>
                <a:spcPts val="1400"/>
              </a:spcBef>
              <a:buClr>
                <a:schemeClr val="dk1"/>
              </a:buClr>
              <a:buSzPts val="1100"/>
              <a:buNone/>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d) Le nombre d’actions dans ton portefeuille</a:t>
            </a:r>
          </a:p>
          <a:p>
            <a:pPr marL="0" lvl="0" indent="0">
              <a:spcBef>
                <a:spcPts val="1400"/>
              </a:spcBef>
              <a:buClr>
                <a:schemeClr val="dk1"/>
              </a:buClr>
              <a:buSzPts val="1100"/>
              <a:buNone/>
            </a:pPr>
            <a:endParaRPr lang="en-CA" sz="2800">
              <a:solidFill>
                <a:schemeClr val="dk1"/>
              </a:solidFill>
            </a:endParaRPr>
          </a:p>
        </p:txBody>
      </p:sp>
      <p:sp>
        <p:nvSpPr>
          <p:cNvPr id="4" name="Slide Number Placeholder 3">
            <a:extLst>
              <a:ext uri="{FF2B5EF4-FFF2-40B4-BE49-F238E27FC236}">
                <a16:creationId xmlns:a16="http://schemas.microsoft.com/office/drawing/2014/main" id="{A94D52A0-F03E-D23D-007E-A0AD21C2CAEB}"/>
              </a:ext>
            </a:extLst>
          </p:cNvPr>
          <p:cNvSpPr>
            <a:spLocks noGrp="1"/>
          </p:cNvSpPr>
          <p:nvPr>
            <p:ph type="sldNum" sz="quarter" idx="12"/>
            <p:custDataLst>
              <p:tags r:id="rId3"/>
            </p:custDataLst>
          </p:nvPr>
        </p:nvSpPr>
        <p:spPr/>
        <p:txBody>
          <a:bodyPr/>
          <a:lstStyle/>
          <a:p>
            <a:fld id="{DFDF98CC-160E-494C-8C3C-8CDC5FA257DE}" type="slidenum">
              <a:rPr lang="en-US" smtClean="0"/>
              <a:t>27</a:t>
            </a:fld>
            <a:endParaRPr lang="en-US"/>
          </a:p>
        </p:txBody>
      </p:sp>
    </p:spTree>
    <p:extLst>
      <p:ext uri="{BB962C8B-B14F-4D97-AF65-F5344CB8AC3E}">
        <p14:creationId xmlns:p14="http://schemas.microsoft.com/office/powerpoint/2010/main" val="3456111149"/>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98D2D-513A-CA32-BA3C-1A90CE7CEB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04C0A3-13AB-7C55-55CC-235B0724A29C}"/>
              </a:ext>
            </a:extLst>
          </p:cNvPr>
          <p:cNvSpPr>
            <a:spLocks noGrp="1"/>
          </p:cNvSpPr>
          <p:nvPr>
            <p:ph type="ctrTitle"/>
            <p:custDataLst>
              <p:tags r:id="rId1"/>
            </p:custDataLst>
          </p:nvPr>
        </p:nvSpPr>
        <p:spPr>
          <a:xfrm>
            <a:off x="517870" y="1160463"/>
            <a:ext cx="962702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Qu’est-ce que le ratio de Sharpe t’indique?</a:t>
            </a:r>
            <a:br>
              <a:rPr sz="3200"/>
            </a:br>
            <a:endParaRPr lang="en-CA"/>
          </a:p>
        </p:txBody>
      </p:sp>
      <p:sp>
        <p:nvSpPr>
          <p:cNvPr id="3" name="Subtitle 2">
            <a:extLst>
              <a:ext uri="{FF2B5EF4-FFF2-40B4-BE49-F238E27FC236}">
                <a16:creationId xmlns:a16="http://schemas.microsoft.com/office/drawing/2014/main" id="{39D674FD-BBF8-17F5-EB86-B9942C58792D}"/>
              </a:ext>
            </a:extLst>
          </p:cNvPr>
          <p:cNvSpPr>
            <a:spLocks noGrp="1"/>
          </p:cNvSpPr>
          <p:nvPr>
            <p:ph type="subTitle" idx="1"/>
            <p:custDataLst>
              <p:tags r:id="rId2"/>
            </p:custDataLst>
          </p:nvPr>
        </p:nvSpPr>
        <p:spPr>
          <a:xfrm>
            <a:off x="375370" y="1989436"/>
            <a:ext cx="11309949" cy="4003591"/>
          </a:xfrm>
        </p:spPr>
        <p:txBody>
          <a:bodyPr>
            <a:noAutofit/>
          </a:bodyPr>
          <a:lstStyle/>
          <a:p>
            <a:pPr marL="0" lvl="0" indent="0">
              <a:spcBef>
                <a:spcPts val="1400"/>
              </a:spcBef>
              <a:buClr>
                <a:schemeClr val="dk1"/>
              </a:buClr>
              <a:buSzPts val="1100"/>
              <a:buNone/>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a) Si ton investissement est socialement responsable</a:t>
            </a:r>
          </a:p>
          <a:p>
            <a:pPr marL="0" lvl="0" indent="0">
              <a:spcBef>
                <a:spcPts val="1400"/>
              </a:spcBef>
              <a:buClr>
                <a:schemeClr val="dk1"/>
              </a:buClr>
              <a:buSzPts val="1100"/>
              <a:buNone/>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b) Le rendement total du marché</a:t>
            </a:r>
          </a:p>
          <a:p>
            <a:pPr marL="0" lvl="0" indent="0">
              <a:spcBef>
                <a:spcPts val="1400"/>
              </a:spcBef>
              <a:buClr>
                <a:schemeClr val="dk1"/>
              </a:buClr>
              <a:buSzPts val="1100"/>
              <a:buNone/>
            </a:pPr>
            <a:r>
              <a:rPr lang="fr-CA" sz="2800" b="1" i="0" u="none" strike="noStrike" cap="none" baseline="0">
                <a:solidFill>
                  <a:srgbClr val="6ABD4A"/>
                </a:solidFill>
                <a:effectLst/>
                <a:uFill>
                  <a:solidFill>
                    <a:prstClr val="black">
                      <a:alpha val="0"/>
                    </a:prstClr>
                  </a:solidFill>
                </a:uFill>
                <a:latin typeface="Century Gothic"/>
                <a:ea typeface="Century Gothic"/>
                <a:cs typeface="Century Gothic"/>
              </a:rPr>
              <a:t>c) Le rendement supplémentaire que tu obtiens pour chaque unité de risque</a:t>
            </a:r>
          </a:p>
          <a:p>
            <a:pPr marL="0" lvl="0" indent="0">
              <a:spcBef>
                <a:spcPts val="1400"/>
              </a:spcBef>
              <a:buClr>
                <a:schemeClr val="dk1"/>
              </a:buClr>
              <a:buSzPts val="1100"/>
              <a:buNone/>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d) Le nombre d’actions dans ton portefeuille</a:t>
            </a:r>
          </a:p>
          <a:p>
            <a:pPr marL="0" lvl="0" indent="0">
              <a:spcBef>
                <a:spcPts val="1400"/>
              </a:spcBef>
              <a:buClr>
                <a:schemeClr val="dk1"/>
              </a:buClr>
              <a:buSzPts val="1100"/>
              <a:buNone/>
            </a:pPr>
            <a:endParaRPr lang="en-CA" sz="2800">
              <a:solidFill>
                <a:schemeClr val="dk1"/>
              </a:solidFill>
            </a:endParaRPr>
          </a:p>
        </p:txBody>
      </p:sp>
      <p:sp>
        <p:nvSpPr>
          <p:cNvPr id="4" name="Slide Number Placeholder 3">
            <a:extLst>
              <a:ext uri="{FF2B5EF4-FFF2-40B4-BE49-F238E27FC236}">
                <a16:creationId xmlns:a16="http://schemas.microsoft.com/office/drawing/2014/main" id="{CE9F8F79-1544-09A5-A28B-60E326508938}"/>
              </a:ext>
            </a:extLst>
          </p:cNvPr>
          <p:cNvSpPr>
            <a:spLocks noGrp="1"/>
          </p:cNvSpPr>
          <p:nvPr>
            <p:ph type="sldNum" sz="quarter" idx="12"/>
            <p:custDataLst>
              <p:tags r:id="rId3"/>
            </p:custDataLst>
          </p:nvPr>
        </p:nvSpPr>
        <p:spPr/>
        <p:txBody>
          <a:bodyPr/>
          <a:lstStyle/>
          <a:p>
            <a:fld id="{DFDF98CC-160E-494C-8C3C-8CDC5FA257DE}" type="slidenum">
              <a:rPr lang="en-US" smtClean="0"/>
              <a:t>28</a:t>
            </a:fld>
            <a:endParaRPr lang="en-US"/>
          </a:p>
        </p:txBody>
      </p:sp>
    </p:spTree>
    <p:extLst>
      <p:ext uri="{BB962C8B-B14F-4D97-AF65-F5344CB8AC3E}">
        <p14:creationId xmlns:p14="http://schemas.microsoft.com/office/powerpoint/2010/main" val="3043905702"/>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C7F9C-413B-3624-9140-4336E8A8E2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3BE0F9-2211-484F-65BD-A04800DBDFC3}"/>
              </a:ext>
            </a:extLst>
          </p:cNvPr>
          <p:cNvSpPr>
            <a:spLocks noGrp="1"/>
          </p:cNvSpPr>
          <p:nvPr>
            <p:ph type="ctrTitle"/>
            <p:custDataLst>
              <p:tags r:id="rId1"/>
            </p:custDataLst>
          </p:nvPr>
        </p:nvSpPr>
        <p:spPr>
          <a:xfrm>
            <a:off x="517871" y="1160463"/>
            <a:ext cx="11167448" cy="668337"/>
          </a:xfrm>
        </p:spPr>
        <p:txBody>
          <a:bodyPr/>
          <a:lstStyle/>
          <a:p>
            <a:r>
              <a:rPr lang="fr-CA" sz="3200" b="1" i="0" u="none" strike="noStrike" cap="none" baseline="0" dirty="0">
                <a:solidFill>
                  <a:srgbClr val="205885"/>
                </a:solidFill>
                <a:effectLst/>
                <a:uFill>
                  <a:solidFill>
                    <a:prstClr val="black">
                      <a:alpha val="0"/>
                    </a:prstClr>
                  </a:solidFill>
                </a:uFill>
                <a:latin typeface="Century Gothic"/>
                <a:ea typeface="Century Gothic"/>
                <a:cs typeface="Century Gothic"/>
              </a:rPr>
              <a:t>Si deux investissements ont le même rendement, mais que l’un comporte moins de risque, lequel a le meilleur ratio de Sharpe?</a:t>
            </a:r>
            <a:br>
              <a:rPr sz="3200" dirty="0"/>
            </a:br>
            <a:br>
              <a:rPr sz="3200" dirty="0"/>
            </a:br>
            <a:br>
              <a:rPr sz="3200" dirty="0"/>
            </a:br>
            <a:endParaRPr lang="en-CA" dirty="0"/>
          </a:p>
        </p:txBody>
      </p:sp>
      <p:sp>
        <p:nvSpPr>
          <p:cNvPr id="3" name="Subtitle 2">
            <a:extLst>
              <a:ext uri="{FF2B5EF4-FFF2-40B4-BE49-F238E27FC236}">
                <a16:creationId xmlns:a16="http://schemas.microsoft.com/office/drawing/2014/main" id="{A983F058-2A17-0F2E-867F-56A6197BB838}"/>
              </a:ext>
            </a:extLst>
          </p:cNvPr>
          <p:cNvSpPr>
            <a:spLocks noGrp="1"/>
          </p:cNvSpPr>
          <p:nvPr>
            <p:ph type="subTitle" idx="1"/>
            <p:custDataLst>
              <p:tags r:id="rId2"/>
            </p:custDataLst>
          </p:nvPr>
        </p:nvSpPr>
        <p:spPr>
          <a:xfrm>
            <a:off x="459717" y="2944074"/>
            <a:ext cx="11309949" cy="2977978"/>
          </a:xfrm>
        </p:spPr>
        <p:txBody>
          <a:bodyPr>
            <a:noAutofit/>
          </a:bodyPr>
          <a:lstStyle/>
          <a:p>
            <a:pPr marL="0" lvl="0" indent="0">
              <a:spcBef>
                <a:spcPts val="1400"/>
              </a:spcBef>
              <a:buClr>
                <a:schemeClr val="dk1"/>
              </a:buClr>
              <a:buSzPts val="1100"/>
              <a:buNone/>
            </a:pPr>
            <a:r>
              <a:rPr lang="fr-CA" sz="2800" b="0" i="0" u="none" strike="noStrike" cap="none" baseline="0" dirty="0">
                <a:solidFill>
                  <a:srgbClr val="000000"/>
                </a:solidFill>
                <a:effectLst/>
                <a:uFill>
                  <a:solidFill>
                    <a:prstClr val="black">
                      <a:alpha val="0"/>
                    </a:prstClr>
                  </a:solidFill>
                </a:uFill>
                <a:latin typeface="Century Gothic"/>
                <a:ea typeface="Century Gothic"/>
                <a:cs typeface="Century Gothic"/>
              </a:rPr>
              <a:t>a) Ils ont le même ratio</a:t>
            </a:r>
          </a:p>
          <a:p>
            <a:pPr marL="0" lvl="0" indent="0">
              <a:spcBef>
                <a:spcPts val="1400"/>
              </a:spcBef>
              <a:buClr>
                <a:schemeClr val="dk1"/>
              </a:buClr>
              <a:buSzPts val="1100"/>
              <a:buNone/>
            </a:pPr>
            <a:r>
              <a:rPr lang="fr-CA" sz="2800" b="0" i="0" u="none" strike="noStrike" cap="none" baseline="0" dirty="0">
                <a:solidFill>
                  <a:srgbClr val="000000"/>
                </a:solidFill>
                <a:effectLst/>
                <a:uFill>
                  <a:solidFill>
                    <a:prstClr val="black">
                      <a:alpha val="0"/>
                    </a:prstClr>
                  </a:solidFill>
                </a:uFill>
                <a:latin typeface="Century Gothic"/>
                <a:ea typeface="Century Gothic"/>
                <a:cs typeface="Century Gothic"/>
              </a:rPr>
              <a:t>b) L’investissement qui comporte le moins de risques</a:t>
            </a:r>
          </a:p>
          <a:p>
            <a:pPr marL="0" lvl="0" indent="0">
              <a:spcBef>
                <a:spcPts val="1400"/>
              </a:spcBef>
              <a:buClr>
                <a:schemeClr val="dk1"/>
              </a:buClr>
              <a:buSzPts val="1100"/>
              <a:buNone/>
            </a:pPr>
            <a:r>
              <a:rPr lang="fr-CA" sz="2800" b="0" i="0" u="none" strike="noStrike" cap="none" baseline="0" dirty="0">
                <a:solidFill>
                  <a:srgbClr val="000000"/>
                </a:solidFill>
                <a:effectLst/>
                <a:uFill>
                  <a:solidFill>
                    <a:prstClr val="black">
                      <a:alpha val="0"/>
                    </a:prstClr>
                  </a:solidFill>
                </a:uFill>
                <a:latin typeface="Century Gothic"/>
                <a:ea typeface="Century Gothic"/>
                <a:cs typeface="Century Gothic"/>
              </a:rPr>
              <a:t>c) L’investissement qui comporte le plus de risques</a:t>
            </a:r>
          </a:p>
          <a:p>
            <a:pPr marL="0" lvl="0" indent="0">
              <a:spcBef>
                <a:spcPts val="1400"/>
              </a:spcBef>
              <a:buClr>
                <a:schemeClr val="dk1"/>
              </a:buClr>
              <a:buSzPts val="1100"/>
              <a:buNone/>
            </a:pPr>
            <a:r>
              <a:rPr lang="fr-CA" sz="2800" b="0" i="0" u="none" strike="noStrike" cap="none" baseline="0" dirty="0">
                <a:solidFill>
                  <a:srgbClr val="000000"/>
                </a:solidFill>
                <a:effectLst/>
                <a:uFill>
                  <a:solidFill>
                    <a:prstClr val="black">
                      <a:alpha val="0"/>
                    </a:prstClr>
                  </a:solidFill>
                </a:uFill>
                <a:latin typeface="Century Gothic"/>
                <a:ea typeface="Century Gothic"/>
                <a:cs typeface="Century Gothic"/>
              </a:rPr>
              <a:t>d) L’investissement qui verse des dividendes</a:t>
            </a:r>
          </a:p>
          <a:p>
            <a:pPr marL="0" lvl="0" indent="0">
              <a:spcBef>
                <a:spcPts val="1400"/>
              </a:spcBef>
              <a:buClr>
                <a:schemeClr val="dk1"/>
              </a:buClr>
              <a:buSzPts val="1100"/>
              <a:buNone/>
            </a:pPr>
            <a:endParaRPr lang="en-CA" sz="2800" dirty="0">
              <a:solidFill>
                <a:schemeClr val="dk1"/>
              </a:solidFill>
            </a:endParaRPr>
          </a:p>
        </p:txBody>
      </p:sp>
      <p:sp>
        <p:nvSpPr>
          <p:cNvPr id="4" name="Slide Number Placeholder 3">
            <a:extLst>
              <a:ext uri="{FF2B5EF4-FFF2-40B4-BE49-F238E27FC236}">
                <a16:creationId xmlns:a16="http://schemas.microsoft.com/office/drawing/2014/main" id="{BB50AE54-D3CD-462B-605E-597EF0DAFCD2}"/>
              </a:ext>
            </a:extLst>
          </p:cNvPr>
          <p:cNvSpPr>
            <a:spLocks noGrp="1"/>
          </p:cNvSpPr>
          <p:nvPr>
            <p:ph type="sldNum" sz="quarter" idx="12"/>
            <p:custDataLst>
              <p:tags r:id="rId3"/>
            </p:custDataLst>
          </p:nvPr>
        </p:nvSpPr>
        <p:spPr/>
        <p:txBody>
          <a:bodyPr/>
          <a:lstStyle/>
          <a:p>
            <a:fld id="{DFDF98CC-160E-494C-8C3C-8CDC5FA257DE}" type="slidenum">
              <a:rPr lang="en-US" smtClean="0"/>
              <a:t>29</a:t>
            </a:fld>
            <a:endParaRPr lang="en-US"/>
          </a:p>
        </p:txBody>
      </p:sp>
    </p:spTree>
    <p:extLst>
      <p:ext uri="{BB962C8B-B14F-4D97-AF65-F5344CB8AC3E}">
        <p14:creationId xmlns:p14="http://schemas.microsoft.com/office/powerpoint/2010/main" val="192607102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3CD05-46CD-EE5B-0ED1-E766CC0DD5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96C735-2001-8B9D-EBDF-7E80A7C4C735}"/>
              </a:ext>
            </a:extLst>
          </p:cNvPr>
          <p:cNvSpPr>
            <a:spLocks noGrp="1"/>
          </p:cNvSpPr>
          <p:nvPr>
            <p:ph type="ctrTitle"/>
            <p:custDataLst>
              <p:tags r:id="rId1"/>
            </p:custDataLst>
          </p:nvPr>
        </p:nvSpPr>
        <p:spPr>
          <a:xfrm>
            <a:off x="517870" y="1160463"/>
            <a:ext cx="962702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Que préfères-tu?</a:t>
            </a:r>
            <a:endParaRPr lang="en-US"/>
          </a:p>
        </p:txBody>
      </p:sp>
      <p:sp>
        <p:nvSpPr>
          <p:cNvPr id="3" name="Subtitle 2">
            <a:extLst>
              <a:ext uri="{FF2B5EF4-FFF2-40B4-BE49-F238E27FC236}">
                <a16:creationId xmlns:a16="http://schemas.microsoft.com/office/drawing/2014/main" id="{B65F9C37-D62E-6C59-AA13-95D9A3904D7C}"/>
              </a:ext>
            </a:extLst>
          </p:cNvPr>
          <p:cNvSpPr>
            <a:spLocks noGrp="1"/>
          </p:cNvSpPr>
          <p:nvPr>
            <p:ph type="subTitle" idx="1"/>
            <p:custDataLst>
              <p:tags r:id="rId2"/>
            </p:custDataLst>
          </p:nvPr>
        </p:nvSpPr>
        <p:spPr>
          <a:xfrm>
            <a:off x="375371" y="1989436"/>
            <a:ext cx="7766675" cy="4003591"/>
          </a:xfrm>
        </p:spPr>
        <p:txBody>
          <a:bodyPr>
            <a:noAutofit/>
          </a:bodyPr>
          <a:lstStyle/>
          <a:p>
            <a:pPr marL="146050" lvl="0" indent="0">
              <a:spcBef>
                <a:spcPts val="1200"/>
              </a:spcBef>
              <a:buSzPts val="1300"/>
              <a:buNone/>
            </a:pPr>
            <a:r>
              <a:rPr lang="fr-CA" sz="2400" b="1" i="0" u="none" strike="noStrike" cap="none" baseline="0" dirty="0">
                <a:solidFill>
                  <a:srgbClr val="000000"/>
                </a:solidFill>
                <a:effectLst/>
                <a:uFill>
                  <a:solidFill>
                    <a:prstClr val="black">
                      <a:alpha val="0"/>
                    </a:prstClr>
                  </a:solidFill>
                </a:uFill>
                <a:latin typeface="Century Gothic"/>
                <a:ea typeface="Century Gothic"/>
                <a:cs typeface="Century Gothic"/>
              </a:rPr>
              <a:t>Imagine que tu as 100 $ à investir</a:t>
            </a:r>
          </a:p>
          <a:p>
            <a:pPr marL="146050" lvl="0" indent="0">
              <a:spcBef>
                <a:spcPts val="1200"/>
              </a:spcBef>
              <a:buSzPts val="1300"/>
              <a:buNone/>
            </a:pPr>
            <a:r>
              <a:rPr lang="fr-CA" sz="2400" b="0" i="0" u="none" strike="noStrike" cap="none" baseline="0" dirty="0">
                <a:solidFill>
                  <a:srgbClr val="000000"/>
                </a:solidFill>
                <a:effectLst/>
                <a:uFill>
                  <a:solidFill>
                    <a:prstClr val="black">
                      <a:alpha val="0"/>
                    </a:prstClr>
                  </a:solidFill>
                </a:uFill>
                <a:latin typeface="Century Gothic"/>
                <a:ea typeface="Century Gothic"/>
                <a:cs typeface="Century Gothic"/>
              </a:rPr>
              <a:t>a) Tu l’investis dans quelque chose dont la valeur augmente lentement, mais de manière constante, soit 5 % chaque année</a:t>
            </a:r>
          </a:p>
          <a:p>
            <a:pPr marL="146050" lvl="0" indent="0">
              <a:spcBef>
                <a:spcPts val="1200"/>
              </a:spcBef>
              <a:buSzPts val="1300"/>
              <a:buNone/>
            </a:pPr>
            <a:r>
              <a:rPr lang="fr-CA" sz="2400" b="0" i="0" u="none" strike="noStrike" cap="none" baseline="0" dirty="0">
                <a:solidFill>
                  <a:srgbClr val="000000"/>
                </a:solidFill>
                <a:effectLst/>
                <a:uFill>
                  <a:solidFill>
                    <a:prstClr val="black">
                      <a:alpha val="0"/>
                    </a:prstClr>
                  </a:solidFill>
                </a:uFill>
                <a:latin typeface="Century Gothic"/>
                <a:ea typeface="Century Gothic"/>
                <a:cs typeface="Century Gothic"/>
              </a:rPr>
              <a:t>b) Tu l’investis dans quelque chose dont la valeur peut augmenter de 20 % certaines années, mais aussi diminuer de 10 % à d’autres moments</a:t>
            </a:r>
          </a:p>
          <a:p>
            <a:pPr marL="146050" indent="0">
              <a:spcBef>
                <a:spcPts val="1200"/>
              </a:spcBef>
              <a:buSzPts val="1300"/>
              <a:buNone/>
            </a:pPr>
            <a:r>
              <a:rPr lang="fr-CA" sz="2400" b="1" i="0" u="none" strike="noStrike" cap="none" baseline="0" dirty="0">
                <a:solidFill>
                  <a:srgbClr val="000000"/>
                </a:solidFill>
                <a:effectLst/>
                <a:uFill>
                  <a:solidFill>
                    <a:prstClr val="black">
                      <a:alpha val="0"/>
                    </a:prstClr>
                  </a:solidFill>
                </a:uFill>
                <a:latin typeface="Century Gothic"/>
                <a:ea typeface="Century Gothic"/>
                <a:cs typeface="Century Gothic"/>
              </a:rPr>
              <a:t>Question : Quelle option est la plus sûre? Quelle option est la plus intéressante?</a:t>
            </a:r>
            <a:endParaRPr lang="en-US" sz="2400" b="1" dirty="0"/>
          </a:p>
        </p:txBody>
      </p:sp>
      <p:sp>
        <p:nvSpPr>
          <p:cNvPr id="4" name="Slide Number Placeholder 3">
            <a:extLst>
              <a:ext uri="{FF2B5EF4-FFF2-40B4-BE49-F238E27FC236}">
                <a16:creationId xmlns:a16="http://schemas.microsoft.com/office/drawing/2014/main" id="{B5EBF431-34AE-1E04-8A83-27F78241878D}"/>
              </a:ext>
            </a:extLst>
          </p:cNvPr>
          <p:cNvSpPr>
            <a:spLocks noGrp="1"/>
          </p:cNvSpPr>
          <p:nvPr>
            <p:ph type="sldNum" sz="quarter" idx="12"/>
            <p:custDataLst>
              <p:tags r:id="rId3"/>
            </p:custDataLst>
          </p:nvPr>
        </p:nvSpPr>
        <p:spPr/>
        <p:txBody>
          <a:bodyPr/>
          <a:lstStyle/>
          <a:p>
            <a:fld id="{DFDF98CC-160E-494C-8C3C-8CDC5FA257DE}" type="slidenum">
              <a:rPr lang="en-US" smtClean="0"/>
              <a:t>3</a:t>
            </a:fld>
            <a:endParaRPr lang="en-US"/>
          </a:p>
        </p:txBody>
      </p:sp>
      <p:sp>
        <p:nvSpPr>
          <p:cNvPr id="5" name="Oval 4">
            <a:extLst>
              <a:ext uri="{FF2B5EF4-FFF2-40B4-BE49-F238E27FC236}">
                <a16:creationId xmlns:a16="http://schemas.microsoft.com/office/drawing/2014/main" id="{35BE7688-A17C-DB03-3556-CC845E4AD19C}"/>
              </a:ext>
            </a:extLst>
          </p:cNvPr>
          <p:cNvSpPr/>
          <p:nvPr>
            <p:custDataLst>
              <p:tags r:id="rId4"/>
            </p:custDataLst>
          </p:nvPr>
        </p:nvSpPr>
        <p:spPr>
          <a:xfrm>
            <a:off x="8205551" y="1989436"/>
            <a:ext cx="3564115" cy="3564115"/>
          </a:xfrm>
          <a:prstGeom prst="ellipse">
            <a:avLst/>
          </a:prstGeom>
          <a:solidFill>
            <a:srgbClr val="2058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205885"/>
              </a:solidFill>
            </a:endParaRPr>
          </a:p>
        </p:txBody>
      </p:sp>
      <p:pic>
        <p:nvPicPr>
          <p:cNvPr id="7" name="Picture 6" descr="Texte blanc sur fond noir&#10;&#10;Le contenu généré par l’IA peut être incorrect.">
            <a:extLst>
              <a:ext uri="{FF2B5EF4-FFF2-40B4-BE49-F238E27FC236}">
                <a16:creationId xmlns:a16="http://schemas.microsoft.com/office/drawing/2014/main" id="{6287124C-9BA8-C8EE-05D2-89064745E59B}"/>
              </a:ext>
            </a:extLst>
          </p:cNvPr>
          <p:cNvPicPr>
            <a:picLocks noChangeAspect="1"/>
          </p:cNvPicPr>
          <p:nvPr>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a:xfrm>
            <a:off x="8543496" y="2345724"/>
            <a:ext cx="2824720" cy="2824720"/>
          </a:xfrm>
          <a:prstGeom prst="rect">
            <a:avLst/>
          </a:prstGeom>
        </p:spPr>
      </p:pic>
    </p:spTree>
    <p:extLst>
      <p:ext uri="{BB962C8B-B14F-4D97-AF65-F5344CB8AC3E}">
        <p14:creationId xmlns:p14="http://schemas.microsoft.com/office/powerpoint/2010/main" val="3366554038"/>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D6F1C-EECD-F28D-05D2-745C0CC153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1219EA-268D-5EEF-578F-9C45611FBAD8}"/>
              </a:ext>
            </a:extLst>
          </p:cNvPr>
          <p:cNvSpPr>
            <a:spLocks noGrp="1"/>
          </p:cNvSpPr>
          <p:nvPr>
            <p:ph type="ctrTitle"/>
            <p:custDataLst>
              <p:tags r:id="rId1"/>
            </p:custDataLst>
          </p:nvPr>
        </p:nvSpPr>
        <p:spPr>
          <a:xfrm>
            <a:off x="517871" y="1160463"/>
            <a:ext cx="11167448"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Si deux investissements ont le même rendement, mais que l’un comporte moins de risque, lequel a le meilleur ratio de Sharpe?</a:t>
            </a:r>
            <a:br>
              <a:rPr sz="3200"/>
            </a:br>
            <a:br>
              <a:rPr sz="3200"/>
            </a:br>
            <a:br>
              <a:rPr sz="3200"/>
            </a:br>
            <a:endParaRPr lang="en-CA"/>
          </a:p>
        </p:txBody>
      </p:sp>
      <p:sp>
        <p:nvSpPr>
          <p:cNvPr id="3" name="Subtitle 2">
            <a:extLst>
              <a:ext uri="{FF2B5EF4-FFF2-40B4-BE49-F238E27FC236}">
                <a16:creationId xmlns:a16="http://schemas.microsoft.com/office/drawing/2014/main" id="{27EB014E-DABB-1F6C-8009-734F94BE606F}"/>
              </a:ext>
            </a:extLst>
          </p:cNvPr>
          <p:cNvSpPr>
            <a:spLocks noGrp="1"/>
          </p:cNvSpPr>
          <p:nvPr>
            <p:ph type="subTitle" idx="1"/>
            <p:custDataLst>
              <p:tags r:id="rId2"/>
            </p:custDataLst>
          </p:nvPr>
        </p:nvSpPr>
        <p:spPr>
          <a:xfrm>
            <a:off x="459717" y="3029133"/>
            <a:ext cx="11309949" cy="2977978"/>
          </a:xfrm>
        </p:spPr>
        <p:txBody>
          <a:bodyPr>
            <a:noAutofit/>
          </a:bodyPr>
          <a:lstStyle/>
          <a:p>
            <a:pPr marL="0" lvl="0" indent="0">
              <a:spcBef>
                <a:spcPts val="1400"/>
              </a:spcBef>
              <a:buClr>
                <a:schemeClr val="dk1"/>
              </a:buClr>
              <a:buSzPts val="1100"/>
              <a:buNone/>
            </a:pPr>
            <a:r>
              <a:rPr lang="fr-CA" sz="2800" b="0" i="0" u="none" strike="noStrike" cap="none" baseline="0" dirty="0">
                <a:solidFill>
                  <a:srgbClr val="000000"/>
                </a:solidFill>
                <a:effectLst/>
                <a:uFill>
                  <a:solidFill>
                    <a:prstClr val="black">
                      <a:alpha val="0"/>
                    </a:prstClr>
                  </a:solidFill>
                </a:uFill>
                <a:latin typeface="Century Gothic"/>
                <a:ea typeface="Century Gothic"/>
                <a:cs typeface="Century Gothic"/>
              </a:rPr>
              <a:t>a) Ils ont le même ratio</a:t>
            </a:r>
          </a:p>
          <a:p>
            <a:pPr marL="0" lvl="0" indent="0">
              <a:spcBef>
                <a:spcPts val="1400"/>
              </a:spcBef>
              <a:buClr>
                <a:schemeClr val="dk1"/>
              </a:buClr>
              <a:buSzPts val="1100"/>
              <a:buNone/>
            </a:pPr>
            <a:r>
              <a:rPr lang="fr-CA" sz="2800" b="1" i="0" u="none" strike="noStrike" cap="none" baseline="0" dirty="0">
                <a:solidFill>
                  <a:srgbClr val="6ABD4A"/>
                </a:solidFill>
                <a:effectLst/>
                <a:uFill>
                  <a:solidFill>
                    <a:prstClr val="black">
                      <a:alpha val="0"/>
                    </a:prstClr>
                  </a:solidFill>
                </a:uFill>
                <a:latin typeface="Century Gothic"/>
                <a:ea typeface="Century Gothic"/>
                <a:cs typeface="Century Gothic"/>
              </a:rPr>
              <a:t>b) L’investissement qui comporte le moins de risques</a:t>
            </a:r>
          </a:p>
          <a:p>
            <a:pPr marL="0" lvl="0" indent="0">
              <a:spcBef>
                <a:spcPts val="1400"/>
              </a:spcBef>
              <a:buClr>
                <a:schemeClr val="dk1"/>
              </a:buClr>
              <a:buSzPts val="1100"/>
              <a:buNone/>
            </a:pPr>
            <a:r>
              <a:rPr lang="fr-CA" sz="2800" b="0" i="0" u="none" strike="noStrike" cap="none" baseline="0" dirty="0">
                <a:solidFill>
                  <a:srgbClr val="000000"/>
                </a:solidFill>
                <a:effectLst/>
                <a:uFill>
                  <a:solidFill>
                    <a:prstClr val="black">
                      <a:alpha val="0"/>
                    </a:prstClr>
                  </a:solidFill>
                </a:uFill>
                <a:latin typeface="Century Gothic"/>
                <a:ea typeface="Century Gothic"/>
                <a:cs typeface="Century Gothic"/>
              </a:rPr>
              <a:t>c) L’investissement qui comporte le plus de risques</a:t>
            </a:r>
          </a:p>
          <a:p>
            <a:pPr marL="0" lvl="0" indent="0">
              <a:spcBef>
                <a:spcPts val="1400"/>
              </a:spcBef>
              <a:buClr>
                <a:schemeClr val="dk1"/>
              </a:buClr>
              <a:buSzPts val="1100"/>
              <a:buNone/>
            </a:pPr>
            <a:r>
              <a:rPr lang="fr-CA" sz="2800" b="0" i="0" u="none" strike="noStrike" cap="none" baseline="0" dirty="0">
                <a:solidFill>
                  <a:srgbClr val="000000"/>
                </a:solidFill>
                <a:effectLst/>
                <a:uFill>
                  <a:solidFill>
                    <a:prstClr val="black">
                      <a:alpha val="0"/>
                    </a:prstClr>
                  </a:solidFill>
                </a:uFill>
                <a:latin typeface="Century Gothic"/>
                <a:ea typeface="Century Gothic"/>
                <a:cs typeface="Century Gothic"/>
              </a:rPr>
              <a:t>d) L’investissement qui verse des dividendes</a:t>
            </a:r>
          </a:p>
          <a:p>
            <a:pPr marL="0" lvl="0" indent="0">
              <a:spcBef>
                <a:spcPts val="1400"/>
              </a:spcBef>
              <a:buClr>
                <a:schemeClr val="dk1"/>
              </a:buClr>
              <a:buSzPts val="1100"/>
              <a:buNone/>
            </a:pPr>
            <a:endParaRPr lang="en-CA" sz="2800" dirty="0">
              <a:solidFill>
                <a:schemeClr val="dk1"/>
              </a:solidFill>
            </a:endParaRPr>
          </a:p>
        </p:txBody>
      </p:sp>
      <p:sp>
        <p:nvSpPr>
          <p:cNvPr id="4" name="Slide Number Placeholder 3">
            <a:extLst>
              <a:ext uri="{FF2B5EF4-FFF2-40B4-BE49-F238E27FC236}">
                <a16:creationId xmlns:a16="http://schemas.microsoft.com/office/drawing/2014/main" id="{F3A983F8-3C58-D474-1221-C553BE0F55E6}"/>
              </a:ext>
            </a:extLst>
          </p:cNvPr>
          <p:cNvSpPr>
            <a:spLocks noGrp="1"/>
          </p:cNvSpPr>
          <p:nvPr>
            <p:ph type="sldNum" sz="quarter" idx="12"/>
            <p:custDataLst>
              <p:tags r:id="rId3"/>
            </p:custDataLst>
          </p:nvPr>
        </p:nvSpPr>
        <p:spPr/>
        <p:txBody>
          <a:bodyPr/>
          <a:lstStyle/>
          <a:p>
            <a:fld id="{DFDF98CC-160E-494C-8C3C-8CDC5FA257DE}" type="slidenum">
              <a:rPr lang="en-US" smtClean="0"/>
              <a:t>30</a:t>
            </a:fld>
            <a:endParaRPr lang="en-US"/>
          </a:p>
        </p:txBody>
      </p:sp>
    </p:spTree>
    <p:extLst>
      <p:ext uri="{BB962C8B-B14F-4D97-AF65-F5344CB8AC3E}">
        <p14:creationId xmlns:p14="http://schemas.microsoft.com/office/powerpoint/2010/main" val="1782087898"/>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037D4-2902-270D-8744-99212FF6B8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AB7CE7-58DE-5995-0A2E-8FD64EFE2BD8}"/>
              </a:ext>
            </a:extLst>
          </p:cNvPr>
          <p:cNvSpPr>
            <a:spLocks noGrp="1"/>
          </p:cNvSpPr>
          <p:nvPr>
            <p:ph type="ctrTitle"/>
            <p:custDataLst>
              <p:tags r:id="rId1"/>
            </p:custDataLst>
          </p:nvPr>
        </p:nvSpPr>
        <p:spPr>
          <a:xfrm>
            <a:off x="517871" y="1160463"/>
            <a:ext cx="10059514"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Rendement ajusté au risque : ratio de Sharpe</a:t>
            </a:r>
          </a:p>
        </p:txBody>
      </p:sp>
      <p:sp>
        <p:nvSpPr>
          <p:cNvPr id="3" name="Subtitle 2">
            <a:extLst>
              <a:ext uri="{FF2B5EF4-FFF2-40B4-BE49-F238E27FC236}">
                <a16:creationId xmlns:a16="http://schemas.microsoft.com/office/drawing/2014/main" id="{BC10F057-D9CD-6FF6-DF43-83E10F2A3C79}"/>
              </a:ext>
            </a:extLst>
          </p:cNvPr>
          <p:cNvSpPr>
            <a:spLocks noGrp="1"/>
          </p:cNvSpPr>
          <p:nvPr>
            <p:ph type="subTitle" idx="1"/>
            <p:custDataLst>
              <p:tags r:id="rId2"/>
            </p:custDataLst>
          </p:nvPr>
        </p:nvSpPr>
        <p:spPr>
          <a:xfrm>
            <a:off x="517871" y="2051223"/>
            <a:ext cx="6329495" cy="2977978"/>
          </a:xfrm>
        </p:spPr>
        <p:txBody>
          <a:bodyPr>
            <a:noAutofit/>
          </a:bodyPr>
          <a:lstStyle/>
          <a:p>
            <a:pPr marL="269875" lvl="0" indent="-269875">
              <a:spcBef>
                <a:spcPct val="0"/>
              </a:spcBef>
              <a:buSzTx/>
            </a:pPr>
            <a:r>
              <a:rPr lang="fr-CA" sz="2800" b="0" i="0" u="none" strike="noStrike" cap="none" baseline="0" dirty="0">
                <a:solidFill>
                  <a:srgbClr val="000000"/>
                </a:solidFill>
                <a:effectLst/>
                <a:uFill>
                  <a:solidFill>
                    <a:prstClr val="black">
                      <a:alpha val="0"/>
                    </a:prstClr>
                  </a:solidFill>
                </a:uFill>
                <a:latin typeface="Century Gothic"/>
                <a:ea typeface="Century Gothic"/>
                <a:cs typeface="Century Gothic"/>
              </a:rPr>
              <a:t>Ratio de Sharpe = rendement/risque</a:t>
            </a:r>
            <a:endParaRPr lang="en-US" sz="2800" dirty="0"/>
          </a:p>
          <a:p>
            <a:pPr marL="269875" lvl="0" indent="-269875">
              <a:spcBef>
                <a:spcPts val="640"/>
              </a:spcBef>
              <a:buSzTx/>
            </a:pPr>
            <a:r>
              <a:rPr lang="fr-CA" sz="2800" b="0" i="0" u="none" strike="noStrike" cap="none" baseline="0" dirty="0">
                <a:solidFill>
                  <a:srgbClr val="000000"/>
                </a:solidFill>
                <a:effectLst/>
                <a:uFill>
                  <a:solidFill>
                    <a:prstClr val="black">
                      <a:alpha val="0"/>
                    </a:prstClr>
                  </a:solidFill>
                </a:uFill>
                <a:latin typeface="Century Gothic"/>
                <a:ea typeface="Century Gothic"/>
                <a:cs typeface="Century Gothic"/>
              </a:rPr>
              <a:t>Ratio plus élevé = un meilleur rendement pour le risque assumé</a:t>
            </a:r>
            <a:endParaRPr lang="en-US" sz="2800" dirty="0"/>
          </a:p>
          <a:p>
            <a:pPr marL="269875" lvl="0" indent="-269875">
              <a:spcBef>
                <a:spcPts val="640"/>
              </a:spcBef>
              <a:buSzTx/>
            </a:pPr>
            <a:r>
              <a:rPr lang="fr-CA" sz="2800" b="0" i="0" u="none" strike="noStrike" cap="none" baseline="0" dirty="0">
                <a:solidFill>
                  <a:srgbClr val="000000"/>
                </a:solidFill>
                <a:effectLst/>
                <a:uFill>
                  <a:solidFill>
                    <a:prstClr val="black">
                      <a:alpha val="0"/>
                    </a:prstClr>
                  </a:solidFill>
                </a:uFill>
                <a:latin typeface="Century Gothic"/>
                <a:ea typeface="Century Gothic"/>
                <a:cs typeface="Century Gothic"/>
              </a:rPr>
              <a:t>Ratio de Sharpe plus élevé = investissement plus efficace</a:t>
            </a:r>
          </a:p>
        </p:txBody>
      </p:sp>
      <p:sp>
        <p:nvSpPr>
          <p:cNvPr id="4" name="Slide Number Placeholder 3">
            <a:extLst>
              <a:ext uri="{FF2B5EF4-FFF2-40B4-BE49-F238E27FC236}">
                <a16:creationId xmlns:a16="http://schemas.microsoft.com/office/drawing/2014/main" id="{FC0A204B-545A-032C-E7FF-B7C422357860}"/>
              </a:ext>
            </a:extLst>
          </p:cNvPr>
          <p:cNvSpPr>
            <a:spLocks noGrp="1"/>
          </p:cNvSpPr>
          <p:nvPr>
            <p:ph type="sldNum" sz="quarter" idx="12"/>
            <p:custDataLst>
              <p:tags r:id="rId3"/>
            </p:custDataLst>
          </p:nvPr>
        </p:nvSpPr>
        <p:spPr/>
        <p:txBody>
          <a:bodyPr/>
          <a:lstStyle/>
          <a:p>
            <a:fld id="{DFDF98CC-160E-494C-8C3C-8CDC5FA257DE}" type="slidenum">
              <a:rPr lang="en-US" smtClean="0"/>
              <a:t>31</a:t>
            </a:fld>
            <a:endParaRPr lang="en-US"/>
          </a:p>
        </p:txBody>
      </p:sp>
      <p:pic>
        <p:nvPicPr>
          <p:cNvPr id="5" name="Google Shape;272;p44" title="pexels-kindelmedia-7651559 (1).jpg">
            <a:extLst>
              <a:ext uri="{FF2B5EF4-FFF2-40B4-BE49-F238E27FC236}">
                <a16:creationId xmlns:a16="http://schemas.microsoft.com/office/drawing/2014/main" id="{DC3D70C9-8B61-A066-8BD7-78301EAC796C}"/>
              </a:ext>
            </a:extLst>
          </p:cNvPr>
          <p:cNvPicPr preferRelativeResize="0"/>
          <p:nvPr>
            <p:custDataLst>
              <p:tags r:id="rId4"/>
            </p:custDataLst>
          </p:nvPr>
        </p:nvPicPr>
        <p:blipFill>
          <a:blip r:embed="rId6">
            <a:alphaModFix/>
          </a:blip>
          <a:stretch>
            <a:fillRect/>
          </a:stretch>
        </p:blipFill>
        <p:spPr>
          <a:xfrm>
            <a:off x="7042069" y="2051222"/>
            <a:ext cx="5149932" cy="3862437"/>
          </a:xfrm>
          <a:prstGeom prst="rect">
            <a:avLst/>
          </a:prstGeom>
          <a:noFill/>
          <a:ln>
            <a:noFill/>
          </a:ln>
        </p:spPr>
      </p:pic>
    </p:spTree>
    <p:extLst>
      <p:ext uri="{BB962C8B-B14F-4D97-AF65-F5344CB8AC3E}">
        <p14:creationId xmlns:p14="http://schemas.microsoft.com/office/powerpoint/2010/main" val="2694318999"/>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A2874-8C5B-59A9-CDA8-83372EB18B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0AAC2A-9CDF-C81D-6D5B-91925A518C0C}"/>
              </a:ext>
            </a:extLst>
          </p:cNvPr>
          <p:cNvSpPr>
            <a:spLocks noGrp="1"/>
          </p:cNvSpPr>
          <p:nvPr>
            <p:ph type="ctrTitle"/>
            <p:custDataLst>
              <p:tags r:id="rId1"/>
            </p:custDataLst>
          </p:nvPr>
        </p:nvSpPr>
        <p:spPr>
          <a:xfrm>
            <a:off x="517871" y="1160463"/>
            <a:ext cx="9540530"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Quelle est la principale raison de rééquilibrer son portefeuille?</a:t>
            </a:r>
            <a:br>
              <a:rPr sz="3200"/>
            </a:br>
            <a:endParaRPr lang="en-CA"/>
          </a:p>
        </p:txBody>
      </p:sp>
      <p:sp>
        <p:nvSpPr>
          <p:cNvPr id="3" name="Subtitle 2">
            <a:extLst>
              <a:ext uri="{FF2B5EF4-FFF2-40B4-BE49-F238E27FC236}">
                <a16:creationId xmlns:a16="http://schemas.microsoft.com/office/drawing/2014/main" id="{15149253-2C4D-77C9-3B1A-F9D314784E52}"/>
              </a:ext>
            </a:extLst>
          </p:cNvPr>
          <p:cNvSpPr>
            <a:spLocks noGrp="1"/>
          </p:cNvSpPr>
          <p:nvPr>
            <p:ph type="subTitle" idx="1"/>
            <p:custDataLst>
              <p:tags r:id="rId2"/>
            </p:custDataLst>
          </p:nvPr>
        </p:nvSpPr>
        <p:spPr>
          <a:xfrm>
            <a:off x="517871" y="2496066"/>
            <a:ext cx="11309949" cy="2977978"/>
          </a:xfrm>
        </p:spPr>
        <p:txBody>
          <a:bodyPr>
            <a:noAutofit/>
          </a:bodyPr>
          <a:lstStyle/>
          <a:p>
            <a:pPr marL="0" lvl="0" indent="0">
              <a:spcBef>
                <a:spcPts val="1400"/>
              </a:spcBef>
              <a:buClr>
                <a:schemeClr val="dk1"/>
              </a:buClr>
              <a:buSzPts val="1100"/>
              <a:buNone/>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a) Vendre tous ses investissements</a:t>
            </a:r>
          </a:p>
          <a:p>
            <a:pPr marL="0" lvl="0" indent="0">
              <a:spcBef>
                <a:spcPts val="1400"/>
              </a:spcBef>
              <a:buClr>
                <a:schemeClr val="dk1"/>
              </a:buClr>
              <a:buSzPts val="1100"/>
              <a:buNone/>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b) S’adapter à un changement de carrière</a:t>
            </a:r>
          </a:p>
          <a:p>
            <a:pPr marL="0" lvl="0" indent="0">
              <a:spcBef>
                <a:spcPts val="1400"/>
              </a:spcBef>
              <a:buClr>
                <a:schemeClr val="dk1"/>
              </a:buClr>
              <a:buSzPts val="1100"/>
              <a:buNone/>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c) Éviter de payer des impôts</a:t>
            </a:r>
          </a:p>
          <a:p>
            <a:pPr marL="0" lvl="0" indent="0">
              <a:spcBef>
                <a:spcPts val="1400"/>
              </a:spcBef>
              <a:buClr>
                <a:schemeClr val="dk1"/>
              </a:buClr>
              <a:buSzPts val="1100"/>
              <a:buNone/>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d) Maintenir le niveau de risque cible</a:t>
            </a:r>
          </a:p>
          <a:p>
            <a:pPr marL="0" lvl="0" indent="0">
              <a:spcBef>
                <a:spcPts val="1400"/>
              </a:spcBef>
              <a:buClr>
                <a:schemeClr val="dk1"/>
              </a:buClr>
              <a:buSzPts val="1100"/>
              <a:buNone/>
            </a:pPr>
            <a:endParaRPr lang="en-CA" sz="2800">
              <a:solidFill>
                <a:schemeClr val="dk1"/>
              </a:solidFill>
            </a:endParaRPr>
          </a:p>
        </p:txBody>
      </p:sp>
      <p:sp>
        <p:nvSpPr>
          <p:cNvPr id="4" name="Slide Number Placeholder 3">
            <a:extLst>
              <a:ext uri="{FF2B5EF4-FFF2-40B4-BE49-F238E27FC236}">
                <a16:creationId xmlns:a16="http://schemas.microsoft.com/office/drawing/2014/main" id="{810A20D7-28ED-9938-417F-6B177ABA5EDF}"/>
              </a:ext>
            </a:extLst>
          </p:cNvPr>
          <p:cNvSpPr>
            <a:spLocks noGrp="1"/>
          </p:cNvSpPr>
          <p:nvPr>
            <p:ph type="sldNum" sz="quarter" idx="12"/>
            <p:custDataLst>
              <p:tags r:id="rId3"/>
            </p:custDataLst>
          </p:nvPr>
        </p:nvSpPr>
        <p:spPr/>
        <p:txBody>
          <a:bodyPr/>
          <a:lstStyle/>
          <a:p>
            <a:fld id="{DFDF98CC-160E-494C-8C3C-8CDC5FA257DE}" type="slidenum">
              <a:rPr lang="en-US" smtClean="0"/>
              <a:t>32</a:t>
            </a:fld>
            <a:endParaRPr lang="en-US"/>
          </a:p>
        </p:txBody>
      </p:sp>
    </p:spTree>
    <p:extLst>
      <p:ext uri="{BB962C8B-B14F-4D97-AF65-F5344CB8AC3E}">
        <p14:creationId xmlns:p14="http://schemas.microsoft.com/office/powerpoint/2010/main" val="1130385731"/>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08AC9-3D12-646D-AE93-062DD72BC6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6FA3E7-E62E-DB60-70D0-7ABD8F3A68EC}"/>
              </a:ext>
            </a:extLst>
          </p:cNvPr>
          <p:cNvSpPr>
            <a:spLocks noGrp="1"/>
          </p:cNvSpPr>
          <p:nvPr>
            <p:ph type="ctrTitle"/>
            <p:custDataLst>
              <p:tags r:id="rId1"/>
            </p:custDataLst>
          </p:nvPr>
        </p:nvSpPr>
        <p:spPr>
          <a:xfrm>
            <a:off x="517871" y="1160463"/>
            <a:ext cx="9540530"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Quelle est la principale raison de rééquilibrer son portefeuille?</a:t>
            </a:r>
            <a:br>
              <a:rPr sz="3200"/>
            </a:br>
            <a:endParaRPr lang="en-CA"/>
          </a:p>
        </p:txBody>
      </p:sp>
      <p:sp>
        <p:nvSpPr>
          <p:cNvPr id="3" name="Subtitle 2">
            <a:extLst>
              <a:ext uri="{FF2B5EF4-FFF2-40B4-BE49-F238E27FC236}">
                <a16:creationId xmlns:a16="http://schemas.microsoft.com/office/drawing/2014/main" id="{49E4FE4C-4D30-19C8-6BB9-50672B16971B}"/>
              </a:ext>
            </a:extLst>
          </p:cNvPr>
          <p:cNvSpPr>
            <a:spLocks noGrp="1"/>
          </p:cNvSpPr>
          <p:nvPr>
            <p:ph type="subTitle" idx="1"/>
            <p:custDataLst>
              <p:tags r:id="rId2"/>
            </p:custDataLst>
          </p:nvPr>
        </p:nvSpPr>
        <p:spPr>
          <a:xfrm>
            <a:off x="517871" y="2496066"/>
            <a:ext cx="11309949" cy="2977978"/>
          </a:xfrm>
        </p:spPr>
        <p:txBody>
          <a:bodyPr>
            <a:noAutofit/>
          </a:bodyPr>
          <a:lstStyle/>
          <a:p>
            <a:pPr marL="0" lvl="0" indent="0">
              <a:spcBef>
                <a:spcPts val="1400"/>
              </a:spcBef>
              <a:buClr>
                <a:schemeClr val="dk1"/>
              </a:buClr>
              <a:buSzPts val="1100"/>
              <a:buNone/>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a) Vendre tous ses investissements</a:t>
            </a:r>
          </a:p>
          <a:p>
            <a:pPr marL="0" lvl="0" indent="0">
              <a:spcBef>
                <a:spcPts val="1400"/>
              </a:spcBef>
              <a:buClr>
                <a:schemeClr val="dk1"/>
              </a:buClr>
              <a:buSzPts val="1100"/>
              <a:buNone/>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b) S’adapter à un changement de carrière</a:t>
            </a:r>
          </a:p>
          <a:p>
            <a:pPr marL="0" lvl="0" indent="0">
              <a:spcBef>
                <a:spcPts val="1400"/>
              </a:spcBef>
              <a:buClr>
                <a:schemeClr val="dk1"/>
              </a:buClr>
              <a:buSzPts val="1100"/>
              <a:buNone/>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c) Éviter de payer des impôts</a:t>
            </a:r>
          </a:p>
          <a:p>
            <a:pPr marL="0" lvl="0" indent="0">
              <a:spcBef>
                <a:spcPts val="1400"/>
              </a:spcBef>
              <a:buClr>
                <a:schemeClr val="dk1"/>
              </a:buClr>
              <a:buSzPts val="1100"/>
              <a:buNone/>
            </a:pPr>
            <a:r>
              <a:rPr lang="fr-CA" sz="2800" b="1" i="0" u="none" strike="noStrike" cap="none" baseline="0">
                <a:solidFill>
                  <a:srgbClr val="6ABD4A"/>
                </a:solidFill>
                <a:effectLst/>
                <a:uFill>
                  <a:solidFill>
                    <a:prstClr val="black">
                      <a:alpha val="0"/>
                    </a:prstClr>
                  </a:solidFill>
                </a:uFill>
                <a:latin typeface="Century Gothic"/>
                <a:ea typeface="Century Gothic"/>
                <a:cs typeface="Century Gothic"/>
              </a:rPr>
              <a:t>d) Maintenir le niveau de risque cible</a:t>
            </a:r>
          </a:p>
          <a:p>
            <a:pPr marL="0" lvl="0" indent="0">
              <a:spcBef>
                <a:spcPts val="1400"/>
              </a:spcBef>
              <a:buClr>
                <a:schemeClr val="dk1"/>
              </a:buClr>
              <a:buSzPts val="1100"/>
              <a:buNone/>
            </a:pPr>
            <a:endParaRPr lang="en-CA" sz="2800">
              <a:solidFill>
                <a:schemeClr val="dk1"/>
              </a:solidFill>
            </a:endParaRPr>
          </a:p>
        </p:txBody>
      </p:sp>
      <p:sp>
        <p:nvSpPr>
          <p:cNvPr id="4" name="Slide Number Placeholder 3">
            <a:extLst>
              <a:ext uri="{FF2B5EF4-FFF2-40B4-BE49-F238E27FC236}">
                <a16:creationId xmlns:a16="http://schemas.microsoft.com/office/drawing/2014/main" id="{19B24FB9-AC6C-455F-CE95-7E7EE495641F}"/>
              </a:ext>
            </a:extLst>
          </p:cNvPr>
          <p:cNvSpPr>
            <a:spLocks noGrp="1"/>
          </p:cNvSpPr>
          <p:nvPr>
            <p:ph type="sldNum" sz="quarter" idx="12"/>
            <p:custDataLst>
              <p:tags r:id="rId3"/>
            </p:custDataLst>
          </p:nvPr>
        </p:nvSpPr>
        <p:spPr/>
        <p:txBody>
          <a:bodyPr/>
          <a:lstStyle/>
          <a:p>
            <a:fld id="{DFDF98CC-160E-494C-8C3C-8CDC5FA257DE}" type="slidenum">
              <a:rPr lang="en-US" smtClean="0"/>
              <a:t>33</a:t>
            </a:fld>
            <a:endParaRPr lang="en-US"/>
          </a:p>
        </p:txBody>
      </p:sp>
    </p:spTree>
    <p:extLst>
      <p:ext uri="{BB962C8B-B14F-4D97-AF65-F5344CB8AC3E}">
        <p14:creationId xmlns:p14="http://schemas.microsoft.com/office/powerpoint/2010/main" val="1663905224"/>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5B42C-0E5C-05D0-6997-55827C06A682}"/>
              </a:ext>
            </a:extLst>
          </p:cNvPr>
          <p:cNvSpPr>
            <a:spLocks noGrp="1"/>
          </p:cNvSpPr>
          <p:nvPr>
            <p:ph type="ctrTitle"/>
            <p:custDataLst>
              <p:tags r:id="rId1"/>
            </p:custDataLst>
          </p:nvPr>
        </p:nvSpPr>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Rééquilibrage du portefeuille</a:t>
            </a:r>
          </a:p>
        </p:txBody>
      </p:sp>
      <p:sp>
        <p:nvSpPr>
          <p:cNvPr id="3" name="Subtitle 2">
            <a:extLst>
              <a:ext uri="{FF2B5EF4-FFF2-40B4-BE49-F238E27FC236}">
                <a16:creationId xmlns:a16="http://schemas.microsoft.com/office/drawing/2014/main" id="{2D0B0B66-4B36-8DAF-6181-1A82F523A454}"/>
              </a:ext>
            </a:extLst>
          </p:cNvPr>
          <p:cNvSpPr>
            <a:spLocks noGrp="1"/>
          </p:cNvSpPr>
          <p:nvPr>
            <p:ph type="subTitle" idx="1"/>
            <p:custDataLst>
              <p:tags r:id="rId2"/>
            </p:custDataLst>
          </p:nvPr>
        </p:nvSpPr>
        <p:spPr>
          <a:xfrm>
            <a:off x="517871" y="1991844"/>
            <a:ext cx="5206035" cy="4029786"/>
          </a:xfrm>
        </p:spPr>
        <p:txBody>
          <a:bodyPr/>
          <a:lstStyle/>
          <a:p>
            <a:r>
              <a:rPr lang="fr-CA" sz="2500" b="0" i="0" u="none" strike="noStrike" cap="none" baseline="0">
                <a:solidFill>
                  <a:srgbClr val="000000"/>
                </a:solidFill>
                <a:effectLst/>
                <a:uFill>
                  <a:solidFill>
                    <a:prstClr val="black">
                      <a:alpha val="0"/>
                    </a:prstClr>
                  </a:solidFill>
                </a:uFill>
                <a:latin typeface="Century Gothic"/>
                <a:ea typeface="Century Gothic"/>
                <a:cs typeface="Century Gothic"/>
              </a:rPr>
              <a:t>Modification de l’actif pour maintenir la répartition cible</a:t>
            </a:r>
          </a:p>
          <a:p>
            <a:r>
              <a:rPr lang="fr-CA" sz="2500" b="0" i="0" u="none" strike="noStrike" cap="none" baseline="0">
                <a:solidFill>
                  <a:srgbClr val="000000"/>
                </a:solidFill>
                <a:effectLst/>
                <a:uFill>
                  <a:solidFill>
                    <a:prstClr val="black">
                      <a:alpha val="0"/>
                    </a:prstClr>
                  </a:solidFill>
                </a:uFill>
                <a:latin typeface="Century Gothic"/>
                <a:ea typeface="Century Gothic"/>
                <a:cs typeface="Century Gothic"/>
              </a:rPr>
              <a:t>Maintien du niveau de risque conforme </a:t>
            </a:r>
            <a:br>
              <a:rPr sz="2500"/>
            </a:br>
            <a:r>
              <a:rPr lang="fr-CA" sz="2500" b="0" i="0" u="none" strike="noStrike" cap="none" baseline="0">
                <a:solidFill>
                  <a:srgbClr val="000000"/>
                </a:solidFill>
                <a:effectLst/>
                <a:uFill>
                  <a:solidFill>
                    <a:prstClr val="black">
                      <a:alpha val="0"/>
                    </a:prstClr>
                  </a:solidFill>
                </a:uFill>
                <a:latin typeface="Century Gothic"/>
                <a:ea typeface="Century Gothic"/>
                <a:cs typeface="Century Gothic"/>
              </a:rPr>
              <a:t>aux objectifs</a:t>
            </a:r>
          </a:p>
        </p:txBody>
      </p:sp>
      <p:sp>
        <p:nvSpPr>
          <p:cNvPr id="4" name="Slide Number Placeholder 3">
            <a:extLst>
              <a:ext uri="{FF2B5EF4-FFF2-40B4-BE49-F238E27FC236}">
                <a16:creationId xmlns:a16="http://schemas.microsoft.com/office/drawing/2014/main" id="{3B0820C5-3C4E-DB4D-D053-758F916A9CC7}"/>
              </a:ext>
            </a:extLst>
          </p:cNvPr>
          <p:cNvSpPr>
            <a:spLocks noGrp="1"/>
          </p:cNvSpPr>
          <p:nvPr>
            <p:ph type="sldNum" sz="quarter" idx="12"/>
            <p:custDataLst>
              <p:tags r:id="rId3"/>
            </p:custDataLst>
          </p:nvPr>
        </p:nvSpPr>
        <p:spPr/>
        <p:txBody>
          <a:bodyPr/>
          <a:lstStyle/>
          <a:p>
            <a:fld id="{DFDF98CC-160E-494C-8C3C-8CDC5FA257DE}" type="slidenum">
              <a:rPr lang="en-US" smtClean="0"/>
              <a:t>34</a:t>
            </a:fld>
            <a:endParaRPr lang="en-US"/>
          </a:p>
        </p:txBody>
      </p:sp>
      <p:pic>
        <p:nvPicPr>
          <p:cNvPr id="5" name="Google Shape;289;p47" title="pexels-shiva-smyth-394854-1051449.jpg">
            <a:extLst>
              <a:ext uri="{FF2B5EF4-FFF2-40B4-BE49-F238E27FC236}">
                <a16:creationId xmlns:a16="http://schemas.microsoft.com/office/drawing/2014/main" id="{15D53AF7-E64D-A286-84A7-DC080ADEBEDC}"/>
              </a:ext>
            </a:extLst>
          </p:cNvPr>
          <p:cNvPicPr preferRelativeResize="0"/>
          <p:nvPr>
            <p:custDataLst>
              <p:tags r:id="rId4"/>
            </p:custDataLst>
          </p:nvPr>
        </p:nvPicPr>
        <p:blipFill>
          <a:blip r:embed="rId6">
            <a:alphaModFix/>
          </a:blip>
          <a:stretch>
            <a:fillRect/>
          </a:stretch>
        </p:blipFill>
        <p:spPr>
          <a:xfrm>
            <a:off x="6468096" y="1894685"/>
            <a:ext cx="5723904" cy="3815004"/>
          </a:xfrm>
          <a:prstGeom prst="rect">
            <a:avLst/>
          </a:prstGeom>
          <a:noFill/>
          <a:ln>
            <a:noFill/>
          </a:ln>
        </p:spPr>
      </p:pic>
    </p:spTree>
    <p:extLst>
      <p:ext uri="{BB962C8B-B14F-4D97-AF65-F5344CB8AC3E}">
        <p14:creationId xmlns:p14="http://schemas.microsoft.com/office/powerpoint/2010/main" val="3314636018"/>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3D8809-7119-C58F-13C7-044FA7FAD3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2B6DC6-E253-DF34-1743-635E97B39243}"/>
              </a:ext>
            </a:extLst>
          </p:cNvPr>
          <p:cNvSpPr>
            <a:spLocks noGrp="1"/>
          </p:cNvSpPr>
          <p:nvPr>
            <p:ph type="ctrTitle"/>
            <p:custDataLst>
              <p:tags r:id="rId1"/>
            </p:custDataLst>
          </p:nvPr>
        </p:nvSpPr>
        <p:spPr>
          <a:xfrm>
            <a:off x="517871" y="1160463"/>
            <a:ext cx="9540530"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Laquelle des étapes suivantes ne fait pas partie des trois étapes du rééquilibrage?</a:t>
            </a:r>
            <a:br>
              <a:rPr sz="3200"/>
            </a:br>
            <a:endParaRPr lang="en-CA"/>
          </a:p>
        </p:txBody>
      </p:sp>
      <p:sp>
        <p:nvSpPr>
          <p:cNvPr id="3" name="Subtitle 2">
            <a:extLst>
              <a:ext uri="{FF2B5EF4-FFF2-40B4-BE49-F238E27FC236}">
                <a16:creationId xmlns:a16="http://schemas.microsoft.com/office/drawing/2014/main" id="{D90FCEC5-D62A-ED1D-006E-9355962B6540}"/>
              </a:ext>
            </a:extLst>
          </p:cNvPr>
          <p:cNvSpPr>
            <a:spLocks noGrp="1"/>
          </p:cNvSpPr>
          <p:nvPr>
            <p:ph type="subTitle" idx="1"/>
            <p:custDataLst>
              <p:tags r:id="rId2"/>
            </p:custDataLst>
          </p:nvPr>
        </p:nvSpPr>
        <p:spPr>
          <a:xfrm>
            <a:off x="517871" y="2496066"/>
            <a:ext cx="11309949" cy="2977978"/>
          </a:xfrm>
        </p:spPr>
        <p:txBody>
          <a:bodyPr>
            <a:noAutofit/>
          </a:bodyPr>
          <a:lstStyle/>
          <a:p>
            <a:pPr marL="0" lvl="0" indent="0">
              <a:spcBef>
                <a:spcPts val="1400"/>
              </a:spcBef>
              <a:buClr>
                <a:schemeClr val="dk1"/>
              </a:buClr>
              <a:buSzPts val="1100"/>
              <a:buNone/>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a) Investir seulement dans les obligations</a:t>
            </a:r>
          </a:p>
          <a:p>
            <a:pPr marL="0" lvl="0" indent="0">
              <a:spcBef>
                <a:spcPts val="1400"/>
              </a:spcBef>
              <a:buClr>
                <a:schemeClr val="dk1"/>
              </a:buClr>
              <a:buSzPts val="1100"/>
              <a:buNone/>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b) Effectuer un suivi régulier</a:t>
            </a:r>
          </a:p>
          <a:p>
            <a:pPr marL="0" lvl="0" indent="0">
              <a:spcBef>
                <a:spcPts val="1400"/>
              </a:spcBef>
              <a:buClr>
                <a:schemeClr val="dk1"/>
              </a:buClr>
              <a:buSzPts val="1100"/>
              <a:buNone/>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c) Établir la répartition cible de l’actif</a:t>
            </a:r>
          </a:p>
          <a:p>
            <a:pPr marL="0" lvl="0" indent="0">
              <a:spcBef>
                <a:spcPts val="1400"/>
              </a:spcBef>
              <a:buClr>
                <a:schemeClr val="dk1"/>
              </a:buClr>
              <a:buSzPts val="1100"/>
              <a:buNone/>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d) Acheter ou vendre pour ramener son portefeuille à sa répartition cible</a:t>
            </a:r>
          </a:p>
          <a:p>
            <a:pPr marL="0" lvl="0" indent="0">
              <a:spcBef>
                <a:spcPts val="1400"/>
              </a:spcBef>
              <a:buClr>
                <a:schemeClr val="dk1"/>
              </a:buClr>
              <a:buSzPts val="1100"/>
              <a:buNone/>
            </a:pPr>
            <a:endParaRPr lang="en-CA" sz="2800">
              <a:solidFill>
                <a:schemeClr val="dk1"/>
              </a:solidFill>
            </a:endParaRPr>
          </a:p>
          <a:p>
            <a:pPr marL="0" lvl="0" indent="0">
              <a:spcBef>
                <a:spcPts val="1400"/>
              </a:spcBef>
              <a:buClr>
                <a:schemeClr val="dk1"/>
              </a:buClr>
              <a:buSzPts val="1100"/>
              <a:buNone/>
            </a:pPr>
            <a:endParaRPr lang="en-CA" sz="2800">
              <a:solidFill>
                <a:schemeClr val="dk1"/>
              </a:solidFill>
            </a:endParaRPr>
          </a:p>
        </p:txBody>
      </p:sp>
      <p:sp>
        <p:nvSpPr>
          <p:cNvPr id="4" name="Slide Number Placeholder 3">
            <a:extLst>
              <a:ext uri="{FF2B5EF4-FFF2-40B4-BE49-F238E27FC236}">
                <a16:creationId xmlns:a16="http://schemas.microsoft.com/office/drawing/2014/main" id="{1A1ABA0D-02F5-8FBD-0290-E5D70A5D0572}"/>
              </a:ext>
            </a:extLst>
          </p:cNvPr>
          <p:cNvSpPr>
            <a:spLocks noGrp="1"/>
          </p:cNvSpPr>
          <p:nvPr>
            <p:ph type="sldNum" sz="quarter" idx="12"/>
            <p:custDataLst>
              <p:tags r:id="rId3"/>
            </p:custDataLst>
          </p:nvPr>
        </p:nvSpPr>
        <p:spPr/>
        <p:txBody>
          <a:bodyPr/>
          <a:lstStyle/>
          <a:p>
            <a:fld id="{DFDF98CC-160E-494C-8C3C-8CDC5FA257DE}" type="slidenum">
              <a:rPr lang="en-US" smtClean="0"/>
              <a:t>35</a:t>
            </a:fld>
            <a:endParaRPr lang="en-US"/>
          </a:p>
        </p:txBody>
      </p:sp>
    </p:spTree>
    <p:extLst>
      <p:ext uri="{BB962C8B-B14F-4D97-AF65-F5344CB8AC3E}">
        <p14:creationId xmlns:p14="http://schemas.microsoft.com/office/powerpoint/2010/main" val="1302172465"/>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C844B-9BFF-DEF7-BAB5-73A00170DA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257542-48EA-3BD2-9705-0F06A351A53A}"/>
              </a:ext>
            </a:extLst>
          </p:cNvPr>
          <p:cNvSpPr>
            <a:spLocks noGrp="1"/>
          </p:cNvSpPr>
          <p:nvPr>
            <p:ph type="ctrTitle"/>
            <p:custDataLst>
              <p:tags r:id="rId1"/>
            </p:custDataLst>
          </p:nvPr>
        </p:nvSpPr>
        <p:spPr>
          <a:xfrm>
            <a:off x="517871" y="1160463"/>
            <a:ext cx="9540530"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Laquelle des étapes suivantes ne fait pas partie des trois étapes du rééquilibrage?</a:t>
            </a:r>
            <a:br>
              <a:rPr sz="3200"/>
            </a:br>
            <a:endParaRPr lang="en-CA"/>
          </a:p>
        </p:txBody>
      </p:sp>
      <p:sp>
        <p:nvSpPr>
          <p:cNvPr id="3" name="Subtitle 2">
            <a:extLst>
              <a:ext uri="{FF2B5EF4-FFF2-40B4-BE49-F238E27FC236}">
                <a16:creationId xmlns:a16="http://schemas.microsoft.com/office/drawing/2014/main" id="{60B58F95-82C9-ECD0-2201-CB28C64D6DC8}"/>
              </a:ext>
            </a:extLst>
          </p:cNvPr>
          <p:cNvSpPr>
            <a:spLocks noGrp="1"/>
          </p:cNvSpPr>
          <p:nvPr>
            <p:ph type="subTitle" idx="1"/>
            <p:custDataLst>
              <p:tags r:id="rId2"/>
            </p:custDataLst>
          </p:nvPr>
        </p:nvSpPr>
        <p:spPr>
          <a:xfrm>
            <a:off x="517871" y="2496066"/>
            <a:ext cx="11309949" cy="2977978"/>
          </a:xfrm>
        </p:spPr>
        <p:txBody>
          <a:bodyPr>
            <a:noAutofit/>
          </a:bodyPr>
          <a:lstStyle/>
          <a:p>
            <a:pPr marL="0" lvl="0" indent="0">
              <a:spcBef>
                <a:spcPts val="1400"/>
              </a:spcBef>
              <a:buClr>
                <a:schemeClr val="dk1"/>
              </a:buClr>
              <a:buSzPts val="1100"/>
              <a:buNone/>
            </a:pPr>
            <a:r>
              <a:rPr lang="fr-CA" sz="2800" b="1" i="0" u="none" strike="noStrike" cap="none" baseline="0">
                <a:solidFill>
                  <a:srgbClr val="6ABD4A"/>
                </a:solidFill>
                <a:effectLst/>
                <a:uFill>
                  <a:solidFill>
                    <a:prstClr val="black">
                      <a:alpha val="0"/>
                    </a:prstClr>
                  </a:solidFill>
                </a:uFill>
                <a:latin typeface="Century Gothic"/>
                <a:ea typeface="Century Gothic"/>
                <a:cs typeface="Century Gothic"/>
              </a:rPr>
              <a:t>a) Investir seulement dans les obligations</a:t>
            </a:r>
          </a:p>
          <a:p>
            <a:pPr marL="0" lvl="0" indent="0">
              <a:spcBef>
                <a:spcPts val="1400"/>
              </a:spcBef>
              <a:buClr>
                <a:schemeClr val="dk1"/>
              </a:buClr>
              <a:buSzPts val="1100"/>
              <a:buNone/>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b) Effectuer un suivi régulier</a:t>
            </a:r>
          </a:p>
          <a:p>
            <a:pPr marL="0" lvl="0" indent="0">
              <a:spcBef>
                <a:spcPts val="1400"/>
              </a:spcBef>
              <a:buClr>
                <a:schemeClr val="dk1"/>
              </a:buClr>
              <a:buSzPts val="1100"/>
              <a:buNone/>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c) Établir la répartition cible de l’actif</a:t>
            </a:r>
          </a:p>
          <a:p>
            <a:pPr marL="0" lvl="0" indent="0">
              <a:spcBef>
                <a:spcPts val="1400"/>
              </a:spcBef>
              <a:buClr>
                <a:schemeClr val="dk1"/>
              </a:buClr>
              <a:buSzPts val="1100"/>
              <a:buNone/>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d) Acheter ou vendre pour ramener son portefeuille à sa répartition cible</a:t>
            </a:r>
          </a:p>
          <a:p>
            <a:pPr marL="0" lvl="0" indent="0">
              <a:spcBef>
                <a:spcPts val="1400"/>
              </a:spcBef>
              <a:buClr>
                <a:schemeClr val="dk1"/>
              </a:buClr>
              <a:buSzPts val="1100"/>
              <a:buNone/>
            </a:pPr>
            <a:endParaRPr lang="en-CA" sz="2800">
              <a:solidFill>
                <a:schemeClr val="dk1"/>
              </a:solidFill>
            </a:endParaRPr>
          </a:p>
          <a:p>
            <a:pPr marL="0" lvl="0" indent="0">
              <a:spcBef>
                <a:spcPts val="1400"/>
              </a:spcBef>
              <a:buClr>
                <a:schemeClr val="dk1"/>
              </a:buClr>
              <a:buSzPts val="1100"/>
              <a:buNone/>
            </a:pPr>
            <a:endParaRPr lang="en-CA" sz="2800">
              <a:solidFill>
                <a:schemeClr val="dk1"/>
              </a:solidFill>
            </a:endParaRPr>
          </a:p>
        </p:txBody>
      </p:sp>
      <p:sp>
        <p:nvSpPr>
          <p:cNvPr id="4" name="Slide Number Placeholder 3">
            <a:extLst>
              <a:ext uri="{FF2B5EF4-FFF2-40B4-BE49-F238E27FC236}">
                <a16:creationId xmlns:a16="http://schemas.microsoft.com/office/drawing/2014/main" id="{0F7F1F18-9159-C380-3820-04FAB79C1215}"/>
              </a:ext>
            </a:extLst>
          </p:cNvPr>
          <p:cNvSpPr>
            <a:spLocks noGrp="1"/>
          </p:cNvSpPr>
          <p:nvPr>
            <p:ph type="sldNum" sz="quarter" idx="12"/>
            <p:custDataLst>
              <p:tags r:id="rId3"/>
            </p:custDataLst>
          </p:nvPr>
        </p:nvSpPr>
        <p:spPr/>
        <p:txBody>
          <a:bodyPr/>
          <a:lstStyle/>
          <a:p>
            <a:fld id="{DFDF98CC-160E-494C-8C3C-8CDC5FA257DE}" type="slidenum">
              <a:rPr lang="en-US" smtClean="0"/>
              <a:t>36</a:t>
            </a:fld>
            <a:endParaRPr lang="en-US"/>
          </a:p>
        </p:txBody>
      </p:sp>
    </p:spTree>
    <p:extLst>
      <p:ext uri="{BB962C8B-B14F-4D97-AF65-F5344CB8AC3E}">
        <p14:creationId xmlns:p14="http://schemas.microsoft.com/office/powerpoint/2010/main" val="175429867"/>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536C1-B0B0-56BB-5122-FDAD8352BA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0700B1-E1D0-B1FB-E69D-AF03DCE55BD9}"/>
              </a:ext>
            </a:extLst>
          </p:cNvPr>
          <p:cNvSpPr>
            <a:spLocks noGrp="1"/>
          </p:cNvSpPr>
          <p:nvPr>
            <p:ph type="ctrTitle"/>
            <p:custDataLst>
              <p:tags r:id="rId1"/>
            </p:custDataLst>
          </p:nvPr>
        </p:nvSpPr>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Rééquilibrage du portefeuille</a:t>
            </a:r>
          </a:p>
        </p:txBody>
      </p:sp>
      <p:sp>
        <p:nvSpPr>
          <p:cNvPr id="3" name="Subtitle 2">
            <a:extLst>
              <a:ext uri="{FF2B5EF4-FFF2-40B4-BE49-F238E27FC236}">
                <a16:creationId xmlns:a16="http://schemas.microsoft.com/office/drawing/2014/main" id="{F01B172C-1BBD-FE11-24F6-D8A7F325FD03}"/>
              </a:ext>
            </a:extLst>
          </p:cNvPr>
          <p:cNvSpPr>
            <a:spLocks noGrp="1"/>
          </p:cNvSpPr>
          <p:nvPr>
            <p:ph type="subTitle" idx="1"/>
            <p:custDataLst>
              <p:tags r:id="rId2"/>
            </p:custDataLst>
          </p:nvPr>
        </p:nvSpPr>
        <p:spPr>
          <a:xfrm>
            <a:off x="517871" y="1991844"/>
            <a:ext cx="5206035" cy="4029786"/>
          </a:xfrm>
        </p:spPr>
        <p:txBody>
          <a:bodyPr/>
          <a:lstStyle/>
          <a:p>
            <a:pPr marL="0" indent="0">
              <a:buNone/>
            </a:pPr>
            <a:r>
              <a:rPr lang="fr-CA" sz="2800" b="1" i="0" u="none" strike="noStrike" cap="none" baseline="0" dirty="0">
                <a:solidFill>
                  <a:srgbClr val="000000"/>
                </a:solidFill>
                <a:effectLst/>
                <a:uFill>
                  <a:solidFill>
                    <a:prstClr val="black">
                      <a:alpha val="0"/>
                    </a:prstClr>
                  </a:solidFill>
                </a:uFill>
                <a:latin typeface="Century Gothic"/>
                <a:ea typeface="Century Gothic"/>
                <a:cs typeface="Century Gothic"/>
              </a:rPr>
              <a:t>Étapes du rééquilibrage :</a:t>
            </a:r>
            <a:endParaRPr lang="en-US" dirty="0"/>
          </a:p>
          <a:p>
            <a:pPr marL="0" indent="0">
              <a:buNone/>
            </a:pPr>
            <a:r>
              <a:rPr lang="fr-CA" sz="2500" b="0" i="0" u="none" strike="noStrike" cap="none" baseline="0" dirty="0">
                <a:solidFill>
                  <a:srgbClr val="000000"/>
                </a:solidFill>
                <a:effectLst/>
                <a:uFill>
                  <a:solidFill>
                    <a:prstClr val="black">
                      <a:alpha val="0"/>
                    </a:prstClr>
                  </a:solidFill>
                </a:uFill>
                <a:latin typeface="Century Gothic"/>
                <a:ea typeface="Century Gothic"/>
                <a:cs typeface="Century Gothic"/>
              </a:rPr>
              <a:t>1. Déterminer la répartition cible de l’actif</a:t>
            </a:r>
          </a:p>
          <a:p>
            <a:pPr marL="0" indent="0">
              <a:buNone/>
            </a:pPr>
            <a:r>
              <a:rPr lang="fr-CA" sz="2500" b="0" i="0" u="none" strike="noStrike" cap="none" baseline="0" dirty="0">
                <a:solidFill>
                  <a:srgbClr val="000000"/>
                </a:solidFill>
                <a:effectLst/>
                <a:uFill>
                  <a:solidFill>
                    <a:prstClr val="black">
                      <a:alpha val="0"/>
                    </a:prstClr>
                  </a:solidFill>
                </a:uFill>
                <a:latin typeface="Century Gothic"/>
                <a:ea typeface="Century Gothic"/>
                <a:cs typeface="Century Gothic"/>
              </a:rPr>
              <a:t>2. Effectuer un suivi régulier</a:t>
            </a:r>
          </a:p>
          <a:p>
            <a:pPr marL="0" indent="0">
              <a:buNone/>
            </a:pPr>
            <a:r>
              <a:rPr lang="fr-CA" sz="2500" b="0" i="0" u="none" strike="noStrike" cap="none" baseline="0" dirty="0">
                <a:solidFill>
                  <a:srgbClr val="000000"/>
                </a:solidFill>
                <a:effectLst/>
                <a:uFill>
                  <a:solidFill>
                    <a:prstClr val="black">
                      <a:alpha val="0"/>
                    </a:prstClr>
                  </a:solidFill>
                </a:uFill>
                <a:latin typeface="Century Gothic"/>
                <a:ea typeface="Century Gothic"/>
                <a:cs typeface="Century Gothic"/>
              </a:rPr>
              <a:t>3. Acheter/vendre pour ramener ton portefeuille à la répartition cible</a:t>
            </a:r>
          </a:p>
        </p:txBody>
      </p:sp>
      <p:sp>
        <p:nvSpPr>
          <p:cNvPr id="4" name="Slide Number Placeholder 3">
            <a:extLst>
              <a:ext uri="{FF2B5EF4-FFF2-40B4-BE49-F238E27FC236}">
                <a16:creationId xmlns:a16="http://schemas.microsoft.com/office/drawing/2014/main" id="{2C74AA80-CC87-FC2E-D799-083FF6FB704E}"/>
              </a:ext>
            </a:extLst>
          </p:cNvPr>
          <p:cNvSpPr>
            <a:spLocks noGrp="1"/>
          </p:cNvSpPr>
          <p:nvPr>
            <p:ph type="sldNum" sz="quarter" idx="12"/>
            <p:custDataLst>
              <p:tags r:id="rId3"/>
            </p:custDataLst>
          </p:nvPr>
        </p:nvSpPr>
        <p:spPr/>
        <p:txBody>
          <a:bodyPr/>
          <a:lstStyle/>
          <a:p>
            <a:fld id="{DFDF98CC-160E-494C-8C3C-8CDC5FA257DE}" type="slidenum">
              <a:rPr lang="en-US" smtClean="0"/>
              <a:t>37</a:t>
            </a:fld>
            <a:endParaRPr lang="en-US"/>
          </a:p>
        </p:txBody>
      </p:sp>
      <p:pic>
        <p:nvPicPr>
          <p:cNvPr id="5" name="Google Shape;289;p47" title="pexels-shiva-smyth-394854-1051449.jpg">
            <a:extLst>
              <a:ext uri="{FF2B5EF4-FFF2-40B4-BE49-F238E27FC236}">
                <a16:creationId xmlns:a16="http://schemas.microsoft.com/office/drawing/2014/main" id="{776A3532-31B5-2817-FB3C-CC4D497EE5BF}"/>
              </a:ext>
            </a:extLst>
          </p:cNvPr>
          <p:cNvPicPr preferRelativeResize="0"/>
          <p:nvPr>
            <p:custDataLst>
              <p:tags r:id="rId4"/>
            </p:custDataLst>
          </p:nvPr>
        </p:nvPicPr>
        <p:blipFill>
          <a:blip r:embed="rId6">
            <a:alphaModFix/>
          </a:blip>
          <a:stretch>
            <a:fillRect/>
          </a:stretch>
        </p:blipFill>
        <p:spPr>
          <a:xfrm>
            <a:off x="6468096" y="1894685"/>
            <a:ext cx="5723904" cy="3815004"/>
          </a:xfrm>
          <a:prstGeom prst="rect">
            <a:avLst/>
          </a:prstGeom>
          <a:noFill/>
          <a:ln>
            <a:noFill/>
          </a:ln>
        </p:spPr>
      </p:pic>
    </p:spTree>
    <p:extLst>
      <p:ext uri="{BB962C8B-B14F-4D97-AF65-F5344CB8AC3E}">
        <p14:creationId xmlns:p14="http://schemas.microsoft.com/office/powerpoint/2010/main" val="2558273079"/>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49335-718E-EB38-8FB3-70B6F79D0F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21AF90-BFBC-357A-B634-8B506AD46DA9}"/>
              </a:ext>
            </a:extLst>
          </p:cNvPr>
          <p:cNvSpPr>
            <a:spLocks noGrp="1"/>
          </p:cNvSpPr>
          <p:nvPr>
            <p:ph type="ctrTitle"/>
            <p:custDataLst>
              <p:tags r:id="rId1"/>
            </p:custDataLst>
          </p:nvPr>
        </p:nvSpPr>
        <p:spPr>
          <a:xfrm>
            <a:off x="517870" y="1160463"/>
            <a:ext cx="1107276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Conclusion</a:t>
            </a:r>
          </a:p>
        </p:txBody>
      </p:sp>
      <p:sp>
        <p:nvSpPr>
          <p:cNvPr id="3" name="Subtitle 2">
            <a:extLst>
              <a:ext uri="{FF2B5EF4-FFF2-40B4-BE49-F238E27FC236}">
                <a16:creationId xmlns:a16="http://schemas.microsoft.com/office/drawing/2014/main" id="{8B1C8D97-0B8C-10C4-0108-8B9161171615}"/>
              </a:ext>
            </a:extLst>
          </p:cNvPr>
          <p:cNvSpPr>
            <a:spLocks noGrp="1"/>
          </p:cNvSpPr>
          <p:nvPr>
            <p:ph type="subTitle" idx="1"/>
            <p:custDataLst>
              <p:tags r:id="rId2"/>
            </p:custDataLst>
          </p:nvPr>
        </p:nvSpPr>
        <p:spPr>
          <a:xfrm>
            <a:off x="517871" y="2051223"/>
            <a:ext cx="6061059" cy="2977978"/>
          </a:xfrm>
        </p:spPr>
        <p:txBody>
          <a:bodyPr>
            <a:noAutofit/>
          </a:bodyPr>
          <a:lstStyle/>
          <a:p>
            <a:pPr indent="-331788">
              <a:spcBef>
                <a:spcPts val="1400"/>
              </a:spcBef>
              <a:buSzTx/>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Surveiller et rééquilibrer te permet de rester sur la bonne voie</a:t>
            </a:r>
          </a:p>
          <a:p>
            <a:pPr indent="-331788">
              <a:spcBef>
                <a:spcPts val="1400"/>
              </a:spcBef>
              <a:buSzTx/>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Cela te permet de faire fructifier et de protéger tes investissements à long terme</a:t>
            </a:r>
          </a:p>
        </p:txBody>
      </p:sp>
      <p:sp>
        <p:nvSpPr>
          <p:cNvPr id="4" name="Slide Number Placeholder 3">
            <a:extLst>
              <a:ext uri="{FF2B5EF4-FFF2-40B4-BE49-F238E27FC236}">
                <a16:creationId xmlns:a16="http://schemas.microsoft.com/office/drawing/2014/main" id="{33720451-2D90-6ADB-743E-5CB1187A11EE}"/>
              </a:ext>
            </a:extLst>
          </p:cNvPr>
          <p:cNvSpPr>
            <a:spLocks noGrp="1"/>
          </p:cNvSpPr>
          <p:nvPr>
            <p:ph type="sldNum" sz="quarter" idx="12"/>
            <p:custDataLst>
              <p:tags r:id="rId3"/>
            </p:custDataLst>
          </p:nvPr>
        </p:nvSpPr>
        <p:spPr/>
        <p:txBody>
          <a:bodyPr/>
          <a:lstStyle/>
          <a:p>
            <a:fld id="{DFDF98CC-160E-494C-8C3C-8CDC5FA257DE}" type="slidenum">
              <a:rPr lang="en-US" smtClean="0"/>
              <a:t>38</a:t>
            </a:fld>
            <a:endParaRPr lang="en-US"/>
          </a:p>
        </p:txBody>
      </p:sp>
      <p:pic>
        <p:nvPicPr>
          <p:cNvPr id="5" name="Google Shape;314;p51" title="pexels-n-voitkevich-7172858.jpg">
            <a:extLst>
              <a:ext uri="{FF2B5EF4-FFF2-40B4-BE49-F238E27FC236}">
                <a16:creationId xmlns:a16="http://schemas.microsoft.com/office/drawing/2014/main" id="{2CFA82FC-05DE-FDEF-A672-4961687DCE4F}"/>
              </a:ext>
            </a:extLst>
          </p:cNvPr>
          <p:cNvPicPr preferRelativeResize="0"/>
          <p:nvPr>
            <p:custDataLst>
              <p:tags r:id="rId4"/>
            </p:custDataLst>
          </p:nvPr>
        </p:nvPicPr>
        <p:blipFill>
          <a:blip r:embed="rId6">
            <a:alphaModFix/>
          </a:blip>
          <a:stretch>
            <a:fillRect/>
          </a:stretch>
        </p:blipFill>
        <p:spPr>
          <a:xfrm>
            <a:off x="8579756" y="1294409"/>
            <a:ext cx="3612243" cy="4801303"/>
          </a:xfrm>
          <a:prstGeom prst="rect">
            <a:avLst/>
          </a:prstGeom>
          <a:noFill/>
          <a:ln>
            <a:noFill/>
          </a:ln>
        </p:spPr>
      </p:pic>
    </p:spTree>
    <p:extLst>
      <p:ext uri="{BB962C8B-B14F-4D97-AF65-F5344CB8AC3E}">
        <p14:creationId xmlns:p14="http://schemas.microsoft.com/office/powerpoint/2010/main" val="363373763"/>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7BF4F-6531-30CF-6553-00E05EA212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A419A0-0FAF-832B-C16B-EE210F482318}"/>
              </a:ext>
            </a:extLst>
          </p:cNvPr>
          <p:cNvSpPr>
            <a:spLocks noGrp="1"/>
          </p:cNvSpPr>
          <p:nvPr>
            <p:ph type="ctrTitle"/>
            <p:custDataLst>
              <p:tags r:id="rId1"/>
            </p:custDataLst>
          </p:nvPr>
        </p:nvSpPr>
        <p:spPr>
          <a:xfrm>
            <a:off x="517870" y="1160463"/>
            <a:ext cx="1107276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Activité d’association</a:t>
            </a:r>
          </a:p>
        </p:txBody>
      </p:sp>
      <p:sp>
        <p:nvSpPr>
          <p:cNvPr id="3" name="Subtitle 2">
            <a:extLst>
              <a:ext uri="{FF2B5EF4-FFF2-40B4-BE49-F238E27FC236}">
                <a16:creationId xmlns:a16="http://schemas.microsoft.com/office/drawing/2014/main" id="{52E7C002-B1DF-F52C-9562-7D314538E29C}"/>
              </a:ext>
            </a:extLst>
          </p:cNvPr>
          <p:cNvSpPr>
            <a:spLocks noGrp="1"/>
          </p:cNvSpPr>
          <p:nvPr>
            <p:ph type="subTitle" idx="1"/>
            <p:custDataLst>
              <p:tags r:id="rId2"/>
            </p:custDataLst>
          </p:nvPr>
        </p:nvSpPr>
        <p:spPr>
          <a:xfrm>
            <a:off x="517871" y="2051223"/>
            <a:ext cx="11072766" cy="2977978"/>
          </a:xfrm>
        </p:spPr>
        <p:txBody>
          <a:bodyPr>
            <a:noAutofit/>
          </a:bodyPr>
          <a:lstStyle/>
          <a:p>
            <a:pPr marL="525462" indent="-514350">
              <a:spcBef>
                <a:spcPts val="1400"/>
              </a:spcBef>
              <a:buClr>
                <a:schemeClr val="tx1"/>
              </a:buClr>
              <a:buSzTx/>
              <a:buFont typeface="+mj-lt"/>
              <a:buAutoNum type="arabicPeriod"/>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Formez des groupes de trois ou quatre personnes</a:t>
            </a:r>
          </a:p>
          <a:p>
            <a:pPr marL="525462" indent="-514350">
              <a:spcBef>
                <a:spcPts val="1400"/>
              </a:spcBef>
              <a:buClr>
                <a:schemeClr val="tx1"/>
              </a:buClr>
              <a:buSzTx/>
              <a:buFont typeface="+mj-lt"/>
              <a:buAutoNum type="arabicPeriod"/>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Associez chaque profil d’investissement à deux ou trois concepts ou stratégies de suivi qui leur correspondent le mieux.</a:t>
            </a:r>
          </a:p>
          <a:p>
            <a:pPr marL="525462" indent="-514350">
              <a:spcBef>
                <a:spcPts val="1400"/>
              </a:spcBef>
              <a:buClr>
                <a:schemeClr val="tx1"/>
              </a:buClr>
              <a:buSzTx/>
              <a:buFont typeface="+mj-lt"/>
              <a:buAutoNum type="arabicPeriod"/>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Utilisez vos connaissances sur les indices de référence, la volatilité, le ratio de Sharpe et le rééquilibrage.</a:t>
            </a:r>
          </a:p>
        </p:txBody>
      </p:sp>
      <p:sp>
        <p:nvSpPr>
          <p:cNvPr id="4" name="Slide Number Placeholder 3">
            <a:extLst>
              <a:ext uri="{FF2B5EF4-FFF2-40B4-BE49-F238E27FC236}">
                <a16:creationId xmlns:a16="http://schemas.microsoft.com/office/drawing/2014/main" id="{01FDF225-AE0E-A883-B133-188234DF10AF}"/>
              </a:ext>
            </a:extLst>
          </p:cNvPr>
          <p:cNvSpPr>
            <a:spLocks noGrp="1"/>
          </p:cNvSpPr>
          <p:nvPr>
            <p:ph type="sldNum" sz="quarter" idx="12"/>
            <p:custDataLst>
              <p:tags r:id="rId3"/>
            </p:custDataLst>
          </p:nvPr>
        </p:nvSpPr>
        <p:spPr/>
        <p:txBody>
          <a:bodyPr/>
          <a:lstStyle/>
          <a:p>
            <a:fld id="{DFDF98CC-160E-494C-8C3C-8CDC5FA257DE}" type="slidenum">
              <a:rPr lang="en-US" smtClean="0"/>
              <a:t>39</a:t>
            </a:fld>
            <a:endParaRPr lang="en-US"/>
          </a:p>
        </p:txBody>
      </p:sp>
    </p:spTree>
    <p:extLst>
      <p:ext uri="{BB962C8B-B14F-4D97-AF65-F5344CB8AC3E}">
        <p14:creationId xmlns:p14="http://schemas.microsoft.com/office/powerpoint/2010/main" val="415210691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248B1-93C1-F358-C7DF-3F7E0671BE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1881B8-9B91-6358-6E7D-76914DA264D3}"/>
              </a:ext>
            </a:extLst>
          </p:cNvPr>
          <p:cNvSpPr>
            <a:spLocks noGrp="1"/>
          </p:cNvSpPr>
          <p:nvPr>
            <p:ph type="ctrTitle"/>
            <p:custDataLst>
              <p:tags r:id="rId1"/>
            </p:custDataLst>
          </p:nvPr>
        </p:nvSpPr>
        <p:spPr>
          <a:xfrm>
            <a:off x="517870" y="1160463"/>
            <a:ext cx="962702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Que préfères-tu?</a:t>
            </a:r>
            <a:endParaRPr lang="en-US"/>
          </a:p>
        </p:txBody>
      </p:sp>
      <p:sp>
        <p:nvSpPr>
          <p:cNvPr id="3" name="Subtitle 2">
            <a:extLst>
              <a:ext uri="{FF2B5EF4-FFF2-40B4-BE49-F238E27FC236}">
                <a16:creationId xmlns:a16="http://schemas.microsoft.com/office/drawing/2014/main" id="{43164A2A-F2E2-1110-9D15-E564CD18FF0F}"/>
              </a:ext>
            </a:extLst>
          </p:cNvPr>
          <p:cNvSpPr>
            <a:spLocks noGrp="1"/>
          </p:cNvSpPr>
          <p:nvPr>
            <p:ph type="subTitle" idx="1"/>
            <p:custDataLst>
              <p:tags r:id="rId2"/>
            </p:custDataLst>
          </p:nvPr>
        </p:nvSpPr>
        <p:spPr>
          <a:xfrm>
            <a:off x="375371" y="1989436"/>
            <a:ext cx="7340411" cy="4003591"/>
          </a:xfrm>
        </p:spPr>
        <p:txBody>
          <a:bodyPr>
            <a:noAutofit/>
          </a:bodyPr>
          <a:lstStyle/>
          <a:p>
            <a:pPr marL="146050" lvl="0" indent="0">
              <a:spcBef>
                <a:spcPts val="1200"/>
              </a:spcBef>
              <a:buSzPts val="1300"/>
              <a:buNone/>
            </a:pPr>
            <a:r>
              <a:rPr lang="fr-CA" sz="2600" b="1" i="0" u="none" strike="noStrike" cap="none" baseline="0" dirty="0">
                <a:solidFill>
                  <a:srgbClr val="000000"/>
                </a:solidFill>
                <a:effectLst/>
                <a:uFill>
                  <a:solidFill>
                    <a:prstClr val="black">
                      <a:alpha val="0"/>
                    </a:prstClr>
                  </a:solidFill>
                </a:uFill>
                <a:latin typeface="Century Gothic"/>
                <a:ea typeface="Century Gothic"/>
                <a:cs typeface="Century Gothic"/>
              </a:rPr>
              <a:t>Imagine que tu as 100 $ à investir</a:t>
            </a:r>
          </a:p>
          <a:p>
            <a:pPr marL="146050" lvl="0" indent="0">
              <a:spcBef>
                <a:spcPts val="1200"/>
              </a:spcBef>
              <a:buSzPts val="1300"/>
              <a:buNone/>
            </a:pPr>
            <a:r>
              <a:rPr lang="fr-CA" sz="2600" dirty="0">
                <a:solidFill>
                  <a:srgbClr val="000000"/>
                </a:solidFill>
                <a:uFill>
                  <a:solidFill>
                    <a:prstClr val="black">
                      <a:alpha val="0"/>
                    </a:prstClr>
                  </a:solidFill>
                </a:uFill>
                <a:latin typeface="Century Gothic"/>
                <a:ea typeface="Century Gothic"/>
                <a:cs typeface="Century Gothic"/>
              </a:rPr>
              <a:t>a</a:t>
            </a:r>
            <a:r>
              <a:rPr lang="fr-CA" sz="2600" b="0" i="0" u="none" strike="noStrike" cap="none" baseline="0" dirty="0">
                <a:solidFill>
                  <a:srgbClr val="000000"/>
                </a:solidFill>
                <a:effectLst/>
                <a:uFill>
                  <a:solidFill>
                    <a:prstClr val="black">
                      <a:alpha val="0"/>
                    </a:prstClr>
                  </a:solidFill>
                </a:uFill>
                <a:latin typeface="Century Gothic"/>
                <a:ea typeface="Century Gothic"/>
                <a:cs typeface="Century Gothic"/>
              </a:rPr>
              <a:t>) Savoir exactement la valeur de ton placement chaque jour</a:t>
            </a:r>
          </a:p>
          <a:p>
            <a:pPr marL="146050" lvl="0" indent="0">
              <a:spcBef>
                <a:spcPts val="1200"/>
              </a:spcBef>
              <a:buSzPts val="1300"/>
              <a:buNone/>
            </a:pPr>
            <a:r>
              <a:rPr lang="fr-CA" sz="2600" dirty="0">
                <a:solidFill>
                  <a:srgbClr val="000000"/>
                </a:solidFill>
                <a:uFill>
                  <a:solidFill>
                    <a:prstClr val="black">
                      <a:alpha val="0"/>
                    </a:prstClr>
                  </a:solidFill>
                </a:uFill>
                <a:latin typeface="Century Gothic"/>
                <a:ea typeface="Century Gothic"/>
                <a:cs typeface="Century Gothic"/>
              </a:rPr>
              <a:t>b</a:t>
            </a:r>
            <a:r>
              <a:rPr lang="fr-CA" sz="2600" b="0" i="0" u="none" strike="noStrike" cap="none" baseline="0" dirty="0">
                <a:solidFill>
                  <a:srgbClr val="000000"/>
                </a:solidFill>
                <a:effectLst/>
                <a:uFill>
                  <a:solidFill>
                    <a:prstClr val="black">
                      <a:alpha val="0"/>
                    </a:prstClr>
                  </a:solidFill>
                </a:uFill>
                <a:latin typeface="Century Gothic"/>
                <a:ea typeface="Century Gothic"/>
                <a:cs typeface="Century Gothic"/>
              </a:rPr>
              <a:t>) Attendre et découvrir la valeur à la fin de l’année</a:t>
            </a:r>
          </a:p>
          <a:p>
            <a:pPr marL="146050" indent="0">
              <a:spcBef>
                <a:spcPts val="1200"/>
              </a:spcBef>
              <a:buSzPts val="1300"/>
              <a:buNone/>
            </a:pPr>
            <a:r>
              <a:rPr lang="fr-CA" sz="2800" b="1" i="0" u="none" strike="noStrike" cap="none" baseline="0" dirty="0">
                <a:solidFill>
                  <a:srgbClr val="000000"/>
                </a:solidFill>
                <a:effectLst/>
                <a:uFill>
                  <a:solidFill>
                    <a:prstClr val="black">
                      <a:alpha val="0"/>
                    </a:prstClr>
                  </a:solidFill>
                </a:uFill>
                <a:latin typeface="Century Gothic"/>
                <a:ea typeface="Century Gothic"/>
                <a:cs typeface="Century Gothic"/>
              </a:rPr>
              <a:t>Question : Est-ce que cela te stresserait de ne pas savoir? Préfères-tu les surprises?</a:t>
            </a:r>
          </a:p>
        </p:txBody>
      </p:sp>
      <p:sp>
        <p:nvSpPr>
          <p:cNvPr id="4" name="Slide Number Placeholder 3">
            <a:extLst>
              <a:ext uri="{FF2B5EF4-FFF2-40B4-BE49-F238E27FC236}">
                <a16:creationId xmlns:a16="http://schemas.microsoft.com/office/drawing/2014/main" id="{A3CE59A5-1708-F8A4-7F3F-E6EEF418C3C1}"/>
              </a:ext>
            </a:extLst>
          </p:cNvPr>
          <p:cNvSpPr>
            <a:spLocks noGrp="1"/>
          </p:cNvSpPr>
          <p:nvPr>
            <p:ph type="sldNum" sz="quarter" idx="12"/>
            <p:custDataLst>
              <p:tags r:id="rId3"/>
            </p:custDataLst>
          </p:nvPr>
        </p:nvSpPr>
        <p:spPr/>
        <p:txBody>
          <a:bodyPr/>
          <a:lstStyle/>
          <a:p>
            <a:fld id="{DFDF98CC-160E-494C-8C3C-8CDC5FA257DE}" type="slidenum">
              <a:rPr lang="en-US" smtClean="0"/>
              <a:t>4</a:t>
            </a:fld>
            <a:endParaRPr lang="en-US"/>
          </a:p>
        </p:txBody>
      </p:sp>
      <p:sp>
        <p:nvSpPr>
          <p:cNvPr id="5" name="Oval 4">
            <a:extLst>
              <a:ext uri="{FF2B5EF4-FFF2-40B4-BE49-F238E27FC236}">
                <a16:creationId xmlns:a16="http://schemas.microsoft.com/office/drawing/2014/main" id="{95D8AFF5-A17B-4C07-7766-FA53E2430A6B}"/>
              </a:ext>
            </a:extLst>
          </p:cNvPr>
          <p:cNvSpPr/>
          <p:nvPr>
            <p:custDataLst>
              <p:tags r:id="rId4"/>
            </p:custDataLst>
          </p:nvPr>
        </p:nvSpPr>
        <p:spPr>
          <a:xfrm>
            <a:off x="8205551" y="1989436"/>
            <a:ext cx="3564115" cy="3564115"/>
          </a:xfrm>
          <a:prstGeom prst="ellipse">
            <a:avLst/>
          </a:prstGeom>
          <a:solidFill>
            <a:srgbClr val="2058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205885"/>
              </a:solidFill>
            </a:endParaRPr>
          </a:p>
        </p:txBody>
      </p:sp>
      <p:pic>
        <p:nvPicPr>
          <p:cNvPr id="7" name="Picture 6" descr="Une loupe avec un signe de dollar&#10;&#10;Le contenu généré par l’IA peut être incorrect.">
            <a:extLst>
              <a:ext uri="{FF2B5EF4-FFF2-40B4-BE49-F238E27FC236}">
                <a16:creationId xmlns:a16="http://schemas.microsoft.com/office/drawing/2014/main" id="{A25A1495-6DA0-960D-BAEC-528E7796F690}"/>
              </a:ext>
            </a:extLst>
          </p:cNvPr>
          <p:cNvPicPr>
            <a:picLocks noChangeAspect="1"/>
          </p:cNvPicPr>
          <p:nvPr>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a:xfrm>
            <a:off x="8467106" y="2353376"/>
            <a:ext cx="2812791" cy="2812791"/>
          </a:xfrm>
          <a:prstGeom prst="rect">
            <a:avLst/>
          </a:prstGeom>
        </p:spPr>
      </p:pic>
    </p:spTree>
    <p:extLst>
      <p:ext uri="{BB962C8B-B14F-4D97-AF65-F5344CB8AC3E}">
        <p14:creationId xmlns:p14="http://schemas.microsoft.com/office/powerpoint/2010/main" val="856887786"/>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F0853-9FF4-7533-082D-A9E648692E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A11637-1BD2-600B-4A6D-881B17D69A7A}"/>
              </a:ext>
            </a:extLst>
          </p:cNvPr>
          <p:cNvSpPr>
            <a:spLocks noGrp="1"/>
          </p:cNvSpPr>
          <p:nvPr>
            <p:ph type="ctrTitle"/>
            <p:custDataLst>
              <p:tags r:id="rId1"/>
            </p:custDataLst>
          </p:nvPr>
        </p:nvSpPr>
        <p:spPr>
          <a:xfrm>
            <a:off x="517870" y="1160463"/>
            <a:ext cx="1107276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Conseils</a:t>
            </a:r>
          </a:p>
        </p:txBody>
      </p:sp>
      <p:sp>
        <p:nvSpPr>
          <p:cNvPr id="3" name="Subtitle 2">
            <a:extLst>
              <a:ext uri="{FF2B5EF4-FFF2-40B4-BE49-F238E27FC236}">
                <a16:creationId xmlns:a16="http://schemas.microsoft.com/office/drawing/2014/main" id="{D320A3DC-958C-CF8F-67DC-6EFCD97C209C}"/>
              </a:ext>
            </a:extLst>
          </p:cNvPr>
          <p:cNvSpPr>
            <a:spLocks noGrp="1"/>
          </p:cNvSpPr>
          <p:nvPr>
            <p:ph type="subTitle" idx="1"/>
            <p:custDataLst>
              <p:tags r:id="rId2"/>
            </p:custDataLst>
          </p:nvPr>
        </p:nvSpPr>
        <p:spPr>
          <a:xfrm>
            <a:off x="517870" y="2051223"/>
            <a:ext cx="11072767" cy="2977978"/>
          </a:xfrm>
        </p:spPr>
        <p:txBody>
          <a:bodyPr>
            <a:noAutofit/>
          </a:bodyPr>
          <a:lstStyle/>
          <a:p>
            <a:pPr indent="-331788">
              <a:spcBef>
                <a:spcPts val="1400"/>
              </a:spcBef>
              <a:buSzTx/>
            </a:pPr>
            <a:r>
              <a:rPr lang="fr-CA" sz="2000" b="0" i="0" u="none" strike="noStrike" cap="none" baseline="0" dirty="0">
                <a:solidFill>
                  <a:srgbClr val="000000"/>
                </a:solidFill>
                <a:effectLst/>
                <a:uFill>
                  <a:solidFill>
                    <a:prstClr val="black">
                      <a:alpha val="0"/>
                    </a:prstClr>
                  </a:solidFill>
                </a:uFill>
                <a:latin typeface="Century Gothic"/>
                <a:ea typeface="Century Gothic"/>
                <a:cs typeface="Century Gothic"/>
              </a:rPr>
              <a:t>Tenez compte de la </a:t>
            </a:r>
            <a:r>
              <a:rPr lang="fr-CA" sz="2000" b="1" i="0" u="none" strike="noStrike" cap="none" baseline="0" dirty="0">
                <a:solidFill>
                  <a:srgbClr val="000000"/>
                </a:solidFill>
                <a:effectLst/>
                <a:uFill>
                  <a:solidFill>
                    <a:prstClr val="black">
                      <a:alpha val="0"/>
                    </a:prstClr>
                  </a:solidFill>
                </a:uFill>
                <a:latin typeface="Century Gothic"/>
                <a:ea typeface="Century Gothic"/>
                <a:cs typeface="Century Gothic"/>
              </a:rPr>
              <a:t>tolérance au risque </a:t>
            </a:r>
            <a:r>
              <a:rPr lang="fr-CA" sz="2000" b="0" i="0" u="none" strike="noStrike" cap="none" baseline="0" dirty="0">
                <a:solidFill>
                  <a:srgbClr val="000000"/>
                </a:solidFill>
                <a:effectLst/>
                <a:uFill>
                  <a:solidFill>
                    <a:prstClr val="black">
                      <a:alpha val="0"/>
                    </a:prstClr>
                  </a:solidFill>
                </a:uFill>
                <a:latin typeface="Century Gothic"/>
                <a:ea typeface="Century Gothic"/>
                <a:cs typeface="Century Gothic"/>
              </a:rPr>
              <a:t>et de l’</a:t>
            </a:r>
            <a:r>
              <a:rPr lang="fr-CA" sz="2000" b="1" i="0" u="none" strike="noStrike" cap="none" baseline="0" dirty="0">
                <a:solidFill>
                  <a:srgbClr val="000000"/>
                </a:solidFill>
                <a:effectLst/>
                <a:uFill>
                  <a:solidFill>
                    <a:prstClr val="black">
                      <a:alpha val="0"/>
                    </a:prstClr>
                  </a:solidFill>
                </a:uFill>
                <a:latin typeface="Century Gothic"/>
                <a:ea typeface="Century Gothic"/>
                <a:cs typeface="Century Gothic"/>
              </a:rPr>
              <a:t>horizon temporel de l’investissement</a:t>
            </a:r>
            <a:r>
              <a:rPr lang="fr-CA" sz="2000" b="0" i="0" u="none" strike="noStrike" cap="none" baseline="0" dirty="0">
                <a:solidFill>
                  <a:srgbClr val="000000"/>
                </a:solidFill>
                <a:effectLst/>
                <a:uFill>
                  <a:solidFill>
                    <a:prstClr val="black">
                      <a:alpha val="0"/>
                    </a:prstClr>
                  </a:solidFill>
                </a:uFill>
                <a:latin typeface="Century Gothic"/>
                <a:ea typeface="Century Gothic"/>
                <a:cs typeface="Century Gothic"/>
              </a:rPr>
              <a:t>.</a:t>
            </a:r>
          </a:p>
          <a:p>
            <a:pPr indent="-331788">
              <a:spcBef>
                <a:spcPts val="1400"/>
              </a:spcBef>
              <a:buSzTx/>
            </a:pPr>
            <a:r>
              <a:rPr lang="fr-CA" sz="2000" b="0" i="0" u="none" strike="noStrike" cap="none" baseline="0" dirty="0">
                <a:solidFill>
                  <a:srgbClr val="000000"/>
                </a:solidFill>
                <a:effectLst/>
                <a:uFill>
                  <a:solidFill>
                    <a:prstClr val="black">
                      <a:alpha val="0"/>
                    </a:prstClr>
                  </a:solidFill>
                </a:uFill>
                <a:latin typeface="Century Gothic"/>
                <a:ea typeface="Century Gothic"/>
                <a:cs typeface="Century Gothic"/>
              </a:rPr>
              <a:t>Associez les indices de référence au </a:t>
            </a:r>
            <a:r>
              <a:rPr lang="fr-CA" sz="2000" b="1" i="0" u="none" strike="noStrike" cap="none" baseline="0" dirty="0">
                <a:solidFill>
                  <a:srgbClr val="000000"/>
                </a:solidFill>
                <a:effectLst/>
                <a:uFill>
                  <a:solidFill>
                    <a:prstClr val="black">
                      <a:alpha val="0"/>
                    </a:prstClr>
                  </a:solidFill>
                </a:uFill>
                <a:latin typeface="Century Gothic"/>
                <a:ea typeface="Century Gothic"/>
                <a:cs typeface="Century Gothic"/>
              </a:rPr>
              <a:t>type de portefeuille </a:t>
            </a:r>
            <a:r>
              <a:rPr lang="fr-CA" sz="2000" b="0" i="0" u="none" strike="noStrike" cap="none" baseline="0" dirty="0">
                <a:solidFill>
                  <a:srgbClr val="000000"/>
                </a:solidFill>
                <a:effectLst/>
                <a:uFill>
                  <a:solidFill>
                    <a:prstClr val="black">
                      <a:alpha val="0"/>
                    </a:prstClr>
                  </a:solidFill>
                </a:uFill>
                <a:latin typeface="Century Gothic"/>
                <a:ea typeface="Century Gothic"/>
                <a:cs typeface="Century Gothic"/>
              </a:rPr>
              <a:t>(p. ex., NASDAQ pour </a:t>
            </a:r>
            <a:br>
              <a:rPr sz="2000" dirty="0"/>
            </a:br>
            <a:r>
              <a:rPr lang="fr-CA" sz="2000" b="0" i="0" u="none" strike="noStrike" cap="none" baseline="0" dirty="0">
                <a:solidFill>
                  <a:srgbClr val="000000"/>
                </a:solidFill>
                <a:effectLst/>
                <a:uFill>
                  <a:solidFill>
                    <a:prstClr val="black">
                      <a:alpha val="0"/>
                    </a:prstClr>
                  </a:solidFill>
                </a:uFill>
                <a:latin typeface="Century Gothic"/>
                <a:ea typeface="Century Gothic"/>
                <a:cs typeface="Century Gothic"/>
              </a:rPr>
              <a:t>un portefeuille axé sur les technologies)</a:t>
            </a:r>
          </a:p>
          <a:p>
            <a:pPr indent="-331788">
              <a:spcBef>
                <a:spcPts val="1400"/>
              </a:spcBef>
              <a:buSzTx/>
            </a:pPr>
            <a:r>
              <a:rPr lang="fr-CA" sz="2000" b="0" i="0" u="none" strike="noStrike" cap="none" baseline="0" dirty="0">
                <a:solidFill>
                  <a:srgbClr val="000000"/>
                </a:solidFill>
                <a:effectLst/>
                <a:uFill>
                  <a:solidFill>
                    <a:prstClr val="black">
                      <a:alpha val="0"/>
                    </a:prstClr>
                  </a:solidFill>
                </a:uFill>
                <a:latin typeface="Century Gothic"/>
                <a:ea typeface="Century Gothic"/>
                <a:cs typeface="Century Gothic"/>
              </a:rPr>
              <a:t>Tenez compte de la </a:t>
            </a:r>
            <a:r>
              <a:rPr lang="fr-CA" sz="2000" b="1" i="0" u="none" strike="noStrike" cap="none" baseline="0" dirty="0">
                <a:solidFill>
                  <a:srgbClr val="000000"/>
                </a:solidFill>
                <a:effectLst/>
                <a:uFill>
                  <a:solidFill>
                    <a:prstClr val="black">
                      <a:alpha val="0"/>
                    </a:prstClr>
                  </a:solidFill>
                </a:uFill>
                <a:latin typeface="Century Gothic"/>
                <a:ea typeface="Century Gothic"/>
                <a:cs typeface="Century Gothic"/>
              </a:rPr>
              <a:t>volatilité</a:t>
            </a:r>
            <a:r>
              <a:rPr lang="fr-CA" sz="2000" b="0" i="0" u="none" strike="noStrike" cap="none" baseline="0" dirty="0">
                <a:solidFill>
                  <a:srgbClr val="000000"/>
                </a:solidFill>
                <a:effectLst/>
                <a:uFill>
                  <a:solidFill>
                    <a:prstClr val="black">
                      <a:alpha val="0"/>
                    </a:prstClr>
                  </a:solidFill>
                </a:uFill>
                <a:latin typeface="Century Gothic"/>
                <a:ea typeface="Century Gothic"/>
                <a:cs typeface="Century Gothic"/>
              </a:rPr>
              <a:t> et du degré d’aisance de chaque personne face au risque.</a:t>
            </a:r>
          </a:p>
          <a:p>
            <a:pPr indent="-331788">
              <a:spcBef>
                <a:spcPts val="1400"/>
              </a:spcBef>
              <a:buSzTx/>
            </a:pPr>
            <a:r>
              <a:rPr lang="fr-CA" sz="2000" b="0" i="0" u="none" strike="noStrike" cap="none" baseline="0" dirty="0">
                <a:solidFill>
                  <a:srgbClr val="000000"/>
                </a:solidFill>
                <a:effectLst/>
                <a:uFill>
                  <a:solidFill>
                    <a:prstClr val="black">
                      <a:alpha val="0"/>
                    </a:prstClr>
                  </a:solidFill>
                </a:uFill>
                <a:latin typeface="Century Gothic"/>
                <a:ea typeface="Century Gothic"/>
                <a:cs typeface="Century Gothic"/>
              </a:rPr>
              <a:t>Choisissez des </a:t>
            </a:r>
            <a:r>
              <a:rPr lang="fr-CA" sz="2000" b="1" i="0" u="none" strike="noStrike" cap="none" baseline="0" dirty="0">
                <a:solidFill>
                  <a:srgbClr val="000000"/>
                </a:solidFill>
                <a:effectLst/>
                <a:uFill>
                  <a:solidFill>
                    <a:prstClr val="black">
                      <a:alpha val="0"/>
                    </a:prstClr>
                  </a:solidFill>
                </a:uFill>
                <a:latin typeface="Century Gothic"/>
                <a:ea typeface="Century Gothic"/>
                <a:cs typeface="Century Gothic"/>
              </a:rPr>
              <a:t>stratégies de rééquilibrage </a:t>
            </a:r>
            <a:r>
              <a:rPr lang="fr-CA" sz="2000" b="0" i="0" u="none" strike="noStrike" cap="none" baseline="0" dirty="0">
                <a:solidFill>
                  <a:srgbClr val="000000"/>
                </a:solidFill>
                <a:effectLst/>
                <a:uFill>
                  <a:solidFill>
                    <a:prstClr val="black">
                      <a:alpha val="0"/>
                    </a:prstClr>
                  </a:solidFill>
                </a:uFill>
                <a:latin typeface="Century Gothic"/>
                <a:ea typeface="Century Gothic"/>
                <a:cs typeface="Century Gothic"/>
              </a:rPr>
              <a:t>qui correspondent aux objectifs</a:t>
            </a:r>
          </a:p>
          <a:p>
            <a:pPr indent="-331788">
              <a:spcBef>
                <a:spcPts val="1400"/>
              </a:spcBef>
              <a:buSzTx/>
            </a:pPr>
            <a:r>
              <a:rPr lang="fr-CA" sz="2000" b="0" i="0" u="none" strike="noStrike" cap="none" baseline="0" dirty="0">
                <a:solidFill>
                  <a:srgbClr val="000000"/>
                </a:solidFill>
                <a:effectLst/>
                <a:uFill>
                  <a:solidFill>
                    <a:prstClr val="black">
                      <a:alpha val="0"/>
                    </a:prstClr>
                  </a:solidFill>
                </a:uFill>
                <a:latin typeface="Century Gothic"/>
                <a:ea typeface="Century Gothic"/>
                <a:cs typeface="Century Gothic"/>
              </a:rPr>
              <a:t>Évaluez les rendements ajustés au risque (ratio de Sharpe) pour mieux comprendre le rendement</a:t>
            </a:r>
          </a:p>
        </p:txBody>
      </p:sp>
      <p:sp>
        <p:nvSpPr>
          <p:cNvPr id="4" name="Slide Number Placeholder 3">
            <a:extLst>
              <a:ext uri="{FF2B5EF4-FFF2-40B4-BE49-F238E27FC236}">
                <a16:creationId xmlns:a16="http://schemas.microsoft.com/office/drawing/2014/main" id="{6CAD39F2-CC58-8F5E-18E8-58AEC459481D}"/>
              </a:ext>
            </a:extLst>
          </p:cNvPr>
          <p:cNvSpPr>
            <a:spLocks noGrp="1"/>
          </p:cNvSpPr>
          <p:nvPr>
            <p:ph type="sldNum" sz="quarter" idx="12"/>
            <p:custDataLst>
              <p:tags r:id="rId3"/>
            </p:custDataLst>
          </p:nvPr>
        </p:nvSpPr>
        <p:spPr/>
        <p:txBody>
          <a:bodyPr/>
          <a:lstStyle/>
          <a:p>
            <a:fld id="{DFDF98CC-160E-494C-8C3C-8CDC5FA257DE}" type="slidenum">
              <a:rPr lang="en-US" smtClean="0"/>
              <a:t>40</a:t>
            </a:fld>
            <a:endParaRPr lang="en-US"/>
          </a:p>
        </p:txBody>
      </p:sp>
    </p:spTree>
    <p:extLst>
      <p:ext uri="{BB962C8B-B14F-4D97-AF65-F5344CB8AC3E}">
        <p14:creationId xmlns:p14="http://schemas.microsoft.com/office/powerpoint/2010/main" val="770584955"/>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C0620-6EFB-415C-A204-6138BBD240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809A79-339D-2BE3-3706-70E15E60D2AD}"/>
              </a:ext>
            </a:extLst>
          </p:cNvPr>
          <p:cNvSpPr>
            <a:spLocks noGrp="1"/>
          </p:cNvSpPr>
          <p:nvPr>
            <p:ph type="ctrTitle"/>
            <p:custDataLst>
              <p:tags r:id="rId1"/>
            </p:custDataLst>
          </p:nvPr>
        </p:nvSpPr>
        <p:spPr>
          <a:xfrm>
            <a:off x="517870" y="1160463"/>
            <a:ext cx="1107276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Présentation et discussion</a:t>
            </a:r>
          </a:p>
        </p:txBody>
      </p:sp>
      <p:sp>
        <p:nvSpPr>
          <p:cNvPr id="3" name="Subtitle 2">
            <a:extLst>
              <a:ext uri="{FF2B5EF4-FFF2-40B4-BE49-F238E27FC236}">
                <a16:creationId xmlns:a16="http://schemas.microsoft.com/office/drawing/2014/main" id="{6F447EF8-067E-D9E6-D0B6-B94C98DBA921}"/>
              </a:ext>
            </a:extLst>
          </p:cNvPr>
          <p:cNvSpPr>
            <a:spLocks noGrp="1"/>
          </p:cNvSpPr>
          <p:nvPr>
            <p:ph type="subTitle" idx="1"/>
            <p:custDataLst>
              <p:tags r:id="rId2"/>
            </p:custDataLst>
          </p:nvPr>
        </p:nvSpPr>
        <p:spPr>
          <a:xfrm>
            <a:off x="517870" y="2051223"/>
            <a:ext cx="11072767" cy="2977978"/>
          </a:xfrm>
        </p:spPr>
        <p:txBody>
          <a:bodyPr>
            <a:noAutofit/>
          </a:bodyPr>
          <a:lstStyle/>
          <a:p>
            <a:pPr indent="-331788">
              <a:spcBef>
                <a:spcPts val="1400"/>
              </a:spcBef>
              <a:buSzTx/>
            </a:pPr>
            <a:r>
              <a:rPr lang="fr-CA" sz="2500" b="0" i="0" u="none" strike="noStrike" cap="none" baseline="0">
                <a:solidFill>
                  <a:srgbClr val="000000"/>
                </a:solidFill>
                <a:effectLst/>
                <a:uFill>
                  <a:solidFill>
                    <a:prstClr val="black">
                      <a:alpha val="0"/>
                    </a:prstClr>
                  </a:solidFill>
                </a:uFill>
                <a:latin typeface="Century Gothic"/>
                <a:ea typeface="Century Gothic"/>
                <a:cs typeface="Century Gothic"/>
              </a:rPr>
              <a:t>Après l’activité, chaque groupe présentera un profil ainsi que les choix effectués.</a:t>
            </a:r>
          </a:p>
          <a:p>
            <a:pPr indent="-331788">
              <a:spcBef>
                <a:spcPts val="1400"/>
              </a:spcBef>
              <a:buSzTx/>
            </a:pPr>
            <a:r>
              <a:rPr lang="fr-CA" sz="2500" b="0" i="0" u="none" strike="noStrike" cap="none" baseline="0">
                <a:solidFill>
                  <a:srgbClr val="000000"/>
                </a:solidFill>
                <a:effectLst/>
                <a:uFill>
                  <a:solidFill>
                    <a:prstClr val="black">
                      <a:alpha val="0"/>
                    </a:prstClr>
                  </a:solidFill>
                </a:uFill>
                <a:latin typeface="Century Gothic"/>
                <a:ea typeface="Century Gothic"/>
                <a:cs typeface="Century Gothic"/>
              </a:rPr>
              <a:t>La classe votera pour les meilleurs choix; mettez l’accent sur le raisonnement plutôt que sur le fait de « gagner ».</a:t>
            </a:r>
          </a:p>
          <a:p>
            <a:pPr indent="-331788">
              <a:spcBef>
                <a:spcPts val="1400"/>
              </a:spcBef>
              <a:buSzTx/>
            </a:pPr>
            <a:r>
              <a:rPr lang="fr-CA" sz="2500" b="0" i="0" u="none" strike="noStrike" cap="none" baseline="0">
                <a:solidFill>
                  <a:srgbClr val="000000"/>
                </a:solidFill>
                <a:effectLst/>
                <a:uFill>
                  <a:solidFill>
                    <a:prstClr val="black">
                      <a:alpha val="0"/>
                    </a:prstClr>
                  </a:solidFill>
                </a:uFill>
                <a:latin typeface="Century Gothic"/>
                <a:ea typeface="Century Gothic"/>
                <a:cs typeface="Century Gothic"/>
              </a:rPr>
              <a:t>Il n’y a pas une seule bonne réponse – expliquez clairement vos choix!</a:t>
            </a:r>
          </a:p>
          <a:p>
            <a:pPr indent="-331788">
              <a:spcBef>
                <a:spcPts val="1400"/>
              </a:spcBef>
              <a:buSzTx/>
            </a:pPr>
            <a:r>
              <a:rPr lang="fr-CA" sz="2500" b="0" i="0" u="none" strike="noStrike" cap="none" baseline="0">
                <a:solidFill>
                  <a:srgbClr val="000000"/>
                </a:solidFill>
                <a:effectLst/>
                <a:uFill>
                  <a:solidFill>
                    <a:prstClr val="black">
                      <a:alpha val="0"/>
                    </a:prstClr>
                  </a:solidFill>
                </a:uFill>
                <a:latin typeface="Century Gothic"/>
                <a:ea typeface="Century Gothic"/>
                <a:cs typeface="Century Gothic"/>
              </a:rPr>
              <a:t>Utilisez les concepts de la vidéo pour justifier vos choix.</a:t>
            </a:r>
          </a:p>
          <a:p>
            <a:pPr indent="-331788">
              <a:spcBef>
                <a:spcPts val="1400"/>
              </a:spcBef>
              <a:buSzTx/>
            </a:pPr>
            <a:endParaRPr lang="en-CA">
              <a:solidFill>
                <a:schemeClr val="dk1"/>
              </a:solidFill>
            </a:endParaRPr>
          </a:p>
        </p:txBody>
      </p:sp>
      <p:sp>
        <p:nvSpPr>
          <p:cNvPr id="4" name="Slide Number Placeholder 3">
            <a:extLst>
              <a:ext uri="{FF2B5EF4-FFF2-40B4-BE49-F238E27FC236}">
                <a16:creationId xmlns:a16="http://schemas.microsoft.com/office/drawing/2014/main" id="{F2B20768-8DFB-6048-5D46-B76A08A12AD6}"/>
              </a:ext>
            </a:extLst>
          </p:cNvPr>
          <p:cNvSpPr>
            <a:spLocks noGrp="1"/>
          </p:cNvSpPr>
          <p:nvPr>
            <p:ph type="sldNum" sz="quarter" idx="12"/>
            <p:custDataLst>
              <p:tags r:id="rId3"/>
            </p:custDataLst>
          </p:nvPr>
        </p:nvSpPr>
        <p:spPr/>
        <p:txBody>
          <a:bodyPr/>
          <a:lstStyle/>
          <a:p>
            <a:fld id="{DFDF98CC-160E-494C-8C3C-8CDC5FA257DE}" type="slidenum">
              <a:rPr lang="en-US" smtClean="0"/>
              <a:t>41</a:t>
            </a:fld>
            <a:endParaRPr lang="en-US"/>
          </a:p>
        </p:txBody>
      </p:sp>
    </p:spTree>
    <p:extLst>
      <p:ext uri="{BB962C8B-B14F-4D97-AF65-F5344CB8AC3E}">
        <p14:creationId xmlns:p14="http://schemas.microsoft.com/office/powerpoint/2010/main" val="2788543058"/>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4291B-6521-DF0E-FFF2-311A97ED92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688F8C-274C-5913-FED3-453613D8F02A}"/>
              </a:ext>
            </a:extLst>
          </p:cNvPr>
          <p:cNvSpPr>
            <a:spLocks noGrp="1"/>
          </p:cNvSpPr>
          <p:nvPr>
            <p:ph type="ctrTitle"/>
            <p:custDataLst>
              <p:tags r:id="rId1"/>
            </p:custDataLst>
          </p:nvPr>
        </p:nvSpPr>
        <p:spPr>
          <a:xfrm>
            <a:off x="517870" y="1160463"/>
            <a:ext cx="1107276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Sophia, 28 ans</a:t>
            </a:r>
          </a:p>
        </p:txBody>
      </p:sp>
      <p:sp>
        <p:nvSpPr>
          <p:cNvPr id="3" name="Subtitle 2">
            <a:extLst>
              <a:ext uri="{FF2B5EF4-FFF2-40B4-BE49-F238E27FC236}">
                <a16:creationId xmlns:a16="http://schemas.microsoft.com/office/drawing/2014/main" id="{1CDC342F-5E55-A218-D843-68D7FB2D5C59}"/>
              </a:ext>
            </a:extLst>
          </p:cNvPr>
          <p:cNvSpPr>
            <a:spLocks noGrp="1"/>
          </p:cNvSpPr>
          <p:nvPr>
            <p:ph type="subTitle" idx="1"/>
            <p:custDataLst>
              <p:tags r:id="rId2"/>
            </p:custDataLst>
          </p:nvPr>
        </p:nvSpPr>
        <p:spPr>
          <a:xfrm>
            <a:off x="517870" y="2051223"/>
            <a:ext cx="11072767" cy="2977978"/>
          </a:xfrm>
        </p:spPr>
        <p:txBody>
          <a:bodyPr>
            <a:noAutofit/>
          </a:bodyPr>
          <a:lstStyle/>
          <a:p>
            <a:pPr indent="-331788">
              <a:spcBef>
                <a:spcPts val="1400"/>
              </a:spcBef>
              <a:buSzTx/>
            </a:pPr>
            <a:r>
              <a:rPr lang="fr-CA" sz="2500" b="0" i="0" u="none" strike="noStrike" cap="none" baseline="0">
                <a:solidFill>
                  <a:srgbClr val="000000"/>
                </a:solidFill>
                <a:effectLst/>
                <a:uFill>
                  <a:solidFill>
                    <a:prstClr val="black">
                      <a:alpha val="0"/>
                    </a:prstClr>
                  </a:solidFill>
                </a:uFill>
                <a:latin typeface="Century Gothic"/>
                <a:ea typeface="Century Gothic"/>
                <a:cs typeface="Century Gothic"/>
              </a:rPr>
              <a:t>Utiliser l’indice composé NASDAQ comme indice de référence</a:t>
            </a:r>
          </a:p>
          <a:p>
            <a:pPr indent="-331788">
              <a:spcBef>
                <a:spcPts val="1400"/>
              </a:spcBef>
              <a:buSzTx/>
            </a:pPr>
            <a:r>
              <a:rPr lang="fr-CA" sz="2500" b="0" i="0" u="none" strike="noStrike" cap="none" baseline="0">
                <a:solidFill>
                  <a:srgbClr val="000000"/>
                </a:solidFill>
                <a:effectLst/>
                <a:uFill>
                  <a:solidFill>
                    <a:prstClr val="black">
                      <a:alpha val="0"/>
                    </a:prstClr>
                  </a:solidFill>
                </a:uFill>
                <a:latin typeface="Century Gothic"/>
                <a:ea typeface="Century Gothic"/>
                <a:cs typeface="Century Gothic"/>
              </a:rPr>
              <a:t>Accepter une volatilité plus élevée pour des rendements potentiellement plus élevés</a:t>
            </a:r>
          </a:p>
          <a:p>
            <a:pPr indent="-331788">
              <a:spcBef>
                <a:spcPts val="1400"/>
              </a:spcBef>
              <a:buSzTx/>
            </a:pPr>
            <a:r>
              <a:rPr lang="fr-CA" sz="2500" b="0" i="0" u="none" strike="noStrike" cap="none" baseline="0">
                <a:solidFill>
                  <a:srgbClr val="000000"/>
                </a:solidFill>
                <a:effectLst/>
                <a:uFill>
                  <a:solidFill>
                    <a:prstClr val="black">
                      <a:alpha val="0"/>
                    </a:prstClr>
                  </a:solidFill>
                </a:uFill>
                <a:latin typeface="Century Gothic"/>
                <a:ea typeface="Century Gothic"/>
                <a:cs typeface="Century Gothic"/>
              </a:rPr>
              <a:t>Effectuer un rééquilibrage du portefeuille sur une base trimestrielle</a:t>
            </a:r>
          </a:p>
        </p:txBody>
      </p:sp>
      <p:sp>
        <p:nvSpPr>
          <p:cNvPr id="4" name="Slide Number Placeholder 3">
            <a:extLst>
              <a:ext uri="{FF2B5EF4-FFF2-40B4-BE49-F238E27FC236}">
                <a16:creationId xmlns:a16="http://schemas.microsoft.com/office/drawing/2014/main" id="{C64F820C-819D-FCB7-B8F5-699466CBFC41}"/>
              </a:ext>
            </a:extLst>
          </p:cNvPr>
          <p:cNvSpPr>
            <a:spLocks noGrp="1"/>
          </p:cNvSpPr>
          <p:nvPr>
            <p:ph type="sldNum" sz="quarter" idx="12"/>
            <p:custDataLst>
              <p:tags r:id="rId3"/>
            </p:custDataLst>
          </p:nvPr>
        </p:nvSpPr>
        <p:spPr/>
        <p:txBody>
          <a:bodyPr/>
          <a:lstStyle/>
          <a:p>
            <a:fld id="{DFDF98CC-160E-494C-8C3C-8CDC5FA257DE}" type="slidenum">
              <a:rPr lang="en-US" smtClean="0"/>
              <a:t>42</a:t>
            </a:fld>
            <a:endParaRPr lang="en-US"/>
          </a:p>
        </p:txBody>
      </p:sp>
    </p:spTree>
    <p:extLst>
      <p:ext uri="{BB962C8B-B14F-4D97-AF65-F5344CB8AC3E}">
        <p14:creationId xmlns:p14="http://schemas.microsoft.com/office/powerpoint/2010/main" val="3184433819"/>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6D62F-3E83-D952-DED5-6C7F1DAEA6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C99DB7-FE0C-FB07-548C-F28C1B1A52B2}"/>
              </a:ext>
            </a:extLst>
          </p:cNvPr>
          <p:cNvSpPr>
            <a:spLocks noGrp="1"/>
          </p:cNvSpPr>
          <p:nvPr>
            <p:ph type="ctrTitle"/>
            <p:custDataLst>
              <p:tags r:id="rId1"/>
            </p:custDataLst>
          </p:nvPr>
        </p:nvSpPr>
        <p:spPr>
          <a:xfrm>
            <a:off x="517870" y="1160463"/>
            <a:ext cx="1107276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Dwayne, 65 ans</a:t>
            </a:r>
          </a:p>
        </p:txBody>
      </p:sp>
      <p:sp>
        <p:nvSpPr>
          <p:cNvPr id="3" name="Subtitle 2">
            <a:extLst>
              <a:ext uri="{FF2B5EF4-FFF2-40B4-BE49-F238E27FC236}">
                <a16:creationId xmlns:a16="http://schemas.microsoft.com/office/drawing/2014/main" id="{2315927F-44D0-54C0-C5FB-6E7CEB090174}"/>
              </a:ext>
            </a:extLst>
          </p:cNvPr>
          <p:cNvSpPr>
            <a:spLocks noGrp="1"/>
          </p:cNvSpPr>
          <p:nvPr>
            <p:ph type="subTitle" idx="1"/>
            <p:custDataLst>
              <p:tags r:id="rId2"/>
            </p:custDataLst>
          </p:nvPr>
        </p:nvSpPr>
        <p:spPr>
          <a:xfrm>
            <a:off x="517870" y="2051223"/>
            <a:ext cx="11072767" cy="2977978"/>
          </a:xfrm>
        </p:spPr>
        <p:txBody>
          <a:bodyPr>
            <a:noAutofit/>
          </a:bodyPr>
          <a:lstStyle/>
          <a:p>
            <a:pPr indent="-331788">
              <a:spcBef>
                <a:spcPts val="1400"/>
              </a:spcBef>
              <a:buSzTx/>
            </a:pPr>
            <a:r>
              <a:rPr lang="fr-CA" sz="2500" b="0" i="0" u="none" strike="noStrike" cap="none" baseline="0">
                <a:solidFill>
                  <a:srgbClr val="000000"/>
                </a:solidFill>
                <a:effectLst/>
                <a:uFill>
                  <a:solidFill>
                    <a:prstClr val="black">
                      <a:alpha val="0"/>
                    </a:prstClr>
                  </a:solidFill>
                </a:uFill>
                <a:latin typeface="Century Gothic"/>
                <a:ea typeface="Century Gothic"/>
                <a:cs typeface="Century Gothic"/>
              </a:rPr>
              <a:t>Utiliser l’indice Bloomberg Global Aggregate Bond comme indice de référence (pour les portefeuilles axés sur les obligations)</a:t>
            </a:r>
          </a:p>
          <a:p>
            <a:pPr indent="-331788">
              <a:spcBef>
                <a:spcPts val="1400"/>
              </a:spcBef>
              <a:buSzTx/>
            </a:pPr>
            <a:r>
              <a:rPr lang="fr-CA" sz="2500" b="0" i="0" u="none" strike="noStrike" cap="none" baseline="0">
                <a:solidFill>
                  <a:srgbClr val="000000"/>
                </a:solidFill>
                <a:effectLst/>
                <a:uFill>
                  <a:solidFill>
                    <a:prstClr val="black">
                      <a:alpha val="0"/>
                    </a:prstClr>
                  </a:solidFill>
                </a:uFill>
                <a:latin typeface="Century Gothic"/>
                <a:ea typeface="Century Gothic"/>
                <a:cs typeface="Century Gothic"/>
              </a:rPr>
              <a:t>Mettre l’accent sur la préservation du capital (important pour les personnes dont la tolérance au risque est faible)</a:t>
            </a:r>
          </a:p>
          <a:p>
            <a:pPr indent="-331788">
              <a:spcBef>
                <a:spcPts val="1400"/>
              </a:spcBef>
              <a:buSzTx/>
            </a:pPr>
            <a:r>
              <a:rPr lang="fr-CA" sz="2500" b="0" i="0" u="none" strike="noStrike" cap="none" baseline="0">
                <a:solidFill>
                  <a:srgbClr val="000000"/>
                </a:solidFill>
                <a:effectLst/>
                <a:uFill>
                  <a:solidFill>
                    <a:prstClr val="black">
                      <a:alpha val="0"/>
                    </a:prstClr>
                  </a:solidFill>
                </a:uFill>
                <a:latin typeface="Century Gothic"/>
                <a:ea typeface="Century Gothic"/>
                <a:cs typeface="Century Gothic"/>
              </a:rPr>
              <a:t>Rééquilibrer seulement lorsque la répartition s’écarte de 5 % ou plus de sa composition cible</a:t>
            </a:r>
          </a:p>
          <a:p>
            <a:pPr indent="-331788">
              <a:spcBef>
                <a:spcPts val="1400"/>
              </a:spcBef>
              <a:buSzTx/>
            </a:pPr>
            <a:endParaRPr lang="en-CA">
              <a:solidFill>
                <a:schemeClr val="dk1"/>
              </a:solidFill>
            </a:endParaRPr>
          </a:p>
        </p:txBody>
      </p:sp>
      <p:sp>
        <p:nvSpPr>
          <p:cNvPr id="4" name="Slide Number Placeholder 3">
            <a:extLst>
              <a:ext uri="{FF2B5EF4-FFF2-40B4-BE49-F238E27FC236}">
                <a16:creationId xmlns:a16="http://schemas.microsoft.com/office/drawing/2014/main" id="{2552C839-B382-687E-86DF-3DC258AE579B}"/>
              </a:ext>
            </a:extLst>
          </p:cNvPr>
          <p:cNvSpPr>
            <a:spLocks noGrp="1"/>
          </p:cNvSpPr>
          <p:nvPr>
            <p:ph type="sldNum" sz="quarter" idx="12"/>
            <p:custDataLst>
              <p:tags r:id="rId3"/>
            </p:custDataLst>
          </p:nvPr>
        </p:nvSpPr>
        <p:spPr/>
        <p:txBody>
          <a:bodyPr/>
          <a:lstStyle/>
          <a:p>
            <a:fld id="{DFDF98CC-160E-494C-8C3C-8CDC5FA257DE}" type="slidenum">
              <a:rPr lang="en-US" smtClean="0"/>
              <a:t>43</a:t>
            </a:fld>
            <a:endParaRPr lang="en-US"/>
          </a:p>
        </p:txBody>
      </p:sp>
    </p:spTree>
    <p:extLst>
      <p:ext uri="{BB962C8B-B14F-4D97-AF65-F5344CB8AC3E}">
        <p14:creationId xmlns:p14="http://schemas.microsoft.com/office/powerpoint/2010/main" val="1987304120"/>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8A6CF-461D-5A24-A186-300287AD52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DC0AEE-D70F-2926-0B53-375F01E9D1BA}"/>
              </a:ext>
            </a:extLst>
          </p:cNvPr>
          <p:cNvSpPr>
            <a:spLocks noGrp="1"/>
          </p:cNvSpPr>
          <p:nvPr>
            <p:ph type="ctrTitle"/>
            <p:custDataLst>
              <p:tags r:id="rId1"/>
            </p:custDataLst>
          </p:nvPr>
        </p:nvSpPr>
        <p:spPr>
          <a:xfrm>
            <a:off x="517870" y="1160463"/>
            <a:ext cx="1107276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Lena, 17 ans</a:t>
            </a:r>
          </a:p>
        </p:txBody>
      </p:sp>
      <p:sp>
        <p:nvSpPr>
          <p:cNvPr id="3" name="Subtitle 2">
            <a:extLst>
              <a:ext uri="{FF2B5EF4-FFF2-40B4-BE49-F238E27FC236}">
                <a16:creationId xmlns:a16="http://schemas.microsoft.com/office/drawing/2014/main" id="{05941ED8-AD0F-B957-7A14-2E5EE8508351}"/>
              </a:ext>
            </a:extLst>
          </p:cNvPr>
          <p:cNvSpPr>
            <a:spLocks noGrp="1"/>
          </p:cNvSpPr>
          <p:nvPr>
            <p:ph type="subTitle" idx="1"/>
            <p:custDataLst>
              <p:tags r:id="rId2"/>
            </p:custDataLst>
          </p:nvPr>
        </p:nvSpPr>
        <p:spPr>
          <a:xfrm>
            <a:off x="517870" y="2051223"/>
            <a:ext cx="11072767" cy="2977978"/>
          </a:xfrm>
        </p:spPr>
        <p:txBody>
          <a:bodyPr>
            <a:noAutofit/>
          </a:bodyPr>
          <a:lstStyle/>
          <a:p>
            <a:pPr indent="-331788">
              <a:spcBef>
                <a:spcPts val="1400"/>
              </a:spcBef>
              <a:buSzTx/>
            </a:pPr>
            <a:r>
              <a:rPr lang="fr-CA" sz="2500" b="0" i="0" u="none" strike="noStrike" cap="none" baseline="0">
                <a:solidFill>
                  <a:srgbClr val="000000"/>
                </a:solidFill>
                <a:effectLst/>
                <a:uFill>
                  <a:solidFill>
                    <a:prstClr val="black">
                      <a:alpha val="0"/>
                    </a:prstClr>
                  </a:solidFill>
                </a:uFill>
                <a:latin typeface="Century Gothic"/>
                <a:ea typeface="Century Gothic"/>
                <a:cs typeface="Century Gothic"/>
              </a:rPr>
              <a:t>Mettre l’accent sur la préservation du capital (important pour les personnes dont la tolérance au risque est faible)</a:t>
            </a:r>
          </a:p>
          <a:p>
            <a:pPr indent="-331788">
              <a:spcBef>
                <a:spcPts val="1400"/>
              </a:spcBef>
              <a:buSzTx/>
            </a:pPr>
            <a:r>
              <a:rPr lang="fr-CA" sz="2500" b="0" i="0" u="none" strike="noStrike" cap="none" baseline="0">
                <a:solidFill>
                  <a:srgbClr val="000000"/>
                </a:solidFill>
                <a:effectLst/>
                <a:uFill>
                  <a:solidFill>
                    <a:prstClr val="black">
                      <a:alpha val="0"/>
                    </a:prstClr>
                  </a:solidFill>
                </a:uFill>
                <a:latin typeface="Century Gothic"/>
                <a:ea typeface="Century Gothic"/>
                <a:cs typeface="Century Gothic"/>
              </a:rPr>
              <a:t>Éviter de comparer un portefeuille à des indices de référence qui ne concordent pas avec les actifs</a:t>
            </a:r>
          </a:p>
          <a:p>
            <a:pPr indent="-331788">
              <a:spcBef>
                <a:spcPts val="1400"/>
              </a:spcBef>
              <a:buSzTx/>
            </a:pPr>
            <a:r>
              <a:rPr lang="fr-CA" sz="2500" b="0" i="0" u="none" strike="noStrike" cap="none" baseline="0">
                <a:solidFill>
                  <a:srgbClr val="000000"/>
                </a:solidFill>
                <a:effectLst/>
                <a:uFill>
                  <a:solidFill>
                    <a:prstClr val="black">
                      <a:alpha val="0"/>
                    </a:prstClr>
                  </a:solidFill>
                </a:uFill>
                <a:latin typeface="Century Gothic"/>
                <a:ea typeface="Century Gothic"/>
                <a:cs typeface="Century Gothic"/>
              </a:rPr>
              <a:t>Utiliser des indices de référence conformes aux actifs du portefeuille</a:t>
            </a:r>
          </a:p>
        </p:txBody>
      </p:sp>
      <p:sp>
        <p:nvSpPr>
          <p:cNvPr id="4" name="Slide Number Placeholder 3">
            <a:extLst>
              <a:ext uri="{FF2B5EF4-FFF2-40B4-BE49-F238E27FC236}">
                <a16:creationId xmlns:a16="http://schemas.microsoft.com/office/drawing/2014/main" id="{EFBCB1AF-98AB-EF89-17CB-11D303230D9E}"/>
              </a:ext>
            </a:extLst>
          </p:cNvPr>
          <p:cNvSpPr>
            <a:spLocks noGrp="1"/>
          </p:cNvSpPr>
          <p:nvPr>
            <p:ph type="sldNum" sz="quarter" idx="12"/>
            <p:custDataLst>
              <p:tags r:id="rId3"/>
            </p:custDataLst>
          </p:nvPr>
        </p:nvSpPr>
        <p:spPr/>
        <p:txBody>
          <a:bodyPr/>
          <a:lstStyle/>
          <a:p>
            <a:fld id="{DFDF98CC-160E-494C-8C3C-8CDC5FA257DE}" type="slidenum">
              <a:rPr lang="en-US" smtClean="0"/>
              <a:t>44</a:t>
            </a:fld>
            <a:endParaRPr lang="en-US"/>
          </a:p>
        </p:txBody>
      </p:sp>
    </p:spTree>
    <p:extLst>
      <p:ext uri="{BB962C8B-B14F-4D97-AF65-F5344CB8AC3E}">
        <p14:creationId xmlns:p14="http://schemas.microsoft.com/office/powerpoint/2010/main" val="4136580105"/>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4FE37-4C61-BA28-8979-70A1734EF4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1F8F8E-589E-C02A-D875-CE7E1364FD6A}"/>
              </a:ext>
            </a:extLst>
          </p:cNvPr>
          <p:cNvSpPr>
            <a:spLocks noGrp="1"/>
          </p:cNvSpPr>
          <p:nvPr>
            <p:ph type="ctrTitle"/>
            <p:custDataLst>
              <p:tags r:id="rId1"/>
            </p:custDataLst>
          </p:nvPr>
        </p:nvSpPr>
        <p:spPr>
          <a:xfrm>
            <a:off x="517870" y="1160463"/>
            <a:ext cx="1107276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Marco, 35 ans</a:t>
            </a:r>
          </a:p>
        </p:txBody>
      </p:sp>
      <p:sp>
        <p:nvSpPr>
          <p:cNvPr id="3" name="Subtitle 2">
            <a:extLst>
              <a:ext uri="{FF2B5EF4-FFF2-40B4-BE49-F238E27FC236}">
                <a16:creationId xmlns:a16="http://schemas.microsoft.com/office/drawing/2014/main" id="{CE1B006D-12FC-3146-ABF8-8802F596DE46}"/>
              </a:ext>
            </a:extLst>
          </p:cNvPr>
          <p:cNvSpPr>
            <a:spLocks noGrp="1"/>
          </p:cNvSpPr>
          <p:nvPr>
            <p:ph type="subTitle" idx="1"/>
            <p:custDataLst>
              <p:tags r:id="rId2"/>
            </p:custDataLst>
          </p:nvPr>
        </p:nvSpPr>
        <p:spPr>
          <a:xfrm>
            <a:off x="517870" y="2051223"/>
            <a:ext cx="11072767" cy="2977978"/>
          </a:xfrm>
        </p:spPr>
        <p:txBody>
          <a:bodyPr>
            <a:noAutofit/>
          </a:bodyPr>
          <a:lstStyle/>
          <a:p>
            <a:pPr indent="-331788">
              <a:spcBef>
                <a:spcPts val="1400"/>
              </a:spcBef>
              <a:buSzTx/>
            </a:pPr>
            <a:r>
              <a:rPr lang="fr-CA" sz="2500" b="0" i="0" u="none" strike="noStrike" cap="none" baseline="0">
                <a:solidFill>
                  <a:srgbClr val="000000"/>
                </a:solidFill>
                <a:effectLst/>
                <a:uFill>
                  <a:solidFill>
                    <a:prstClr val="black">
                      <a:alpha val="0"/>
                    </a:prstClr>
                  </a:solidFill>
                </a:uFill>
                <a:latin typeface="Century Gothic"/>
                <a:ea typeface="Century Gothic"/>
                <a:cs typeface="Century Gothic"/>
              </a:rPr>
              <a:t>Accepter une volatilité plus élevée pour des rendements potentiellement plus élevés</a:t>
            </a:r>
          </a:p>
          <a:p>
            <a:pPr indent="-331788">
              <a:spcBef>
                <a:spcPts val="1400"/>
              </a:spcBef>
              <a:buSzTx/>
            </a:pPr>
            <a:r>
              <a:rPr lang="fr-CA" sz="2500" b="0" i="0" u="none" strike="noStrike" cap="none" baseline="0">
                <a:solidFill>
                  <a:srgbClr val="000000"/>
                </a:solidFill>
                <a:effectLst/>
                <a:uFill>
                  <a:solidFill>
                    <a:prstClr val="black">
                      <a:alpha val="0"/>
                    </a:prstClr>
                  </a:solidFill>
                </a:uFill>
                <a:latin typeface="Century Gothic"/>
                <a:ea typeface="Century Gothic"/>
                <a:cs typeface="Century Gothic"/>
              </a:rPr>
              <a:t>Viser un ratio de Sharpe élevé (pour bon rendement ajusté au risque)</a:t>
            </a:r>
          </a:p>
          <a:p>
            <a:pPr indent="-331788">
              <a:spcBef>
                <a:spcPts val="1400"/>
              </a:spcBef>
              <a:buSzTx/>
            </a:pPr>
            <a:r>
              <a:rPr lang="fr-CA" sz="2500" b="0" i="0" u="none" strike="noStrike" cap="none" baseline="0">
                <a:solidFill>
                  <a:srgbClr val="000000"/>
                </a:solidFill>
                <a:effectLst/>
                <a:uFill>
                  <a:solidFill>
                    <a:prstClr val="black">
                      <a:alpha val="0"/>
                    </a:prstClr>
                  </a:solidFill>
                </a:uFill>
                <a:latin typeface="Century Gothic"/>
                <a:ea typeface="Century Gothic"/>
                <a:cs typeface="Century Gothic"/>
              </a:rPr>
              <a:t>Effectuer un rééquilibrage pour faciliter le maintien de la tolérance au risque prévue</a:t>
            </a:r>
          </a:p>
          <a:p>
            <a:pPr indent="-331788">
              <a:spcBef>
                <a:spcPts val="1400"/>
              </a:spcBef>
              <a:buSzTx/>
            </a:pPr>
            <a:endParaRPr lang="en-CA">
              <a:solidFill>
                <a:schemeClr val="dk1"/>
              </a:solidFill>
            </a:endParaRPr>
          </a:p>
        </p:txBody>
      </p:sp>
      <p:sp>
        <p:nvSpPr>
          <p:cNvPr id="4" name="Slide Number Placeholder 3">
            <a:extLst>
              <a:ext uri="{FF2B5EF4-FFF2-40B4-BE49-F238E27FC236}">
                <a16:creationId xmlns:a16="http://schemas.microsoft.com/office/drawing/2014/main" id="{BA26A440-9354-C294-C307-52897BD31FC5}"/>
              </a:ext>
            </a:extLst>
          </p:cNvPr>
          <p:cNvSpPr>
            <a:spLocks noGrp="1"/>
          </p:cNvSpPr>
          <p:nvPr>
            <p:ph type="sldNum" sz="quarter" idx="12"/>
            <p:custDataLst>
              <p:tags r:id="rId3"/>
            </p:custDataLst>
          </p:nvPr>
        </p:nvSpPr>
        <p:spPr/>
        <p:txBody>
          <a:bodyPr/>
          <a:lstStyle/>
          <a:p>
            <a:fld id="{DFDF98CC-160E-494C-8C3C-8CDC5FA257DE}" type="slidenum">
              <a:rPr lang="en-US" smtClean="0"/>
              <a:t>45</a:t>
            </a:fld>
            <a:endParaRPr lang="en-US"/>
          </a:p>
        </p:txBody>
      </p:sp>
    </p:spTree>
    <p:extLst>
      <p:ext uri="{BB962C8B-B14F-4D97-AF65-F5344CB8AC3E}">
        <p14:creationId xmlns:p14="http://schemas.microsoft.com/office/powerpoint/2010/main" val="3403482528"/>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6912A-E874-DF67-6FC9-BD67EBADFD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B37789-2F25-4AFC-9ADE-809BC394ECF6}"/>
              </a:ext>
            </a:extLst>
          </p:cNvPr>
          <p:cNvSpPr>
            <a:spLocks noGrp="1"/>
          </p:cNvSpPr>
          <p:nvPr>
            <p:ph type="ctrTitle"/>
            <p:custDataLst>
              <p:tags r:id="rId1"/>
            </p:custDataLst>
          </p:nvPr>
        </p:nvSpPr>
        <p:spPr>
          <a:xfrm>
            <a:off x="517870" y="1160463"/>
            <a:ext cx="1107276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Jessie, 45 ans</a:t>
            </a:r>
          </a:p>
        </p:txBody>
      </p:sp>
      <p:sp>
        <p:nvSpPr>
          <p:cNvPr id="3" name="Subtitle 2">
            <a:extLst>
              <a:ext uri="{FF2B5EF4-FFF2-40B4-BE49-F238E27FC236}">
                <a16:creationId xmlns:a16="http://schemas.microsoft.com/office/drawing/2014/main" id="{6BC08B65-3671-2189-6D78-8DFFC59085EE}"/>
              </a:ext>
            </a:extLst>
          </p:cNvPr>
          <p:cNvSpPr>
            <a:spLocks noGrp="1"/>
          </p:cNvSpPr>
          <p:nvPr>
            <p:ph type="subTitle" idx="1"/>
            <p:custDataLst>
              <p:tags r:id="rId2"/>
            </p:custDataLst>
          </p:nvPr>
        </p:nvSpPr>
        <p:spPr>
          <a:xfrm>
            <a:off x="517870" y="2051223"/>
            <a:ext cx="9873039" cy="2977978"/>
          </a:xfrm>
        </p:spPr>
        <p:txBody>
          <a:bodyPr>
            <a:noAutofit/>
          </a:bodyPr>
          <a:lstStyle/>
          <a:p>
            <a:pPr indent="-331788">
              <a:spcBef>
                <a:spcPts val="1400"/>
              </a:spcBef>
              <a:buSzTx/>
            </a:pPr>
            <a:r>
              <a:rPr lang="fr-CA" sz="2500" b="0" i="0" u="none" strike="noStrike" cap="none" baseline="0">
                <a:solidFill>
                  <a:srgbClr val="000000"/>
                </a:solidFill>
                <a:effectLst/>
                <a:uFill>
                  <a:solidFill>
                    <a:prstClr val="black">
                      <a:alpha val="0"/>
                    </a:prstClr>
                  </a:solidFill>
                </a:uFill>
                <a:latin typeface="Century Gothic"/>
                <a:ea typeface="Century Gothic"/>
                <a:cs typeface="Century Gothic"/>
              </a:rPr>
              <a:t>Utiliser un indice de référence combiné : 50 % de l’indice global des obligations mondiales + 50 % de l’indice S&amp;P 500</a:t>
            </a:r>
          </a:p>
          <a:p>
            <a:pPr indent="-331788">
              <a:spcBef>
                <a:spcPts val="1400"/>
              </a:spcBef>
              <a:buSzTx/>
            </a:pPr>
            <a:r>
              <a:rPr lang="fr-CA" sz="2500" b="0" i="0" u="none" strike="noStrike" cap="none" baseline="0">
                <a:solidFill>
                  <a:srgbClr val="000000"/>
                </a:solidFill>
                <a:effectLst/>
                <a:uFill>
                  <a:solidFill>
                    <a:prstClr val="black">
                      <a:alpha val="0"/>
                    </a:prstClr>
                  </a:solidFill>
                </a:uFill>
                <a:latin typeface="Century Gothic"/>
                <a:ea typeface="Century Gothic"/>
                <a:cs typeface="Century Gothic"/>
              </a:rPr>
              <a:t>Effectuer un rééquilibrage du portefeuille sur une base trimestrielle</a:t>
            </a:r>
          </a:p>
          <a:p>
            <a:pPr indent="-331788">
              <a:spcBef>
                <a:spcPts val="1400"/>
              </a:spcBef>
              <a:buSzTx/>
            </a:pPr>
            <a:r>
              <a:rPr lang="fr-CA" sz="2500" b="0" i="0" u="none" strike="noStrike" cap="none" baseline="0">
                <a:solidFill>
                  <a:srgbClr val="000000"/>
                </a:solidFill>
                <a:effectLst/>
                <a:uFill>
                  <a:solidFill>
                    <a:prstClr val="black">
                      <a:alpha val="0"/>
                    </a:prstClr>
                  </a:solidFill>
                </a:uFill>
                <a:latin typeface="Century Gothic"/>
                <a:ea typeface="Century Gothic"/>
                <a:cs typeface="Century Gothic"/>
              </a:rPr>
              <a:t>Comparer le bêta du portefeuille à l’indice de référence (pour voir si le portefeuille est plus ou moins volatil)</a:t>
            </a:r>
          </a:p>
          <a:p>
            <a:pPr indent="-331788">
              <a:spcBef>
                <a:spcPts val="1400"/>
              </a:spcBef>
              <a:buSzTx/>
            </a:pPr>
            <a:endParaRPr lang="en-CA">
              <a:solidFill>
                <a:schemeClr val="dk1"/>
              </a:solidFill>
            </a:endParaRPr>
          </a:p>
          <a:p>
            <a:pPr indent="-331788">
              <a:spcBef>
                <a:spcPts val="1400"/>
              </a:spcBef>
              <a:buSzTx/>
            </a:pPr>
            <a:endParaRPr lang="en-CA">
              <a:solidFill>
                <a:schemeClr val="dk1"/>
              </a:solidFill>
            </a:endParaRPr>
          </a:p>
        </p:txBody>
      </p:sp>
      <p:sp>
        <p:nvSpPr>
          <p:cNvPr id="4" name="Slide Number Placeholder 3">
            <a:extLst>
              <a:ext uri="{FF2B5EF4-FFF2-40B4-BE49-F238E27FC236}">
                <a16:creationId xmlns:a16="http://schemas.microsoft.com/office/drawing/2014/main" id="{202DF7DB-F1F5-19FF-1392-F3389AB44FE0}"/>
              </a:ext>
            </a:extLst>
          </p:cNvPr>
          <p:cNvSpPr>
            <a:spLocks noGrp="1"/>
          </p:cNvSpPr>
          <p:nvPr>
            <p:ph type="sldNum" sz="quarter" idx="12"/>
            <p:custDataLst>
              <p:tags r:id="rId3"/>
            </p:custDataLst>
          </p:nvPr>
        </p:nvSpPr>
        <p:spPr/>
        <p:txBody>
          <a:bodyPr/>
          <a:lstStyle/>
          <a:p>
            <a:fld id="{DFDF98CC-160E-494C-8C3C-8CDC5FA257DE}" type="slidenum">
              <a:rPr lang="en-US" smtClean="0"/>
              <a:t>46</a:t>
            </a:fld>
            <a:endParaRPr lang="en-US"/>
          </a:p>
        </p:txBody>
      </p:sp>
    </p:spTree>
    <p:extLst>
      <p:ext uri="{BB962C8B-B14F-4D97-AF65-F5344CB8AC3E}">
        <p14:creationId xmlns:p14="http://schemas.microsoft.com/office/powerpoint/2010/main" val="2195640079"/>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5C0E3-7A23-B24E-8363-1544A63DEC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058A16-21B5-CAAE-E35D-A0C6380EB6E7}"/>
              </a:ext>
            </a:extLst>
          </p:cNvPr>
          <p:cNvSpPr>
            <a:spLocks noGrp="1"/>
          </p:cNvSpPr>
          <p:nvPr>
            <p:ph type="ctrTitle"/>
            <p:custDataLst>
              <p:tags r:id="rId1"/>
            </p:custDataLst>
          </p:nvPr>
        </p:nvSpPr>
        <p:spPr>
          <a:xfrm>
            <a:off x="517870" y="1160463"/>
            <a:ext cx="1107276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Mindy, 50 ans</a:t>
            </a:r>
          </a:p>
        </p:txBody>
      </p:sp>
      <p:sp>
        <p:nvSpPr>
          <p:cNvPr id="3" name="Subtitle 2">
            <a:extLst>
              <a:ext uri="{FF2B5EF4-FFF2-40B4-BE49-F238E27FC236}">
                <a16:creationId xmlns:a16="http://schemas.microsoft.com/office/drawing/2014/main" id="{84DD9F83-7E16-0531-A158-7093EAA7087A}"/>
              </a:ext>
            </a:extLst>
          </p:cNvPr>
          <p:cNvSpPr>
            <a:spLocks noGrp="1"/>
          </p:cNvSpPr>
          <p:nvPr>
            <p:ph type="subTitle" idx="1"/>
            <p:custDataLst>
              <p:tags r:id="rId2"/>
            </p:custDataLst>
          </p:nvPr>
        </p:nvSpPr>
        <p:spPr>
          <a:xfrm>
            <a:off x="517870" y="2051223"/>
            <a:ext cx="9873039" cy="2977978"/>
          </a:xfrm>
        </p:spPr>
        <p:txBody>
          <a:bodyPr>
            <a:noAutofit/>
          </a:bodyPr>
          <a:lstStyle/>
          <a:p>
            <a:pPr indent="-331788">
              <a:spcBef>
                <a:spcPts val="1400"/>
              </a:spcBef>
              <a:buSzTx/>
            </a:pPr>
            <a:r>
              <a:rPr lang="fr-CA" sz="2500" b="0" i="0" u="none" strike="noStrike" cap="none" baseline="0">
                <a:solidFill>
                  <a:srgbClr val="000000"/>
                </a:solidFill>
                <a:effectLst/>
                <a:uFill>
                  <a:solidFill>
                    <a:prstClr val="black">
                      <a:alpha val="0"/>
                    </a:prstClr>
                  </a:solidFill>
                </a:uFill>
                <a:latin typeface="Century Gothic"/>
                <a:ea typeface="Century Gothic"/>
                <a:cs typeface="Century Gothic"/>
              </a:rPr>
              <a:t>Viser un ratio de Sharpe élevé (pour bon rendement ajusté au risque)</a:t>
            </a:r>
          </a:p>
          <a:p>
            <a:pPr indent="-331788">
              <a:spcBef>
                <a:spcPts val="1400"/>
              </a:spcBef>
              <a:buSzTx/>
            </a:pPr>
            <a:r>
              <a:rPr lang="fr-CA" sz="2500" b="0" i="0" u="none" strike="noStrike" cap="none" baseline="0">
                <a:solidFill>
                  <a:srgbClr val="000000"/>
                </a:solidFill>
                <a:effectLst/>
                <a:uFill>
                  <a:solidFill>
                    <a:prstClr val="black">
                      <a:alpha val="0"/>
                    </a:prstClr>
                  </a:solidFill>
                </a:uFill>
                <a:latin typeface="Century Gothic"/>
                <a:ea typeface="Century Gothic"/>
                <a:cs typeface="Century Gothic"/>
              </a:rPr>
              <a:t>Vérifier la volatilité du portefeuille (écart-type) (variation des rendements)</a:t>
            </a:r>
          </a:p>
          <a:p>
            <a:pPr indent="-331788">
              <a:spcBef>
                <a:spcPts val="1400"/>
              </a:spcBef>
              <a:buSzTx/>
            </a:pPr>
            <a:r>
              <a:rPr lang="fr-CA" sz="2500" b="0" i="0" u="none" strike="noStrike" cap="none" baseline="0">
                <a:solidFill>
                  <a:srgbClr val="000000"/>
                </a:solidFill>
                <a:effectLst/>
                <a:uFill>
                  <a:solidFill>
                    <a:prstClr val="black">
                      <a:alpha val="0"/>
                    </a:prstClr>
                  </a:solidFill>
                </a:uFill>
                <a:latin typeface="Century Gothic"/>
                <a:ea typeface="Century Gothic"/>
                <a:cs typeface="Century Gothic"/>
              </a:rPr>
              <a:t>Utiliser des mesures ajustées au risque pour évaluer le rendement</a:t>
            </a:r>
          </a:p>
          <a:p>
            <a:pPr indent="-331788">
              <a:spcBef>
                <a:spcPts val="1400"/>
              </a:spcBef>
              <a:buSzTx/>
            </a:pPr>
            <a:endParaRPr lang="en-CA">
              <a:solidFill>
                <a:schemeClr val="dk1"/>
              </a:solidFill>
            </a:endParaRPr>
          </a:p>
          <a:p>
            <a:pPr indent="-331788">
              <a:spcBef>
                <a:spcPts val="1400"/>
              </a:spcBef>
              <a:buSzTx/>
            </a:pPr>
            <a:endParaRPr lang="en-CA">
              <a:solidFill>
                <a:schemeClr val="dk1"/>
              </a:solidFill>
            </a:endParaRPr>
          </a:p>
          <a:p>
            <a:pPr indent="-331788">
              <a:spcBef>
                <a:spcPts val="1400"/>
              </a:spcBef>
              <a:buSzTx/>
            </a:pPr>
            <a:endParaRPr lang="en-CA">
              <a:solidFill>
                <a:schemeClr val="dk1"/>
              </a:solidFill>
            </a:endParaRPr>
          </a:p>
        </p:txBody>
      </p:sp>
      <p:sp>
        <p:nvSpPr>
          <p:cNvPr id="4" name="Slide Number Placeholder 3">
            <a:extLst>
              <a:ext uri="{FF2B5EF4-FFF2-40B4-BE49-F238E27FC236}">
                <a16:creationId xmlns:a16="http://schemas.microsoft.com/office/drawing/2014/main" id="{96EF7A5E-4C5D-C677-2132-5D7624BB9AD0}"/>
              </a:ext>
            </a:extLst>
          </p:cNvPr>
          <p:cNvSpPr>
            <a:spLocks noGrp="1"/>
          </p:cNvSpPr>
          <p:nvPr>
            <p:ph type="sldNum" sz="quarter" idx="12"/>
            <p:custDataLst>
              <p:tags r:id="rId3"/>
            </p:custDataLst>
          </p:nvPr>
        </p:nvSpPr>
        <p:spPr/>
        <p:txBody>
          <a:bodyPr/>
          <a:lstStyle/>
          <a:p>
            <a:fld id="{DFDF98CC-160E-494C-8C3C-8CDC5FA257DE}" type="slidenum">
              <a:rPr lang="en-US" smtClean="0"/>
              <a:t>47</a:t>
            </a:fld>
            <a:endParaRPr lang="en-US"/>
          </a:p>
        </p:txBody>
      </p:sp>
    </p:spTree>
    <p:extLst>
      <p:ext uri="{BB962C8B-B14F-4D97-AF65-F5344CB8AC3E}">
        <p14:creationId xmlns:p14="http://schemas.microsoft.com/office/powerpoint/2010/main" val="4080109229"/>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D8F8E-CB76-7C6D-7B25-4DA77650B3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82FFED-B47D-40C3-4CAF-62E44CA473AF}"/>
              </a:ext>
            </a:extLst>
          </p:cNvPr>
          <p:cNvSpPr>
            <a:spLocks noGrp="1"/>
          </p:cNvSpPr>
          <p:nvPr>
            <p:ph type="ctrTitle"/>
            <p:custDataLst>
              <p:tags r:id="rId1"/>
            </p:custDataLst>
          </p:nvPr>
        </p:nvSpPr>
        <p:spPr>
          <a:xfrm>
            <a:off x="517870" y="1160463"/>
            <a:ext cx="1107276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Réflexion</a:t>
            </a:r>
          </a:p>
        </p:txBody>
      </p:sp>
      <p:sp>
        <p:nvSpPr>
          <p:cNvPr id="3" name="Subtitle 2">
            <a:extLst>
              <a:ext uri="{FF2B5EF4-FFF2-40B4-BE49-F238E27FC236}">
                <a16:creationId xmlns:a16="http://schemas.microsoft.com/office/drawing/2014/main" id="{8E816F16-611B-CA46-163C-0F0B4473D071}"/>
              </a:ext>
            </a:extLst>
          </p:cNvPr>
          <p:cNvSpPr>
            <a:spLocks noGrp="1"/>
          </p:cNvSpPr>
          <p:nvPr>
            <p:ph type="subTitle" idx="1"/>
            <p:custDataLst>
              <p:tags r:id="rId2"/>
            </p:custDataLst>
          </p:nvPr>
        </p:nvSpPr>
        <p:spPr>
          <a:xfrm>
            <a:off x="517870" y="2051223"/>
            <a:ext cx="10431179" cy="2977978"/>
          </a:xfrm>
        </p:spPr>
        <p:txBody>
          <a:bodyPr>
            <a:noAutofit/>
          </a:bodyPr>
          <a:lstStyle/>
          <a:p>
            <a:pPr indent="-331788">
              <a:spcBef>
                <a:spcPts val="1400"/>
              </a:spcBef>
              <a:buSzTx/>
            </a:pPr>
            <a:r>
              <a:rPr lang="fr-CA" sz="2500" b="0" i="0" u="none" strike="noStrike" cap="none" baseline="0">
                <a:solidFill>
                  <a:srgbClr val="000000"/>
                </a:solidFill>
                <a:effectLst/>
                <a:uFill>
                  <a:solidFill>
                    <a:prstClr val="black">
                      <a:alpha val="0"/>
                    </a:prstClr>
                  </a:solidFill>
                </a:uFill>
                <a:latin typeface="Century Gothic"/>
                <a:ea typeface="Century Gothic"/>
                <a:cs typeface="Century Gothic"/>
              </a:rPr>
              <a:t>Quel a été le choix le plus difficile à faire pendant l’activité d’association? Pourquoi?</a:t>
            </a:r>
          </a:p>
          <a:p>
            <a:pPr indent="-331788">
              <a:spcBef>
                <a:spcPts val="1400"/>
              </a:spcBef>
              <a:buSzTx/>
            </a:pPr>
            <a:r>
              <a:rPr lang="fr-CA" sz="2500" b="0" i="0" u="none" strike="noStrike" cap="none" baseline="0">
                <a:solidFill>
                  <a:srgbClr val="000000"/>
                </a:solidFill>
                <a:effectLst/>
                <a:uFill>
                  <a:solidFill>
                    <a:prstClr val="black">
                      <a:alpha val="0"/>
                    </a:prstClr>
                  </a:solidFill>
                </a:uFill>
                <a:latin typeface="Century Gothic"/>
                <a:ea typeface="Century Gothic"/>
                <a:cs typeface="Century Gothic"/>
              </a:rPr>
              <a:t>Qu’as-tu appris au sujet du rééquilibrage ou du ratio de Sharpe qui a été étonnant?</a:t>
            </a:r>
          </a:p>
          <a:p>
            <a:pPr indent="-331788">
              <a:spcBef>
                <a:spcPts val="1400"/>
              </a:spcBef>
              <a:buSzTx/>
            </a:pPr>
            <a:endParaRPr lang="en-CA">
              <a:solidFill>
                <a:schemeClr val="dk1"/>
              </a:solidFill>
            </a:endParaRPr>
          </a:p>
          <a:p>
            <a:pPr indent="-331788">
              <a:spcBef>
                <a:spcPts val="1400"/>
              </a:spcBef>
              <a:buSzTx/>
            </a:pPr>
            <a:endParaRPr lang="en-CA">
              <a:solidFill>
                <a:schemeClr val="dk1"/>
              </a:solidFill>
            </a:endParaRPr>
          </a:p>
        </p:txBody>
      </p:sp>
      <p:sp>
        <p:nvSpPr>
          <p:cNvPr id="4" name="Slide Number Placeholder 3">
            <a:extLst>
              <a:ext uri="{FF2B5EF4-FFF2-40B4-BE49-F238E27FC236}">
                <a16:creationId xmlns:a16="http://schemas.microsoft.com/office/drawing/2014/main" id="{4F0FA705-66C4-9281-F6FF-C30C64D0A9FD}"/>
              </a:ext>
            </a:extLst>
          </p:cNvPr>
          <p:cNvSpPr>
            <a:spLocks noGrp="1"/>
          </p:cNvSpPr>
          <p:nvPr>
            <p:ph type="sldNum" sz="quarter" idx="12"/>
            <p:custDataLst>
              <p:tags r:id="rId3"/>
            </p:custDataLst>
          </p:nvPr>
        </p:nvSpPr>
        <p:spPr/>
        <p:txBody>
          <a:bodyPr/>
          <a:lstStyle/>
          <a:p>
            <a:fld id="{DFDF98CC-160E-494C-8C3C-8CDC5FA257DE}" type="slidenum">
              <a:rPr lang="en-US" smtClean="0"/>
              <a:t>48</a:t>
            </a:fld>
            <a:endParaRPr lang="en-US"/>
          </a:p>
        </p:txBody>
      </p:sp>
    </p:spTree>
    <p:extLst>
      <p:ext uri="{BB962C8B-B14F-4D97-AF65-F5344CB8AC3E}">
        <p14:creationId xmlns:p14="http://schemas.microsoft.com/office/powerpoint/2010/main" val="719835058"/>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7F170-00EE-ED99-C536-CAED3FED61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C36A62-CB2A-2FFA-71F1-00B47BCC47B2}"/>
              </a:ext>
            </a:extLst>
          </p:cNvPr>
          <p:cNvSpPr>
            <a:spLocks noGrp="1"/>
          </p:cNvSpPr>
          <p:nvPr>
            <p:ph type="ctrTitle"/>
            <p:custDataLst>
              <p:tags r:id="rId1"/>
            </p:custDataLst>
          </p:nvPr>
        </p:nvSpPr>
        <p:spPr>
          <a:xfrm>
            <a:off x="517870" y="1160463"/>
            <a:ext cx="11072767" cy="668337"/>
          </a:xfrm>
        </p:spPr>
        <p:txBody>
          <a:bodyPr/>
          <a:lstStyle/>
          <a:p>
            <a:r>
              <a:rPr lang="fr-CA" sz="3200" b="0" i="0" u="none" strike="noStrike" cap="none" baseline="0">
                <a:solidFill>
                  <a:srgbClr val="205885"/>
                </a:solidFill>
                <a:effectLst/>
                <a:uFill>
                  <a:solidFill>
                    <a:prstClr val="black">
                      <a:alpha val="0"/>
                    </a:prstClr>
                  </a:solidFill>
                </a:uFill>
                <a:latin typeface="Century Gothic"/>
                <a:ea typeface="Century Gothic"/>
                <a:cs typeface="Century Gothic"/>
              </a:rPr>
              <a:t>Vrai ou faux? </a:t>
            </a:r>
          </a:p>
        </p:txBody>
      </p:sp>
      <p:sp>
        <p:nvSpPr>
          <p:cNvPr id="3" name="Subtitle 2">
            <a:extLst>
              <a:ext uri="{FF2B5EF4-FFF2-40B4-BE49-F238E27FC236}">
                <a16:creationId xmlns:a16="http://schemas.microsoft.com/office/drawing/2014/main" id="{9121CE8D-67E2-382D-A19F-30D5D0B0B2BF}"/>
              </a:ext>
            </a:extLst>
          </p:cNvPr>
          <p:cNvSpPr>
            <a:spLocks noGrp="1"/>
          </p:cNvSpPr>
          <p:nvPr>
            <p:ph type="subTitle" idx="1"/>
            <p:custDataLst>
              <p:tags r:id="rId2"/>
            </p:custDataLst>
          </p:nvPr>
        </p:nvSpPr>
        <p:spPr>
          <a:xfrm>
            <a:off x="517870" y="2051223"/>
            <a:ext cx="10973914" cy="2977978"/>
          </a:xfrm>
        </p:spPr>
        <p:txBody>
          <a:bodyPr>
            <a:noAutofit/>
          </a:bodyPr>
          <a:lstStyle/>
          <a:p>
            <a:pPr marL="11112" indent="0">
              <a:spcBef>
                <a:spcPts val="1400"/>
              </a:spcBef>
              <a:buSzTx/>
              <a:buNone/>
            </a:pPr>
            <a:r>
              <a:rPr lang="fr-CA" sz="2800" b="0" i="0" u="none" strike="noStrike" cap="none" baseline="0" dirty="0">
                <a:solidFill>
                  <a:srgbClr val="000000"/>
                </a:solidFill>
                <a:effectLst/>
                <a:uFill>
                  <a:solidFill>
                    <a:prstClr val="black">
                      <a:alpha val="0"/>
                    </a:prstClr>
                  </a:solidFill>
                </a:uFill>
                <a:latin typeface="Century Gothic"/>
                <a:ea typeface="Century Gothic"/>
                <a:cs typeface="Century Gothic"/>
              </a:rPr>
              <a:t>Les indices de référence aident les à savoir si un portefeuille d’investissements se comporte mieux que le marché.</a:t>
            </a:r>
            <a:endParaRPr lang="en-CA" dirty="0">
              <a:solidFill>
                <a:schemeClr val="dk1"/>
              </a:solidFill>
            </a:endParaRPr>
          </a:p>
        </p:txBody>
      </p:sp>
      <p:sp>
        <p:nvSpPr>
          <p:cNvPr id="4" name="Slide Number Placeholder 3">
            <a:extLst>
              <a:ext uri="{FF2B5EF4-FFF2-40B4-BE49-F238E27FC236}">
                <a16:creationId xmlns:a16="http://schemas.microsoft.com/office/drawing/2014/main" id="{FF0741A3-686D-2313-2FEF-FEAE5E5F3914}"/>
              </a:ext>
            </a:extLst>
          </p:cNvPr>
          <p:cNvSpPr>
            <a:spLocks noGrp="1"/>
          </p:cNvSpPr>
          <p:nvPr>
            <p:ph type="sldNum" sz="quarter" idx="12"/>
            <p:custDataLst>
              <p:tags r:id="rId3"/>
            </p:custDataLst>
          </p:nvPr>
        </p:nvSpPr>
        <p:spPr/>
        <p:txBody>
          <a:bodyPr/>
          <a:lstStyle/>
          <a:p>
            <a:fld id="{DFDF98CC-160E-494C-8C3C-8CDC5FA257DE}" type="slidenum">
              <a:rPr lang="en-US" smtClean="0"/>
              <a:t>49</a:t>
            </a:fld>
            <a:endParaRPr lang="en-US"/>
          </a:p>
        </p:txBody>
      </p:sp>
    </p:spTree>
    <p:extLst>
      <p:ext uri="{BB962C8B-B14F-4D97-AF65-F5344CB8AC3E}">
        <p14:creationId xmlns:p14="http://schemas.microsoft.com/office/powerpoint/2010/main" val="148918266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9EAEF-3E31-03F0-A923-368EEA0025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1B540A-94F3-D433-FD6C-E071712D07C0}"/>
              </a:ext>
            </a:extLst>
          </p:cNvPr>
          <p:cNvSpPr>
            <a:spLocks noGrp="1"/>
          </p:cNvSpPr>
          <p:nvPr>
            <p:ph type="ctrTitle"/>
            <p:custDataLst>
              <p:tags r:id="rId1"/>
            </p:custDataLst>
          </p:nvPr>
        </p:nvSpPr>
        <p:spPr>
          <a:xfrm>
            <a:off x="517870" y="1160463"/>
            <a:ext cx="962702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Que préfères-tu?</a:t>
            </a:r>
            <a:endParaRPr lang="en-US"/>
          </a:p>
        </p:txBody>
      </p:sp>
      <p:sp>
        <p:nvSpPr>
          <p:cNvPr id="3" name="Subtitle 2">
            <a:extLst>
              <a:ext uri="{FF2B5EF4-FFF2-40B4-BE49-F238E27FC236}">
                <a16:creationId xmlns:a16="http://schemas.microsoft.com/office/drawing/2014/main" id="{69E04DE8-BE1E-AD6A-C5E5-A36E0EF8D500}"/>
              </a:ext>
            </a:extLst>
          </p:cNvPr>
          <p:cNvSpPr>
            <a:spLocks noGrp="1"/>
          </p:cNvSpPr>
          <p:nvPr>
            <p:ph type="subTitle" idx="1"/>
            <p:custDataLst>
              <p:tags r:id="rId2"/>
            </p:custDataLst>
          </p:nvPr>
        </p:nvSpPr>
        <p:spPr>
          <a:xfrm>
            <a:off x="375371" y="1989436"/>
            <a:ext cx="7609680" cy="4003591"/>
          </a:xfrm>
        </p:spPr>
        <p:txBody>
          <a:bodyPr>
            <a:noAutofit/>
          </a:bodyPr>
          <a:lstStyle/>
          <a:p>
            <a:pPr marL="146050" lvl="0" indent="0">
              <a:spcBef>
                <a:spcPts val="1200"/>
              </a:spcBef>
              <a:buSzPts val="1300"/>
              <a:buNone/>
            </a:pPr>
            <a:r>
              <a:rPr lang="fr-CA" sz="2600" b="1" i="0" u="none" strike="noStrike" cap="none" baseline="0" dirty="0">
                <a:solidFill>
                  <a:srgbClr val="000000"/>
                </a:solidFill>
                <a:effectLst/>
                <a:uFill>
                  <a:solidFill>
                    <a:prstClr val="black">
                      <a:alpha val="0"/>
                    </a:prstClr>
                  </a:solidFill>
                </a:uFill>
                <a:latin typeface="Century Gothic"/>
                <a:ea typeface="Century Gothic"/>
                <a:cs typeface="Century Gothic"/>
              </a:rPr>
              <a:t>Imagine que tu as 100 $ à investir</a:t>
            </a:r>
          </a:p>
          <a:p>
            <a:pPr marL="146050" lvl="0" indent="0">
              <a:spcBef>
                <a:spcPts val="1200"/>
              </a:spcBef>
              <a:buSzPts val="1300"/>
              <a:buNone/>
            </a:pPr>
            <a:r>
              <a:rPr lang="fr-CA" sz="2600" dirty="0">
                <a:solidFill>
                  <a:srgbClr val="000000"/>
                </a:solidFill>
                <a:uFill>
                  <a:solidFill>
                    <a:prstClr val="black">
                      <a:alpha val="0"/>
                    </a:prstClr>
                  </a:solidFill>
                </a:uFill>
                <a:latin typeface="Century Gothic"/>
                <a:ea typeface="Century Gothic"/>
                <a:cs typeface="Century Gothic"/>
              </a:rPr>
              <a:t>a</a:t>
            </a:r>
            <a:r>
              <a:rPr lang="fr-CA" sz="2600" b="0" i="0" u="none" strike="noStrike" cap="none" baseline="0" dirty="0">
                <a:solidFill>
                  <a:srgbClr val="000000"/>
                </a:solidFill>
                <a:effectLst/>
                <a:uFill>
                  <a:solidFill>
                    <a:prstClr val="black">
                      <a:alpha val="0"/>
                    </a:prstClr>
                  </a:solidFill>
                </a:uFill>
                <a:latin typeface="Century Gothic"/>
                <a:ea typeface="Century Gothic"/>
                <a:cs typeface="Century Gothic"/>
              </a:rPr>
              <a:t>) Obtenir des rendements stables, mais gagner un peu moins d’argent</a:t>
            </a:r>
          </a:p>
          <a:p>
            <a:pPr marL="146050" lvl="0" indent="0">
              <a:spcBef>
                <a:spcPts val="1200"/>
              </a:spcBef>
              <a:buSzPts val="1300"/>
              <a:buNone/>
            </a:pPr>
            <a:r>
              <a:rPr lang="fr-CA" sz="2600" dirty="0">
                <a:solidFill>
                  <a:srgbClr val="000000"/>
                </a:solidFill>
                <a:uFill>
                  <a:solidFill>
                    <a:prstClr val="black">
                      <a:alpha val="0"/>
                    </a:prstClr>
                  </a:solidFill>
                </a:uFill>
                <a:latin typeface="Century Gothic"/>
                <a:ea typeface="Century Gothic"/>
                <a:cs typeface="Century Gothic"/>
              </a:rPr>
              <a:t>a</a:t>
            </a:r>
            <a:r>
              <a:rPr lang="fr-CA" sz="2600" b="0" i="0" u="none" strike="noStrike" cap="none" baseline="0" dirty="0">
                <a:solidFill>
                  <a:srgbClr val="000000"/>
                </a:solidFill>
                <a:effectLst/>
                <a:uFill>
                  <a:solidFill>
                    <a:prstClr val="black">
                      <a:alpha val="0"/>
                    </a:prstClr>
                  </a:solidFill>
                </a:uFill>
                <a:latin typeface="Century Gothic"/>
                <a:ea typeface="Century Gothic"/>
                <a:cs typeface="Century Gothic"/>
              </a:rPr>
              <a:t>) Avoir l’occasion de gagner plus d’argent, même si cela signifie prendre plus de risque</a:t>
            </a:r>
          </a:p>
          <a:p>
            <a:pPr marL="146050" indent="0">
              <a:spcBef>
                <a:spcPts val="1200"/>
              </a:spcBef>
              <a:buSzPts val="1300"/>
              <a:buNone/>
            </a:pPr>
            <a:r>
              <a:rPr lang="fr-CA" sz="2800" b="1" i="0" u="none" strike="noStrike" cap="none" baseline="0" dirty="0">
                <a:solidFill>
                  <a:srgbClr val="000000"/>
                </a:solidFill>
                <a:effectLst/>
                <a:uFill>
                  <a:solidFill>
                    <a:prstClr val="black">
                      <a:alpha val="0"/>
                    </a:prstClr>
                  </a:solidFill>
                </a:uFill>
                <a:latin typeface="Century Gothic"/>
                <a:ea typeface="Century Gothic"/>
                <a:cs typeface="Century Gothic"/>
              </a:rPr>
              <a:t>Question : Qu’est-ce qui influence ton choix – tes objectifs, ta personnalité ou ton horizon temporel?</a:t>
            </a:r>
          </a:p>
        </p:txBody>
      </p:sp>
      <p:sp>
        <p:nvSpPr>
          <p:cNvPr id="4" name="Slide Number Placeholder 3">
            <a:extLst>
              <a:ext uri="{FF2B5EF4-FFF2-40B4-BE49-F238E27FC236}">
                <a16:creationId xmlns:a16="http://schemas.microsoft.com/office/drawing/2014/main" id="{934522AE-3EF2-FC0C-BFFF-4B120E0711DC}"/>
              </a:ext>
            </a:extLst>
          </p:cNvPr>
          <p:cNvSpPr>
            <a:spLocks noGrp="1"/>
          </p:cNvSpPr>
          <p:nvPr>
            <p:ph type="sldNum" sz="quarter" idx="12"/>
            <p:custDataLst>
              <p:tags r:id="rId3"/>
            </p:custDataLst>
          </p:nvPr>
        </p:nvSpPr>
        <p:spPr/>
        <p:txBody>
          <a:bodyPr/>
          <a:lstStyle/>
          <a:p>
            <a:fld id="{DFDF98CC-160E-494C-8C3C-8CDC5FA257DE}" type="slidenum">
              <a:rPr lang="en-US" smtClean="0"/>
              <a:t>5</a:t>
            </a:fld>
            <a:endParaRPr lang="en-US"/>
          </a:p>
        </p:txBody>
      </p:sp>
      <p:sp>
        <p:nvSpPr>
          <p:cNvPr id="5" name="Oval 4">
            <a:extLst>
              <a:ext uri="{FF2B5EF4-FFF2-40B4-BE49-F238E27FC236}">
                <a16:creationId xmlns:a16="http://schemas.microsoft.com/office/drawing/2014/main" id="{571DE49D-182F-3661-333F-E23E98C3528D}"/>
              </a:ext>
            </a:extLst>
          </p:cNvPr>
          <p:cNvSpPr/>
          <p:nvPr>
            <p:custDataLst>
              <p:tags r:id="rId4"/>
            </p:custDataLst>
          </p:nvPr>
        </p:nvSpPr>
        <p:spPr>
          <a:xfrm>
            <a:off x="8205551" y="1989436"/>
            <a:ext cx="3564115" cy="3564115"/>
          </a:xfrm>
          <a:prstGeom prst="ellipse">
            <a:avLst/>
          </a:prstGeom>
          <a:solidFill>
            <a:srgbClr val="2058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205885"/>
              </a:solidFill>
            </a:endParaRPr>
          </a:p>
        </p:txBody>
      </p:sp>
      <p:pic>
        <p:nvPicPr>
          <p:cNvPr id="7" name="Picture 6" descr="Une flèche et une cible&#10;&#10;Le contenu généré par l’IA peut être incorrect.">
            <a:extLst>
              <a:ext uri="{FF2B5EF4-FFF2-40B4-BE49-F238E27FC236}">
                <a16:creationId xmlns:a16="http://schemas.microsoft.com/office/drawing/2014/main" id="{C3202E72-8A80-C3F2-B302-3AE6C5842CC8}"/>
              </a:ext>
            </a:extLst>
          </p:cNvPr>
          <p:cNvPicPr>
            <a:picLocks noChangeAspect="1"/>
          </p:cNvPicPr>
          <p:nvPr>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a:xfrm>
            <a:off x="8502732" y="2303597"/>
            <a:ext cx="2869644" cy="2869644"/>
          </a:xfrm>
          <a:prstGeom prst="rect">
            <a:avLst/>
          </a:prstGeom>
        </p:spPr>
      </p:pic>
    </p:spTree>
    <p:extLst>
      <p:ext uri="{BB962C8B-B14F-4D97-AF65-F5344CB8AC3E}">
        <p14:creationId xmlns:p14="http://schemas.microsoft.com/office/powerpoint/2010/main" val="296944034"/>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53EAC-DD52-6050-0CD0-7BCDDDD950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48B9A7-97DC-54A1-C9A8-C340103835A3}"/>
              </a:ext>
            </a:extLst>
          </p:cNvPr>
          <p:cNvSpPr>
            <a:spLocks noGrp="1"/>
          </p:cNvSpPr>
          <p:nvPr>
            <p:ph type="ctrTitle"/>
            <p:custDataLst>
              <p:tags r:id="rId1"/>
            </p:custDataLst>
          </p:nvPr>
        </p:nvSpPr>
        <p:spPr>
          <a:xfrm>
            <a:off x="517870" y="1160463"/>
            <a:ext cx="1107276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Vrai ou faux?</a:t>
            </a:r>
            <a:r>
              <a:rPr lang="fr-CA" sz="3200" b="0" i="0" u="none" strike="noStrike" cap="none" baseline="0">
                <a:solidFill>
                  <a:srgbClr val="205885"/>
                </a:solidFill>
                <a:effectLst/>
                <a:uFill>
                  <a:solidFill>
                    <a:prstClr val="black">
                      <a:alpha val="0"/>
                    </a:prstClr>
                  </a:solidFill>
                </a:uFill>
                <a:latin typeface="Century Gothic"/>
                <a:ea typeface="Century Gothic"/>
                <a:cs typeface="Century Gothic"/>
              </a:rPr>
              <a:t> </a:t>
            </a:r>
          </a:p>
        </p:txBody>
      </p:sp>
      <p:sp>
        <p:nvSpPr>
          <p:cNvPr id="3" name="Subtitle 2">
            <a:extLst>
              <a:ext uri="{FF2B5EF4-FFF2-40B4-BE49-F238E27FC236}">
                <a16:creationId xmlns:a16="http://schemas.microsoft.com/office/drawing/2014/main" id="{BFDB7C21-065F-FE49-054C-706E1ECCF3A8}"/>
              </a:ext>
            </a:extLst>
          </p:cNvPr>
          <p:cNvSpPr>
            <a:spLocks noGrp="1"/>
          </p:cNvSpPr>
          <p:nvPr>
            <p:ph type="subTitle" idx="1"/>
            <p:custDataLst>
              <p:tags r:id="rId2"/>
            </p:custDataLst>
          </p:nvPr>
        </p:nvSpPr>
        <p:spPr>
          <a:xfrm>
            <a:off x="517870" y="2051223"/>
            <a:ext cx="11072767" cy="2977978"/>
          </a:xfrm>
        </p:spPr>
        <p:txBody>
          <a:bodyPr>
            <a:noAutofit/>
          </a:bodyPr>
          <a:lstStyle/>
          <a:p>
            <a:pPr marL="11112" indent="0">
              <a:spcBef>
                <a:spcPts val="1400"/>
              </a:spcBef>
              <a:buSzTx/>
              <a:buNone/>
            </a:pPr>
            <a:r>
              <a:rPr lang="fr-CA" sz="2800" b="0" i="0" u="none" strike="noStrike" cap="none" baseline="0" dirty="0">
                <a:solidFill>
                  <a:srgbClr val="000000"/>
                </a:solidFill>
                <a:effectLst/>
                <a:uFill>
                  <a:solidFill>
                    <a:prstClr val="black">
                      <a:alpha val="0"/>
                    </a:prstClr>
                  </a:solidFill>
                </a:uFill>
                <a:latin typeface="Century Gothic"/>
                <a:ea typeface="Century Gothic"/>
                <a:cs typeface="Century Gothic"/>
              </a:rPr>
              <a:t>Vrai! Les indices de référence aident à savoir si un portefeuille d’investissements se comporte mieux que le marché.</a:t>
            </a:r>
          </a:p>
          <a:p>
            <a:pPr marL="11112" indent="0">
              <a:spcBef>
                <a:spcPts val="1400"/>
              </a:spcBef>
              <a:buSzTx/>
              <a:buNone/>
            </a:pPr>
            <a:r>
              <a:rPr lang="fr-CA" sz="2800" b="0" i="0" u="none" strike="noStrike" cap="none" baseline="0" dirty="0">
                <a:solidFill>
                  <a:srgbClr val="205885"/>
                </a:solidFill>
                <a:effectLst/>
                <a:uFill>
                  <a:solidFill>
                    <a:prstClr val="black">
                      <a:alpha val="0"/>
                    </a:prstClr>
                  </a:solidFill>
                </a:uFill>
                <a:latin typeface="Century Gothic"/>
                <a:ea typeface="Century Gothic"/>
                <a:cs typeface="Century Gothic"/>
              </a:rPr>
              <a:t>Ils fournissent un point de comparaison pour déterminer si le portefeuille a un rendement supérieur ou inférieur au marché.</a:t>
            </a:r>
          </a:p>
        </p:txBody>
      </p:sp>
      <p:sp>
        <p:nvSpPr>
          <p:cNvPr id="4" name="Slide Number Placeholder 3">
            <a:extLst>
              <a:ext uri="{FF2B5EF4-FFF2-40B4-BE49-F238E27FC236}">
                <a16:creationId xmlns:a16="http://schemas.microsoft.com/office/drawing/2014/main" id="{2D1FC892-F13A-B9D7-E2E2-5C57F050CDA1}"/>
              </a:ext>
            </a:extLst>
          </p:cNvPr>
          <p:cNvSpPr>
            <a:spLocks noGrp="1"/>
          </p:cNvSpPr>
          <p:nvPr>
            <p:ph type="sldNum" sz="quarter" idx="12"/>
            <p:custDataLst>
              <p:tags r:id="rId3"/>
            </p:custDataLst>
          </p:nvPr>
        </p:nvSpPr>
        <p:spPr/>
        <p:txBody>
          <a:bodyPr/>
          <a:lstStyle/>
          <a:p>
            <a:fld id="{DFDF98CC-160E-494C-8C3C-8CDC5FA257DE}" type="slidenum">
              <a:rPr lang="en-US" smtClean="0"/>
              <a:t>50</a:t>
            </a:fld>
            <a:endParaRPr lang="en-US"/>
          </a:p>
        </p:txBody>
      </p:sp>
    </p:spTree>
    <p:extLst>
      <p:ext uri="{BB962C8B-B14F-4D97-AF65-F5344CB8AC3E}">
        <p14:creationId xmlns:p14="http://schemas.microsoft.com/office/powerpoint/2010/main" val="3767091441"/>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73C83-9B33-864D-F094-E6B895C6CE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E07C96-02E1-7FEC-0677-6D0837D24E47}"/>
              </a:ext>
            </a:extLst>
          </p:cNvPr>
          <p:cNvSpPr>
            <a:spLocks noGrp="1"/>
          </p:cNvSpPr>
          <p:nvPr>
            <p:ph type="ctrTitle"/>
            <p:custDataLst>
              <p:tags r:id="rId1"/>
            </p:custDataLst>
          </p:nvPr>
        </p:nvSpPr>
        <p:spPr>
          <a:xfrm>
            <a:off x="517870" y="1160463"/>
            <a:ext cx="11072767" cy="668337"/>
          </a:xfrm>
        </p:spPr>
        <p:txBody>
          <a:bodyPr/>
          <a:lstStyle/>
          <a:p>
            <a:r>
              <a:rPr lang="fr-CA" sz="3200" b="0" i="0" u="none" strike="noStrike" cap="none" baseline="0">
                <a:solidFill>
                  <a:srgbClr val="205885"/>
                </a:solidFill>
                <a:effectLst/>
                <a:uFill>
                  <a:solidFill>
                    <a:prstClr val="black">
                      <a:alpha val="0"/>
                    </a:prstClr>
                  </a:solidFill>
                </a:uFill>
                <a:latin typeface="Century Gothic"/>
                <a:ea typeface="Century Gothic"/>
                <a:cs typeface="Century Gothic"/>
              </a:rPr>
              <a:t>Vrai ou faux? </a:t>
            </a:r>
          </a:p>
        </p:txBody>
      </p:sp>
      <p:sp>
        <p:nvSpPr>
          <p:cNvPr id="3" name="Subtitle 2">
            <a:extLst>
              <a:ext uri="{FF2B5EF4-FFF2-40B4-BE49-F238E27FC236}">
                <a16:creationId xmlns:a16="http://schemas.microsoft.com/office/drawing/2014/main" id="{AE7175A6-BFC5-4BB6-216E-43404F9C1091}"/>
              </a:ext>
            </a:extLst>
          </p:cNvPr>
          <p:cNvSpPr>
            <a:spLocks noGrp="1"/>
          </p:cNvSpPr>
          <p:nvPr>
            <p:ph type="subTitle" idx="1"/>
            <p:custDataLst>
              <p:tags r:id="rId2"/>
            </p:custDataLst>
          </p:nvPr>
        </p:nvSpPr>
        <p:spPr>
          <a:xfrm>
            <a:off x="517871" y="2051223"/>
            <a:ext cx="9318108" cy="2977978"/>
          </a:xfrm>
        </p:spPr>
        <p:txBody>
          <a:bodyPr>
            <a:noAutofit/>
          </a:bodyPr>
          <a:lstStyle/>
          <a:p>
            <a:pPr marL="11112" indent="0">
              <a:spcBef>
                <a:spcPts val="1400"/>
              </a:spcBef>
              <a:buSzTx/>
              <a:buNone/>
            </a:pPr>
            <a:r>
              <a:rPr lang="fr-CA" sz="2800" b="0" i="0" u="none" strike="noStrike" cap="none" baseline="0" dirty="0">
                <a:solidFill>
                  <a:srgbClr val="000000"/>
                </a:solidFill>
                <a:effectLst/>
                <a:uFill>
                  <a:solidFill>
                    <a:prstClr val="black">
                      <a:alpha val="0"/>
                    </a:prstClr>
                  </a:solidFill>
                </a:uFill>
                <a:latin typeface="Century Gothic"/>
                <a:ea typeface="Century Gothic"/>
                <a:cs typeface="Century Gothic"/>
              </a:rPr>
              <a:t>Une volatilité plus élevée signifie toujours de meilleurs rendements.</a:t>
            </a:r>
            <a:endParaRPr lang="en-CA" dirty="0">
              <a:solidFill>
                <a:schemeClr val="dk1"/>
              </a:solidFill>
            </a:endParaRPr>
          </a:p>
        </p:txBody>
      </p:sp>
      <p:sp>
        <p:nvSpPr>
          <p:cNvPr id="4" name="Slide Number Placeholder 3">
            <a:extLst>
              <a:ext uri="{FF2B5EF4-FFF2-40B4-BE49-F238E27FC236}">
                <a16:creationId xmlns:a16="http://schemas.microsoft.com/office/drawing/2014/main" id="{F35B0100-1E2E-AEBE-1BA7-06ACB4AD831C}"/>
              </a:ext>
            </a:extLst>
          </p:cNvPr>
          <p:cNvSpPr>
            <a:spLocks noGrp="1"/>
          </p:cNvSpPr>
          <p:nvPr>
            <p:ph type="sldNum" sz="quarter" idx="12"/>
            <p:custDataLst>
              <p:tags r:id="rId3"/>
            </p:custDataLst>
          </p:nvPr>
        </p:nvSpPr>
        <p:spPr/>
        <p:txBody>
          <a:bodyPr/>
          <a:lstStyle/>
          <a:p>
            <a:fld id="{DFDF98CC-160E-494C-8C3C-8CDC5FA257DE}" type="slidenum">
              <a:rPr lang="en-US" smtClean="0"/>
              <a:t>51</a:t>
            </a:fld>
            <a:endParaRPr lang="en-US"/>
          </a:p>
        </p:txBody>
      </p:sp>
    </p:spTree>
    <p:extLst>
      <p:ext uri="{BB962C8B-B14F-4D97-AF65-F5344CB8AC3E}">
        <p14:creationId xmlns:p14="http://schemas.microsoft.com/office/powerpoint/2010/main" val="4132424525"/>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0B173-1D26-CC19-8367-C07450B143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1EF8EF-9D33-3D79-F8D5-82ED6450BDAF}"/>
              </a:ext>
            </a:extLst>
          </p:cNvPr>
          <p:cNvSpPr>
            <a:spLocks noGrp="1"/>
          </p:cNvSpPr>
          <p:nvPr>
            <p:ph type="ctrTitle"/>
            <p:custDataLst>
              <p:tags r:id="rId1"/>
            </p:custDataLst>
          </p:nvPr>
        </p:nvSpPr>
        <p:spPr>
          <a:xfrm>
            <a:off x="517870" y="1160463"/>
            <a:ext cx="11072767" cy="668337"/>
          </a:xfrm>
        </p:spPr>
        <p:txBody>
          <a:bodyPr/>
          <a:lstStyle/>
          <a:p>
            <a:r>
              <a:rPr lang="fr-CA" sz="3200" b="0" i="0" u="none" strike="noStrike" cap="none" baseline="0">
                <a:solidFill>
                  <a:srgbClr val="205885"/>
                </a:solidFill>
                <a:effectLst/>
                <a:uFill>
                  <a:solidFill>
                    <a:prstClr val="black">
                      <a:alpha val="0"/>
                    </a:prstClr>
                  </a:solidFill>
                </a:uFill>
                <a:latin typeface="Century Gothic"/>
                <a:ea typeface="Century Gothic"/>
                <a:cs typeface="Century Gothic"/>
              </a:rPr>
              <a:t>Vrai ou faux? </a:t>
            </a:r>
          </a:p>
        </p:txBody>
      </p:sp>
      <p:sp>
        <p:nvSpPr>
          <p:cNvPr id="3" name="Subtitle 2">
            <a:extLst>
              <a:ext uri="{FF2B5EF4-FFF2-40B4-BE49-F238E27FC236}">
                <a16:creationId xmlns:a16="http://schemas.microsoft.com/office/drawing/2014/main" id="{9486F1BA-532D-BB6E-CBA6-3D2180024BA6}"/>
              </a:ext>
            </a:extLst>
          </p:cNvPr>
          <p:cNvSpPr>
            <a:spLocks noGrp="1"/>
          </p:cNvSpPr>
          <p:nvPr>
            <p:ph type="subTitle" idx="1"/>
            <p:custDataLst>
              <p:tags r:id="rId2"/>
            </p:custDataLst>
          </p:nvPr>
        </p:nvSpPr>
        <p:spPr>
          <a:xfrm>
            <a:off x="517870" y="2051223"/>
            <a:ext cx="10431179" cy="2977978"/>
          </a:xfrm>
        </p:spPr>
        <p:txBody>
          <a:bodyPr>
            <a:noAutofit/>
          </a:bodyPr>
          <a:lstStyle/>
          <a:p>
            <a:pPr marL="11112" indent="0">
              <a:spcBef>
                <a:spcPts val="1400"/>
              </a:spcBef>
              <a:buSzTx/>
              <a:buNone/>
            </a:pPr>
            <a:r>
              <a:rPr lang="fr-CA" sz="2800" b="0" i="0" u="none" strike="noStrike" cap="none" baseline="0" dirty="0">
                <a:solidFill>
                  <a:srgbClr val="000000"/>
                </a:solidFill>
                <a:effectLst/>
                <a:uFill>
                  <a:solidFill>
                    <a:prstClr val="black">
                      <a:alpha val="0"/>
                    </a:prstClr>
                  </a:solidFill>
                </a:uFill>
                <a:latin typeface="Century Gothic"/>
                <a:ea typeface="Century Gothic"/>
                <a:cs typeface="Century Gothic"/>
              </a:rPr>
              <a:t>Faux</a:t>
            </a: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 </a:t>
            </a:r>
            <a:endParaRPr lang="fr-CA" sz="2800">
              <a:solidFill>
                <a:srgbClr val="000000"/>
              </a:solidFill>
              <a:uFill>
                <a:solidFill>
                  <a:prstClr val="black">
                    <a:alpha val="0"/>
                  </a:prstClr>
                </a:solidFill>
              </a:uFill>
              <a:latin typeface="Century Gothic"/>
              <a:ea typeface="Century Gothic"/>
              <a:cs typeface="Century Gothic"/>
            </a:endParaRPr>
          </a:p>
          <a:p>
            <a:pPr marL="11112" indent="0">
              <a:spcBef>
                <a:spcPts val="1400"/>
              </a:spcBef>
              <a:buSzTx/>
              <a:buNone/>
            </a:pPr>
            <a:r>
              <a:rPr lang="fr-CA" sz="2800">
                <a:solidFill>
                  <a:srgbClr val="205885"/>
                </a:solidFill>
                <a:uFill>
                  <a:solidFill>
                    <a:prstClr val="black">
                      <a:alpha val="0"/>
                    </a:prstClr>
                  </a:solidFill>
                </a:uFill>
                <a:latin typeface="Century Gothic"/>
              </a:rPr>
              <a:t>Une </a:t>
            </a:r>
            <a:r>
              <a:rPr lang="fr-CA" sz="2800" dirty="0">
                <a:solidFill>
                  <a:srgbClr val="205885"/>
                </a:solidFill>
                <a:uFill>
                  <a:solidFill>
                    <a:prstClr val="black">
                      <a:alpha val="0"/>
                    </a:prstClr>
                  </a:solidFill>
                </a:uFill>
                <a:latin typeface="Century Gothic"/>
              </a:rPr>
              <a:t>volatilité plus élevée signifie une </a:t>
            </a:r>
            <a:r>
              <a:rPr lang="fr-CA" sz="2800" b="0" i="0" u="none" strike="noStrike" cap="none" baseline="0" dirty="0">
                <a:solidFill>
                  <a:srgbClr val="205885"/>
                </a:solidFill>
                <a:effectLst/>
                <a:uFill>
                  <a:solidFill>
                    <a:prstClr val="black">
                      <a:alpha val="0"/>
                    </a:prstClr>
                  </a:solidFill>
                </a:uFill>
                <a:latin typeface="Century Gothic"/>
                <a:ea typeface="Century Gothic"/>
                <a:cs typeface="Century Gothic"/>
              </a:rPr>
              <a:t>plus grande fluctuation des rendements, pas nécessairement de meilleurs rendements.</a:t>
            </a:r>
          </a:p>
        </p:txBody>
      </p:sp>
      <p:sp>
        <p:nvSpPr>
          <p:cNvPr id="4" name="Slide Number Placeholder 3">
            <a:extLst>
              <a:ext uri="{FF2B5EF4-FFF2-40B4-BE49-F238E27FC236}">
                <a16:creationId xmlns:a16="http://schemas.microsoft.com/office/drawing/2014/main" id="{F4CCBD70-5BA9-4451-7704-BA2B87010E78}"/>
              </a:ext>
            </a:extLst>
          </p:cNvPr>
          <p:cNvSpPr>
            <a:spLocks noGrp="1"/>
          </p:cNvSpPr>
          <p:nvPr>
            <p:ph type="sldNum" sz="quarter" idx="12"/>
            <p:custDataLst>
              <p:tags r:id="rId3"/>
            </p:custDataLst>
          </p:nvPr>
        </p:nvSpPr>
        <p:spPr/>
        <p:txBody>
          <a:bodyPr/>
          <a:lstStyle/>
          <a:p>
            <a:fld id="{DFDF98CC-160E-494C-8C3C-8CDC5FA257DE}" type="slidenum">
              <a:rPr lang="en-US" smtClean="0"/>
              <a:t>52</a:t>
            </a:fld>
            <a:endParaRPr lang="en-US"/>
          </a:p>
        </p:txBody>
      </p:sp>
    </p:spTree>
    <p:extLst>
      <p:ext uri="{BB962C8B-B14F-4D97-AF65-F5344CB8AC3E}">
        <p14:creationId xmlns:p14="http://schemas.microsoft.com/office/powerpoint/2010/main" val="1037219780"/>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CA030-F8D4-88C6-6943-9E3B1F1A2A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B09BA3-E782-43E0-7C0E-AF8FDFFA155C}"/>
              </a:ext>
            </a:extLst>
          </p:cNvPr>
          <p:cNvSpPr>
            <a:spLocks noGrp="1"/>
          </p:cNvSpPr>
          <p:nvPr>
            <p:ph type="ctrTitle"/>
            <p:custDataLst>
              <p:tags r:id="rId1"/>
            </p:custDataLst>
          </p:nvPr>
        </p:nvSpPr>
        <p:spPr>
          <a:xfrm>
            <a:off x="517870" y="1160463"/>
            <a:ext cx="11072767" cy="668337"/>
          </a:xfrm>
        </p:spPr>
        <p:txBody>
          <a:bodyPr/>
          <a:lstStyle/>
          <a:p>
            <a:r>
              <a:rPr lang="fr-CA" sz="3200" b="0" i="0" u="none" strike="noStrike" cap="none" baseline="0">
                <a:solidFill>
                  <a:srgbClr val="205885"/>
                </a:solidFill>
                <a:effectLst/>
                <a:uFill>
                  <a:solidFill>
                    <a:prstClr val="black">
                      <a:alpha val="0"/>
                    </a:prstClr>
                  </a:solidFill>
                </a:uFill>
                <a:latin typeface="Century Gothic"/>
                <a:ea typeface="Century Gothic"/>
                <a:cs typeface="Century Gothic"/>
              </a:rPr>
              <a:t>Vrai ou faux? </a:t>
            </a:r>
          </a:p>
        </p:txBody>
      </p:sp>
      <p:sp>
        <p:nvSpPr>
          <p:cNvPr id="3" name="Subtitle 2">
            <a:extLst>
              <a:ext uri="{FF2B5EF4-FFF2-40B4-BE49-F238E27FC236}">
                <a16:creationId xmlns:a16="http://schemas.microsoft.com/office/drawing/2014/main" id="{03C7707F-5E96-114B-A272-3B5AC74C1C76}"/>
              </a:ext>
            </a:extLst>
          </p:cNvPr>
          <p:cNvSpPr>
            <a:spLocks noGrp="1"/>
          </p:cNvSpPr>
          <p:nvPr>
            <p:ph type="subTitle" idx="1"/>
            <p:custDataLst>
              <p:tags r:id="rId2"/>
            </p:custDataLst>
          </p:nvPr>
        </p:nvSpPr>
        <p:spPr>
          <a:xfrm>
            <a:off x="517870" y="2051223"/>
            <a:ext cx="10431179" cy="2977978"/>
          </a:xfrm>
        </p:spPr>
        <p:txBody>
          <a:bodyPr>
            <a:noAutofit/>
          </a:bodyPr>
          <a:lstStyle/>
          <a:p>
            <a:pPr marL="11112" indent="0">
              <a:spcBef>
                <a:spcPts val="1400"/>
              </a:spcBef>
              <a:buSzTx/>
              <a:buNone/>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Le rééquilibrage peut vous aider à maintenir un niveau de risque stable.</a:t>
            </a:r>
          </a:p>
        </p:txBody>
      </p:sp>
      <p:sp>
        <p:nvSpPr>
          <p:cNvPr id="4" name="Slide Number Placeholder 3">
            <a:extLst>
              <a:ext uri="{FF2B5EF4-FFF2-40B4-BE49-F238E27FC236}">
                <a16:creationId xmlns:a16="http://schemas.microsoft.com/office/drawing/2014/main" id="{0D180D9F-8889-B878-DC6C-1B6524AEB461}"/>
              </a:ext>
            </a:extLst>
          </p:cNvPr>
          <p:cNvSpPr>
            <a:spLocks noGrp="1"/>
          </p:cNvSpPr>
          <p:nvPr>
            <p:ph type="sldNum" sz="quarter" idx="12"/>
            <p:custDataLst>
              <p:tags r:id="rId3"/>
            </p:custDataLst>
          </p:nvPr>
        </p:nvSpPr>
        <p:spPr/>
        <p:txBody>
          <a:bodyPr/>
          <a:lstStyle/>
          <a:p>
            <a:fld id="{DFDF98CC-160E-494C-8C3C-8CDC5FA257DE}" type="slidenum">
              <a:rPr lang="en-US" smtClean="0"/>
              <a:t>53</a:t>
            </a:fld>
            <a:endParaRPr lang="en-US"/>
          </a:p>
        </p:txBody>
      </p:sp>
    </p:spTree>
    <p:extLst>
      <p:ext uri="{BB962C8B-B14F-4D97-AF65-F5344CB8AC3E}">
        <p14:creationId xmlns:p14="http://schemas.microsoft.com/office/powerpoint/2010/main" val="1131814025"/>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A2550-6654-BE62-853A-A84A08D950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575BD9-1862-77E2-5DB0-2ED79A2D744A}"/>
              </a:ext>
            </a:extLst>
          </p:cNvPr>
          <p:cNvSpPr>
            <a:spLocks noGrp="1"/>
          </p:cNvSpPr>
          <p:nvPr>
            <p:ph type="ctrTitle"/>
            <p:custDataLst>
              <p:tags r:id="rId1"/>
            </p:custDataLst>
          </p:nvPr>
        </p:nvSpPr>
        <p:spPr>
          <a:xfrm>
            <a:off x="517870" y="1160463"/>
            <a:ext cx="1107276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Vrai ou faux?</a:t>
            </a:r>
            <a:r>
              <a:rPr lang="fr-CA" sz="3200" b="0" i="0" u="none" strike="noStrike" cap="none" baseline="0">
                <a:solidFill>
                  <a:srgbClr val="205885"/>
                </a:solidFill>
                <a:effectLst/>
                <a:uFill>
                  <a:solidFill>
                    <a:prstClr val="black">
                      <a:alpha val="0"/>
                    </a:prstClr>
                  </a:solidFill>
                </a:uFill>
                <a:latin typeface="Century Gothic"/>
                <a:ea typeface="Century Gothic"/>
                <a:cs typeface="Century Gothic"/>
              </a:rPr>
              <a:t> </a:t>
            </a:r>
          </a:p>
        </p:txBody>
      </p:sp>
      <p:sp>
        <p:nvSpPr>
          <p:cNvPr id="3" name="Subtitle 2">
            <a:extLst>
              <a:ext uri="{FF2B5EF4-FFF2-40B4-BE49-F238E27FC236}">
                <a16:creationId xmlns:a16="http://schemas.microsoft.com/office/drawing/2014/main" id="{F8093D6B-BEFA-82AC-6131-D69FBC3BA464}"/>
              </a:ext>
            </a:extLst>
          </p:cNvPr>
          <p:cNvSpPr>
            <a:spLocks noGrp="1"/>
          </p:cNvSpPr>
          <p:nvPr>
            <p:ph type="subTitle" idx="1"/>
            <p:custDataLst>
              <p:tags r:id="rId2"/>
            </p:custDataLst>
          </p:nvPr>
        </p:nvSpPr>
        <p:spPr>
          <a:xfrm>
            <a:off x="517870" y="2051223"/>
            <a:ext cx="10431179" cy="2977978"/>
          </a:xfrm>
        </p:spPr>
        <p:txBody>
          <a:bodyPr>
            <a:noAutofit/>
          </a:bodyPr>
          <a:lstStyle/>
          <a:p>
            <a:pPr marL="11112" indent="0">
              <a:spcBef>
                <a:spcPts val="1400"/>
              </a:spcBef>
              <a:buSzTx/>
              <a:buNone/>
            </a:pPr>
            <a:r>
              <a:rPr lang="fr-CA" sz="2800" b="0" i="0" u="none" strike="noStrike" cap="none" baseline="0" dirty="0">
                <a:solidFill>
                  <a:srgbClr val="000000"/>
                </a:solidFill>
                <a:effectLst/>
                <a:uFill>
                  <a:solidFill>
                    <a:prstClr val="black">
                      <a:alpha val="0"/>
                    </a:prstClr>
                  </a:solidFill>
                </a:uFill>
                <a:latin typeface="Century Gothic"/>
                <a:ea typeface="Century Gothic"/>
                <a:cs typeface="Century Gothic"/>
              </a:rPr>
              <a:t>Vrai</a:t>
            </a: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 </a:t>
            </a:r>
          </a:p>
          <a:p>
            <a:pPr marL="11112" indent="0">
              <a:spcBef>
                <a:spcPts val="1400"/>
              </a:spcBef>
              <a:buSzTx/>
              <a:buNone/>
            </a:pPr>
            <a:r>
              <a:rPr lang="fr-CA" sz="2800">
                <a:solidFill>
                  <a:srgbClr val="205885"/>
                </a:solidFill>
                <a:uFill>
                  <a:solidFill>
                    <a:prstClr val="black">
                      <a:alpha val="0"/>
                    </a:prstClr>
                  </a:solidFill>
                </a:uFill>
                <a:latin typeface="Century Gothic"/>
              </a:rPr>
              <a:t>Le </a:t>
            </a:r>
            <a:r>
              <a:rPr lang="fr-CA" sz="2800" dirty="0">
                <a:solidFill>
                  <a:srgbClr val="205885"/>
                </a:solidFill>
                <a:uFill>
                  <a:solidFill>
                    <a:prstClr val="black">
                      <a:alpha val="0"/>
                    </a:prstClr>
                  </a:solidFill>
                </a:uFill>
                <a:latin typeface="Century Gothic"/>
              </a:rPr>
              <a:t>rééquilibrage permet de modifier la répartition </a:t>
            </a:r>
            <a:r>
              <a:rPr lang="fr-CA" sz="2800" b="0" i="0" u="none" strike="noStrike" cap="none" baseline="0" dirty="0">
                <a:solidFill>
                  <a:srgbClr val="205885"/>
                </a:solidFill>
                <a:effectLst/>
                <a:uFill>
                  <a:solidFill>
                    <a:prstClr val="black">
                      <a:alpha val="0"/>
                    </a:prstClr>
                  </a:solidFill>
                </a:uFill>
                <a:latin typeface="Century Gothic"/>
                <a:ea typeface="Century Gothic"/>
                <a:cs typeface="Century Gothic"/>
              </a:rPr>
              <a:t>de l’actif pour maintenir le niveau de tolérance au risque prévu.</a:t>
            </a:r>
          </a:p>
        </p:txBody>
      </p:sp>
      <p:sp>
        <p:nvSpPr>
          <p:cNvPr id="4" name="Slide Number Placeholder 3">
            <a:extLst>
              <a:ext uri="{FF2B5EF4-FFF2-40B4-BE49-F238E27FC236}">
                <a16:creationId xmlns:a16="http://schemas.microsoft.com/office/drawing/2014/main" id="{F08FD1AD-6F17-DD7E-3FE3-C0B10B77AEFB}"/>
              </a:ext>
            </a:extLst>
          </p:cNvPr>
          <p:cNvSpPr>
            <a:spLocks noGrp="1"/>
          </p:cNvSpPr>
          <p:nvPr>
            <p:ph type="sldNum" sz="quarter" idx="12"/>
            <p:custDataLst>
              <p:tags r:id="rId3"/>
            </p:custDataLst>
          </p:nvPr>
        </p:nvSpPr>
        <p:spPr/>
        <p:txBody>
          <a:bodyPr/>
          <a:lstStyle/>
          <a:p>
            <a:fld id="{DFDF98CC-160E-494C-8C3C-8CDC5FA257DE}" type="slidenum">
              <a:rPr lang="en-US" smtClean="0"/>
              <a:t>54</a:t>
            </a:fld>
            <a:endParaRPr lang="en-US"/>
          </a:p>
        </p:txBody>
      </p:sp>
    </p:spTree>
    <p:extLst>
      <p:ext uri="{BB962C8B-B14F-4D97-AF65-F5344CB8AC3E}">
        <p14:creationId xmlns:p14="http://schemas.microsoft.com/office/powerpoint/2010/main" val="3779069749"/>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3090B-AD23-1699-27A2-8A448E1A11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B0076B-E91C-E845-C090-77DE287A8F68}"/>
              </a:ext>
            </a:extLst>
          </p:cNvPr>
          <p:cNvSpPr>
            <a:spLocks noGrp="1"/>
          </p:cNvSpPr>
          <p:nvPr>
            <p:ph type="ctrTitle"/>
            <p:custDataLst>
              <p:tags r:id="rId1"/>
            </p:custDataLst>
          </p:nvPr>
        </p:nvSpPr>
        <p:spPr>
          <a:xfrm>
            <a:off x="517870" y="1160463"/>
            <a:ext cx="11072767" cy="668337"/>
          </a:xfrm>
        </p:spPr>
        <p:txBody>
          <a:bodyPr/>
          <a:lstStyle/>
          <a:p>
            <a:r>
              <a:rPr lang="fr-CA" sz="3200" b="0" i="0" u="none" strike="noStrike" cap="none" baseline="0">
                <a:solidFill>
                  <a:srgbClr val="205885"/>
                </a:solidFill>
                <a:effectLst/>
                <a:uFill>
                  <a:solidFill>
                    <a:prstClr val="black">
                      <a:alpha val="0"/>
                    </a:prstClr>
                  </a:solidFill>
                </a:uFill>
                <a:latin typeface="Century Gothic"/>
                <a:ea typeface="Century Gothic"/>
                <a:cs typeface="Century Gothic"/>
              </a:rPr>
              <a:t>Vrai ou faux? </a:t>
            </a:r>
          </a:p>
        </p:txBody>
      </p:sp>
      <p:sp>
        <p:nvSpPr>
          <p:cNvPr id="3" name="Subtitle 2">
            <a:extLst>
              <a:ext uri="{FF2B5EF4-FFF2-40B4-BE49-F238E27FC236}">
                <a16:creationId xmlns:a16="http://schemas.microsoft.com/office/drawing/2014/main" id="{CE9B7E92-83B6-1DE3-2507-D19552044935}"/>
              </a:ext>
            </a:extLst>
          </p:cNvPr>
          <p:cNvSpPr>
            <a:spLocks noGrp="1"/>
          </p:cNvSpPr>
          <p:nvPr>
            <p:ph type="subTitle" idx="1"/>
            <p:custDataLst>
              <p:tags r:id="rId2"/>
            </p:custDataLst>
          </p:nvPr>
        </p:nvSpPr>
        <p:spPr>
          <a:xfrm>
            <a:off x="517871" y="2051223"/>
            <a:ext cx="9813662" cy="2977978"/>
          </a:xfrm>
        </p:spPr>
        <p:txBody>
          <a:bodyPr>
            <a:noAutofit/>
          </a:bodyPr>
          <a:lstStyle/>
          <a:p>
            <a:pPr marL="11112" indent="0">
              <a:spcBef>
                <a:spcPts val="1400"/>
              </a:spcBef>
              <a:buSzTx/>
              <a:buNone/>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Le ratio de Sharpe t’indique le rendement que tu obtiens pour le risque que tu prends.</a:t>
            </a:r>
            <a:endParaRPr lang="en-US" sz="2800">
              <a:solidFill>
                <a:srgbClr val="205885"/>
              </a:solidFill>
            </a:endParaRPr>
          </a:p>
        </p:txBody>
      </p:sp>
      <p:sp>
        <p:nvSpPr>
          <p:cNvPr id="4" name="Slide Number Placeholder 3">
            <a:extLst>
              <a:ext uri="{FF2B5EF4-FFF2-40B4-BE49-F238E27FC236}">
                <a16:creationId xmlns:a16="http://schemas.microsoft.com/office/drawing/2014/main" id="{FD7FD07B-DD3F-2406-1717-49A5AECCB6CA}"/>
              </a:ext>
            </a:extLst>
          </p:cNvPr>
          <p:cNvSpPr>
            <a:spLocks noGrp="1"/>
          </p:cNvSpPr>
          <p:nvPr>
            <p:ph type="sldNum" sz="quarter" idx="12"/>
            <p:custDataLst>
              <p:tags r:id="rId3"/>
            </p:custDataLst>
          </p:nvPr>
        </p:nvSpPr>
        <p:spPr/>
        <p:txBody>
          <a:bodyPr/>
          <a:lstStyle/>
          <a:p>
            <a:fld id="{DFDF98CC-160E-494C-8C3C-8CDC5FA257DE}" type="slidenum">
              <a:rPr lang="en-US" smtClean="0"/>
              <a:t>55</a:t>
            </a:fld>
            <a:endParaRPr lang="en-US"/>
          </a:p>
        </p:txBody>
      </p:sp>
    </p:spTree>
    <p:extLst>
      <p:ext uri="{BB962C8B-B14F-4D97-AF65-F5344CB8AC3E}">
        <p14:creationId xmlns:p14="http://schemas.microsoft.com/office/powerpoint/2010/main" val="3304487158"/>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E3570-7C66-594B-C164-B1CA7AA420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347ED7-6246-6324-0357-C3AD3C52DCBB}"/>
              </a:ext>
            </a:extLst>
          </p:cNvPr>
          <p:cNvSpPr>
            <a:spLocks noGrp="1"/>
          </p:cNvSpPr>
          <p:nvPr>
            <p:ph type="ctrTitle"/>
            <p:custDataLst>
              <p:tags r:id="rId1"/>
            </p:custDataLst>
          </p:nvPr>
        </p:nvSpPr>
        <p:spPr>
          <a:xfrm>
            <a:off x="517870" y="1160463"/>
            <a:ext cx="1107276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Vrai ou faux?</a:t>
            </a:r>
            <a:r>
              <a:rPr lang="fr-CA" sz="3200" b="0" i="0" u="none" strike="noStrike" cap="none" baseline="0">
                <a:solidFill>
                  <a:srgbClr val="205885"/>
                </a:solidFill>
                <a:effectLst/>
                <a:uFill>
                  <a:solidFill>
                    <a:prstClr val="black">
                      <a:alpha val="0"/>
                    </a:prstClr>
                  </a:solidFill>
                </a:uFill>
                <a:latin typeface="Century Gothic"/>
                <a:ea typeface="Century Gothic"/>
                <a:cs typeface="Century Gothic"/>
              </a:rPr>
              <a:t> </a:t>
            </a:r>
          </a:p>
        </p:txBody>
      </p:sp>
      <p:sp>
        <p:nvSpPr>
          <p:cNvPr id="3" name="Subtitle 2">
            <a:extLst>
              <a:ext uri="{FF2B5EF4-FFF2-40B4-BE49-F238E27FC236}">
                <a16:creationId xmlns:a16="http://schemas.microsoft.com/office/drawing/2014/main" id="{3331B7E2-684A-64FF-01F7-F062346F244B}"/>
              </a:ext>
            </a:extLst>
          </p:cNvPr>
          <p:cNvSpPr>
            <a:spLocks noGrp="1"/>
          </p:cNvSpPr>
          <p:nvPr>
            <p:ph type="subTitle" idx="1"/>
            <p:custDataLst>
              <p:tags r:id="rId2"/>
            </p:custDataLst>
          </p:nvPr>
        </p:nvSpPr>
        <p:spPr>
          <a:xfrm>
            <a:off x="517871" y="2051223"/>
            <a:ext cx="9813662" cy="2977978"/>
          </a:xfrm>
        </p:spPr>
        <p:txBody>
          <a:bodyPr>
            <a:noAutofit/>
          </a:bodyPr>
          <a:lstStyle/>
          <a:p>
            <a:pPr marL="11112" indent="0">
              <a:spcBef>
                <a:spcPts val="1400"/>
              </a:spcBef>
              <a:buSzTx/>
              <a:buNone/>
            </a:pPr>
            <a:r>
              <a:rPr lang="fr-CA" sz="2800" b="0" i="0" u="none" strike="noStrike" cap="none" baseline="0">
                <a:solidFill>
                  <a:srgbClr val="000000"/>
                </a:solidFill>
                <a:effectLst/>
                <a:uFill>
                  <a:solidFill>
                    <a:prstClr val="black">
                      <a:alpha val="0"/>
                    </a:prstClr>
                  </a:solidFill>
                </a:uFill>
                <a:latin typeface="Century Gothic"/>
                <a:ea typeface="Century Gothic"/>
                <a:cs typeface="Century Gothic"/>
              </a:rPr>
              <a:t>Vrai! Le ratio de Sharpe t’indique le rendement que tu obtiens pour le risque que tu prends.</a:t>
            </a:r>
          </a:p>
          <a:p>
            <a:pPr marL="11112" indent="0">
              <a:spcBef>
                <a:spcPts val="1400"/>
              </a:spcBef>
              <a:buSzTx/>
              <a:buNone/>
            </a:pPr>
            <a:r>
              <a:rPr lang="fr-CA" sz="2800" b="0" i="0" u="none" strike="noStrike" cap="none" baseline="0">
                <a:solidFill>
                  <a:srgbClr val="205885"/>
                </a:solidFill>
                <a:effectLst/>
                <a:uFill>
                  <a:solidFill>
                    <a:prstClr val="black">
                      <a:alpha val="0"/>
                    </a:prstClr>
                  </a:solidFill>
                </a:uFill>
                <a:latin typeface="Century Gothic"/>
                <a:ea typeface="Century Gothic"/>
                <a:cs typeface="Century Gothic"/>
              </a:rPr>
              <a:t>C’est une mesure du rendement ajusté au risque – une hausse signifie une meilleure récompense pour le risque que tu as pris.</a:t>
            </a:r>
          </a:p>
        </p:txBody>
      </p:sp>
      <p:sp>
        <p:nvSpPr>
          <p:cNvPr id="4" name="Slide Number Placeholder 3">
            <a:extLst>
              <a:ext uri="{FF2B5EF4-FFF2-40B4-BE49-F238E27FC236}">
                <a16:creationId xmlns:a16="http://schemas.microsoft.com/office/drawing/2014/main" id="{50DD77F4-BCBC-26F3-C5F4-C4B0334DC447}"/>
              </a:ext>
            </a:extLst>
          </p:cNvPr>
          <p:cNvSpPr>
            <a:spLocks noGrp="1"/>
          </p:cNvSpPr>
          <p:nvPr>
            <p:ph type="sldNum" sz="quarter" idx="12"/>
            <p:custDataLst>
              <p:tags r:id="rId3"/>
            </p:custDataLst>
          </p:nvPr>
        </p:nvSpPr>
        <p:spPr/>
        <p:txBody>
          <a:bodyPr/>
          <a:lstStyle/>
          <a:p>
            <a:fld id="{DFDF98CC-160E-494C-8C3C-8CDC5FA257DE}" type="slidenum">
              <a:rPr lang="en-US" smtClean="0"/>
              <a:t>56</a:t>
            </a:fld>
            <a:endParaRPr lang="en-US"/>
          </a:p>
        </p:txBody>
      </p:sp>
    </p:spTree>
    <p:extLst>
      <p:ext uri="{BB962C8B-B14F-4D97-AF65-F5344CB8AC3E}">
        <p14:creationId xmlns:p14="http://schemas.microsoft.com/office/powerpoint/2010/main" val="1358165644"/>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B4AE4-2A0C-8393-4FE2-143240DBC8B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2D4D2B6-A626-33AA-E68D-C269EADF950F}"/>
              </a:ext>
            </a:extLst>
          </p:cNvPr>
          <p:cNvSpPr>
            <a:spLocks noGrp="1"/>
          </p:cNvSpPr>
          <p:nvPr>
            <p:ph type="subTitle" idx="1"/>
            <p:custDataLst>
              <p:tags r:id="rId1"/>
            </p:custDataLst>
          </p:nvPr>
        </p:nvSpPr>
        <p:spPr>
          <a:xfrm>
            <a:off x="517870" y="2051223"/>
            <a:ext cx="11251795" cy="2977978"/>
          </a:xfrm>
        </p:spPr>
        <p:txBody>
          <a:bodyPr>
            <a:noAutofit/>
          </a:bodyPr>
          <a:lstStyle/>
          <a:p>
            <a:pPr marL="11112" indent="0">
              <a:spcBef>
                <a:spcPts val="1400"/>
              </a:spcBef>
              <a:buSzTx/>
              <a:buNone/>
            </a:pPr>
            <a:r>
              <a:rPr lang="fr-CA" sz="2800" b="0" i="0" u="none" strike="noStrike" cap="none" baseline="0" dirty="0">
                <a:solidFill>
                  <a:srgbClr val="000000"/>
                </a:solidFill>
                <a:effectLst/>
                <a:uFill>
                  <a:solidFill>
                    <a:prstClr val="black">
                      <a:alpha val="0"/>
                    </a:prstClr>
                  </a:solidFill>
                </a:uFill>
                <a:latin typeface="Century Gothic"/>
                <a:ea typeface="Century Gothic"/>
                <a:cs typeface="Century Gothic"/>
              </a:rPr>
              <a:t>Imagine que tu as un portefeuille comme Marco (actions technologiques à risque élevé). L’indice composé NASDAQ chute de 20 %, mais ton portefeuille ne diminue que de 10 %. </a:t>
            </a:r>
          </a:p>
          <a:p>
            <a:pPr marL="11112" indent="0">
              <a:spcBef>
                <a:spcPts val="1400"/>
              </a:spcBef>
              <a:buSzTx/>
              <a:buNone/>
            </a:pPr>
            <a:r>
              <a:rPr lang="fr-CA" sz="2800" b="0" i="0" u="none" strike="noStrike" cap="none" baseline="0" dirty="0">
                <a:solidFill>
                  <a:srgbClr val="000000"/>
                </a:solidFill>
                <a:effectLst/>
                <a:uFill>
                  <a:solidFill>
                    <a:prstClr val="black">
                      <a:alpha val="0"/>
                    </a:prstClr>
                  </a:solidFill>
                </a:uFill>
                <a:latin typeface="Century Gothic"/>
                <a:ea typeface="Century Gothic"/>
                <a:cs typeface="Century Gothic"/>
              </a:rPr>
              <a:t>Qu’est-ce que cela t’indique à propos du </a:t>
            </a:r>
            <a:r>
              <a:rPr lang="fr-CA" sz="2800" b="1" i="0" u="none" strike="noStrike" cap="none" baseline="0" dirty="0">
                <a:solidFill>
                  <a:srgbClr val="000000"/>
                </a:solidFill>
                <a:effectLst/>
                <a:uFill>
                  <a:solidFill>
                    <a:prstClr val="black">
                      <a:alpha val="0"/>
                    </a:prstClr>
                  </a:solidFill>
                </a:uFill>
                <a:latin typeface="Century Gothic"/>
                <a:ea typeface="Century Gothic"/>
                <a:cs typeface="Century Gothic"/>
              </a:rPr>
              <a:t>bêta</a:t>
            </a:r>
            <a:r>
              <a:rPr lang="fr-CA" sz="2800" b="0" i="0" u="none" strike="noStrike" cap="none" baseline="0" dirty="0">
                <a:solidFill>
                  <a:srgbClr val="000000"/>
                </a:solidFill>
                <a:effectLst/>
                <a:uFill>
                  <a:solidFill>
                    <a:prstClr val="black">
                      <a:alpha val="0"/>
                    </a:prstClr>
                  </a:solidFill>
                </a:uFill>
                <a:latin typeface="Century Gothic"/>
                <a:ea typeface="Century Gothic"/>
                <a:cs typeface="Century Gothic"/>
              </a:rPr>
              <a:t> de ton portefeuille? </a:t>
            </a:r>
          </a:p>
          <a:p>
            <a:pPr marL="11112" indent="0">
              <a:spcBef>
                <a:spcPts val="1400"/>
              </a:spcBef>
              <a:buSzTx/>
              <a:buNone/>
            </a:pPr>
            <a:r>
              <a:rPr lang="fr-CA" sz="2800" b="0" i="0" u="none" strike="noStrike" cap="none" baseline="0" dirty="0">
                <a:solidFill>
                  <a:srgbClr val="000000"/>
                </a:solidFill>
                <a:effectLst/>
                <a:uFill>
                  <a:solidFill>
                    <a:prstClr val="black">
                      <a:alpha val="0"/>
                    </a:prstClr>
                  </a:solidFill>
                </a:uFill>
                <a:latin typeface="Century Gothic"/>
                <a:ea typeface="Century Gothic"/>
                <a:cs typeface="Century Gothic"/>
              </a:rPr>
              <a:t>Qu’est-ce que tu pourrais faire ensuite?</a:t>
            </a:r>
            <a:endParaRPr lang="en-US" sz="2800" dirty="0">
              <a:solidFill>
                <a:srgbClr val="205885"/>
              </a:solidFill>
            </a:endParaRPr>
          </a:p>
        </p:txBody>
      </p:sp>
      <p:sp>
        <p:nvSpPr>
          <p:cNvPr id="4" name="Slide Number Placeholder 3">
            <a:extLst>
              <a:ext uri="{FF2B5EF4-FFF2-40B4-BE49-F238E27FC236}">
                <a16:creationId xmlns:a16="http://schemas.microsoft.com/office/drawing/2014/main" id="{8050B019-7204-BA9A-D2B5-FEECAE563A1C}"/>
              </a:ext>
            </a:extLst>
          </p:cNvPr>
          <p:cNvSpPr>
            <a:spLocks noGrp="1"/>
          </p:cNvSpPr>
          <p:nvPr>
            <p:ph type="sldNum" sz="quarter" idx="12"/>
            <p:custDataLst>
              <p:tags r:id="rId2"/>
            </p:custDataLst>
          </p:nvPr>
        </p:nvSpPr>
        <p:spPr/>
        <p:txBody>
          <a:bodyPr/>
          <a:lstStyle/>
          <a:p>
            <a:fld id="{DFDF98CC-160E-494C-8C3C-8CDC5FA257DE}" type="slidenum">
              <a:rPr lang="en-US" smtClean="0"/>
              <a:t>57</a:t>
            </a:fld>
            <a:endParaRPr lang="en-US"/>
          </a:p>
        </p:txBody>
      </p:sp>
    </p:spTree>
    <p:extLst>
      <p:ext uri="{BB962C8B-B14F-4D97-AF65-F5344CB8AC3E}">
        <p14:creationId xmlns:p14="http://schemas.microsoft.com/office/powerpoint/2010/main" val="726965004"/>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0B86D-3FFE-FA9D-1C66-43BE4BDA54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160D6B-7D16-C894-3AE9-F7B54265E01E}"/>
              </a:ext>
            </a:extLst>
          </p:cNvPr>
          <p:cNvSpPr>
            <a:spLocks noGrp="1"/>
          </p:cNvSpPr>
          <p:nvPr>
            <p:ph type="ctrTitle"/>
            <p:custDataLst>
              <p:tags r:id="rId1"/>
            </p:custDataLst>
          </p:nvPr>
        </p:nvSpPr>
        <p:spPr>
          <a:xfrm>
            <a:off x="517870" y="754083"/>
            <a:ext cx="11072767" cy="668337"/>
          </a:xfrm>
        </p:spPr>
        <p:txBody>
          <a:bodyPr/>
          <a:lstStyle/>
          <a:p>
            <a:r>
              <a:rPr lang="fr-CA" sz="2300" b="1" i="0" u="none" strike="noStrike" cap="none" baseline="0" dirty="0">
                <a:solidFill>
                  <a:srgbClr val="205885"/>
                </a:solidFill>
                <a:effectLst/>
                <a:uFill>
                  <a:solidFill>
                    <a:prstClr val="black">
                      <a:alpha val="0"/>
                    </a:prstClr>
                  </a:solidFill>
                </a:uFill>
                <a:latin typeface="Century Gothic"/>
                <a:ea typeface="Century Gothic"/>
                <a:cs typeface="Century Gothic"/>
              </a:rPr>
              <a:t>Imagine que tu as un portefeuille comme Marco (actions technologiques à risque élevé). L’indice composé NASDAQ chute de 20 %, mais ton portefeuille ne diminue que de 10 %. Qu’est-ce que cela t’indique à propos du bêta de ton portefeuille? Qu’est-ce que tu pourrais faire ensuite?</a:t>
            </a:r>
            <a:endParaRPr lang="en-CA" sz="2300" b="0" dirty="0"/>
          </a:p>
        </p:txBody>
      </p:sp>
      <p:sp>
        <p:nvSpPr>
          <p:cNvPr id="3" name="Subtitle 2">
            <a:extLst>
              <a:ext uri="{FF2B5EF4-FFF2-40B4-BE49-F238E27FC236}">
                <a16:creationId xmlns:a16="http://schemas.microsoft.com/office/drawing/2014/main" id="{82943306-C68F-0E57-499B-6B4BA414EBD2}"/>
              </a:ext>
            </a:extLst>
          </p:cNvPr>
          <p:cNvSpPr>
            <a:spLocks noGrp="1"/>
          </p:cNvSpPr>
          <p:nvPr>
            <p:ph type="subTitle" idx="1"/>
            <p:custDataLst>
              <p:tags r:id="rId2"/>
            </p:custDataLst>
          </p:nvPr>
        </p:nvSpPr>
        <p:spPr>
          <a:xfrm>
            <a:off x="517870" y="2339268"/>
            <a:ext cx="11251796" cy="3637058"/>
          </a:xfrm>
        </p:spPr>
        <p:txBody>
          <a:bodyPr>
            <a:noAutofit/>
          </a:bodyPr>
          <a:lstStyle/>
          <a:p>
            <a:pPr marL="269875" lvl="0" indent="-258763">
              <a:lnSpc>
                <a:spcPct val="115000"/>
              </a:lnSpc>
              <a:spcBef>
                <a:spcPts val="1200"/>
              </a:spcBef>
              <a:buSzTx/>
              <a:buChar char="●"/>
            </a:pPr>
            <a:r>
              <a:rPr lang="fr-CA" sz="1600" b="1" i="0" u="none" strike="noStrike" cap="none" baseline="0" dirty="0">
                <a:solidFill>
                  <a:srgbClr val="000000"/>
                </a:solidFill>
                <a:effectLst/>
                <a:uFill>
                  <a:solidFill>
                    <a:prstClr val="black">
                      <a:alpha val="0"/>
                    </a:prstClr>
                  </a:solidFill>
                </a:uFill>
                <a:latin typeface="Century Gothic"/>
                <a:ea typeface="Century Gothic"/>
                <a:cs typeface="Century Gothic"/>
              </a:rPr>
              <a:t>Analyse du bêta :</a:t>
            </a:r>
            <a:br>
              <a:rPr sz="1600" dirty="0"/>
            </a:br>
            <a:r>
              <a:rPr lang="fr-CA" sz="1600" b="0" i="0" u="none" strike="noStrike" cap="none" baseline="0" dirty="0">
                <a:solidFill>
                  <a:srgbClr val="000000"/>
                </a:solidFill>
                <a:effectLst/>
                <a:uFill>
                  <a:solidFill>
                    <a:prstClr val="black">
                      <a:alpha val="0"/>
                    </a:prstClr>
                  </a:solidFill>
                </a:uFill>
                <a:latin typeface="Century Gothic"/>
                <a:ea typeface="Century Gothic"/>
                <a:cs typeface="Century Gothic"/>
              </a:rPr>
              <a:t>Si le bêta de ton portefeuille est inférieur à un par rapport à l’indice composé NASDAQ, cela signifie que ton portefeuille est moins volatil que l’indice de référence. Bien que ton portefeuille soit axé sur les technologies et qu’il comporte un risque élevé, il a moins chuté que l’indice composé NASDAQ.</a:t>
            </a:r>
          </a:p>
          <a:p>
            <a:pPr marL="269875" lvl="0" indent="-258763">
              <a:lnSpc>
                <a:spcPct val="115000"/>
              </a:lnSpc>
              <a:spcBef>
                <a:spcPts val="800"/>
              </a:spcBef>
              <a:buSzTx/>
              <a:buChar char="●"/>
            </a:pPr>
            <a:r>
              <a:rPr lang="fr-CA" sz="1600" b="1" i="0" u="none" strike="noStrike" cap="none" baseline="0" dirty="0">
                <a:solidFill>
                  <a:srgbClr val="000000"/>
                </a:solidFill>
                <a:effectLst/>
                <a:uFill>
                  <a:solidFill>
                    <a:prstClr val="black">
                      <a:alpha val="0"/>
                    </a:prstClr>
                  </a:solidFill>
                </a:uFill>
                <a:latin typeface="Century Gothic"/>
                <a:ea typeface="Century Gothic"/>
                <a:cs typeface="Century Gothic"/>
              </a:rPr>
              <a:t>Qu’est-ce que tu pourrais faire ensuite?</a:t>
            </a:r>
          </a:p>
          <a:p>
            <a:pPr marL="539750" lvl="1" indent="-269875" algn="l">
              <a:lnSpc>
                <a:spcPct val="115000"/>
              </a:lnSpc>
              <a:spcBef>
                <a:spcPct val="0"/>
              </a:spcBef>
              <a:buSzPts val="1700"/>
              <a:buChar char="○"/>
            </a:pPr>
            <a:r>
              <a:rPr lang="fr-CA" sz="1600" b="0" i="0" u="none" strike="noStrike" cap="none" baseline="0" dirty="0">
                <a:solidFill>
                  <a:srgbClr val="000000"/>
                </a:solidFill>
                <a:effectLst/>
                <a:uFill>
                  <a:solidFill>
                    <a:prstClr val="black">
                      <a:alpha val="0"/>
                    </a:prstClr>
                  </a:solidFill>
                </a:uFill>
                <a:latin typeface="Century Gothic"/>
                <a:ea typeface="Century Gothic"/>
                <a:cs typeface="Century Gothic"/>
              </a:rPr>
              <a:t>Tu pourrais examiner ton portefeuille pour comprendre quels actifs permettent de réduire le risque. </a:t>
            </a:r>
            <a:br>
              <a:rPr sz="1600" dirty="0"/>
            </a:br>
            <a:r>
              <a:rPr lang="fr-CA" sz="1600" b="0" i="0" u="none" strike="noStrike" cap="none" baseline="0" dirty="0">
                <a:solidFill>
                  <a:srgbClr val="000000"/>
                </a:solidFill>
                <a:effectLst/>
                <a:uFill>
                  <a:solidFill>
                    <a:prstClr val="black">
                      <a:alpha val="0"/>
                    </a:prstClr>
                  </a:solidFill>
                </a:uFill>
                <a:latin typeface="Century Gothic"/>
                <a:ea typeface="Century Gothic"/>
                <a:cs typeface="Century Gothic"/>
              </a:rPr>
              <a:t>(p. ex., diversification, obligations).</a:t>
            </a:r>
          </a:p>
          <a:p>
            <a:pPr marL="539750" lvl="1" indent="-269875" algn="l">
              <a:lnSpc>
                <a:spcPct val="115000"/>
              </a:lnSpc>
              <a:spcBef>
                <a:spcPct val="0"/>
              </a:spcBef>
              <a:buSzPts val="1700"/>
              <a:buChar char="○"/>
            </a:pPr>
            <a:r>
              <a:rPr lang="fr-CA" sz="1600" b="0" i="0" u="none" strike="noStrike" cap="none" baseline="0" dirty="0">
                <a:solidFill>
                  <a:srgbClr val="000000"/>
                </a:solidFill>
                <a:effectLst/>
                <a:uFill>
                  <a:solidFill>
                    <a:prstClr val="black">
                      <a:alpha val="0"/>
                    </a:prstClr>
                  </a:solidFill>
                </a:uFill>
                <a:latin typeface="Century Gothic"/>
                <a:ea typeface="Century Gothic"/>
                <a:cs typeface="Century Gothic"/>
              </a:rPr>
              <a:t>Tu pourrais déterminer si une volatilité plus faible correspond à ton niveau de tolérance au risque et à tes objectifs.</a:t>
            </a:r>
          </a:p>
          <a:p>
            <a:pPr marL="539750" lvl="1" indent="-269875" algn="l">
              <a:lnSpc>
                <a:spcPct val="115000"/>
              </a:lnSpc>
              <a:spcBef>
                <a:spcPct val="0"/>
              </a:spcBef>
              <a:buSzPts val="1700"/>
              <a:buChar char="○"/>
            </a:pPr>
            <a:r>
              <a:rPr lang="fr-CA" sz="1600" b="0" i="0" u="none" strike="noStrike" cap="none" baseline="0" dirty="0">
                <a:solidFill>
                  <a:srgbClr val="000000"/>
                </a:solidFill>
                <a:effectLst/>
                <a:uFill>
                  <a:solidFill>
                    <a:prstClr val="black">
                      <a:alpha val="0"/>
                    </a:prstClr>
                  </a:solidFill>
                </a:uFill>
                <a:latin typeface="Century Gothic"/>
                <a:ea typeface="Century Gothic"/>
                <a:cs typeface="Century Gothic"/>
              </a:rPr>
              <a:t>Tu pourrais envisager de rééquilibrer ton portefeuille si tu veux augmenter l’exposition aux actifs à risque et à rendement plus élevés.</a:t>
            </a:r>
          </a:p>
          <a:p>
            <a:pPr marL="539750" lvl="1" indent="-269875" algn="l">
              <a:lnSpc>
                <a:spcPct val="115000"/>
              </a:lnSpc>
              <a:spcBef>
                <a:spcPct val="0"/>
              </a:spcBef>
              <a:buSzPts val="1700"/>
              <a:buChar char="○"/>
            </a:pPr>
            <a:r>
              <a:rPr lang="fr-CA" sz="1600" b="0" i="0" u="none" strike="noStrike" cap="none" baseline="0" dirty="0">
                <a:solidFill>
                  <a:srgbClr val="000000"/>
                </a:solidFill>
                <a:effectLst/>
                <a:uFill>
                  <a:solidFill>
                    <a:prstClr val="black">
                      <a:alpha val="0"/>
                    </a:prstClr>
                  </a:solidFill>
                </a:uFill>
                <a:latin typeface="Century Gothic"/>
                <a:ea typeface="Century Gothic"/>
                <a:cs typeface="Century Gothic"/>
              </a:rPr>
              <a:t>Tu pourrais continuer de faire le suivi de ton portefeuille pour déterminer si cette tendance persiste ou si elle change en fonction des conditions du marché.</a:t>
            </a:r>
            <a:endParaRPr lang="en-US" sz="1600" dirty="0">
              <a:solidFill>
                <a:srgbClr val="205885"/>
              </a:solidFill>
              <a:latin typeface="Century Gothic" panose="020B0502020202020204" pitchFamily="34" charset="0"/>
            </a:endParaRPr>
          </a:p>
        </p:txBody>
      </p:sp>
      <p:sp>
        <p:nvSpPr>
          <p:cNvPr id="4" name="Slide Number Placeholder 3">
            <a:extLst>
              <a:ext uri="{FF2B5EF4-FFF2-40B4-BE49-F238E27FC236}">
                <a16:creationId xmlns:a16="http://schemas.microsoft.com/office/drawing/2014/main" id="{1E36F936-118E-E47C-C55B-27821250DCEA}"/>
              </a:ext>
            </a:extLst>
          </p:cNvPr>
          <p:cNvSpPr>
            <a:spLocks noGrp="1"/>
          </p:cNvSpPr>
          <p:nvPr>
            <p:ph type="sldNum" sz="quarter" idx="12"/>
            <p:custDataLst>
              <p:tags r:id="rId3"/>
            </p:custDataLst>
          </p:nvPr>
        </p:nvSpPr>
        <p:spPr/>
        <p:txBody>
          <a:bodyPr/>
          <a:lstStyle/>
          <a:p>
            <a:fld id="{DFDF98CC-160E-494C-8C3C-8CDC5FA257DE}" type="slidenum">
              <a:rPr lang="en-US" smtClean="0"/>
              <a:t>58</a:t>
            </a:fld>
            <a:endParaRPr lang="en-US"/>
          </a:p>
        </p:txBody>
      </p:sp>
    </p:spTree>
    <p:extLst>
      <p:ext uri="{BB962C8B-B14F-4D97-AF65-F5344CB8AC3E}">
        <p14:creationId xmlns:p14="http://schemas.microsoft.com/office/powerpoint/2010/main" val="42679387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D1783-E8D9-721A-B16C-652FCDF935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1B6FEC-61E9-DCB8-6BD0-056947F9DFE1}"/>
              </a:ext>
            </a:extLst>
          </p:cNvPr>
          <p:cNvSpPr>
            <a:spLocks noGrp="1"/>
          </p:cNvSpPr>
          <p:nvPr>
            <p:ph type="ctrTitle"/>
            <p:custDataLst>
              <p:tags r:id="rId1"/>
            </p:custDataLst>
          </p:nvPr>
        </p:nvSpPr>
        <p:spPr>
          <a:xfrm>
            <a:off x="517870" y="1160463"/>
            <a:ext cx="962702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Alors…pourquoi c’est important?</a:t>
            </a:r>
            <a:endParaRPr lang="en-US"/>
          </a:p>
        </p:txBody>
      </p:sp>
      <p:sp>
        <p:nvSpPr>
          <p:cNvPr id="3" name="Subtitle 2">
            <a:extLst>
              <a:ext uri="{FF2B5EF4-FFF2-40B4-BE49-F238E27FC236}">
                <a16:creationId xmlns:a16="http://schemas.microsoft.com/office/drawing/2014/main" id="{39EC9108-7187-B5FC-D1FB-8010CAEBE138}"/>
              </a:ext>
            </a:extLst>
          </p:cNvPr>
          <p:cNvSpPr>
            <a:spLocks noGrp="1"/>
          </p:cNvSpPr>
          <p:nvPr>
            <p:ph type="subTitle" idx="1"/>
            <p:custDataLst>
              <p:tags r:id="rId2"/>
            </p:custDataLst>
          </p:nvPr>
        </p:nvSpPr>
        <p:spPr>
          <a:xfrm>
            <a:off x="375370" y="1989436"/>
            <a:ext cx="10003663" cy="4003591"/>
          </a:xfrm>
        </p:spPr>
        <p:txBody>
          <a:bodyPr>
            <a:noAutofit/>
          </a:bodyPr>
          <a:lstStyle/>
          <a:p>
            <a:pPr marL="498475" indent="-352425">
              <a:spcBef>
                <a:spcPts val="1200"/>
              </a:spcBef>
              <a:buSzTx/>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Lorsqu’on investit, on fait des choix en fonction du risque et du rendement.</a:t>
            </a:r>
          </a:p>
          <a:p>
            <a:pPr marL="498475" indent="-352425">
              <a:spcBef>
                <a:spcPts val="1200"/>
              </a:spcBef>
              <a:buSzTx/>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Une fois l’argent investi, il faut suivre son évolution.</a:t>
            </a:r>
          </a:p>
          <a:p>
            <a:pPr marL="498475" indent="-352425">
              <a:spcBef>
                <a:spcPts val="1200"/>
              </a:spcBef>
              <a:buSzTx/>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Nous allons visionner une vidéo pour apprendre comment faire le suivi du rendement et prendre des décisions réfléchies en fonction de celui-ci!</a:t>
            </a:r>
          </a:p>
          <a:p>
            <a:pPr marL="498475" indent="-352425">
              <a:spcBef>
                <a:spcPts val="1200"/>
              </a:spcBef>
              <a:buSzTx/>
            </a:pPr>
            <a:endParaRPr lang="en-CA" sz="2600">
              <a:solidFill>
                <a:srgbClr val="000000"/>
              </a:solidFill>
            </a:endParaRPr>
          </a:p>
        </p:txBody>
      </p:sp>
      <p:sp>
        <p:nvSpPr>
          <p:cNvPr id="4" name="Slide Number Placeholder 3">
            <a:extLst>
              <a:ext uri="{FF2B5EF4-FFF2-40B4-BE49-F238E27FC236}">
                <a16:creationId xmlns:a16="http://schemas.microsoft.com/office/drawing/2014/main" id="{6579FEEF-31B0-7E24-947C-A58903DA067C}"/>
              </a:ext>
            </a:extLst>
          </p:cNvPr>
          <p:cNvSpPr>
            <a:spLocks noGrp="1"/>
          </p:cNvSpPr>
          <p:nvPr>
            <p:ph type="sldNum" sz="quarter" idx="12"/>
            <p:custDataLst>
              <p:tags r:id="rId3"/>
            </p:custDataLst>
          </p:nvPr>
        </p:nvSpPr>
        <p:spPr/>
        <p:txBody>
          <a:bodyPr/>
          <a:lstStyle/>
          <a:p>
            <a:fld id="{DFDF98CC-160E-494C-8C3C-8CDC5FA257DE}" type="slidenum">
              <a:rPr lang="en-US" smtClean="0"/>
              <a:t>6</a:t>
            </a:fld>
            <a:endParaRPr lang="en-US"/>
          </a:p>
        </p:txBody>
      </p:sp>
    </p:spTree>
    <p:extLst>
      <p:ext uri="{BB962C8B-B14F-4D97-AF65-F5344CB8AC3E}">
        <p14:creationId xmlns:p14="http://schemas.microsoft.com/office/powerpoint/2010/main" val="100802899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4ADED-E4F4-96B4-771C-22B444389C6E}"/>
              </a:ext>
            </a:extLst>
          </p:cNvPr>
          <p:cNvSpPr>
            <a:spLocks noGrp="1"/>
          </p:cNvSpPr>
          <p:nvPr>
            <p:ph type="ctrTitle"/>
            <p:custDataLst>
              <p:tags r:id="rId1"/>
            </p:custDataLst>
          </p:nvPr>
        </p:nvSpPr>
        <p:spPr>
          <a:xfrm>
            <a:off x="517870" y="1267739"/>
            <a:ext cx="11357455" cy="561061"/>
          </a:xfrm>
        </p:spPr>
        <p:txBody>
          <a:bodyPr>
            <a:noAutofit/>
          </a:bodyPr>
          <a:lstStyle/>
          <a:p>
            <a:r>
              <a:rPr lang="fr-CA" sz="2400" b="1" i="0" u="none" strike="noStrike" cap="none" baseline="0">
                <a:solidFill>
                  <a:srgbClr val="205885"/>
                </a:solidFill>
                <a:effectLst/>
                <a:uFill>
                  <a:solidFill>
                    <a:prstClr val="black">
                      <a:alpha val="0"/>
                    </a:prstClr>
                  </a:solidFill>
                </a:uFill>
                <a:latin typeface="Century Gothic"/>
                <a:ea typeface="Century Gothic"/>
                <a:cs typeface="Century Gothic"/>
              </a:rPr>
              <a:t>Vidéo et questions (regarde la vidéo ou lis la transcription pour répondre aux questions)</a:t>
            </a:r>
          </a:p>
        </p:txBody>
      </p:sp>
      <p:sp>
        <p:nvSpPr>
          <p:cNvPr id="3" name="TextBox 2">
            <a:extLst>
              <a:ext uri="{FF2B5EF4-FFF2-40B4-BE49-F238E27FC236}">
                <a16:creationId xmlns:a16="http://schemas.microsoft.com/office/drawing/2014/main" id="{6A9EBC07-E89A-480E-0B63-1C54B7A50807}"/>
              </a:ext>
            </a:extLst>
          </p:cNvPr>
          <p:cNvSpPr txBox="1"/>
          <p:nvPr>
            <p:custDataLst>
              <p:tags r:id="rId2"/>
            </p:custDataLst>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4" name="TextBox 3">
            <a:extLst>
              <a:ext uri="{FF2B5EF4-FFF2-40B4-BE49-F238E27FC236}">
                <a16:creationId xmlns:a16="http://schemas.microsoft.com/office/drawing/2014/main" id="{0AF1ADBB-F79D-BADA-AC9D-C2A8B61D7835}"/>
              </a:ext>
            </a:extLst>
          </p:cNvPr>
          <p:cNvSpPr txBox="1"/>
          <p:nvPr>
            <p:custDataLst>
              <p:tags r:id="rId3"/>
            </p:custDataLst>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6" name="Slide Number Placeholder 5">
            <a:extLst>
              <a:ext uri="{FF2B5EF4-FFF2-40B4-BE49-F238E27FC236}">
                <a16:creationId xmlns:a16="http://schemas.microsoft.com/office/drawing/2014/main" id="{62CE6CB1-45A9-C8FE-81D0-492E8B4ED968}"/>
              </a:ext>
            </a:extLst>
          </p:cNvPr>
          <p:cNvSpPr>
            <a:spLocks noGrp="1"/>
          </p:cNvSpPr>
          <p:nvPr>
            <p:ph type="sldNum" sz="quarter" idx="12"/>
            <p:custDataLst>
              <p:tags r:id="rId4"/>
            </p:custDataLst>
          </p:nvPr>
        </p:nvSpPr>
        <p:spPr/>
        <p:txBody>
          <a:bodyPr/>
          <a:lstStyle/>
          <a:p>
            <a:fld id="{DFDF98CC-160E-494C-8C3C-8CDC5FA257DE}" type="slidenum">
              <a:rPr lang="en-US" smtClean="0"/>
              <a:t>7</a:t>
            </a:fld>
            <a:endParaRPr lang="en-US"/>
          </a:p>
        </p:txBody>
      </p:sp>
      <p:pic>
        <p:nvPicPr>
          <p:cNvPr id="5" name="Online Media 4" descr="Comment investir : Suivi du portefeuille">
            <a:hlinkClick r:id="" action="ppaction://media"/>
            <a:extLst>
              <a:ext uri="{FF2B5EF4-FFF2-40B4-BE49-F238E27FC236}">
                <a16:creationId xmlns:a16="http://schemas.microsoft.com/office/drawing/2014/main" id="{02679BDE-2D46-7E93-31C2-62EA580DFC1A}"/>
              </a:ext>
            </a:extLst>
          </p:cNvPr>
          <p:cNvPicPr>
            <a:picLocks noRot="1" noChangeAspect="1"/>
          </p:cNvPicPr>
          <p:nvPr>
            <a:videoFile r:link="rId5"/>
            <p:custDataLst>
              <p:tags r:id="rId6"/>
            </p:custDataLst>
          </p:nvPr>
        </p:nvPicPr>
        <p:blipFill>
          <a:blip r:embed="rId9"/>
          <a:stretch>
            <a:fillRect/>
          </a:stretch>
        </p:blipFill>
        <p:spPr>
          <a:xfrm>
            <a:off x="3290483" y="2420027"/>
            <a:ext cx="5611034" cy="3170234"/>
          </a:xfrm>
          <a:prstGeom prst="rect">
            <a:avLst/>
          </a:prstGeom>
        </p:spPr>
      </p:pic>
    </p:spTree>
    <p:extLst>
      <p:ext uri="{BB962C8B-B14F-4D97-AF65-F5344CB8AC3E}">
        <p14:creationId xmlns:p14="http://schemas.microsoft.com/office/powerpoint/2010/main" val="376681693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extLst>
    <p:ext uri="{6950BFC3-D8DA-4A85-94F7-54DA5524770B}">
      <p188:commentRel xmlns:p188="http://schemas.microsoft.com/office/powerpoint/2018/8/main" r:id="rId8"/>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1A1CF-3088-DAFE-5132-02A17299C1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6538CA-3390-8027-D048-DAFB2E862E90}"/>
              </a:ext>
            </a:extLst>
          </p:cNvPr>
          <p:cNvSpPr>
            <a:spLocks noGrp="1"/>
          </p:cNvSpPr>
          <p:nvPr>
            <p:ph type="ctrTitle"/>
            <p:custDataLst>
              <p:tags r:id="rId1"/>
            </p:custDataLst>
          </p:nvPr>
        </p:nvSpPr>
        <p:spPr>
          <a:xfrm>
            <a:off x="517870" y="1160463"/>
            <a:ext cx="962702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Pourquoi doit-on surveiller le rendement?</a:t>
            </a:r>
            <a:endParaRPr lang="en-US"/>
          </a:p>
        </p:txBody>
      </p:sp>
      <p:sp>
        <p:nvSpPr>
          <p:cNvPr id="3" name="Subtitle 2">
            <a:extLst>
              <a:ext uri="{FF2B5EF4-FFF2-40B4-BE49-F238E27FC236}">
                <a16:creationId xmlns:a16="http://schemas.microsoft.com/office/drawing/2014/main" id="{D90844F5-1B8F-482D-FBA4-28CEEB6AE12E}"/>
              </a:ext>
            </a:extLst>
          </p:cNvPr>
          <p:cNvSpPr>
            <a:spLocks noGrp="1"/>
          </p:cNvSpPr>
          <p:nvPr>
            <p:ph type="subTitle" idx="1"/>
            <p:custDataLst>
              <p:tags r:id="rId2"/>
            </p:custDataLst>
          </p:nvPr>
        </p:nvSpPr>
        <p:spPr>
          <a:xfrm>
            <a:off x="375370" y="1989436"/>
            <a:ext cx="6144183" cy="4003591"/>
          </a:xfrm>
        </p:spPr>
        <p:txBody>
          <a:bodyPr>
            <a:noAutofit/>
          </a:bodyPr>
          <a:lstStyle/>
          <a:p>
            <a:pPr marL="411163" indent="-265113">
              <a:spcBef>
                <a:spcPts val="1200"/>
              </a:spcBef>
              <a:buSzTx/>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Investir sans faire de suivi, c’est comme conduire sans compteur de vitesse</a:t>
            </a:r>
          </a:p>
          <a:p>
            <a:pPr marL="411163" indent="-265113">
              <a:spcBef>
                <a:spcPts val="1200"/>
              </a:spcBef>
              <a:buSzTx/>
            </a:pPr>
            <a:r>
              <a:rPr lang="fr-CA" sz="2600" b="0" i="0" u="none" strike="noStrike" cap="none" baseline="0">
                <a:solidFill>
                  <a:srgbClr val="000000"/>
                </a:solidFill>
                <a:effectLst/>
                <a:uFill>
                  <a:solidFill>
                    <a:prstClr val="black">
                      <a:alpha val="0"/>
                    </a:prstClr>
                  </a:solidFill>
                </a:uFill>
                <a:latin typeface="Century Gothic"/>
                <a:ea typeface="Century Gothic"/>
                <a:cs typeface="Century Gothic"/>
              </a:rPr>
              <a:t>Surveiller ton portefeuille permet de t’assurer que tout est conforme à tes objectifs et à ton niveau de tolérance au risque</a:t>
            </a:r>
          </a:p>
        </p:txBody>
      </p:sp>
      <p:sp>
        <p:nvSpPr>
          <p:cNvPr id="4" name="Slide Number Placeholder 3">
            <a:extLst>
              <a:ext uri="{FF2B5EF4-FFF2-40B4-BE49-F238E27FC236}">
                <a16:creationId xmlns:a16="http://schemas.microsoft.com/office/drawing/2014/main" id="{333B7024-297F-18DE-226D-DEB8758A32CE}"/>
              </a:ext>
            </a:extLst>
          </p:cNvPr>
          <p:cNvSpPr>
            <a:spLocks noGrp="1"/>
          </p:cNvSpPr>
          <p:nvPr>
            <p:ph type="sldNum" sz="quarter" idx="12"/>
            <p:custDataLst>
              <p:tags r:id="rId3"/>
            </p:custDataLst>
          </p:nvPr>
        </p:nvSpPr>
        <p:spPr/>
        <p:txBody>
          <a:bodyPr/>
          <a:lstStyle/>
          <a:p>
            <a:fld id="{DFDF98CC-160E-494C-8C3C-8CDC5FA257DE}" type="slidenum">
              <a:rPr lang="en-US" smtClean="0"/>
              <a:t>8</a:t>
            </a:fld>
            <a:endParaRPr lang="en-US"/>
          </a:p>
        </p:txBody>
      </p:sp>
      <p:pic>
        <p:nvPicPr>
          <p:cNvPr id="5" name="Google Shape;133;p21" title="pexels-jessef11-1213294.jpg">
            <a:extLst>
              <a:ext uri="{FF2B5EF4-FFF2-40B4-BE49-F238E27FC236}">
                <a16:creationId xmlns:a16="http://schemas.microsoft.com/office/drawing/2014/main" id="{10281C03-A0D0-2D60-2546-F83377F17C83}"/>
              </a:ext>
            </a:extLst>
          </p:cNvPr>
          <p:cNvPicPr preferRelativeResize="0"/>
          <p:nvPr>
            <p:custDataLst>
              <p:tags r:id="rId4"/>
            </p:custDataLst>
          </p:nvPr>
        </p:nvPicPr>
        <p:blipFill>
          <a:blip r:embed="rId6">
            <a:alphaModFix/>
          </a:blip>
          <a:stretch>
            <a:fillRect/>
          </a:stretch>
        </p:blipFill>
        <p:spPr>
          <a:xfrm>
            <a:off x="6945265" y="1989436"/>
            <a:ext cx="5246735" cy="3496964"/>
          </a:xfrm>
          <a:prstGeom prst="rect">
            <a:avLst/>
          </a:prstGeom>
          <a:noFill/>
          <a:ln>
            <a:noFill/>
          </a:ln>
        </p:spPr>
      </p:pic>
    </p:spTree>
    <p:extLst>
      <p:ext uri="{BB962C8B-B14F-4D97-AF65-F5344CB8AC3E}">
        <p14:creationId xmlns:p14="http://schemas.microsoft.com/office/powerpoint/2010/main" val="191611333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7085A-091E-A4FB-EC2F-CE168B225D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E17901-278F-94DE-EDF6-50F2185F7DFD}"/>
              </a:ext>
            </a:extLst>
          </p:cNvPr>
          <p:cNvSpPr>
            <a:spLocks noGrp="1"/>
          </p:cNvSpPr>
          <p:nvPr>
            <p:ph type="ctrTitle"/>
            <p:custDataLst>
              <p:tags r:id="rId1"/>
            </p:custDataLst>
          </p:nvPr>
        </p:nvSpPr>
        <p:spPr>
          <a:xfrm>
            <a:off x="517870" y="1160463"/>
            <a:ext cx="9627027" cy="668337"/>
          </a:xfrm>
        </p:spPr>
        <p:txBody>
          <a:bodyPr/>
          <a:lstStyle/>
          <a:p>
            <a:r>
              <a:rPr lang="fr-CA" sz="3200" b="1" i="0" u="none" strike="noStrike" cap="none" baseline="0">
                <a:solidFill>
                  <a:srgbClr val="205885"/>
                </a:solidFill>
                <a:effectLst/>
                <a:uFill>
                  <a:solidFill>
                    <a:prstClr val="black">
                      <a:alpha val="0"/>
                    </a:prstClr>
                  </a:solidFill>
                </a:uFill>
                <a:latin typeface="Century Gothic"/>
                <a:ea typeface="Century Gothic"/>
                <a:cs typeface="Century Gothic"/>
              </a:rPr>
              <a:t>Qu’est-ce qu’un indice de référence?</a:t>
            </a:r>
            <a:br>
              <a:rPr sz="3200"/>
            </a:br>
            <a:endParaRPr lang="en-CA"/>
          </a:p>
        </p:txBody>
      </p:sp>
      <p:sp>
        <p:nvSpPr>
          <p:cNvPr id="3" name="Subtitle 2">
            <a:extLst>
              <a:ext uri="{FF2B5EF4-FFF2-40B4-BE49-F238E27FC236}">
                <a16:creationId xmlns:a16="http://schemas.microsoft.com/office/drawing/2014/main" id="{538E2443-9CC9-1744-D177-882962A889CD}"/>
              </a:ext>
            </a:extLst>
          </p:cNvPr>
          <p:cNvSpPr>
            <a:spLocks noGrp="1"/>
          </p:cNvSpPr>
          <p:nvPr>
            <p:ph type="subTitle" idx="1"/>
            <p:custDataLst>
              <p:tags r:id="rId2"/>
            </p:custDataLst>
          </p:nvPr>
        </p:nvSpPr>
        <p:spPr>
          <a:xfrm>
            <a:off x="375370" y="1989436"/>
            <a:ext cx="11309949" cy="4003591"/>
          </a:xfrm>
        </p:spPr>
        <p:txBody>
          <a:bodyPr>
            <a:noAutofit/>
          </a:bodyPr>
          <a:lstStyle/>
          <a:p>
            <a:pPr marL="146050" lvl="0" indent="0">
              <a:spcBef>
                <a:spcPts val="1200"/>
              </a:spcBef>
              <a:buSzPts val="1300"/>
              <a:buNone/>
            </a:pPr>
            <a:r>
              <a:rPr lang="fr-CA" sz="2600" dirty="0">
                <a:solidFill>
                  <a:srgbClr val="000000"/>
                </a:solidFill>
                <a:uFill>
                  <a:solidFill>
                    <a:prstClr val="black">
                      <a:alpha val="0"/>
                    </a:prstClr>
                  </a:solidFill>
                </a:uFill>
                <a:latin typeface="Century Gothic"/>
                <a:ea typeface="Century Gothic"/>
                <a:cs typeface="Century Gothic"/>
              </a:rPr>
              <a:t>a</a:t>
            </a:r>
            <a:r>
              <a:rPr lang="fr-CA" sz="2600" b="0" i="0" u="none" strike="noStrike" cap="none" baseline="0" dirty="0">
                <a:solidFill>
                  <a:srgbClr val="000000"/>
                </a:solidFill>
                <a:effectLst/>
                <a:uFill>
                  <a:solidFill>
                    <a:prstClr val="black">
                      <a:alpha val="0"/>
                    </a:prstClr>
                  </a:solidFill>
                </a:uFill>
                <a:latin typeface="Century Gothic"/>
                <a:ea typeface="Century Gothic"/>
                <a:cs typeface="Century Gothic"/>
              </a:rPr>
              <a:t>) La valeur initiale de tes investissements</a:t>
            </a:r>
          </a:p>
          <a:p>
            <a:pPr marL="146050" lvl="0" indent="0">
              <a:spcBef>
                <a:spcPts val="1200"/>
              </a:spcBef>
              <a:buSzPts val="1300"/>
              <a:buNone/>
            </a:pPr>
            <a:r>
              <a:rPr lang="fr-CA" sz="2600" dirty="0">
                <a:solidFill>
                  <a:srgbClr val="000000"/>
                </a:solidFill>
                <a:uFill>
                  <a:solidFill>
                    <a:prstClr val="black">
                      <a:alpha val="0"/>
                    </a:prstClr>
                  </a:solidFill>
                </a:uFill>
                <a:latin typeface="Century Gothic"/>
                <a:ea typeface="Century Gothic"/>
                <a:cs typeface="Century Gothic"/>
              </a:rPr>
              <a:t>b</a:t>
            </a:r>
            <a:r>
              <a:rPr lang="fr-CA" sz="2600" b="0" i="0" u="none" strike="noStrike" cap="none" baseline="0" dirty="0">
                <a:solidFill>
                  <a:srgbClr val="000000"/>
                </a:solidFill>
                <a:effectLst/>
                <a:uFill>
                  <a:solidFill>
                    <a:prstClr val="black">
                      <a:alpha val="0"/>
                    </a:prstClr>
                  </a:solidFill>
                </a:uFill>
                <a:latin typeface="Century Gothic"/>
                <a:ea typeface="Century Gothic"/>
                <a:cs typeface="Century Gothic"/>
              </a:rPr>
              <a:t>) Une norme à laquelle tu peux comparer le rendement de tes investissements</a:t>
            </a:r>
          </a:p>
          <a:p>
            <a:pPr marL="146050" lvl="0" indent="0">
              <a:spcBef>
                <a:spcPts val="1200"/>
              </a:spcBef>
              <a:buSzPts val="1300"/>
              <a:buNone/>
            </a:pPr>
            <a:r>
              <a:rPr lang="fr-CA" sz="2600" dirty="0">
                <a:solidFill>
                  <a:srgbClr val="000000"/>
                </a:solidFill>
                <a:uFill>
                  <a:solidFill>
                    <a:prstClr val="black">
                      <a:alpha val="0"/>
                    </a:prstClr>
                  </a:solidFill>
                </a:uFill>
                <a:latin typeface="Century Gothic"/>
                <a:ea typeface="Century Gothic"/>
                <a:cs typeface="Century Gothic"/>
              </a:rPr>
              <a:t>c</a:t>
            </a:r>
            <a:r>
              <a:rPr lang="fr-CA" sz="2600" b="0" i="0" u="none" strike="noStrike" cap="none" baseline="0" dirty="0">
                <a:solidFill>
                  <a:srgbClr val="000000"/>
                </a:solidFill>
                <a:effectLst/>
                <a:uFill>
                  <a:solidFill>
                    <a:prstClr val="black">
                      <a:alpha val="0"/>
                    </a:prstClr>
                  </a:solidFill>
                </a:uFill>
                <a:latin typeface="Century Gothic"/>
                <a:ea typeface="Century Gothic"/>
                <a:cs typeface="Century Gothic"/>
              </a:rPr>
              <a:t>) Un document expliquant les tendances du marché</a:t>
            </a:r>
          </a:p>
          <a:p>
            <a:pPr marL="146050" lvl="0" indent="0">
              <a:spcBef>
                <a:spcPts val="1200"/>
              </a:spcBef>
              <a:buSzPts val="1300"/>
              <a:buNone/>
            </a:pPr>
            <a:r>
              <a:rPr lang="fr-CA" sz="2600" dirty="0">
                <a:solidFill>
                  <a:srgbClr val="000000"/>
                </a:solidFill>
                <a:uFill>
                  <a:solidFill>
                    <a:prstClr val="black">
                      <a:alpha val="0"/>
                    </a:prstClr>
                  </a:solidFill>
                </a:uFill>
                <a:latin typeface="Century Gothic"/>
                <a:ea typeface="Century Gothic"/>
                <a:cs typeface="Century Gothic"/>
              </a:rPr>
              <a:t>d</a:t>
            </a:r>
            <a:r>
              <a:rPr lang="fr-CA" sz="2600" b="0" i="0" u="none" strike="noStrike" cap="none" baseline="0" dirty="0">
                <a:solidFill>
                  <a:srgbClr val="000000"/>
                </a:solidFill>
                <a:effectLst/>
                <a:uFill>
                  <a:solidFill>
                    <a:prstClr val="black">
                      <a:alpha val="0"/>
                    </a:prstClr>
                  </a:solidFill>
                </a:uFill>
                <a:latin typeface="Century Gothic"/>
                <a:ea typeface="Century Gothic"/>
                <a:cs typeface="Century Gothic"/>
              </a:rPr>
              <a:t>) Un relevé de ton conseiller ou de ta conseillère en placements</a:t>
            </a:r>
          </a:p>
          <a:p>
            <a:pPr marL="146050" lvl="0" indent="0">
              <a:spcBef>
                <a:spcPts val="1200"/>
              </a:spcBef>
              <a:buSzPts val="1300"/>
              <a:buNone/>
            </a:pPr>
            <a:endParaRPr lang="en-CA" sz="2600" dirty="0">
              <a:solidFill>
                <a:srgbClr val="000000"/>
              </a:solidFill>
            </a:endParaRPr>
          </a:p>
          <a:p>
            <a:pPr marL="146050" lvl="0" indent="0">
              <a:spcBef>
                <a:spcPts val="1200"/>
              </a:spcBef>
              <a:buSzPts val="1300"/>
              <a:buNone/>
            </a:pPr>
            <a:endParaRPr lang="en-CA" sz="2600" dirty="0">
              <a:solidFill>
                <a:srgbClr val="000000"/>
              </a:solidFill>
            </a:endParaRPr>
          </a:p>
        </p:txBody>
      </p:sp>
      <p:sp>
        <p:nvSpPr>
          <p:cNvPr id="4" name="Slide Number Placeholder 3">
            <a:extLst>
              <a:ext uri="{FF2B5EF4-FFF2-40B4-BE49-F238E27FC236}">
                <a16:creationId xmlns:a16="http://schemas.microsoft.com/office/drawing/2014/main" id="{DA240A2B-1EB3-99E1-58DA-EDEDF12E014F}"/>
              </a:ext>
            </a:extLst>
          </p:cNvPr>
          <p:cNvSpPr>
            <a:spLocks noGrp="1"/>
          </p:cNvSpPr>
          <p:nvPr>
            <p:ph type="sldNum" sz="quarter" idx="12"/>
            <p:custDataLst>
              <p:tags r:id="rId3"/>
            </p:custDataLst>
          </p:nvPr>
        </p:nvSpPr>
        <p:spPr/>
        <p:txBody>
          <a:bodyPr/>
          <a:lstStyle/>
          <a:p>
            <a:fld id="{DFDF98CC-160E-494C-8C3C-8CDC5FA257DE}" type="slidenum">
              <a:rPr lang="en-US" smtClean="0"/>
              <a:t>9</a:t>
            </a:fld>
            <a:endParaRPr lang="en-US"/>
          </a:p>
        </p:txBody>
      </p:sp>
    </p:spTree>
    <p:extLst>
      <p:ext uri="{BB962C8B-B14F-4D97-AF65-F5344CB8AC3E}">
        <p14:creationId xmlns:p14="http://schemas.microsoft.com/office/powerpoint/2010/main" val="816462668"/>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5.14.0.570"/>
  <p:tag name="AS_RELEASE_DATE" val="2024.03.31"/>
  <p:tag name="AS_TITLE" val="Aspose.Slides for Java"/>
  <p:tag name="AS_VERSION" val="24.3"/>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1"/>
</p:tagLst>
</file>

<file path=ppt/tags/tag101.xml><?xml version="1.0" encoding="utf-8"?>
<p:tagLst xmlns:a="http://schemas.openxmlformats.org/drawingml/2006/main" xmlns:r="http://schemas.openxmlformats.org/officeDocument/2006/relationships" xmlns:p="http://schemas.openxmlformats.org/presentationml/2006/main">
  <p:tag name="NUM" val="2"/>
</p:tagLst>
</file>

<file path=ppt/tags/tag102.xml><?xml version="1.0" encoding="utf-8"?>
<p:tagLst xmlns:a="http://schemas.openxmlformats.org/drawingml/2006/main" xmlns:r="http://schemas.openxmlformats.org/officeDocument/2006/relationships" xmlns:p="http://schemas.openxmlformats.org/presentationml/2006/main">
  <p:tag name="NUM" val="3"/>
</p:tagLst>
</file>

<file path=ppt/tags/tag103.xml><?xml version="1.0" encoding="utf-8"?>
<p:tagLst xmlns:a="http://schemas.openxmlformats.org/drawingml/2006/main" xmlns:r="http://schemas.openxmlformats.org/officeDocument/2006/relationships" xmlns:p="http://schemas.openxmlformats.org/presentationml/2006/main">
  <p:tag name="NUM" val="1"/>
</p:tagLst>
</file>

<file path=ppt/tags/tag104.xml><?xml version="1.0" encoding="utf-8"?>
<p:tagLst xmlns:a="http://schemas.openxmlformats.org/drawingml/2006/main" xmlns:r="http://schemas.openxmlformats.org/officeDocument/2006/relationships" xmlns:p="http://schemas.openxmlformats.org/presentationml/2006/main">
  <p:tag name="NUM" val="2"/>
</p:tagLst>
</file>

<file path=ppt/tags/tag105.xml><?xml version="1.0" encoding="utf-8"?>
<p:tagLst xmlns:a="http://schemas.openxmlformats.org/drawingml/2006/main" xmlns:r="http://schemas.openxmlformats.org/officeDocument/2006/relationships" xmlns:p="http://schemas.openxmlformats.org/presentationml/2006/main">
  <p:tag name="NUM" val="3"/>
</p:tagLst>
</file>

<file path=ppt/tags/tag106.xml><?xml version="1.0" encoding="utf-8"?>
<p:tagLst xmlns:a="http://schemas.openxmlformats.org/drawingml/2006/main" xmlns:r="http://schemas.openxmlformats.org/officeDocument/2006/relationships" xmlns:p="http://schemas.openxmlformats.org/presentationml/2006/main">
  <p:tag name="NUM" val="1"/>
</p:tagLst>
</file>

<file path=ppt/tags/tag107.xml><?xml version="1.0" encoding="utf-8"?>
<p:tagLst xmlns:a="http://schemas.openxmlformats.org/drawingml/2006/main" xmlns:r="http://schemas.openxmlformats.org/officeDocument/2006/relationships" xmlns:p="http://schemas.openxmlformats.org/presentationml/2006/main">
  <p:tag name="NUM" val="2"/>
</p:tagLst>
</file>

<file path=ppt/tags/tag108.xml><?xml version="1.0" encoding="utf-8"?>
<p:tagLst xmlns:a="http://schemas.openxmlformats.org/drawingml/2006/main" xmlns:r="http://schemas.openxmlformats.org/officeDocument/2006/relationships" xmlns:p="http://schemas.openxmlformats.org/presentationml/2006/main">
  <p:tag name="NUM" val="3"/>
</p:tagLst>
</file>

<file path=ppt/tags/tag109.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10.xml><?xml version="1.0" encoding="utf-8"?>
<p:tagLst xmlns:a="http://schemas.openxmlformats.org/drawingml/2006/main" xmlns:r="http://schemas.openxmlformats.org/officeDocument/2006/relationships" xmlns:p="http://schemas.openxmlformats.org/presentationml/2006/main">
  <p:tag name="NUM" val="2"/>
</p:tagLst>
</file>

<file path=ppt/tags/tag111.xml><?xml version="1.0" encoding="utf-8"?>
<p:tagLst xmlns:a="http://schemas.openxmlformats.org/drawingml/2006/main" xmlns:r="http://schemas.openxmlformats.org/officeDocument/2006/relationships" xmlns:p="http://schemas.openxmlformats.org/presentationml/2006/main">
  <p:tag name="NUM" val="3"/>
</p:tagLst>
</file>

<file path=ppt/tags/tag112.xml><?xml version="1.0" encoding="utf-8"?>
<p:tagLst xmlns:a="http://schemas.openxmlformats.org/drawingml/2006/main" xmlns:r="http://schemas.openxmlformats.org/officeDocument/2006/relationships" xmlns:p="http://schemas.openxmlformats.org/presentationml/2006/main">
  <p:tag name="NUM" val="1"/>
</p:tagLst>
</file>

<file path=ppt/tags/tag113.xml><?xml version="1.0" encoding="utf-8"?>
<p:tagLst xmlns:a="http://schemas.openxmlformats.org/drawingml/2006/main" xmlns:r="http://schemas.openxmlformats.org/officeDocument/2006/relationships" xmlns:p="http://schemas.openxmlformats.org/presentationml/2006/main">
  <p:tag name="NUM" val="2"/>
</p:tagLst>
</file>

<file path=ppt/tags/tag114.xml><?xml version="1.0" encoding="utf-8"?>
<p:tagLst xmlns:a="http://schemas.openxmlformats.org/drawingml/2006/main" xmlns:r="http://schemas.openxmlformats.org/officeDocument/2006/relationships" xmlns:p="http://schemas.openxmlformats.org/presentationml/2006/main">
  <p:tag name="NUM" val="3"/>
</p:tagLst>
</file>

<file path=ppt/tags/tag115.xml><?xml version="1.0" encoding="utf-8"?>
<p:tagLst xmlns:a="http://schemas.openxmlformats.org/drawingml/2006/main" xmlns:r="http://schemas.openxmlformats.org/officeDocument/2006/relationships" xmlns:p="http://schemas.openxmlformats.org/presentationml/2006/main">
  <p:tag name="NUM" val="4"/>
</p:tagLst>
</file>

<file path=ppt/tags/tag116.xml><?xml version="1.0" encoding="utf-8"?>
<p:tagLst xmlns:a="http://schemas.openxmlformats.org/drawingml/2006/main" xmlns:r="http://schemas.openxmlformats.org/officeDocument/2006/relationships" xmlns:p="http://schemas.openxmlformats.org/presentationml/2006/main">
  <p:tag name="NUM" val="1"/>
</p:tagLst>
</file>

<file path=ppt/tags/tag117.xml><?xml version="1.0" encoding="utf-8"?>
<p:tagLst xmlns:a="http://schemas.openxmlformats.org/drawingml/2006/main" xmlns:r="http://schemas.openxmlformats.org/officeDocument/2006/relationships" xmlns:p="http://schemas.openxmlformats.org/presentationml/2006/main">
  <p:tag name="NUM" val="2"/>
</p:tagLst>
</file>

<file path=ppt/tags/tag118.xml><?xml version="1.0" encoding="utf-8"?>
<p:tagLst xmlns:a="http://schemas.openxmlformats.org/drawingml/2006/main" xmlns:r="http://schemas.openxmlformats.org/officeDocument/2006/relationships" xmlns:p="http://schemas.openxmlformats.org/presentationml/2006/main">
  <p:tag name="NUM" val="3"/>
</p:tagLst>
</file>

<file path=ppt/tags/tag119.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20.xml><?xml version="1.0" encoding="utf-8"?>
<p:tagLst xmlns:a="http://schemas.openxmlformats.org/drawingml/2006/main" xmlns:r="http://schemas.openxmlformats.org/officeDocument/2006/relationships" xmlns:p="http://schemas.openxmlformats.org/presentationml/2006/main">
  <p:tag name="NUM" val="2"/>
</p:tagLst>
</file>

<file path=ppt/tags/tag121.xml><?xml version="1.0" encoding="utf-8"?>
<p:tagLst xmlns:a="http://schemas.openxmlformats.org/drawingml/2006/main" xmlns:r="http://schemas.openxmlformats.org/officeDocument/2006/relationships" xmlns:p="http://schemas.openxmlformats.org/presentationml/2006/main">
  <p:tag name="NUM" val="3"/>
</p:tagLst>
</file>

<file path=ppt/tags/tag122.xml><?xml version="1.0" encoding="utf-8"?>
<p:tagLst xmlns:a="http://schemas.openxmlformats.org/drawingml/2006/main" xmlns:r="http://schemas.openxmlformats.org/officeDocument/2006/relationships" xmlns:p="http://schemas.openxmlformats.org/presentationml/2006/main">
  <p:tag name="NUM" val="1"/>
</p:tagLst>
</file>

<file path=ppt/tags/tag123.xml><?xml version="1.0" encoding="utf-8"?>
<p:tagLst xmlns:a="http://schemas.openxmlformats.org/drawingml/2006/main" xmlns:r="http://schemas.openxmlformats.org/officeDocument/2006/relationships" xmlns:p="http://schemas.openxmlformats.org/presentationml/2006/main">
  <p:tag name="NUM" val="2"/>
</p:tagLst>
</file>

<file path=ppt/tags/tag124.xml><?xml version="1.0" encoding="utf-8"?>
<p:tagLst xmlns:a="http://schemas.openxmlformats.org/drawingml/2006/main" xmlns:r="http://schemas.openxmlformats.org/officeDocument/2006/relationships" xmlns:p="http://schemas.openxmlformats.org/presentationml/2006/main">
  <p:tag name="NUM" val="3"/>
</p:tagLst>
</file>

<file path=ppt/tags/tag125.xml><?xml version="1.0" encoding="utf-8"?>
<p:tagLst xmlns:a="http://schemas.openxmlformats.org/drawingml/2006/main" xmlns:r="http://schemas.openxmlformats.org/officeDocument/2006/relationships" xmlns:p="http://schemas.openxmlformats.org/presentationml/2006/main">
  <p:tag name="NUM" val="4"/>
</p:tagLst>
</file>

<file path=ppt/tags/tag126.xml><?xml version="1.0" encoding="utf-8"?>
<p:tagLst xmlns:a="http://schemas.openxmlformats.org/drawingml/2006/main" xmlns:r="http://schemas.openxmlformats.org/officeDocument/2006/relationships" xmlns:p="http://schemas.openxmlformats.org/presentationml/2006/main">
  <p:tag name="NUM" val="1"/>
</p:tagLst>
</file>

<file path=ppt/tags/tag127.xml><?xml version="1.0" encoding="utf-8"?>
<p:tagLst xmlns:a="http://schemas.openxmlformats.org/drawingml/2006/main" xmlns:r="http://schemas.openxmlformats.org/officeDocument/2006/relationships" xmlns:p="http://schemas.openxmlformats.org/presentationml/2006/main">
  <p:tag name="NUM" val="2"/>
</p:tagLst>
</file>

<file path=ppt/tags/tag128.xml><?xml version="1.0" encoding="utf-8"?>
<p:tagLst xmlns:a="http://schemas.openxmlformats.org/drawingml/2006/main" xmlns:r="http://schemas.openxmlformats.org/officeDocument/2006/relationships" xmlns:p="http://schemas.openxmlformats.org/presentationml/2006/main">
  <p:tag name="NUM" val="3"/>
</p:tagLst>
</file>

<file path=ppt/tags/tag129.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30.xml><?xml version="1.0" encoding="utf-8"?>
<p:tagLst xmlns:a="http://schemas.openxmlformats.org/drawingml/2006/main" xmlns:r="http://schemas.openxmlformats.org/officeDocument/2006/relationships" xmlns:p="http://schemas.openxmlformats.org/presentationml/2006/main">
  <p:tag name="NUM" val="2"/>
</p:tagLst>
</file>

<file path=ppt/tags/tag131.xml><?xml version="1.0" encoding="utf-8"?>
<p:tagLst xmlns:a="http://schemas.openxmlformats.org/drawingml/2006/main" xmlns:r="http://schemas.openxmlformats.org/officeDocument/2006/relationships" xmlns:p="http://schemas.openxmlformats.org/presentationml/2006/main">
  <p:tag name="NUM" val="3"/>
</p:tagLst>
</file>

<file path=ppt/tags/tag132.xml><?xml version="1.0" encoding="utf-8"?>
<p:tagLst xmlns:a="http://schemas.openxmlformats.org/drawingml/2006/main" xmlns:r="http://schemas.openxmlformats.org/officeDocument/2006/relationships" xmlns:p="http://schemas.openxmlformats.org/presentationml/2006/main">
  <p:tag name="NUM" val="1"/>
</p:tagLst>
</file>

<file path=ppt/tags/tag133.xml><?xml version="1.0" encoding="utf-8"?>
<p:tagLst xmlns:a="http://schemas.openxmlformats.org/drawingml/2006/main" xmlns:r="http://schemas.openxmlformats.org/officeDocument/2006/relationships" xmlns:p="http://schemas.openxmlformats.org/presentationml/2006/main">
  <p:tag name="NUM" val="2"/>
</p:tagLst>
</file>

<file path=ppt/tags/tag134.xml><?xml version="1.0" encoding="utf-8"?>
<p:tagLst xmlns:a="http://schemas.openxmlformats.org/drawingml/2006/main" xmlns:r="http://schemas.openxmlformats.org/officeDocument/2006/relationships" xmlns:p="http://schemas.openxmlformats.org/presentationml/2006/main">
  <p:tag name="NUM" val="3"/>
</p:tagLst>
</file>

<file path=ppt/tags/tag135.xml><?xml version="1.0" encoding="utf-8"?>
<p:tagLst xmlns:a="http://schemas.openxmlformats.org/drawingml/2006/main" xmlns:r="http://schemas.openxmlformats.org/officeDocument/2006/relationships" xmlns:p="http://schemas.openxmlformats.org/presentationml/2006/main">
  <p:tag name="NUM" val="4"/>
</p:tagLst>
</file>

<file path=ppt/tags/tag136.xml><?xml version="1.0" encoding="utf-8"?>
<p:tagLst xmlns:a="http://schemas.openxmlformats.org/drawingml/2006/main" xmlns:r="http://schemas.openxmlformats.org/officeDocument/2006/relationships" xmlns:p="http://schemas.openxmlformats.org/presentationml/2006/main">
  <p:tag name="NUM" val="1"/>
</p:tagLst>
</file>

<file path=ppt/tags/tag137.xml><?xml version="1.0" encoding="utf-8"?>
<p:tagLst xmlns:a="http://schemas.openxmlformats.org/drawingml/2006/main" xmlns:r="http://schemas.openxmlformats.org/officeDocument/2006/relationships" xmlns:p="http://schemas.openxmlformats.org/presentationml/2006/main">
  <p:tag name="NUM" val="2"/>
</p:tagLst>
</file>

<file path=ppt/tags/tag138.xml><?xml version="1.0" encoding="utf-8"?>
<p:tagLst xmlns:a="http://schemas.openxmlformats.org/drawingml/2006/main" xmlns:r="http://schemas.openxmlformats.org/officeDocument/2006/relationships" xmlns:p="http://schemas.openxmlformats.org/presentationml/2006/main">
  <p:tag name="NUM" val="3"/>
</p:tagLst>
</file>

<file path=ppt/tags/tag139.xml><?xml version="1.0" encoding="utf-8"?>
<p:tagLst xmlns:a="http://schemas.openxmlformats.org/drawingml/2006/main" xmlns:r="http://schemas.openxmlformats.org/officeDocument/2006/relationships" xmlns:p="http://schemas.openxmlformats.org/presentationml/2006/main">
  <p:tag name="NUM" val="4"/>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40.xml><?xml version="1.0" encoding="utf-8"?>
<p:tagLst xmlns:a="http://schemas.openxmlformats.org/drawingml/2006/main" xmlns:r="http://schemas.openxmlformats.org/officeDocument/2006/relationships" xmlns:p="http://schemas.openxmlformats.org/presentationml/2006/main">
  <p:tag name="NUM" val="1"/>
</p:tagLst>
</file>

<file path=ppt/tags/tag141.xml><?xml version="1.0" encoding="utf-8"?>
<p:tagLst xmlns:a="http://schemas.openxmlformats.org/drawingml/2006/main" xmlns:r="http://schemas.openxmlformats.org/officeDocument/2006/relationships" xmlns:p="http://schemas.openxmlformats.org/presentationml/2006/main">
  <p:tag name="NUM" val="2"/>
</p:tagLst>
</file>

<file path=ppt/tags/tag142.xml><?xml version="1.0" encoding="utf-8"?>
<p:tagLst xmlns:a="http://schemas.openxmlformats.org/drawingml/2006/main" xmlns:r="http://schemas.openxmlformats.org/officeDocument/2006/relationships" xmlns:p="http://schemas.openxmlformats.org/presentationml/2006/main">
  <p:tag name="NUM" val="3"/>
</p:tagLst>
</file>

<file path=ppt/tags/tag143.xml><?xml version="1.0" encoding="utf-8"?>
<p:tagLst xmlns:a="http://schemas.openxmlformats.org/drawingml/2006/main" xmlns:r="http://schemas.openxmlformats.org/officeDocument/2006/relationships" xmlns:p="http://schemas.openxmlformats.org/presentationml/2006/main">
  <p:tag name="NUM" val="1"/>
</p:tagLst>
</file>

<file path=ppt/tags/tag144.xml><?xml version="1.0" encoding="utf-8"?>
<p:tagLst xmlns:a="http://schemas.openxmlformats.org/drawingml/2006/main" xmlns:r="http://schemas.openxmlformats.org/officeDocument/2006/relationships" xmlns:p="http://schemas.openxmlformats.org/presentationml/2006/main">
  <p:tag name="NUM" val="2"/>
</p:tagLst>
</file>

<file path=ppt/tags/tag145.xml><?xml version="1.0" encoding="utf-8"?>
<p:tagLst xmlns:a="http://schemas.openxmlformats.org/drawingml/2006/main" xmlns:r="http://schemas.openxmlformats.org/officeDocument/2006/relationships" xmlns:p="http://schemas.openxmlformats.org/presentationml/2006/main">
  <p:tag name="NUM" val="3"/>
</p:tagLst>
</file>

<file path=ppt/tags/tag146.xml><?xml version="1.0" encoding="utf-8"?>
<p:tagLst xmlns:a="http://schemas.openxmlformats.org/drawingml/2006/main" xmlns:r="http://schemas.openxmlformats.org/officeDocument/2006/relationships" xmlns:p="http://schemas.openxmlformats.org/presentationml/2006/main">
  <p:tag name="NUM" val="1"/>
</p:tagLst>
</file>

<file path=ppt/tags/tag147.xml><?xml version="1.0" encoding="utf-8"?>
<p:tagLst xmlns:a="http://schemas.openxmlformats.org/drawingml/2006/main" xmlns:r="http://schemas.openxmlformats.org/officeDocument/2006/relationships" xmlns:p="http://schemas.openxmlformats.org/presentationml/2006/main">
  <p:tag name="NUM" val="2"/>
</p:tagLst>
</file>

<file path=ppt/tags/tag148.xml><?xml version="1.0" encoding="utf-8"?>
<p:tagLst xmlns:a="http://schemas.openxmlformats.org/drawingml/2006/main" xmlns:r="http://schemas.openxmlformats.org/officeDocument/2006/relationships" xmlns:p="http://schemas.openxmlformats.org/presentationml/2006/main">
  <p:tag name="NUM" val="3"/>
</p:tagLst>
</file>

<file path=ppt/tags/tag149.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50.xml><?xml version="1.0" encoding="utf-8"?>
<p:tagLst xmlns:a="http://schemas.openxmlformats.org/drawingml/2006/main" xmlns:r="http://schemas.openxmlformats.org/officeDocument/2006/relationships" xmlns:p="http://schemas.openxmlformats.org/presentationml/2006/main">
  <p:tag name="NUM" val="2"/>
</p:tagLst>
</file>

<file path=ppt/tags/tag151.xml><?xml version="1.0" encoding="utf-8"?>
<p:tagLst xmlns:a="http://schemas.openxmlformats.org/drawingml/2006/main" xmlns:r="http://schemas.openxmlformats.org/officeDocument/2006/relationships" xmlns:p="http://schemas.openxmlformats.org/presentationml/2006/main">
  <p:tag name="NUM" val="3"/>
</p:tagLst>
</file>

<file path=ppt/tags/tag152.xml><?xml version="1.0" encoding="utf-8"?>
<p:tagLst xmlns:a="http://schemas.openxmlformats.org/drawingml/2006/main" xmlns:r="http://schemas.openxmlformats.org/officeDocument/2006/relationships" xmlns:p="http://schemas.openxmlformats.org/presentationml/2006/main">
  <p:tag name="NUM" val="1"/>
</p:tagLst>
</file>

<file path=ppt/tags/tag153.xml><?xml version="1.0" encoding="utf-8"?>
<p:tagLst xmlns:a="http://schemas.openxmlformats.org/drawingml/2006/main" xmlns:r="http://schemas.openxmlformats.org/officeDocument/2006/relationships" xmlns:p="http://schemas.openxmlformats.org/presentationml/2006/main">
  <p:tag name="NUM" val="2"/>
</p:tagLst>
</file>

<file path=ppt/tags/tag154.xml><?xml version="1.0" encoding="utf-8"?>
<p:tagLst xmlns:a="http://schemas.openxmlformats.org/drawingml/2006/main" xmlns:r="http://schemas.openxmlformats.org/officeDocument/2006/relationships" xmlns:p="http://schemas.openxmlformats.org/presentationml/2006/main">
  <p:tag name="NUM" val="3"/>
</p:tagLst>
</file>

<file path=ppt/tags/tag155.xml><?xml version="1.0" encoding="utf-8"?>
<p:tagLst xmlns:a="http://schemas.openxmlformats.org/drawingml/2006/main" xmlns:r="http://schemas.openxmlformats.org/officeDocument/2006/relationships" xmlns:p="http://schemas.openxmlformats.org/presentationml/2006/main">
  <p:tag name="NUM" val="1"/>
</p:tagLst>
</file>

<file path=ppt/tags/tag156.xml><?xml version="1.0" encoding="utf-8"?>
<p:tagLst xmlns:a="http://schemas.openxmlformats.org/drawingml/2006/main" xmlns:r="http://schemas.openxmlformats.org/officeDocument/2006/relationships" xmlns:p="http://schemas.openxmlformats.org/presentationml/2006/main">
  <p:tag name="NUM" val="2"/>
</p:tagLst>
</file>

<file path=ppt/tags/tag157.xml><?xml version="1.0" encoding="utf-8"?>
<p:tagLst xmlns:a="http://schemas.openxmlformats.org/drawingml/2006/main" xmlns:r="http://schemas.openxmlformats.org/officeDocument/2006/relationships" xmlns:p="http://schemas.openxmlformats.org/presentationml/2006/main">
  <p:tag name="NUM" val="3"/>
</p:tagLst>
</file>

<file path=ppt/tags/tag158.xml><?xml version="1.0" encoding="utf-8"?>
<p:tagLst xmlns:a="http://schemas.openxmlformats.org/drawingml/2006/main" xmlns:r="http://schemas.openxmlformats.org/officeDocument/2006/relationships" xmlns:p="http://schemas.openxmlformats.org/presentationml/2006/main">
  <p:tag name="NUM" val="1"/>
</p:tagLst>
</file>

<file path=ppt/tags/tag159.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160.xml><?xml version="1.0" encoding="utf-8"?>
<p:tagLst xmlns:a="http://schemas.openxmlformats.org/drawingml/2006/main" xmlns:r="http://schemas.openxmlformats.org/officeDocument/2006/relationships" xmlns:p="http://schemas.openxmlformats.org/presentationml/2006/main">
  <p:tag name="NUM" val="3"/>
</p:tagLst>
</file>

<file path=ppt/tags/tag161.xml><?xml version="1.0" encoding="utf-8"?>
<p:tagLst xmlns:a="http://schemas.openxmlformats.org/drawingml/2006/main" xmlns:r="http://schemas.openxmlformats.org/officeDocument/2006/relationships" xmlns:p="http://schemas.openxmlformats.org/presentationml/2006/main">
  <p:tag name="NUM" val="1"/>
</p:tagLst>
</file>

<file path=ppt/tags/tag162.xml><?xml version="1.0" encoding="utf-8"?>
<p:tagLst xmlns:a="http://schemas.openxmlformats.org/drawingml/2006/main" xmlns:r="http://schemas.openxmlformats.org/officeDocument/2006/relationships" xmlns:p="http://schemas.openxmlformats.org/presentationml/2006/main">
  <p:tag name="NUM" val="2"/>
</p:tagLst>
</file>

<file path=ppt/tags/tag163.xml><?xml version="1.0" encoding="utf-8"?>
<p:tagLst xmlns:a="http://schemas.openxmlformats.org/drawingml/2006/main" xmlns:r="http://schemas.openxmlformats.org/officeDocument/2006/relationships" xmlns:p="http://schemas.openxmlformats.org/presentationml/2006/main">
  <p:tag name="NUM" val="3"/>
</p:tagLst>
</file>

<file path=ppt/tags/tag164.xml><?xml version="1.0" encoding="utf-8"?>
<p:tagLst xmlns:a="http://schemas.openxmlformats.org/drawingml/2006/main" xmlns:r="http://schemas.openxmlformats.org/officeDocument/2006/relationships" xmlns:p="http://schemas.openxmlformats.org/presentationml/2006/main">
  <p:tag name="NUM" val="1"/>
</p:tagLst>
</file>

<file path=ppt/tags/tag165.xml><?xml version="1.0" encoding="utf-8"?>
<p:tagLst xmlns:a="http://schemas.openxmlformats.org/drawingml/2006/main" xmlns:r="http://schemas.openxmlformats.org/officeDocument/2006/relationships" xmlns:p="http://schemas.openxmlformats.org/presentationml/2006/main">
  <p:tag name="NUM" val="2"/>
</p:tagLst>
</file>

<file path=ppt/tags/tag166.xml><?xml version="1.0" encoding="utf-8"?>
<p:tagLst xmlns:a="http://schemas.openxmlformats.org/drawingml/2006/main" xmlns:r="http://schemas.openxmlformats.org/officeDocument/2006/relationships" xmlns:p="http://schemas.openxmlformats.org/presentationml/2006/main">
  <p:tag name="NUM" val="3"/>
</p:tagLst>
</file>

<file path=ppt/tags/tag167.xml><?xml version="1.0" encoding="utf-8"?>
<p:tagLst xmlns:a="http://schemas.openxmlformats.org/drawingml/2006/main" xmlns:r="http://schemas.openxmlformats.org/officeDocument/2006/relationships" xmlns:p="http://schemas.openxmlformats.org/presentationml/2006/main">
  <p:tag name="NUM" val="1"/>
</p:tagLst>
</file>

<file path=ppt/tags/tag168.xml><?xml version="1.0" encoding="utf-8"?>
<p:tagLst xmlns:a="http://schemas.openxmlformats.org/drawingml/2006/main" xmlns:r="http://schemas.openxmlformats.org/officeDocument/2006/relationships" xmlns:p="http://schemas.openxmlformats.org/presentationml/2006/main">
  <p:tag name="NUM" val="2"/>
</p:tagLst>
</file>

<file path=ppt/tags/tag169.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4"/>
</p:tagLst>
</file>

<file path=ppt/tags/tag170.xml><?xml version="1.0" encoding="utf-8"?>
<p:tagLst xmlns:a="http://schemas.openxmlformats.org/drawingml/2006/main" xmlns:r="http://schemas.openxmlformats.org/officeDocument/2006/relationships" xmlns:p="http://schemas.openxmlformats.org/presentationml/2006/main">
  <p:tag name="NUM" val="1"/>
</p:tagLst>
</file>

<file path=ppt/tags/tag171.xml><?xml version="1.0" encoding="utf-8"?>
<p:tagLst xmlns:a="http://schemas.openxmlformats.org/drawingml/2006/main" xmlns:r="http://schemas.openxmlformats.org/officeDocument/2006/relationships" xmlns:p="http://schemas.openxmlformats.org/presentationml/2006/main">
  <p:tag name="NUM" val="2"/>
</p:tagLst>
</file>

<file path=ppt/tags/tag172.xml><?xml version="1.0" encoding="utf-8"?>
<p:tagLst xmlns:a="http://schemas.openxmlformats.org/drawingml/2006/main" xmlns:r="http://schemas.openxmlformats.org/officeDocument/2006/relationships" xmlns:p="http://schemas.openxmlformats.org/presentationml/2006/main">
  <p:tag name="NUM" val="3"/>
</p:tagLst>
</file>

<file path=ppt/tags/tag173.xml><?xml version="1.0" encoding="utf-8"?>
<p:tagLst xmlns:a="http://schemas.openxmlformats.org/drawingml/2006/main" xmlns:r="http://schemas.openxmlformats.org/officeDocument/2006/relationships" xmlns:p="http://schemas.openxmlformats.org/presentationml/2006/main">
  <p:tag name="NUM" val="1"/>
</p:tagLst>
</file>

<file path=ppt/tags/tag174.xml><?xml version="1.0" encoding="utf-8"?>
<p:tagLst xmlns:a="http://schemas.openxmlformats.org/drawingml/2006/main" xmlns:r="http://schemas.openxmlformats.org/officeDocument/2006/relationships" xmlns:p="http://schemas.openxmlformats.org/presentationml/2006/main">
  <p:tag name="NUM" val="2"/>
</p:tagLst>
</file>

<file path=ppt/tags/tag175.xml><?xml version="1.0" encoding="utf-8"?>
<p:tagLst xmlns:a="http://schemas.openxmlformats.org/drawingml/2006/main" xmlns:r="http://schemas.openxmlformats.org/officeDocument/2006/relationships" xmlns:p="http://schemas.openxmlformats.org/presentationml/2006/main">
  <p:tag name="NUM" val="3"/>
</p:tagLst>
</file>

<file path=ppt/tags/tag176.xml><?xml version="1.0" encoding="utf-8"?>
<p:tagLst xmlns:a="http://schemas.openxmlformats.org/drawingml/2006/main" xmlns:r="http://schemas.openxmlformats.org/officeDocument/2006/relationships" xmlns:p="http://schemas.openxmlformats.org/presentationml/2006/main">
  <p:tag name="NUM" val="1"/>
</p:tagLst>
</file>

<file path=ppt/tags/tag177.xml><?xml version="1.0" encoding="utf-8"?>
<p:tagLst xmlns:a="http://schemas.openxmlformats.org/drawingml/2006/main" xmlns:r="http://schemas.openxmlformats.org/officeDocument/2006/relationships" xmlns:p="http://schemas.openxmlformats.org/presentationml/2006/main">
  <p:tag name="NUM" val="2"/>
</p:tagLst>
</file>

<file path=ppt/tags/tag178.xml><?xml version="1.0" encoding="utf-8"?>
<p:tagLst xmlns:a="http://schemas.openxmlformats.org/drawingml/2006/main" xmlns:r="http://schemas.openxmlformats.org/officeDocument/2006/relationships" xmlns:p="http://schemas.openxmlformats.org/presentationml/2006/main">
  <p:tag name="NUM" val="3"/>
</p:tagLst>
</file>

<file path=ppt/tags/tag179.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5"/>
</p:tagLst>
</file>

<file path=ppt/tags/tag180.xml><?xml version="1.0" encoding="utf-8"?>
<p:tagLst xmlns:a="http://schemas.openxmlformats.org/drawingml/2006/main" xmlns:r="http://schemas.openxmlformats.org/officeDocument/2006/relationships" xmlns:p="http://schemas.openxmlformats.org/presentationml/2006/main">
  <p:tag name="NUM" val="2"/>
</p:tagLst>
</file>

<file path=ppt/tags/tag181.xml><?xml version="1.0" encoding="utf-8"?>
<p:tagLst xmlns:a="http://schemas.openxmlformats.org/drawingml/2006/main" xmlns:r="http://schemas.openxmlformats.org/officeDocument/2006/relationships" xmlns:p="http://schemas.openxmlformats.org/presentationml/2006/main">
  <p:tag name="NUM" val="3"/>
</p:tagLst>
</file>

<file path=ppt/tags/tag182.xml><?xml version="1.0" encoding="utf-8"?>
<p:tagLst xmlns:a="http://schemas.openxmlformats.org/drawingml/2006/main" xmlns:r="http://schemas.openxmlformats.org/officeDocument/2006/relationships" xmlns:p="http://schemas.openxmlformats.org/presentationml/2006/main">
  <p:tag name="NUM" val="1"/>
</p:tagLst>
</file>

<file path=ppt/tags/tag183.xml><?xml version="1.0" encoding="utf-8"?>
<p:tagLst xmlns:a="http://schemas.openxmlformats.org/drawingml/2006/main" xmlns:r="http://schemas.openxmlformats.org/officeDocument/2006/relationships" xmlns:p="http://schemas.openxmlformats.org/presentationml/2006/main">
  <p:tag name="NUM" val="2"/>
</p:tagLst>
</file>

<file path=ppt/tags/tag184.xml><?xml version="1.0" encoding="utf-8"?>
<p:tagLst xmlns:a="http://schemas.openxmlformats.org/drawingml/2006/main" xmlns:r="http://schemas.openxmlformats.org/officeDocument/2006/relationships" xmlns:p="http://schemas.openxmlformats.org/presentationml/2006/main">
  <p:tag name="NUM" val="3"/>
</p:tagLst>
</file>

<file path=ppt/tags/tag185.xml><?xml version="1.0" encoding="utf-8"?>
<p:tagLst xmlns:a="http://schemas.openxmlformats.org/drawingml/2006/main" xmlns:r="http://schemas.openxmlformats.org/officeDocument/2006/relationships" xmlns:p="http://schemas.openxmlformats.org/presentationml/2006/main">
  <p:tag name="NUM" val="1"/>
</p:tagLst>
</file>

<file path=ppt/tags/tag186.xml><?xml version="1.0" encoding="utf-8"?>
<p:tagLst xmlns:a="http://schemas.openxmlformats.org/drawingml/2006/main" xmlns:r="http://schemas.openxmlformats.org/officeDocument/2006/relationships" xmlns:p="http://schemas.openxmlformats.org/presentationml/2006/main">
  <p:tag name="NUM" val="2"/>
</p:tagLst>
</file>

<file path=ppt/tags/tag187.xml><?xml version="1.0" encoding="utf-8"?>
<p:tagLst xmlns:a="http://schemas.openxmlformats.org/drawingml/2006/main" xmlns:r="http://schemas.openxmlformats.org/officeDocument/2006/relationships" xmlns:p="http://schemas.openxmlformats.org/presentationml/2006/main">
  <p:tag name="NUM" val="3"/>
</p:tagLst>
</file>

<file path=ppt/tags/tag188.xml><?xml version="1.0" encoding="utf-8"?>
<p:tagLst xmlns:a="http://schemas.openxmlformats.org/drawingml/2006/main" xmlns:r="http://schemas.openxmlformats.org/officeDocument/2006/relationships" xmlns:p="http://schemas.openxmlformats.org/presentationml/2006/main">
  <p:tag name="NUM" val="1"/>
</p:tagLst>
</file>

<file path=ppt/tags/tag189.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190.xml><?xml version="1.0" encoding="utf-8"?>
<p:tagLst xmlns:a="http://schemas.openxmlformats.org/drawingml/2006/main" xmlns:r="http://schemas.openxmlformats.org/officeDocument/2006/relationships" xmlns:p="http://schemas.openxmlformats.org/presentationml/2006/main">
  <p:tag name="NUM" val="3"/>
</p:tagLst>
</file>

<file path=ppt/tags/tag191.xml><?xml version="1.0" encoding="utf-8"?>
<p:tagLst xmlns:a="http://schemas.openxmlformats.org/drawingml/2006/main" xmlns:r="http://schemas.openxmlformats.org/officeDocument/2006/relationships" xmlns:p="http://schemas.openxmlformats.org/presentationml/2006/main">
  <p:tag name="NUM" val="1"/>
</p:tagLst>
</file>

<file path=ppt/tags/tag192.xml><?xml version="1.0" encoding="utf-8"?>
<p:tagLst xmlns:a="http://schemas.openxmlformats.org/drawingml/2006/main" xmlns:r="http://schemas.openxmlformats.org/officeDocument/2006/relationships" xmlns:p="http://schemas.openxmlformats.org/presentationml/2006/main">
  <p:tag name="NUM" val="2"/>
</p:tagLst>
</file>

<file path=ppt/tags/tag193.xml><?xml version="1.0" encoding="utf-8"?>
<p:tagLst xmlns:a="http://schemas.openxmlformats.org/drawingml/2006/main" xmlns:r="http://schemas.openxmlformats.org/officeDocument/2006/relationships" xmlns:p="http://schemas.openxmlformats.org/presentationml/2006/main">
  <p:tag name="NUM" val="3"/>
</p:tagLst>
</file>

<file path=ppt/tags/tag194.xml><?xml version="1.0" encoding="utf-8"?>
<p:tagLst xmlns:a="http://schemas.openxmlformats.org/drawingml/2006/main" xmlns:r="http://schemas.openxmlformats.org/officeDocument/2006/relationships" xmlns:p="http://schemas.openxmlformats.org/presentationml/2006/main">
  <p:tag name="NUM" val="1"/>
</p:tagLst>
</file>

<file path=ppt/tags/tag195.xml><?xml version="1.0" encoding="utf-8"?>
<p:tagLst xmlns:a="http://schemas.openxmlformats.org/drawingml/2006/main" xmlns:r="http://schemas.openxmlformats.org/officeDocument/2006/relationships" xmlns:p="http://schemas.openxmlformats.org/presentationml/2006/main">
  <p:tag name="NUM" val="2"/>
</p:tagLst>
</file>

<file path=ppt/tags/tag196.xml><?xml version="1.0" encoding="utf-8"?>
<p:tagLst xmlns:a="http://schemas.openxmlformats.org/drawingml/2006/main" xmlns:r="http://schemas.openxmlformats.org/officeDocument/2006/relationships" xmlns:p="http://schemas.openxmlformats.org/presentationml/2006/main">
  <p:tag name="NUM" val="1"/>
</p:tagLst>
</file>

<file path=ppt/tags/tag197.xml><?xml version="1.0" encoding="utf-8"?>
<p:tagLst xmlns:a="http://schemas.openxmlformats.org/drawingml/2006/main" xmlns:r="http://schemas.openxmlformats.org/officeDocument/2006/relationships" xmlns:p="http://schemas.openxmlformats.org/presentationml/2006/main">
  <p:tag name="NUM" val="2"/>
</p:tagLst>
</file>

<file path=ppt/tags/tag198.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4"/>
</p:tagLst>
</file>

<file path=ppt/tags/tag23.xml><?xml version="1.0" encoding="utf-8"?>
<p:tagLst xmlns:a="http://schemas.openxmlformats.org/drawingml/2006/main" xmlns:r="http://schemas.openxmlformats.org/officeDocument/2006/relationships" xmlns:p="http://schemas.openxmlformats.org/presentationml/2006/main">
  <p:tag name="NUM" val="5"/>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3"/>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4"/>
</p:tagLst>
</file>

<file path=ppt/tags/tag31.xml><?xml version="1.0" encoding="utf-8"?>
<p:tagLst xmlns:a="http://schemas.openxmlformats.org/drawingml/2006/main" xmlns:r="http://schemas.openxmlformats.org/officeDocument/2006/relationships" xmlns:p="http://schemas.openxmlformats.org/presentationml/2006/main">
  <p:tag name="NUM" val="5"/>
</p:tagLst>
</file>

<file path=ppt/tags/tag32.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3"/>
</p:tagLst>
</file>

<file path=ppt/tags/tag35.xml><?xml version="1.0" encoding="utf-8"?>
<p:tagLst xmlns:a="http://schemas.openxmlformats.org/drawingml/2006/main" xmlns:r="http://schemas.openxmlformats.org/officeDocument/2006/relationships" xmlns:p="http://schemas.openxmlformats.org/presentationml/2006/main">
  <p:tag name="NUM" val="4"/>
</p:tagLst>
</file>

<file path=ppt/tags/tag36.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2"/>
</p:tagLst>
</file>

<file path=ppt/tags/tag38.xml><?xml version="1.0" encoding="utf-8"?>
<p:tagLst xmlns:a="http://schemas.openxmlformats.org/drawingml/2006/main" xmlns:r="http://schemas.openxmlformats.org/officeDocument/2006/relationships" xmlns:p="http://schemas.openxmlformats.org/presentationml/2006/main">
  <p:tag name="NUM" val="3"/>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2"/>
</p:tagLst>
</file>

<file path=ppt/tags/tag44.xml><?xml version="1.0" encoding="utf-8"?>
<p:tagLst xmlns:a="http://schemas.openxmlformats.org/drawingml/2006/main" xmlns:r="http://schemas.openxmlformats.org/officeDocument/2006/relationships" xmlns:p="http://schemas.openxmlformats.org/presentationml/2006/main">
  <p:tag name="NUM" val="3"/>
</p:tagLst>
</file>

<file path=ppt/tags/tag45.xml><?xml version="1.0" encoding="utf-8"?>
<p:tagLst xmlns:a="http://schemas.openxmlformats.org/drawingml/2006/main" xmlns:r="http://schemas.openxmlformats.org/officeDocument/2006/relationships" xmlns:p="http://schemas.openxmlformats.org/presentationml/2006/main">
  <p:tag name="NUM" val="4"/>
</p:tagLst>
</file>

<file path=ppt/tags/tag46.xml><?xml version="1.0" encoding="utf-8"?>
<p:tagLst xmlns:a="http://schemas.openxmlformats.org/drawingml/2006/main" xmlns:r="http://schemas.openxmlformats.org/officeDocument/2006/relationships" xmlns:p="http://schemas.openxmlformats.org/presentationml/2006/main">
  <p:tag name="NUM" val="1"/>
</p:tagLst>
</file>

<file path=ppt/tags/tag47.xml><?xml version="1.0" encoding="utf-8"?>
<p:tagLst xmlns:a="http://schemas.openxmlformats.org/drawingml/2006/main" xmlns:r="http://schemas.openxmlformats.org/officeDocument/2006/relationships" xmlns:p="http://schemas.openxmlformats.org/presentationml/2006/main">
  <p:tag name="NUM" val="2"/>
</p:tagLst>
</file>

<file path=ppt/tags/tag48.xml><?xml version="1.0" encoding="utf-8"?>
<p:tagLst xmlns:a="http://schemas.openxmlformats.org/drawingml/2006/main" xmlns:r="http://schemas.openxmlformats.org/officeDocument/2006/relationships" xmlns:p="http://schemas.openxmlformats.org/presentationml/2006/main">
  <p:tag name="NUM" val="3"/>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50.xml><?xml version="1.0" encoding="utf-8"?>
<p:tagLst xmlns:a="http://schemas.openxmlformats.org/drawingml/2006/main" xmlns:r="http://schemas.openxmlformats.org/officeDocument/2006/relationships" xmlns:p="http://schemas.openxmlformats.org/presentationml/2006/main">
  <p:tag name="NUM" val="2"/>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2"/>
</p:tagLst>
</file>

<file path=ppt/tags/tag54.xml><?xml version="1.0" encoding="utf-8"?>
<p:tagLst xmlns:a="http://schemas.openxmlformats.org/drawingml/2006/main" xmlns:r="http://schemas.openxmlformats.org/officeDocument/2006/relationships" xmlns:p="http://schemas.openxmlformats.org/presentationml/2006/main">
  <p:tag name="NUM" val="3"/>
</p:tagLst>
</file>

<file path=ppt/tags/tag55.xml><?xml version="1.0" encoding="utf-8"?>
<p:tagLst xmlns:a="http://schemas.openxmlformats.org/drawingml/2006/main" xmlns:r="http://schemas.openxmlformats.org/officeDocument/2006/relationships" xmlns:p="http://schemas.openxmlformats.org/presentationml/2006/main">
  <p:tag name="NUM" val="4"/>
</p:tagLst>
</file>

<file path=ppt/tags/tag56.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2"/>
</p:tagLst>
</file>

<file path=ppt/tags/tag58.xml><?xml version="1.0" encoding="utf-8"?>
<p:tagLst xmlns:a="http://schemas.openxmlformats.org/drawingml/2006/main" xmlns:r="http://schemas.openxmlformats.org/officeDocument/2006/relationships" xmlns:p="http://schemas.openxmlformats.org/presentationml/2006/main">
  <p:tag name="NUM" val="3"/>
</p:tagLst>
</file>

<file path=ppt/tags/tag59.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5"/>
</p:tagLst>
</file>

<file path=ppt/tags/tag60.xml><?xml version="1.0" encoding="utf-8"?>
<p:tagLst xmlns:a="http://schemas.openxmlformats.org/drawingml/2006/main" xmlns:r="http://schemas.openxmlformats.org/officeDocument/2006/relationships" xmlns:p="http://schemas.openxmlformats.org/presentationml/2006/main">
  <p:tag name="NUM" val="2"/>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4"/>
</p:tagLst>
</file>

<file path=ppt/tags/tag66.xml><?xml version="1.0" encoding="utf-8"?>
<p:tagLst xmlns:a="http://schemas.openxmlformats.org/drawingml/2006/main" xmlns:r="http://schemas.openxmlformats.org/officeDocument/2006/relationships" xmlns:p="http://schemas.openxmlformats.org/presentationml/2006/main">
  <p:tag name="NUM" val="5"/>
</p:tagLst>
</file>

<file path=ppt/tags/tag67.xml><?xml version="1.0" encoding="utf-8"?>
<p:tagLst xmlns:a="http://schemas.openxmlformats.org/drawingml/2006/main" xmlns:r="http://schemas.openxmlformats.org/officeDocument/2006/relationships" xmlns:p="http://schemas.openxmlformats.org/presentationml/2006/main">
  <p:tag name="NUM" val="6"/>
</p:tagLst>
</file>

<file path=ppt/tags/tag68.xml><?xml version="1.0" encoding="utf-8"?>
<p:tagLst xmlns:a="http://schemas.openxmlformats.org/drawingml/2006/main" xmlns:r="http://schemas.openxmlformats.org/officeDocument/2006/relationships" xmlns:p="http://schemas.openxmlformats.org/presentationml/2006/main">
  <p:tag name="NUM" val="7"/>
</p:tagLst>
</file>

<file path=ppt/tags/tag69.xml><?xml version="1.0" encoding="utf-8"?>
<p:tagLst xmlns:a="http://schemas.openxmlformats.org/drawingml/2006/main" xmlns:r="http://schemas.openxmlformats.org/officeDocument/2006/relationships" xmlns:p="http://schemas.openxmlformats.org/presentationml/2006/main">
  <p:tag name="NUM" val="8"/>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1"/>
</p:tagLst>
</file>

<file path=ppt/tags/tag71.xml><?xml version="1.0" encoding="utf-8"?>
<p:tagLst xmlns:a="http://schemas.openxmlformats.org/drawingml/2006/main" xmlns:r="http://schemas.openxmlformats.org/officeDocument/2006/relationships" xmlns:p="http://schemas.openxmlformats.org/presentationml/2006/main">
  <p:tag name="NUM" val="2"/>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74.xml><?xml version="1.0" encoding="utf-8"?>
<p:tagLst xmlns:a="http://schemas.openxmlformats.org/drawingml/2006/main" xmlns:r="http://schemas.openxmlformats.org/officeDocument/2006/relationships" xmlns:p="http://schemas.openxmlformats.org/presentationml/2006/main">
  <p:tag name="NUM" val="2"/>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1"/>
</p:tagLst>
</file>

<file path=ppt/tags/tag77.xml><?xml version="1.0" encoding="utf-8"?>
<p:tagLst xmlns:a="http://schemas.openxmlformats.org/drawingml/2006/main" xmlns:r="http://schemas.openxmlformats.org/officeDocument/2006/relationships" xmlns:p="http://schemas.openxmlformats.org/presentationml/2006/main">
  <p:tag name="NUM" val="2"/>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4"/>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80.xml><?xml version="1.0" encoding="utf-8"?>
<p:tagLst xmlns:a="http://schemas.openxmlformats.org/drawingml/2006/main" xmlns:r="http://schemas.openxmlformats.org/officeDocument/2006/relationships" xmlns:p="http://schemas.openxmlformats.org/presentationml/2006/main">
  <p:tag name="NUM" val="1"/>
</p:tagLst>
</file>

<file path=ppt/tags/tag81.xml><?xml version="1.0" encoding="utf-8"?>
<p:tagLst xmlns:a="http://schemas.openxmlformats.org/drawingml/2006/main" xmlns:r="http://schemas.openxmlformats.org/officeDocument/2006/relationships" xmlns:p="http://schemas.openxmlformats.org/presentationml/2006/main">
  <p:tag name="NUM" val="2"/>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1"/>
</p:tagLst>
</file>

<file path=ppt/tags/tag84.xml><?xml version="1.0" encoding="utf-8"?>
<p:tagLst xmlns:a="http://schemas.openxmlformats.org/drawingml/2006/main" xmlns:r="http://schemas.openxmlformats.org/officeDocument/2006/relationships" xmlns:p="http://schemas.openxmlformats.org/presentationml/2006/main">
  <p:tag name="NUM" val="2"/>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1"/>
</p:tagLst>
</file>

<file path=ppt/tags/tag87.xml><?xml version="1.0" encoding="utf-8"?>
<p:tagLst xmlns:a="http://schemas.openxmlformats.org/drawingml/2006/main" xmlns:r="http://schemas.openxmlformats.org/officeDocument/2006/relationships" xmlns:p="http://schemas.openxmlformats.org/presentationml/2006/main">
  <p:tag name="NUM" val="2"/>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4"/>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1"/>
</p:tagLst>
</file>

<file path=ppt/tags/tag91.xml><?xml version="1.0" encoding="utf-8"?>
<p:tagLst xmlns:a="http://schemas.openxmlformats.org/drawingml/2006/main" xmlns:r="http://schemas.openxmlformats.org/officeDocument/2006/relationships" xmlns:p="http://schemas.openxmlformats.org/presentationml/2006/main">
  <p:tag name="NUM" val="2"/>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2"/>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1"/>
</p:tagLst>
</file>

<file path=ppt/tags/tag97.xml><?xml version="1.0" encoding="utf-8"?>
<p:tagLst xmlns:a="http://schemas.openxmlformats.org/drawingml/2006/main" xmlns:r="http://schemas.openxmlformats.org/officeDocument/2006/relationships" xmlns:p="http://schemas.openxmlformats.org/presentationml/2006/main">
  <p:tag name="NUM" val="2"/>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GestaltVTI">
  <a:themeElements>
    <a:clrScheme name="AnalogousFromDarkSeedLeftStep">
      <a:dk1>
        <a:srgbClr val="000000"/>
      </a:dk1>
      <a:lt1>
        <a:srgbClr val="FFFFFF"/>
      </a:lt1>
      <a:dk2>
        <a:srgbClr val="1E301B"/>
      </a:dk2>
      <a:lt2>
        <a:srgbClr val="F1F0F3"/>
      </a:lt2>
      <a:accent1>
        <a:srgbClr val="85AE23"/>
      </a:accent1>
      <a:accent2>
        <a:srgbClr val="B4A118"/>
      </a:accent2>
      <a:accent3>
        <a:srgbClr val="E2802D"/>
      </a:accent3>
      <a:accent4>
        <a:srgbClr val="D1231C"/>
      </a:accent4>
      <a:accent5>
        <a:srgbClr val="E22D71"/>
      </a:accent5>
      <a:accent6>
        <a:srgbClr val="D11CAB"/>
      </a:accent6>
      <a:hlink>
        <a:srgbClr val="C34D66"/>
      </a:hlink>
      <a:folHlink>
        <a:srgbClr val="7F7F7F"/>
      </a:folHlink>
    </a:clrScheme>
    <a:fontScheme name="Bierstadt">
      <a:majorFont>
        <a:latin typeface="Bierstadt"/>
        <a:ea typeface="Bierstadt"/>
        <a:cs typeface="Arial"/>
      </a:majorFont>
      <a:minorFont>
        <a:latin typeface="Bierstadt"/>
        <a:ea typeface="Bierstadt"/>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staltVTI" id="{4F87C71D-53D1-4B71-BF97-FD0EA4B25665}" vid="{A110AFC4-8D8A-4C02-8885-7BA370B379B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2707</Words>
  <Application>Microsoft Office PowerPoint</Application>
  <PresentationFormat>Widescreen</PresentationFormat>
  <Paragraphs>304</Paragraphs>
  <Slides>58</Slides>
  <Notes>0</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58</vt:i4>
      </vt:variant>
    </vt:vector>
  </HeadingPairs>
  <TitlesOfParts>
    <vt:vector size="63" baseType="lpstr">
      <vt:lpstr>Arial</vt:lpstr>
      <vt:lpstr>Bierstadt</vt:lpstr>
      <vt:lpstr>Calibri</vt:lpstr>
      <vt:lpstr>Century Gothic</vt:lpstr>
      <vt:lpstr>GestaltVTI</vt:lpstr>
      <vt:lpstr>Suivi du rendement du portefeuille</vt:lpstr>
      <vt:lpstr>PowerPoint Presentation</vt:lpstr>
      <vt:lpstr>Que préfères-tu?</vt:lpstr>
      <vt:lpstr>Que préfères-tu?</vt:lpstr>
      <vt:lpstr>Que préfères-tu?</vt:lpstr>
      <vt:lpstr>Alors…pourquoi c’est important?</vt:lpstr>
      <vt:lpstr>Vidéo et questions (regarde la vidéo ou lis la transcription pour répondre aux questions)</vt:lpstr>
      <vt:lpstr>Pourquoi doit-on surveiller le rendement?</vt:lpstr>
      <vt:lpstr>Qu’est-ce qu’un indice de référence? </vt:lpstr>
      <vt:lpstr>Qu’est-ce qu’un indice de référence? </vt:lpstr>
      <vt:lpstr>Qu’est-ce qu’un indice de référence?</vt:lpstr>
      <vt:lpstr>Si ton portefeuille est principalement composé d’actions technologiques, quel indice de référence convient le mieux? </vt:lpstr>
      <vt:lpstr>Si ton portefeuille est principalement composé d’actions technologiques, quel indice de référence convient le mieux? </vt:lpstr>
      <vt:lpstr>Types d’indices de référence</vt:lpstr>
      <vt:lpstr>Dans l’exemple des trois pommiers, que représente l’augmentation de la valeur des pommiers?   </vt:lpstr>
      <vt:lpstr>Dans l’exemple des trois pommiers, que représente l’augmentation de la valeur des pommiers?   </vt:lpstr>
      <vt:lpstr>Comment calcule-t-on un rendement?</vt:lpstr>
      <vt:lpstr>Quel terme décrit la mesure selon laquelle la valeur d’un investissement augmente et diminue au fil du temps?   </vt:lpstr>
      <vt:lpstr>Quel terme décrit la mesure selon laquelle la valeur d’un investissement augmente et diminue au fil du temps?   </vt:lpstr>
      <vt:lpstr>Au-delà du rendement : constance et risque</vt:lpstr>
      <vt:lpstr>Que mesure l’écart-type dans un investissement? </vt:lpstr>
      <vt:lpstr>Que mesure l’écart-type dans un investissement? </vt:lpstr>
      <vt:lpstr>Volatilité par rapport à un indice de référence : bêta</vt:lpstr>
      <vt:lpstr>Si un portefeuille a un bêta supérieur à un, qu’est-ce que cela signifie?   </vt:lpstr>
      <vt:lpstr>Si un portefeuille a un bêta supérieur à un, qu’est-ce que cela signifie?   </vt:lpstr>
      <vt:lpstr>Volatilité par rapport à un indice de référence : bêta</vt:lpstr>
      <vt:lpstr>Qu’est-ce que le ratio de Sharpe t’indique? </vt:lpstr>
      <vt:lpstr>Qu’est-ce que le ratio de Sharpe t’indique? </vt:lpstr>
      <vt:lpstr>Si deux investissements ont le même rendement, mais que l’un comporte moins de risque, lequel a le meilleur ratio de Sharpe?   </vt:lpstr>
      <vt:lpstr>Si deux investissements ont le même rendement, mais que l’un comporte moins de risque, lequel a le meilleur ratio de Sharpe?   </vt:lpstr>
      <vt:lpstr>Rendement ajusté au risque : ratio de Sharpe</vt:lpstr>
      <vt:lpstr>Quelle est la principale raison de rééquilibrer son portefeuille? </vt:lpstr>
      <vt:lpstr>Quelle est la principale raison de rééquilibrer son portefeuille? </vt:lpstr>
      <vt:lpstr>Rééquilibrage du portefeuille</vt:lpstr>
      <vt:lpstr>Laquelle des étapes suivantes ne fait pas partie des trois étapes du rééquilibrage? </vt:lpstr>
      <vt:lpstr>Laquelle des étapes suivantes ne fait pas partie des trois étapes du rééquilibrage? </vt:lpstr>
      <vt:lpstr>Rééquilibrage du portefeuille</vt:lpstr>
      <vt:lpstr>Conclusion</vt:lpstr>
      <vt:lpstr>Activité d’association</vt:lpstr>
      <vt:lpstr>Conseils</vt:lpstr>
      <vt:lpstr>Présentation et discussion</vt:lpstr>
      <vt:lpstr>Sophia, 28 ans</vt:lpstr>
      <vt:lpstr>Dwayne, 65 ans</vt:lpstr>
      <vt:lpstr>Lena, 17 ans</vt:lpstr>
      <vt:lpstr>Marco, 35 ans</vt:lpstr>
      <vt:lpstr>Jessie, 45 ans</vt:lpstr>
      <vt:lpstr>Mindy, 50 ans</vt:lpstr>
      <vt:lpstr>Réflexion</vt:lpstr>
      <vt:lpstr>Vrai ou faux? </vt:lpstr>
      <vt:lpstr>Vrai ou faux? </vt:lpstr>
      <vt:lpstr>Vrai ou faux? </vt:lpstr>
      <vt:lpstr>Vrai ou faux? </vt:lpstr>
      <vt:lpstr>Vrai ou faux? </vt:lpstr>
      <vt:lpstr>Vrai ou faux? </vt:lpstr>
      <vt:lpstr>Vrai ou faux? </vt:lpstr>
      <vt:lpstr>Vrai ou faux? </vt:lpstr>
      <vt:lpstr>PowerPoint Presentation</vt:lpstr>
      <vt:lpstr>Imagine que tu as un portefeuille comme Marco (actions technologiques à risque élevé). L’indice composé NASDAQ chute de 20 %, mais ton portefeuille ne diminue que de 10 %. Qu’est-ce que cela t’indique à propos du bêta de ton portefeuille? Qu’est-ce que tu pourrais faire ensuite?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Gagliardi, Monica</dc:creator>
  <cp:lastModifiedBy>Soriano, Sally</cp:lastModifiedBy>
  <cp:revision>182</cp:revision>
  <dcterms:created xsi:type="dcterms:W3CDTF">2023-10-22T21:01:04Z</dcterms:created>
  <dcterms:modified xsi:type="dcterms:W3CDTF">2026-04-10T19:57:16Z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e873328-34e0-4f6c-84cb-dd757c63c1a0_ActionId">
    <vt:lpwstr>ee0202de-5cf6-46c2-8a21-1c0b412b413b</vt:lpwstr>
  </property>
  <property fmtid="{D5CDD505-2E9C-101B-9397-08002B2CF9AE}" pid="3" name="MSIP_Label_be873328-34e0-4f6c-84cb-dd757c63c1a0_ContentBits">
    <vt:lpwstr>0</vt:lpwstr>
  </property>
  <property fmtid="{D5CDD505-2E9C-101B-9397-08002B2CF9AE}" pid="4" name="MSIP_Label_be873328-34e0-4f6c-84cb-dd757c63c1a0_Enabled">
    <vt:lpwstr>true</vt:lpwstr>
  </property>
  <property fmtid="{D5CDD505-2E9C-101B-9397-08002B2CF9AE}" pid="5" name="MSIP_Label_be873328-34e0-4f6c-84cb-dd757c63c1a0_Method">
    <vt:lpwstr>Privileged</vt:lpwstr>
  </property>
  <property fmtid="{D5CDD505-2E9C-101B-9397-08002B2CF9AE}" pid="6" name="MSIP_Label_be873328-34e0-4f6c-84cb-dd757c63c1a0_Name">
    <vt:lpwstr>FIL-Internal</vt:lpwstr>
  </property>
  <property fmtid="{D5CDD505-2E9C-101B-9397-08002B2CF9AE}" pid="7" name="MSIP_Label_be873328-34e0-4f6c-84cb-dd757c63c1a0_SetDate">
    <vt:lpwstr>2023-11-01T18:04:36Z</vt:lpwstr>
  </property>
  <property fmtid="{D5CDD505-2E9C-101B-9397-08002B2CF9AE}" pid="8" name="MSIP_Label_be873328-34e0-4f6c-84cb-dd757c63c1a0_SiteId">
    <vt:lpwstr>6b94db52-3791-432c-b97e-871411cd202e</vt:lpwstr>
  </property>
</Properties>
</file>