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54"/>
  </p:notesMasterIdLst>
  <p:sldIdLst>
    <p:sldId id="281" r:id="rId2"/>
    <p:sldId id="294" r:id="rId3"/>
    <p:sldId id="477" r:id="rId4"/>
    <p:sldId id="483" r:id="rId5"/>
    <p:sldId id="444" r:id="rId6"/>
    <p:sldId id="484" r:id="rId7"/>
    <p:sldId id="445" r:id="rId8"/>
    <p:sldId id="485" r:id="rId9"/>
    <p:sldId id="486" r:id="rId10"/>
    <p:sldId id="487" r:id="rId11"/>
    <p:sldId id="488" r:id="rId12"/>
    <p:sldId id="489" r:id="rId13"/>
    <p:sldId id="490" r:id="rId14"/>
    <p:sldId id="491" r:id="rId15"/>
    <p:sldId id="492" r:id="rId16"/>
    <p:sldId id="493" r:id="rId17"/>
    <p:sldId id="471" r:id="rId18"/>
    <p:sldId id="494" r:id="rId19"/>
    <p:sldId id="495" r:id="rId20"/>
    <p:sldId id="474" r:id="rId21"/>
    <p:sldId id="496" r:id="rId22"/>
    <p:sldId id="497" r:id="rId23"/>
    <p:sldId id="476" r:id="rId24"/>
    <p:sldId id="498" r:id="rId25"/>
    <p:sldId id="499" r:id="rId26"/>
    <p:sldId id="500" r:id="rId27"/>
    <p:sldId id="501" r:id="rId28"/>
    <p:sldId id="502" r:id="rId29"/>
    <p:sldId id="503" r:id="rId30"/>
    <p:sldId id="504" r:id="rId31"/>
    <p:sldId id="505" r:id="rId32"/>
    <p:sldId id="506" r:id="rId33"/>
    <p:sldId id="507" r:id="rId34"/>
    <p:sldId id="508" r:id="rId35"/>
    <p:sldId id="509" r:id="rId36"/>
    <p:sldId id="510" r:id="rId37"/>
    <p:sldId id="511" r:id="rId38"/>
    <p:sldId id="512" r:id="rId39"/>
    <p:sldId id="513" r:id="rId40"/>
    <p:sldId id="514" r:id="rId41"/>
    <p:sldId id="515" r:id="rId42"/>
    <p:sldId id="516" r:id="rId43"/>
    <p:sldId id="517" r:id="rId44"/>
    <p:sldId id="518" r:id="rId45"/>
    <p:sldId id="519" r:id="rId46"/>
    <p:sldId id="520" r:id="rId47"/>
    <p:sldId id="521" r:id="rId48"/>
    <p:sldId id="522" r:id="rId49"/>
    <p:sldId id="523" r:id="rId50"/>
    <p:sldId id="524" r:id="rId51"/>
    <p:sldId id="525" r:id="rId52"/>
    <p:sldId id="526" r:id="rId53"/>
  </p:sldIdLst>
  <p:sldSz cx="12192000" cy="6858000"/>
  <p:notesSz cx="6858000" cy="9144000"/>
  <p:custDataLst>
    <p:tags r:id="rId5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62313AA-70BB-5D03-5235-BD645A1D21AC}" name="Verreault, Lorianne" initials="LV" userId="S::Lorianne.Verreault@fidelity.ca::d92078dc-d85a-4005-a612-3182e84fbe8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agliardi, Monica" initials="GM" lastIdx="0" clrIdx="1"/>
  <p:cmAuthor id="1" name="Young, Alexandra" initials="YA" lastIdx="0" clrIdx="2"/>
  <p:cmAuthor id="2" name="Gill, Ravina" initials="GR" lastIdx="0" clrIdx="3"/>
  <p:cmAuthor id="3" name="Ponce, Vanessa" initials="PV" lastIdx="0" clrIdx="4"/>
  <p:cmAuthor id="4" name="Darien Desroches" initials="DD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BD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2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88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microsoft.com/office/2018/10/relationships/authors" Target="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9444D-42D3-4CC0-927A-FF18E050527A}" type="datetimeFigureOut">
              <a:t>3/19/26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6D0F3-C04C-4EB4-93F2-B3F04278AF6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591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Video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8193" cy="66833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20588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2FD5A5-A16C-00DE-E581-0AFD83A16CAB}"/>
              </a:ext>
            </a:extLst>
          </p:cNvPr>
          <p:cNvSpPr/>
          <p:nvPr userDrawn="1"/>
        </p:nvSpPr>
        <p:spPr>
          <a:xfrm>
            <a:off x="0" y="2057400"/>
            <a:ext cx="12192000" cy="3963988"/>
          </a:xfrm>
          <a:prstGeom prst="rect">
            <a:avLst/>
          </a:prstGeom>
          <a:solidFill>
            <a:srgbClr val="B9E5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EF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082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2" pos="325" userDrawn="1">
          <p15:clr>
            <a:srgbClr val="FBAE40"/>
          </p15:clr>
        </p15:guide>
        <p15:guide id="3" orient="horz" pos="731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8B43-D1CE-43F4-A367-EF1FE968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B73978-8CDF-4C0E-ABA1-7291A0347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76990" y="995362"/>
            <a:ext cx="5027005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ECC62-ED45-451E-BEC5-A03C6A55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40442"/>
            <a:ext cx="5020948" cy="25285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A7A86-B983-4315-9312-936B4FCF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E88C0-25A5-46F9-AB35-EAD50E6B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F9EA8-45AD-478E-8606-9328245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99639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F6B8E-1D8E-4105-9BBB-D53AD24B7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25530-6629-4FEA-9670-EB21A2F5B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662168" y="969264"/>
            <a:ext cx="5021182" cy="487045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64C7A-A73F-46F5-BC33-696671DA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B3CC0-B649-4509-A4B6-DF9D20EF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ECCCA-3F2A-46F3-BF45-7C862FF1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7518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7BD47B-C187-494C-812F-46BE0040B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50133B-2446-4168-AA17-653891066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62168" y="996791"/>
            <a:ext cx="5011962" cy="495692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6A9AD-2756-4C51-A958-6756301EB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7870" y="996791"/>
            <a:ext cx="5021183" cy="495692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2995D-CCEA-43AF-973B-8B6B56A5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029CF-BA62-4CCD-956E-FFA0B37B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E0B3D-96AB-41B3-ABDD-5B0DE863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18136A-0796-46EB-89BB-4C73C0258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76945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ulle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8193" cy="66833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20588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FEDD4-20A1-49F6-9E3E-0B26B426B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1991844"/>
            <a:ext cx="11158193" cy="4029786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342900" indent="-342900" algn="l">
              <a:lnSpc>
                <a:spcPct val="100000"/>
              </a:lnSpc>
              <a:buClr>
                <a:srgbClr val="A2AAAD"/>
              </a:buClr>
              <a:buFont typeface="Arial" panose="020B0604020202020204" pitchFamily="34" charset="0"/>
              <a:buChar char="•"/>
              <a:defRPr sz="2500" i="0"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18188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2" pos="325" userDrawn="1">
          <p15:clr>
            <a:srgbClr val="FBAE40"/>
          </p15:clr>
        </p15:guide>
        <p15:guide id="3" orient="horz" pos="731" userDrawn="1">
          <p15:clr>
            <a:srgbClr val="FBAE40"/>
          </p15:clr>
        </p15:guide>
        <p15:guide id="4" pos="7355" userDrawn="1">
          <p15:clr>
            <a:srgbClr val="FBAE40"/>
          </p15:clr>
        </p15:guide>
        <p15:guide id="5" orient="horz" pos="125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3D8A-C68D-4CF9-9D15-3E09BCC09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1160463"/>
            <a:ext cx="11158193" cy="53237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20588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2A8B7-F430-4F4A-BB63-481F51E5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4BBE33-EAC1-3B1E-8EFB-448124FA14AC}"/>
              </a:ext>
            </a:extLst>
          </p:cNvPr>
          <p:cNvSpPr txBox="1"/>
          <p:nvPr userDrawn="1"/>
        </p:nvSpPr>
        <p:spPr>
          <a:xfrm>
            <a:off x="552033" y="2009274"/>
            <a:ext cx="5247187" cy="4012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AA535C0-5BE2-5A59-3D11-8ABCC9A629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7525" y="2128838"/>
            <a:ext cx="5184775" cy="3892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BB27B774-CAD3-DF42-BBF0-6DE55F243F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97220" y="2128838"/>
            <a:ext cx="5184775" cy="3892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819007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AC1C-A332-4BA5-8C9C-FE0396C81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056" cy="4870974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8D137-710E-4125-B5E9-F63E7F1C9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7" y="3566639"/>
            <a:ext cx="5021183" cy="2279979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480C5-E9A6-425E-B050-03E444BE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B4831-6C0B-4E0B-A341-91E4C5D3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11EE6-252D-46DD-94DF-C42657EF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46977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04B06-C54A-4B7B-B6D1-436428EA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52076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23919-9A2F-4D97-8F31-6E35BD597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3049" y="969264"/>
            <a:ext cx="5290751" cy="25551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DA345-F684-4BAA-A22C-E725B3A60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3049" y="3621849"/>
            <a:ext cx="5290751" cy="25551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99C52-9753-45D8-9646-CF31BB01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95E57-622C-4199-940E-F5462E1A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B7592-00E8-41EF-B749-2A5EA8E46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14968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F4AA536-072F-4374-926E-17E038EC7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291277-967B-4176-B40B-9EC360626994}"/>
              </a:ext>
            </a:extLst>
          </p:cNvPr>
          <p:cNvSpPr/>
          <p:nvPr/>
        </p:nvSpPr>
        <p:spPr>
          <a:xfrm>
            <a:off x="517869" y="508090"/>
            <a:ext cx="111556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B11C00-F7CB-4484-807A-D12745CD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978119"/>
            <a:ext cx="11165481" cy="107305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AAA6E-E243-48B3-9585-3C1420B3E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870" y="2178908"/>
            <a:ext cx="5020056" cy="65490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D01B8-0F2E-41A4-B21C-334393F6A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870" y="2876085"/>
            <a:ext cx="5020056" cy="33228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89B23F-3E60-415A-9CE7-0928B5CFB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2168" y="2178908"/>
            <a:ext cx="5021182" cy="65490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23446-0CDC-402B-8D71-D9D29F6DF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62168" y="2876085"/>
            <a:ext cx="5021182" cy="33228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2B77D3-C6EC-4FFD-9E10-24E1AC54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9DF31B-BD07-4DC2-95C2-B77E51AA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4CE5A-3A0A-4AAB-81D2-F1C20636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44940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216B8-52AB-412B-BBE7-B6BE698FA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F779C3-9D19-467E-A5D2-0920834D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72BB4-C8D8-4F74-9677-5AC979932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B49B8-779F-4492-ABD9-96F0D042A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2658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B976BF-9339-48D6-881A-280D1549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77605-C9C8-432E-9662-D7D410B15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432B6-4A12-46EF-98A7-B5D50BD5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5013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191C-AF68-4230-A7B2-F8F07B48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F9F11-5FCF-4D7E-BA51-38CB8427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182" y="987423"/>
            <a:ext cx="5020948" cy="48736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B519B-06C0-41BC-95FB-FB1FE4363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61038"/>
            <a:ext cx="5020948" cy="25079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8B70C-015C-4832-AFF6-D033E022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1A6FB-8C14-46D1-90A5-0FF11DE78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2C585-6FA1-4E94-9C1C-A1DEDE55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90752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F282A-DF4A-4A2D-9672-8F0F770A3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1757" y="6451599"/>
            <a:ext cx="637909" cy="1691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E57300-C7FF-4578-99A0-42B0295B123C}"/>
              </a:ext>
            </a:extLst>
          </p:cNvPr>
          <p:cNvSpPr/>
          <p:nvPr/>
        </p:nvSpPr>
        <p:spPr>
          <a:xfrm>
            <a:off x="1" y="230284"/>
            <a:ext cx="1842447" cy="466685"/>
          </a:xfrm>
          <a:prstGeom prst="rect">
            <a:avLst/>
          </a:prstGeom>
          <a:solidFill>
            <a:srgbClr val="00B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A690"/>
              </a:solidFill>
            </a:endParaRPr>
          </a:p>
        </p:txBody>
      </p:sp>
      <p:pic>
        <p:nvPicPr>
          <p:cNvPr id="10" name="Picture 9" descr="A blue and black logo&#10;&#10;Description automatically generated">
            <a:extLst>
              <a:ext uri="{FF2B5EF4-FFF2-40B4-BE49-F238E27FC236}">
                <a16:creationId xmlns:a16="http://schemas.microsoft.com/office/drawing/2014/main" id="{CD5AB2A9-403F-025D-C64F-BA17CAA50F3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70" y="6277840"/>
            <a:ext cx="1600200" cy="3429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EBC3D8A-1F30-A2D6-D920-8223E6E639FB}"/>
              </a:ext>
            </a:extLst>
          </p:cNvPr>
          <p:cNvSpPr txBox="1"/>
          <p:nvPr userDrawn="1"/>
        </p:nvSpPr>
        <p:spPr>
          <a:xfrm>
            <a:off x="409433" y="278960"/>
            <a:ext cx="1433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tx1"/>
                </a:solidFill>
                <a:latin typeface="Century Gothic" panose="020B0502020202020204" pitchFamily="34" charset="0"/>
              </a:rPr>
              <a:t>Leçon 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3B7BA9-0BD9-9116-F1CC-B9CA6D49E9E4}"/>
              </a:ext>
            </a:extLst>
          </p:cNvPr>
          <p:cNvSpPr txBox="1"/>
          <p:nvPr userDrawn="1"/>
        </p:nvSpPr>
        <p:spPr>
          <a:xfrm>
            <a:off x="2395310" y="6433019"/>
            <a:ext cx="4800518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  <a:buClr>
                <a:srgbClr val="A2AAAD"/>
              </a:buClr>
            </a:pPr>
            <a:r>
              <a:rPr lang="en-CA" sz="900" b="0" i="0" u="none" strike="noStrike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© 2026 FIDELITY INVESTMENTS CANADA S.R.I.          </a:t>
            </a:r>
            <a:r>
              <a:rPr lang="en-CA" sz="900" dirty="0">
                <a:latin typeface="Century Gothic" panose="020B0502020202020204" pitchFamily="34" charset="0"/>
              </a:rPr>
              <a:t>3449857-v2025123</a:t>
            </a:r>
            <a:endParaRPr lang="en-US" sz="900" dirty="0">
              <a:solidFill>
                <a:schemeClr val="accent5"/>
              </a:solidFill>
              <a:latin typeface="Century Gothic" panose="020B0502020202020204" pitchFamily="34" charset="0"/>
              <a:cs typeface="Arial"/>
            </a:endParaRPr>
          </a:p>
        </p:txBody>
      </p:sp>
      <p:pic>
        <p:nvPicPr>
          <p:cNvPr id="3" name="Image 22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C51ACEF2-B7A4-8FA4-B05B-9D43D9B6AF27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165" y="278960"/>
            <a:ext cx="2071370" cy="55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054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25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transition/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37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AhIHfAFP5yI?list=PLBzmUd_ESwotHoBQVE0l2LIfSrf-_dGFU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AhIHfAFP5yI?list=PLBzmUd_ESwotHoBQVE0l2LIfSrf-_dGFU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4ADED-E4F4-96B4-771C-22B444389C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Types d’ordres sur actions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9EBC07-E89A-480E-0B63-1C54B7A50807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F1ADBB-F79D-BADA-AC9D-C2A8B61D7835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E6CB1-45A9-C8FE-81D0-492E8B4E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</a:t>
            </a:fld>
            <a:endParaRPr lang="en-US"/>
          </a:p>
        </p:txBody>
      </p:sp>
      <p:pic>
        <p:nvPicPr>
          <p:cNvPr id="8" name="Online Media 7" descr="Types d’ordres sur actions">
            <a:hlinkClick r:id="" action="ppaction://media"/>
            <a:extLst>
              <a:ext uri="{FF2B5EF4-FFF2-40B4-BE49-F238E27FC236}">
                <a16:creationId xmlns:a16="http://schemas.microsoft.com/office/drawing/2014/main" id="{DC104BDB-7466-D683-F117-0AEE76D7ECF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90483" y="2420027"/>
            <a:ext cx="5611034" cy="31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7530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E907-9514-F20F-5990-E08F136B9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B59F6-E9BD-5BB3-A3A5-14823AB07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Ordres à cours limité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120C54-EB82-C688-BF36-CC1D33BF6B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1" y="1989436"/>
            <a:ext cx="6115864" cy="4003591"/>
          </a:xfrm>
        </p:spPr>
        <p:txBody>
          <a:bodyPr>
            <a:noAutofit/>
          </a:bodyPr>
          <a:lstStyle/>
          <a:p>
            <a:pPr marL="498475" indent="-352425">
              <a:spcBef>
                <a:spcPts val="1200"/>
              </a:spcBef>
              <a:buSzTx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Fixation du prix d’achat maximal ou du prix de vente minimal</a:t>
            </a:r>
          </a:p>
          <a:p>
            <a:pPr marL="498475" indent="-352425">
              <a:spcBef>
                <a:spcPts val="1200"/>
              </a:spcBef>
              <a:buSzTx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Exécution seulement si le prix atteint la limite ou mieux</a:t>
            </a:r>
          </a:p>
          <a:p>
            <a:pPr marL="498475" indent="-352425">
              <a:spcBef>
                <a:spcPts val="1200"/>
              </a:spcBef>
              <a:buSzTx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Contrôle du prix, aucune garantie d’exécution</a:t>
            </a:r>
          </a:p>
          <a:p>
            <a:pPr marL="498475" indent="-352425">
              <a:spcBef>
                <a:spcPts val="1200"/>
              </a:spcBef>
              <a:buSzTx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Exemple : achat de Kicks Unlimited seulement si le cours </a:t>
            </a:r>
            <a:b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est supérieur ou égal à 45 $</a:t>
            </a:r>
          </a:p>
          <a:p>
            <a:pPr marL="498475" indent="-352425">
              <a:spcBef>
                <a:spcPts val="1200"/>
              </a:spcBef>
              <a:buSzTx/>
            </a:pPr>
            <a:endParaRPr lang="en-CA" sz="26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80CCD-4D72-D65B-12EE-FEB6D56B4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10</a:t>
            </a:fld>
            <a:endParaRPr lang="en-US"/>
          </a:p>
        </p:txBody>
      </p:sp>
      <p:pic>
        <p:nvPicPr>
          <p:cNvPr id="6" name="Google Shape;116;p23">
            <a:extLst>
              <a:ext uri="{FF2B5EF4-FFF2-40B4-BE49-F238E27FC236}">
                <a16:creationId xmlns:a16="http://schemas.microsoft.com/office/drawing/2014/main" id="{AC06BA37-B17F-28E1-86AD-FCC0C82F7C92}"/>
              </a:ext>
            </a:extLst>
          </p:cNvPr>
          <p:cNvPicPr preferRelativeResize="0"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" b="36"/>
          <a:stretch/>
        </p:blipFill>
        <p:spPr>
          <a:xfrm>
            <a:off x="7455213" y="1543896"/>
            <a:ext cx="4736787" cy="42240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130863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BBDC5-22D9-FF3B-AE49-EF082863E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B546B-88E8-E5AE-8F62-2C62C0D45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En quoi consistent les frais de courtage?</a:t>
            </a: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B6B472-90F0-F8F6-0546-F2213BF33E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A) Remises accordées par les courtiers et courtières sur les cours </a:t>
            </a:r>
            <a:b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des actions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B) Frais pour passer des ordres 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C) Différence entre les prix d’achat et de vente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D) Durée pendant laquelle l’ordre demeure actif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B610D8-CAA4-2CD7-01AE-57AF0EF56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4426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74F3A-D074-10CE-63AF-FC09C7C55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EAEC9-C0E5-8CF0-2CBE-247FE2DD1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En quoi consistent les frais de courtage?</a:t>
            </a: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52ED0B-A9DE-ECC4-C75C-F76B7C6A3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A) Remises accordées par les courtiers et courtières sur les cours </a:t>
            </a:r>
            <a:b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des actions</a:t>
            </a:r>
            <a:br>
              <a:rPr sz="2600"/>
            </a:br>
            <a:r>
              <a:rPr lang="fr-CA" sz="2600" b="1" i="0" u="none" strike="noStrike" cap="none" baseline="0">
                <a:solidFill>
                  <a:srgbClr val="6ABD4A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B) Frais pour passer des ordres 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C) Différence entre les prix d’achat et de vente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D) Durée pendant laquelle l’ordre demeure actif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122A69-054D-E3EE-00E5-A5FDE88ED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61448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6CD37-9DB5-8F16-30FB-43FA2BD60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DBFFC-8DFF-D3E3-4C74-334D36950A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Qu’est-ce que l’écart acheteur-vendeur?</a:t>
            </a:r>
            <a:br>
              <a:rPr sz="3200"/>
            </a:br>
            <a:br>
              <a:rPr sz="3200"/>
            </a:b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980A8B-E742-3399-D7ED-16EA1980CE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A) La différence entre le prix le plus élevé que les acheteurs paieront     	et le prix le plus bas que les vendeurs accepteront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B) Les frais de courtage facturés pour chaque opération 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C) Le délai de validité d’un ordre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D) Le nombre total d’actions disponibles aux fins de négociation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06E9BF-1936-3A21-1022-287F2BF53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5363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6CD2D-B508-1258-6FD3-918D9826E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2E86E-900B-9E92-FAF5-BB1887F3E8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Qu’est-ce que l’écart acheteur-vendeur?</a:t>
            </a:r>
            <a:br>
              <a:rPr sz="3200"/>
            </a:br>
            <a:br>
              <a:rPr sz="3200"/>
            </a:b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87C125-FA77-EE74-A3C0-2BFBA80E8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fr-CA" sz="2600" b="1" i="0" u="none" strike="noStrike" cap="none" baseline="0">
                <a:solidFill>
                  <a:srgbClr val="6ABD4A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A) La différence entre le prix le plus élevé que les acheteurs paieront     	et le prix le plus bas que les vendeurs accepteront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B) Les frais de courtage facturés pour chaque opération 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C) Le délai de validité d’un ordre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D) Le nombre total d’actions disponibles aux fins de négociation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ED94C-1C93-2993-96CA-8A8B900A4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7786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FFFA5-4D3A-E63E-9E6D-E77B0B736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D6C42-6856-92FB-2E73-1A0AC03737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Quelle influence la durée de l’ordre a-t-elle sur l’opération?</a:t>
            </a:r>
            <a:br>
              <a:rPr sz="3200"/>
            </a:br>
            <a:br>
              <a:rPr sz="3200"/>
            </a:b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D1BA84-3E16-5B2F-46C0-0DB55D4B07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2421653"/>
            <a:ext cx="11309949" cy="3571374"/>
          </a:xfrm>
        </p:spPr>
        <p:txBody>
          <a:bodyPr>
            <a:noAutofit/>
          </a:bodyPr>
          <a:lstStyle/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A) Elle modifie le cours de l’action sur le marché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B) Elle garantit qu’un ordre au cours du marché sera exécuté immédiatement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C) Elle détermine le nombre d’actions que tu peux acheter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D) Elle a une incidence sur les frais et les chances que ton ordre soit exécuté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A43EBE-78D9-559C-6C49-8EFD1FCFF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93395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11EA3-293A-AA41-B10F-FEAF30F81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4F897-4C1B-9DC4-9064-A40FB4F1FB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Quelle influence la durée de l’ordre a-t-elle sur l’opération?</a:t>
            </a:r>
            <a:br>
              <a:rPr sz="3200"/>
            </a:br>
            <a:br>
              <a:rPr sz="3200"/>
            </a:b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5C680A-50A6-B3BE-6089-85C08B802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2471895"/>
            <a:ext cx="11309949" cy="3521132"/>
          </a:xfrm>
        </p:spPr>
        <p:txBody>
          <a:bodyPr>
            <a:noAutofit/>
          </a:bodyPr>
          <a:lstStyle/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A) Elle modifie le cours de l’action sur le marché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B) Elle garantit qu’un ordre au cours du marché sera exécuté immédiatement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C) Elle détermine le nombre d’actions que tu peux acheter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6ABD4A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</a:t>
            </a:r>
            <a:r>
              <a:rPr lang="fr-CA" sz="2600" b="1" i="0" u="none" strike="noStrike" cap="none" baseline="0">
                <a:solidFill>
                  <a:srgbClr val="6ABD4A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D) Elle a une incidence sur les frais et les chances que ton ordre soit exécuté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19E5AE-F6FE-2741-1EBE-BB13193C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163518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A526E-FCB9-B63F-80F9-3B789FA8E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6A13C-2672-34F8-B57C-D79A9F3363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0966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Considérations relatives aux ordres au cours du marché et à cours limité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C387C-2547-3527-92AD-91A93C07A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7895D7-409A-ECAA-C7F0-32064AEB7489}"/>
              </a:ext>
            </a:extLst>
          </p:cNvPr>
          <p:cNvSpPr txBox="1"/>
          <p:nvPr/>
        </p:nvSpPr>
        <p:spPr>
          <a:xfrm>
            <a:off x="517871" y="2232888"/>
            <a:ext cx="548099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Frais de courtage</a:t>
            </a:r>
          </a:p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L’écart acheteur-vendeur a une incidence sur le coût final</a:t>
            </a:r>
          </a:p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La durée de l’ordre a une incidence sur les frais et l’exécution</a:t>
            </a:r>
          </a:p>
          <a:p>
            <a:pPr lvl="0">
              <a:spcBef>
                <a:spcPts val="360"/>
              </a:spcBef>
              <a:buClr>
                <a:srgbClr val="A2AAAD"/>
              </a:buClr>
              <a:buSzPts val="1800"/>
            </a:pPr>
            <a:endParaRPr lang="en-CA" sz="2600">
              <a:latin typeface="Century Gothic" panose="020B0502020202020204" pitchFamily="34" charset="0"/>
            </a:endParaRPr>
          </a:p>
        </p:txBody>
      </p:sp>
      <p:pic>
        <p:nvPicPr>
          <p:cNvPr id="6" name="Google Shape;159;p30">
            <a:extLst>
              <a:ext uri="{FF2B5EF4-FFF2-40B4-BE49-F238E27FC236}">
                <a16:creationId xmlns:a16="http://schemas.microsoft.com/office/drawing/2014/main" id="{CF5D1CBD-220A-1F1D-5D9E-B427E04CE2B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521989" y="2090450"/>
            <a:ext cx="5670011" cy="37762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453217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45F0E-D2C0-A178-D216-3D4E82A29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0148D-DC0E-FE3A-15A6-3248BDDC55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J</a:t>
            </a:r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eu-questionnaire</a:t>
            </a:r>
            <a:br>
              <a:rPr sz="3200"/>
            </a:br>
            <a:br>
              <a:rPr sz="3200"/>
            </a:b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14BE71-4DD9-7CC7-F449-1C543F981B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1113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fr-CA" sz="28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À quoi sert principalement un ordre stop (ordre à seuil de déclenchement)?</a:t>
            </a: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</a:t>
            </a: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A) À retarder l’ordre de 24 heures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B) À acheter des actions seulement lorsque leur cours augmente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C) À limiter une perte ou protéger un profit 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D) À acheter des actions dans plusieurs sociétés à la fois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EB39BE-28D6-BED9-950B-EBF6BACB4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85026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BD4BD-9DC0-3029-384E-A4EBBADF0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F5A8F-3A80-9234-982B-8334434FA1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Jeu-questionnaire</a:t>
            </a:r>
            <a:br>
              <a:rPr sz="3200"/>
            </a:br>
            <a:br>
              <a:rPr sz="3200"/>
            </a:b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F2CB2-DB83-D54C-12F4-F4F1F7CDF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1113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fr-CA" sz="28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À quoi sert principalement un ordre stop (ordre à seuil de déclenchement)?</a:t>
            </a: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</a:t>
            </a: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A) À retarder l’ordre de 24 heures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B) À acheter des actions seulement lorsque leur cours augmente</a:t>
            </a:r>
            <a:br>
              <a:rPr sz="2600"/>
            </a:br>
            <a:r>
              <a:rPr lang="fr-CA" sz="2600" b="1" i="0" u="none" strike="noStrike" cap="none" baseline="0">
                <a:solidFill>
                  <a:srgbClr val="6ABD4A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C) À limiter une perte ou protéger un profit 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D) À acheter des actions dans plusieurs sociétés à la fois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39770A-8011-3C76-A9D4-49D2AF0A3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3342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8E34A-38AF-F096-37AD-F34DF98A75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Réflexion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AFF6CB-665F-4159-BEA6-714327D76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455613" indent="-309563">
              <a:spcBef>
                <a:spcPts val="1200"/>
              </a:spcBef>
              <a:buSzTx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« Imagine que tu as épargné 500 $ et que tu souhaites investir dans l’action de Kicks Unlimited. Le cours oscille entre 48 $ et 55 $. Que ferais-tu : acheter maintenant, attendre ou te protéger d’une certaine façon? »</a:t>
            </a:r>
          </a:p>
          <a:p>
            <a:pPr marL="455613" indent="-309563">
              <a:spcBef>
                <a:spcPts val="1200"/>
              </a:spcBef>
              <a:buSzTx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« Comment t’assurerais-tu de ne pas trop payer? »</a:t>
            </a:r>
          </a:p>
          <a:p>
            <a:pPr marL="455613" indent="-309563">
              <a:spcBef>
                <a:spcPts val="1200"/>
              </a:spcBef>
              <a:buSzTx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« Et si le cours chute soudainement après ton achat? »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5DADA-BE06-D202-DBAE-ED5B628E5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34545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F8267-1B6A-5B82-B7D1-01F65177C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2F642-E29A-CBCA-B117-4CFB52ED4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0966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Ordres stop (à seuil de déclenchement)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0E5F18-C57A-824C-2A29-D21297A04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B34A0B-5E25-9022-9EBF-11283D4B00FB}"/>
              </a:ext>
            </a:extLst>
          </p:cNvPr>
          <p:cNvSpPr txBox="1"/>
          <p:nvPr/>
        </p:nvSpPr>
        <p:spPr>
          <a:xfrm>
            <a:off x="517871" y="2232888"/>
            <a:ext cx="5589899" cy="381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Se transforme en ordre au cours du marché une fois que le cours stop est atteint</a:t>
            </a:r>
          </a:p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Utilisé pour limiter les pertes ou protéger les profits</a:t>
            </a:r>
          </a:p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Exemple : vente Kicks Unlimited si le cours chute </a:t>
            </a:r>
            <a:b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à 45 $</a:t>
            </a:r>
          </a:p>
          <a:p>
            <a:pPr lvl="0">
              <a:spcBef>
                <a:spcPts val="360"/>
              </a:spcBef>
              <a:buClr>
                <a:srgbClr val="A2AAAD"/>
              </a:buClr>
              <a:buSzPts val="1800"/>
            </a:pPr>
            <a:endParaRPr lang="en-CA" sz="2600">
              <a:latin typeface="Century Gothic" panose="020B0502020202020204" pitchFamily="34" charset="0"/>
            </a:endParaRPr>
          </a:p>
        </p:txBody>
      </p:sp>
      <p:pic>
        <p:nvPicPr>
          <p:cNvPr id="6" name="Google Shape;178;p33">
            <a:extLst>
              <a:ext uri="{FF2B5EF4-FFF2-40B4-BE49-F238E27FC236}">
                <a16:creationId xmlns:a16="http://schemas.microsoft.com/office/drawing/2014/main" id="{AE845CBB-CF51-D7AF-D813-FF0268BB0E20}"/>
              </a:ext>
            </a:extLst>
          </p:cNvPr>
          <p:cNvPicPr preferRelativeResize="0"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1530" y="2323960"/>
            <a:ext cx="5634785" cy="3373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147223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98DEE-0163-A413-357D-FC61889DC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3F3CB-65B2-1289-D16C-F7A1935B2C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Qu’est-ce qui différencie un ordre stop avec limite d’un ordre stop ordinaire?</a:t>
            </a: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5C0B9E-08D8-57BB-433E-70D1FDB677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2545492"/>
            <a:ext cx="11309949" cy="3447535"/>
          </a:xfrm>
        </p:spPr>
        <p:txBody>
          <a:bodyPr>
            <a:noAutofit/>
          </a:bodyPr>
          <a:lstStyle/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A) Il n’est actif que pendant les heures d’ouverture du marché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B) Il déclenche un ordre au cours du marché lorsque la limite est atteinte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C) Il s’annule si le cours évolue trop rapidement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D) Il comporte à la fois un cours stop et un cours limite</a:t>
            </a: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endParaRPr lang="en-CA" sz="2600">
              <a:solidFill>
                <a:srgbClr val="000000"/>
              </a:solidFill>
            </a:endParaRP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endParaRPr lang="en-CA" sz="2600" b="1">
              <a:solidFill>
                <a:srgbClr val="6ABD4A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611BF3-5423-A657-68AF-700FCC0E4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79410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9F5BC-2618-54F0-E970-83095352D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014E7-C4D6-7013-D5F5-36EF0CA63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Qu’est-ce qui différencie un ordre stop avec limite d’un ordre stop ordinaire?</a:t>
            </a: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0728DC-B74F-59C2-E2F2-402C764690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2545492"/>
            <a:ext cx="11309949" cy="3447535"/>
          </a:xfrm>
        </p:spPr>
        <p:txBody>
          <a:bodyPr>
            <a:noAutofit/>
          </a:bodyPr>
          <a:lstStyle/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A) Il n’est actif que pendant les heures d’ouverture du marché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B) Il déclenche un ordre au cours du marché lorsque la limite est atteinte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C) Il s’annule si le cours évolue trop rapidement</a:t>
            </a:r>
            <a:br>
              <a:rPr sz="2600"/>
            </a:br>
            <a:r>
              <a:rPr lang="fr-CA" sz="2600" b="1" i="0" u="none" strike="noStrike" cap="none" baseline="0">
                <a:solidFill>
                  <a:srgbClr val="6ABD4A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D) Il comporte à la fois un cours stop et un cours limite</a:t>
            </a: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endParaRPr lang="en-CA" sz="2600">
              <a:solidFill>
                <a:srgbClr val="000000"/>
              </a:solidFill>
            </a:endParaRP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endParaRPr lang="en-CA" sz="2600" b="1">
              <a:solidFill>
                <a:srgbClr val="6ABD4A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2606E4-4A60-0AD7-FDCB-3BAF77677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2682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31482-04C7-3983-A535-272D4675B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F6B52-52C0-19C2-0A43-67729E3286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0966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Ordre stop avec limite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D364E3-62B1-FF4C-05EB-3B71B2EC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C3184C-D757-E9F8-C2E0-0E5D9021FFD2}"/>
              </a:ext>
            </a:extLst>
          </p:cNvPr>
          <p:cNvSpPr txBox="1"/>
          <p:nvPr/>
        </p:nvSpPr>
        <p:spPr>
          <a:xfrm>
            <a:off x="517870" y="2086972"/>
            <a:ext cx="6401914" cy="4606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spcBef>
                <a:spcPts val="360"/>
              </a:spcBef>
              <a:buClr>
                <a:srgbClr val="A2AAAD"/>
              </a:buClr>
              <a:buFont typeface="Arial" panose="020B0604020202020204" pitchFamily="34" charset="0"/>
              <a:buChar char="•"/>
            </a:pP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Combinaison : l’atteinte du prix stop déclenche un ordre à cours limité</a:t>
            </a:r>
          </a:p>
          <a:p>
            <a:pPr marL="457200" lvl="0" indent="-457200">
              <a:spcBef>
                <a:spcPts val="360"/>
              </a:spcBef>
              <a:buClr>
                <a:srgbClr val="A2AAAD"/>
              </a:buClr>
              <a:buFont typeface="Arial" panose="020B0604020202020204" pitchFamily="34" charset="0"/>
              <a:buChar char="•"/>
            </a:pP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Deux prix : prix stop et prix limite</a:t>
            </a:r>
          </a:p>
          <a:p>
            <a:pPr marL="457200" lvl="0" indent="-457200">
              <a:spcBef>
                <a:spcPts val="360"/>
              </a:spcBef>
              <a:buClr>
                <a:srgbClr val="A2AAAD"/>
              </a:buClr>
              <a:buFont typeface="Arial" panose="020B0604020202020204" pitchFamily="34" charset="0"/>
              <a:buChar char="•"/>
            </a:pP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Vente seulement au prix limite ou mieux après le déclenchement au cours stop</a:t>
            </a:r>
          </a:p>
          <a:p>
            <a:pPr marL="457200" lvl="0" indent="-457200">
              <a:spcBef>
                <a:spcPts val="360"/>
              </a:spcBef>
              <a:buClr>
                <a:srgbClr val="A2AAAD"/>
              </a:buClr>
              <a:buFont typeface="Arial" panose="020B0604020202020204" pitchFamily="34" charset="0"/>
              <a:buChar char="•"/>
            </a:pP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Exemple : stop à 45 $, limite à 44 $</a:t>
            </a:r>
          </a:p>
          <a:p>
            <a:pPr marL="457200" lvl="0" indent="-457200">
              <a:spcBef>
                <a:spcPts val="360"/>
              </a:spcBef>
              <a:buClr>
                <a:srgbClr val="A2AAAD"/>
              </a:buClr>
              <a:buFont typeface="Arial" panose="020B0604020202020204" pitchFamily="34" charset="0"/>
              <a:buChar char="•"/>
            </a:pPr>
            <a:endParaRPr lang="en-CA" sz="2800">
              <a:latin typeface="Century Gothic" panose="020B0502020202020204" pitchFamily="34" charset="0"/>
            </a:endParaRPr>
          </a:p>
        </p:txBody>
      </p:sp>
      <p:pic>
        <p:nvPicPr>
          <p:cNvPr id="6" name="Google Shape;198;p36">
            <a:extLst>
              <a:ext uri="{FF2B5EF4-FFF2-40B4-BE49-F238E27FC236}">
                <a16:creationId xmlns:a16="http://schemas.microsoft.com/office/drawing/2014/main" id="{9EFAD60E-48E7-7EE1-1093-4BDACC7E5EA4}"/>
              </a:ext>
            </a:extLst>
          </p:cNvPr>
          <p:cNvPicPr preferRelativeResize="0"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85903" y="1325490"/>
            <a:ext cx="4506097" cy="45060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935530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DF813-74C8-08C1-5CA8-AF27E3FEA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2AA90-5E8D-CB5B-B052-EAC9E8478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Ordre stop suiveur</a:t>
            </a:r>
            <a:br>
              <a:rPr sz="3200"/>
            </a:br>
            <a:br>
              <a:rPr sz="3200"/>
            </a:b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E9A016-A938-0D39-7B07-CDA119200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fr-CA" sz="28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Comment fonctionne un ordre stop suiveur? </a:t>
            </a:r>
          </a:p>
          <a:p>
            <a:pPr marL="0" lvl="0" indent="0">
              <a:spcBef>
                <a:spcPts val="1200"/>
              </a:spcBef>
              <a:buClr>
                <a:schemeClr val="dk1"/>
              </a:buClr>
              <a:buSzPts val="1100"/>
              <a:buNone/>
            </a:pP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A) </a:t>
            </a:r>
            <a:r>
              <a:rPr lang="fr-CA" sz="280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Il gèle le cours de l’action pendant 10 minutes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B) </a:t>
            </a:r>
            <a:r>
              <a:rPr lang="fr-CA" sz="280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Il</a:t>
            </a: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suit les fluctuations du cours de l’action (baisse ou hausse) d’un montant déterminé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C) </a:t>
            </a:r>
            <a:r>
              <a:rPr lang="fr-CA" sz="280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Il</a:t>
            </a: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suit le cours de l’action à la baisse, mais pas à la hausse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D) </a:t>
            </a:r>
            <a:r>
              <a:rPr lang="fr-CA" sz="280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Il</a:t>
            </a: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fixe un prix d’achat fixe, peu importe le marché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4D52A0-F03E-D23D-007E-A0AD21C2C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11114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86059-7629-55DD-5DC2-1911E2C23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E5071-A2C8-CD27-4AC9-37F4B0CB03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Ordre stop suiveur</a:t>
            </a:r>
            <a:br>
              <a:rPr sz="3200"/>
            </a:br>
            <a:br>
              <a:rPr sz="3200"/>
            </a:b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12D6D7-2CC6-1536-A771-516A9EA1E6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fr-CA" sz="28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Comment fonctionne un ordre stop suiveur? </a:t>
            </a:r>
          </a:p>
          <a:p>
            <a:pPr marL="0" lvl="0" indent="0">
              <a:spcBef>
                <a:spcPts val="1200"/>
              </a:spcBef>
              <a:buClr>
                <a:schemeClr val="dk1"/>
              </a:buClr>
              <a:buSzPts val="1100"/>
              <a:buNone/>
            </a:pP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A) Il gèle le cours de l’action pendant 10 minutes</a:t>
            </a:r>
            <a:br>
              <a:rPr sz="2800"/>
            </a:br>
            <a:r>
              <a:rPr lang="fr-CA" sz="2800" b="1" i="0" u="none" strike="noStrike" cap="none" baseline="0">
                <a:solidFill>
                  <a:srgbClr val="6ABD4A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B) Il suit les fluctuations du cours de l’action (baisse ou hausse) d’un montant déterminé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C) Il suit le cours de l’action à la baisse, mais pas à la hausse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D) Il fixe un prix d’achat fixe, peu importe le marché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D6FA2A-4259-5C0B-CFB5-184C6D91C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308498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FE41F-6E29-77C8-CEE5-5EB2AA5D19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Ordres stop suiveurs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3C152B-D75D-51C6-94CB-D269543E2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1991844"/>
            <a:ext cx="5895287" cy="4029786"/>
          </a:xfrm>
        </p:spPr>
        <p:txBody>
          <a:bodyPr>
            <a:normAutofit fontScale="87500"/>
          </a:bodyPr>
          <a:lstStyle/>
          <a:p>
            <a:r>
              <a:rPr lang="fr-CA" sz="25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Suit le cours du marché d’une valeur fixe en $ ou en %</a:t>
            </a:r>
          </a:p>
          <a:p>
            <a:r>
              <a:rPr lang="fr-CA" sz="25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S’ajuste à mesure que le cours de l’action évolue</a:t>
            </a:r>
          </a:p>
          <a:p>
            <a:r>
              <a:rPr lang="fr-CA" sz="25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Maintient le profit, vend si le cours chute par rapport au montant de suivi</a:t>
            </a:r>
          </a:p>
          <a:p>
            <a:r>
              <a:rPr lang="fr-CA" sz="25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Exemple : 2 $ de suivi; augmentation du cours de l’action de 50 $→ 55 $, déplacement du cours stop de 48 $→ 53 $, vente si le cours chute à 53 $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191E5C-631F-6401-50D3-B7096ACE9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26</a:t>
            </a:fld>
            <a:endParaRPr lang="en-US"/>
          </a:p>
        </p:txBody>
      </p:sp>
      <p:pic>
        <p:nvPicPr>
          <p:cNvPr id="5" name="Google Shape;217;p39">
            <a:extLst>
              <a:ext uri="{FF2B5EF4-FFF2-40B4-BE49-F238E27FC236}">
                <a16:creationId xmlns:a16="http://schemas.microsoft.com/office/drawing/2014/main" id="{0A54C1F4-28C8-90B6-164D-52AE870DDAD6}"/>
              </a:ext>
            </a:extLst>
          </p:cNvPr>
          <p:cNvPicPr preferRelativeResize="0"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05647" y="1991844"/>
            <a:ext cx="5066992" cy="27969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54637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100D7-F87F-3764-BA63-0BD8AD7BB5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Sommaire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2697E0-7F79-3179-AC6A-4EBBF7B55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27</a:t>
            </a:fld>
            <a:endParaRPr lang="en-US"/>
          </a:p>
        </p:txBody>
      </p:sp>
      <p:graphicFrame>
        <p:nvGraphicFramePr>
          <p:cNvPr id="5" name="Google Shape;223;p40">
            <a:extLst>
              <a:ext uri="{FF2B5EF4-FFF2-40B4-BE49-F238E27FC236}">
                <a16:creationId xmlns:a16="http://schemas.microsoft.com/office/drawing/2014/main" id="{AF63EDB1-75AA-6C4D-9D47-CB03529786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917358"/>
              </p:ext>
            </p:extLst>
          </p:nvPr>
        </p:nvGraphicFramePr>
        <p:xfrm>
          <a:off x="516903" y="1940011"/>
          <a:ext cx="11158193" cy="3296063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349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50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232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884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Type d’ordre</a:t>
                      </a:r>
                      <a:endParaRPr sz="2000" b="1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Principale caractéristique</a:t>
                      </a:r>
                      <a:endParaRPr sz="2000" b="1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Exemple (Kicks Unlimited)</a:t>
                      </a:r>
                      <a:endParaRPr sz="2000" b="1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12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Au cours du marché</a:t>
                      </a:r>
                      <a:endParaRPr sz="20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Exécution immédiate</a:t>
                      </a:r>
                      <a:endParaRPr sz="20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Acheter au cours du marché de 50 $</a:t>
                      </a:r>
                      <a:endParaRPr sz="20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À cours limité</a:t>
                      </a:r>
                      <a:endParaRPr sz="20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Contrôle du prix</a:t>
                      </a:r>
                      <a:endParaRPr sz="20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Acheter seulement si ≤ 45 $</a:t>
                      </a:r>
                      <a:endParaRPr sz="20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Stop</a:t>
                      </a:r>
                      <a:endParaRPr sz="20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Protection contre les pertes</a:t>
                      </a:r>
                      <a:endParaRPr sz="20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Vendre si chute à 45 $</a:t>
                      </a:r>
                      <a:endParaRPr sz="20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Stop avec limite</a:t>
                      </a:r>
                      <a:endParaRPr sz="20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Cours stop et cours limite</a:t>
                      </a:r>
                      <a:endParaRPr sz="20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Vendre si atteint 45 $, arrêter à ≥ 44 $</a:t>
                      </a:r>
                      <a:endParaRPr sz="20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Suiveur</a:t>
                      </a:r>
                      <a:endParaRPr sz="20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Stop réglable</a:t>
                      </a:r>
                      <a:endParaRPr sz="20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Vendre si chute de 2 $ par rapp. au cours haut</a:t>
                      </a:r>
                      <a:endParaRPr sz="20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881134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C7F9C-413B-3624-9140-4336E8A8E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BE0F9-2211-484F-65BD-A04800DBD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1" y="1160463"/>
            <a:ext cx="10059514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Dans l’exemple de l’action Kicks Unlimited, que se passerait-il si tu établissais un ordre stop à 45 $ et que le cours de l’action baissait à 45 $?</a:t>
            </a: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83F058-2A17-0F2E-867F-56A6197BB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3015049"/>
            <a:ext cx="11309949" cy="2977978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A) Le cours de l’action serait gelé pendant 10 minutes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B) L’ordre suivrait les fluctuations du cours de l’action (baisse ou hausse) d’un montant déterminé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C) L’ordre suivrait le cours de l’action à la baisse, mais pas à la hausse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D) L’ordre fixerait un prix d’achat fixe, peu importe le marché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0AE54-D3CD-462B-605E-597EF0DAF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071020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037D4-2902-270D-8744-99212FF6B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B7CE7-58DE-5995-0A2E-8FD64EFE2B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1" y="1160463"/>
            <a:ext cx="10059514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Dans l’exemple de l’action Kicks Unlimited, que se passerait-il si tu établissais un ordre stop à 45 $ et que le cours de l’action baissait à 45 $?</a:t>
            </a: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10F057-D9CD-6FF6-DF43-83E10F2A3C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3015049"/>
            <a:ext cx="11309949" cy="2977978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A) Le cours de l’action serait gelé pendant 10 minutes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B) L’ordre suivrait les fluctuations du cours de l’action (baisse ou hausse) d’un montant déterminé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C) L’ordre suivrait le cours de l’action à la baisse, mais pas à la hausse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6ABD4A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</a:t>
            </a:r>
            <a:r>
              <a:rPr lang="fr-CA" sz="2800" b="1" i="0" u="none" strike="noStrike" cap="none" baseline="0">
                <a:solidFill>
                  <a:srgbClr val="6ABD4A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D) L’ordre fixerait un prix d’achat fixe, peu importe le marché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A204B-545A-032C-E7FF-B7C422357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31899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2D1FA-8BD8-21EC-DF9F-4D56920C1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ED2F8C-7CEE-9F6A-8080-771D57F9E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A7D657-B799-F073-6453-0F12CF5A7E58}"/>
              </a:ext>
            </a:extLst>
          </p:cNvPr>
          <p:cNvSpPr txBox="1"/>
          <p:nvPr/>
        </p:nvSpPr>
        <p:spPr>
          <a:xfrm>
            <a:off x="516902" y="2644170"/>
            <a:ext cx="1115819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sz="3200" b="0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Aujourd’hui, nous allons explorer cinq types d’ordres sur actions à l’aide d’un graphique des cours, et tu auras la possibilité de te représenter leur fonctionnement.</a:t>
            </a:r>
            <a:endParaRPr lang="en-US" sz="3200">
              <a:solidFill>
                <a:srgbClr val="205885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163881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A2874-8C5B-59A9-CDA8-83372EB18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AAC2A-9CDF-C81D-6D5B-91925A518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Quel type d’ordre te donne le plus de chances que ton opération soit exécutée, même si le prix n’est pas idéal?</a:t>
            </a:r>
            <a:br>
              <a:rPr sz="3200"/>
            </a:br>
            <a:br>
              <a:rPr sz="3200"/>
            </a:b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149253-2C4D-77C9-3B1A-F9D314784E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9278" y="3004456"/>
            <a:ext cx="11309949" cy="2469587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A) Ordre au cours du marché 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B) Ordre à cours limité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C) Ordre stop avec limite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D) Ordre stop suiveur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0A20D7-28ED-9938-417F-6B177ABA5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385731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B56FB-3AFA-D502-C442-DC1D41F61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C2414-96AE-A8F2-D710-826334E582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Quel type d’ordre te donne le plus de chances que ton opération soit exécutée, même si le prix n’est pas idéal?</a:t>
            </a:r>
            <a:br>
              <a:rPr sz="3200"/>
            </a:br>
            <a:br>
              <a:rPr sz="3200"/>
            </a:b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DF79AE-C5A4-8DA8-D618-2F579FAE1F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9278" y="2980996"/>
            <a:ext cx="11309949" cy="2493047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fr-CA" sz="2800" b="1" i="0" u="none" strike="noStrike" cap="none" baseline="0">
                <a:solidFill>
                  <a:srgbClr val="6ABD4A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A) Ordre au cours du marché 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B) Ordre à cours limité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C) Ordre stop avec limite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D) Ordre stop suiveur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E9B3BE-0EAB-F256-D571-97A023840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053163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00C79-6929-61C7-E840-ADEEBCB8A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2695D-2D16-55A3-1AE5-CD465CA3DD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Quel est l’un des risques associés à un ordre à cours limité?</a:t>
            </a:r>
            <a:br>
              <a:rPr sz="3200"/>
            </a:br>
            <a:br>
              <a:rPr sz="3200"/>
            </a:b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4ABB0C-D13F-F00B-8076-C63628706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9278" y="2592475"/>
            <a:ext cx="11309949" cy="2436726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A) Il immobilise ton argent pendant 24 heures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B) Il pourrait ne jamais être exécuté 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C) L’ordre s’exécute toujours au pire cours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D) Il t’oblige à acheter plus d’actions que tu ne le souhaites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ACB90A-356D-6D0E-4753-AF377918C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766336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907AB-C6B7-E08F-24EE-748034E8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319C0-E74C-A3B4-D377-31AF013AD5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Quel est l’un des risques associés à un ordre à cours limité?</a:t>
            </a:r>
            <a:br>
              <a:rPr sz="3200"/>
            </a:br>
            <a:br>
              <a:rPr sz="3200"/>
            </a:b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EBB462-AF3C-E2A2-B30B-73A5F0665B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9278" y="2522135"/>
            <a:ext cx="11309949" cy="2507065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A) Il immobilise ton argent pendant 24 heures</a:t>
            </a:r>
            <a:br>
              <a:rPr sz="2800"/>
            </a:br>
            <a:r>
              <a:rPr lang="fr-CA" sz="2800" b="1" i="0" u="none" strike="noStrike" cap="none" baseline="0">
                <a:solidFill>
                  <a:srgbClr val="6ABD4A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B) Il pourrait ne jamais être exécuté 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C) L’ordre s’exécute toujours au pire cours</a:t>
            </a:r>
            <a:br>
              <a:rPr sz="2800"/>
            </a:b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D) Il t’oblige à acheter plus d’actions que tu ne le souhaites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C7FE11-3F28-67FA-C8F9-B877B8C94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013811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ED906-17B4-3B73-6A11-20F1D8EE3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F19EC3-2337-CC78-6E52-F3005679B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82EBF0-68A6-92CE-2950-95D72976C290}"/>
              </a:ext>
            </a:extLst>
          </p:cNvPr>
          <p:cNvSpPr txBox="1"/>
          <p:nvPr/>
        </p:nvSpPr>
        <p:spPr>
          <a:xfrm>
            <a:off x="516902" y="2644170"/>
            <a:ext cx="11158193" cy="85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sz="50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Jeu de la bourse!</a:t>
            </a:r>
            <a:endParaRPr lang="en-US" sz="5000" b="1">
              <a:solidFill>
                <a:srgbClr val="205885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452852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49335-718E-EB38-8FB3-70B6F79D0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1AF90-BFBC-357A-B634-8B506AD46D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Rappel du scénario :</a:t>
            </a:r>
            <a:br>
              <a:rPr sz="3200"/>
            </a:br>
            <a:br>
              <a:rPr sz="3200"/>
            </a:br>
            <a:br>
              <a:rPr sz="3200"/>
            </a:b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1C8D97-0B8C-10C4-0108-8B91611716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9278" y="2051223"/>
            <a:ext cx="11309949" cy="2977978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fr-CA" sz="2800" b="0" i="1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« Imagine que tu as épargné 500 $ et que tu souhaites investir dans l’action de Kicks Unlimited. Le cours oscille entre 48 $ et 55 $. Que ferais-tu : acheter maintenant, attendre ou te protéger d’une certaine façon? »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fr-CA" sz="28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Donne ton type d’ordre et son cours de déclenchement, et vois ce qui se passe!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720451-2D90-6ADB-743E-5CB1187A1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3763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B4E4D-2BC3-C081-1CB6-BA7165D9F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DB848-901C-180D-EAB3-C1B1C4C65C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Exemple en classe!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E316D9-F1B4-68D4-B19B-0ADAB6A9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36</a:t>
            </a:fld>
            <a:endParaRPr lang="en-US"/>
          </a:p>
        </p:txBody>
      </p:sp>
      <p:graphicFrame>
        <p:nvGraphicFramePr>
          <p:cNvPr id="5" name="Google Shape;223;p40">
            <a:extLst>
              <a:ext uri="{FF2B5EF4-FFF2-40B4-BE49-F238E27FC236}">
                <a16:creationId xmlns:a16="http://schemas.microsoft.com/office/drawing/2014/main" id="{F80150D2-0B67-1805-12A1-C639B8365C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297544"/>
              </p:ext>
            </p:extLst>
          </p:nvPr>
        </p:nvGraphicFramePr>
        <p:xfrm>
          <a:off x="517870" y="1927893"/>
          <a:ext cx="11158193" cy="370683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475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828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097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Question</a:t>
                      </a:r>
                      <a:endParaRPr sz="1500" b="1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Ta réponse</a:t>
                      </a: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Type d’ordre attribué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Ordre au cours du marché :</a:t>
                      </a:r>
                      <a:r>
                        <a:rPr lang="fr-CA" sz="15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 achat ou vente immédiate des actions de Kicks Unlimited au prochain cours disponible indiqué sur le tableau.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Quel est ton cours cible ou déclencheur?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Quel que soit le cours au jour 1.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L’ordre est-il déclenché pendant les 10 intervalles? Si oui, à quel prix et à quel intervalle?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Quels ont été les avantages de </a:t>
                      </a:r>
                      <a:br>
                        <a:rPr sz="1500"/>
                      </a:br>
                      <a:r>
                        <a:rPr lang="fr-CA" sz="15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cette décision?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Quels ont été les inconvénients de cette décision?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1901633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5FBF7-E54F-0D2D-8EDB-F123662FD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CB03D-876A-D9D2-D652-11F6A9E290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Exemple en classe (corrigé)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087C27-F598-63AB-8EE3-AD2BA0BD5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37</a:t>
            </a:fld>
            <a:endParaRPr lang="en-US"/>
          </a:p>
        </p:txBody>
      </p:sp>
      <p:graphicFrame>
        <p:nvGraphicFramePr>
          <p:cNvPr id="5" name="Google Shape;223;p40">
            <a:extLst>
              <a:ext uri="{FF2B5EF4-FFF2-40B4-BE49-F238E27FC236}">
                <a16:creationId xmlns:a16="http://schemas.microsoft.com/office/drawing/2014/main" id="{40A524D1-6B0A-A227-8B3C-B0C3CDF447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915728"/>
              </p:ext>
            </p:extLst>
          </p:nvPr>
        </p:nvGraphicFramePr>
        <p:xfrm>
          <a:off x="5128053" y="1927893"/>
          <a:ext cx="6548009" cy="436755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039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8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18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Question</a:t>
                      </a:r>
                      <a:endParaRPr sz="1200" b="1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Ta réponse</a:t>
                      </a: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Type d’ordre attribué</a:t>
                      </a:r>
                      <a:endParaRPr sz="12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Ordre au cours du marché :</a:t>
                      </a:r>
                      <a:r>
                        <a:rPr lang="fr-CA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 achat ou vente immédiate des actions de Kicks Unlimited au prochain cours disponible indiqué sur le tableau.</a:t>
                      </a:r>
                      <a:endParaRPr sz="12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Quel est votre cours cible ou déclencheur?</a:t>
                      </a:r>
                      <a:endParaRPr sz="12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Quel que soit le cours au jour 1.</a:t>
                      </a:r>
                      <a:endParaRPr sz="12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L’ordre est-il déclenché pendant les 10 intervalles? Si oui, à quel prix et à quel intervalle?</a:t>
                      </a:r>
                      <a:endParaRPr sz="12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9E5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Jour 1 à 50 $</a:t>
                      </a:r>
                      <a:endParaRPr sz="1200" b="1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Quels ont été les avantages de </a:t>
                      </a:r>
                      <a:br>
                        <a:rPr sz="1200"/>
                      </a:br>
                      <a:r>
                        <a:rPr lang="fr-CA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cette décision?</a:t>
                      </a:r>
                      <a:endParaRPr sz="12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9E5F0"/>
                    </a:solidFill>
                  </a:tcPr>
                </a:tc>
                <a:tc>
                  <a:txBody>
                    <a:bodyPr/>
                    <a:lstStyle/>
                    <a:p>
                      <a:pPr marL="182563" lvl="0" indent="-182563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05885"/>
                        </a:buClr>
                        <a:buSzPts val="1400"/>
                        <a:buAutoNum type="arabicPeriod"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Comme mon ordre a été exécuté immédiatement, je n’ai pas raté l’occasion.</a:t>
                      </a:r>
                      <a:endParaRPr sz="1200" b="1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182563" lvl="0" indent="-182563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05885"/>
                        </a:buClr>
                        <a:buSzPts val="1400"/>
                        <a:buAutoNum type="arabicPeriod"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Le cours a grimpé au 10</a:t>
                      </a:r>
                      <a:r>
                        <a:rPr lang="fr-CA" sz="1200" b="1" i="0" u="none" strike="noStrike" cap="none" baseline="3000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e</a:t>
                      </a: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 jour, alors je l’ai obtenu à un bon prix.</a:t>
                      </a:r>
                      <a:endParaRPr sz="1200" b="1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Quels ont été les inconvénients de cette décision?</a:t>
                      </a:r>
                      <a:endParaRPr sz="12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E5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J’aurais pu acheter à un prix moins élevé le premier jour.</a:t>
                      </a:r>
                      <a:endParaRPr sz="1200" b="1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Google Shape;223;p40">
            <a:extLst>
              <a:ext uri="{FF2B5EF4-FFF2-40B4-BE49-F238E27FC236}">
                <a16:creationId xmlns:a16="http://schemas.microsoft.com/office/drawing/2014/main" id="{43BD591F-C9B8-4A86-A4E0-59B1099E81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321372"/>
              </p:ext>
            </p:extLst>
          </p:nvPr>
        </p:nvGraphicFramePr>
        <p:xfrm>
          <a:off x="515938" y="1927893"/>
          <a:ext cx="4337222" cy="39870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214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2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18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Heure</a:t>
                      </a:r>
                    </a:p>
                  </a:txBody>
                  <a:tcPr marL="91450" marR="91450" marT="34300" marB="3430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Cours</a:t>
                      </a: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83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1</a:t>
                      </a:r>
                      <a:endParaRPr sz="12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9E5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50 $</a:t>
                      </a:r>
                      <a:endParaRPr sz="120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9E5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2</a:t>
                      </a:r>
                      <a:endParaRPr sz="12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48 $</a:t>
                      </a:r>
                      <a:endParaRPr sz="120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00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3</a:t>
                      </a:r>
                      <a:endParaRPr sz="12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55 $</a:t>
                      </a:r>
                      <a:endParaRPr sz="120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69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4</a:t>
                      </a:r>
                      <a:endParaRPr sz="12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53 $</a:t>
                      </a:r>
                      <a:endParaRPr sz="120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03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5</a:t>
                      </a:r>
                      <a:endParaRPr sz="12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54 $</a:t>
                      </a:r>
                      <a:endParaRPr sz="120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465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6</a:t>
                      </a:r>
                      <a:endParaRPr sz="12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56 $</a:t>
                      </a:r>
                      <a:endParaRPr sz="120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0081221"/>
                  </a:ext>
                </a:extLst>
              </a:tr>
              <a:tr h="241564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7</a:t>
                      </a:r>
                      <a:endParaRPr sz="12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58 $</a:t>
                      </a:r>
                      <a:endParaRPr sz="120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8416094"/>
                  </a:ext>
                </a:extLst>
              </a:tr>
              <a:tr h="26261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8</a:t>
                      </a:r>
                      <a:endParaRPr sz="12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59 $</a:t>
                      </a:r>
                      <a:endParaRPr sz="120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33518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9</a:t>
                      </a:r>
                      <a:endParaRPr sz="12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57 $</a:t>
                      </a:r>
                      <a:endParaRPr sz="120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6528959"/>
                  </a:ext>
                </a:extLst>
              </a:tr>
              <a:tr h="20899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10</a:t>
                      </a:r>
                      <a:endParaRPr sz="12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2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60 $</a:t>
                      </a:r>
                      <a:endParaRPr sz="1200">
                        <a:latin typeface="Century Gothic" panose="020B0502020202020204" pitchFamily="34" charset="0"/>
                      </a:endParaRPr>
                    </a:p>
                  </a:txBody>
                  <a:tcPr marL="91425" marR="91425" marT="91425" marB="9142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516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4088135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5ECC2-48ED-0B09-38DE-37DB44D60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AB419-73F7-18E2-B0DF-1E5EEEDD50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394044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Ton type d’ordre et ton prix cible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74F8DB-A13D-3277-EC1F-720B65CD5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38</a:t>
            </a:fld>
            <a:endParaRPr lang="en-US"/>
          </a:p>
        </p:txBody>
      </p:sp>
      <p:graphicFrame>
        <p:nvGraphicFramePr>
          <p:cNvPr id="6" name="Google Shape;223;p40">
            <a:extLst>
              <a:ext uri="{FF2B5EF4-FFF2-40B4-BE49-F238E27FC236}">
                <a16:creationId xmlns:a16="http://schemas.microsoft.com/office/drawing/2014/main" id="{F5F6FF55-D112-D1DA-6ADE-A2EB2DF21F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713332"/>
              </p:ext>
            </p:extLst>
          </p:nvPr>
        </p:nvGraphicFramePr>
        <p:xfrm>
          <a:off x="517870" y="1927893"/>
          <a:ext cx="11158193" cy="349761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475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828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097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Question</a:t>
                      </a:r>
                      <a:endParaRPr sz="1500" b="1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Ta réponse</a:t>
                      </a: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Type d’ordre attribué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9E5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Quel est ton cours cible ou déclencheur?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9E5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L’ordre est-il déclenché pendant les 10 intervalles? Si oui, à quel prix et à quel intervalle?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Quels ont été les avantages de cette décision?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Quels ont été les inconvénients de cette décision?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9978892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591B2-9F8F-B401-9CF8-494352433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51DE5-0E35-20DB-7B3E-BDA936A6D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579DC8-AE4F-B458-1E58-2BC489585616}"/>
              </a:ext>
            </a:extLst>
          </p:cNvPr>
          <p:cNvSpPr txBox="1"/>
          <p:nvPr/>
        </p:nvSpPr>
        <p:spPr>
          <a:xfrm>
            <a:off x="516902" y="1952192"/>
            <a:ext cx="10492968" cy="4091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fr-CA" sz="50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Que le jeu commence!</a:t>
            </a:r>
          </a:p>
          <a:p>
            <a:r>
              <a:rPr lang="fr-CA" sz="3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Choisis les cours déclencheurs en fonction de ce qui, selon toi, arrivera au titre. Utilise le cours du jour 1 de 50 $ comme référence. Évite les extrêmes et ne joue pas la carte de la sécurité à outrance — pense comme un investisseur ou une investisseuse!</a:t>
            </a:r>
            <a:endParaRPr lang="en-CA" sz="3000">
              <a:latin typeface="Century Gothic" panose="020B0502020202020204" pitchFamily="34" charset="0"/>
            </a:endParaRPr>
          </a:p>
          <a:p>
            <a:endParaRPr lang="en-US" sz="5000" b="1">
              <a:solidFill>
                <a:srgbClr val="205885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67219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4ADED-E4F4-96B4-771C-22B444389C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090127"/>
            <a:ext cx="11399475" cy="668337"/>
          </a:xfrm>
        </p:spPr>
        <p:txBody>
          <a:bodyPr>
            <a:noAutofit/>
          </a:bodyPr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Types d’ordres sur actions : remplis le document d’accompagnement pendant que tu visionnes la vidéo!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9EBC07-E89A-480E-0B63-1C54B7A50807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F1ADBB-F79D-BADA-AC9D-C2A8B61D7835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E6CB1-45A9-C8FE-81D0-492E8B4E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</a:t>
            </a:fld>
            <a:endParaRPr lang="en-US"/>
          </a:p>
        </p:txBody>
      </p:sp>
      <p:pic>
        <p:nvPicPr>
          <p:cNvPr id="7" name="Online Media 7" descr="Types d’ordres sur actions">
            <a:hlinkClick r:id="" action="ppaction://media"/>
            <a:extLst>
              <a:ext uri="{FF2B5EF4-FFF2-40B4-BE49-F238E27FC236}">
                <a16:creationId xmlns:a16="http://schemas.microsoft.com/office/drawing/2014/main" id="{1EC2E6E5-F70D-07F8-0DEC-9C11C26BE71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90483" y="2420027"/>
            <a:ext cx="5611034" cy="31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4991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B6959-A330-960F-BB85-77FA5A114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48CECC-3F4F-E004-EBD7-ACE1E3575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BB8921-8C04-3083-438E-50193ECE25FB}"/>
              </a:ext>
            </a:extLst>
          </p:cNvPr>
          <p:cNvSpPr txBox="1"/>
          <p:nvPr/>
        </p:nvSpPr>
        <p:spPr>
          <a:xfrm>
            <a:off x="516902" y="1952192"/>
            <a:ext cx="8454103" cy="2872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fr-CA" sz="50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Jour 1 : 48 $</a:t>
            </a:r>
          </a:p>
          <a:p>
            <a:r>
              <a:rPr lang="fr-CA" sz="3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Kicks Unlimited lance une nouvelle gamme de chaussures de sport rétro. Tout le monde à l’école en parle – l’engouement monte.</a:t>
            </a:r>
          </a:p>
        </p:txBody>
      </p:sp>
    </p:spTree>
    <p:extLst>
      <p:ext uri="{BB962C8B-B14F-4D97-AF65-F5344CB8AC3E}">
        <p14:creationId xmlns:p14="http://schemas.microsoft.com/office/powerpoint/2010/main" val="2739391785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8ED03-9369-904C-EE99-31D740BEF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B52261-C055-1D5B-541B-46B227B6A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68FF9B-83E3-77BE-95D6-8FFF2E303FAC}"/>
              </a:ext>
            </a:extLst>
          </p:cNvPr>
          <p:cNvSpPr txBox="1"/>
          <p:nvPr/>
        </p:nvSpPr>
        <p:spPr>
          <a:xfrm>
            <a:off x="516902" y="1952192"/>
            <a:ext cx="9949271" cy="2415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fr-CA" sz="50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Jour 2 : 50 $</a:t>
            </a:r>
          </a:p>
          <a:p>
            <a:r>
              <a:rPr lang="fr-CA" sz="3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Un couple de patineurs olympiques republie l’annonce – un léger engouement se crée et le cours augmente légèrement.</a:t>
            </a:r>
          </a:p>
        </p:txBody>
      </p:sp>
    </p:spTree>
    <p:extLst>
      <p:ext uri="{BB962C8B-B14F-4D97-AF65-F5344CB8AC3E}">
        <p14:creationId xmlns:p14="http://schemas.microsoft.com/office/powerpoint/2010/main" val="887133254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33866-4B14-C118-47B3-A37950E69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8F8203-4703-C638-22DB-D076ED102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0D7912-B30E-3715-BE8F-57B0A7998C1C}"/>
              </a:ext>
            </a:extLst>
          </p:cNvPr>
          <p:cNvSpPr txBox="1"/>
          <p:nvPr/>
        </p:nvSpPr>
        <p:spPr>
          <a:xfrm>
            <a:off x="516902" y="1952192"/>
            <a:ext cx="9949271" cy="2415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fr-CA" sz="50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Jour 3 : 47 $</a:t>
            </a:r>
          </a:p>
          <a:p>
            <a:r>
              <a:rPr lang="fr-CA" sz="3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D’après un blogue populaire, ces chaussures ressemblent trop au modèle de l’année dernière, ce qui a refroidi l’engouement.</a:t>
            </a:r>
          </a:p>
        </p:txBody>
      </p:sp>
    </p:spTree>
    <p:extLst>
      <p:ext uri="{BB962C8B-B14F-4D97-AF65-F5344CB8AC3E}">
        <p14:creationId xmlns:p14="http://schemas.microsoft.com/office/powerpoint/2010/main" val="1456602007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E802E-4A5E-89B4-8A19-7DFD3AC88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CBC038-6F95-73BD-1641-E42151C12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E40065-A2E7-560D-A693-A88CD6CC5D05}"/>
              </a:ext>
            </a:extLst>
          </p:cNvPr>
          <p:cNvSpPr txBox="1"/>
          <p:nvPr/>
        </p:nvSpPr>
        <p:spPr>
          <a:xfrm>
            <a:off x="516902" y="1952192"/>
            <a:ext cx="9949271" cy="2415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fr-CA" sz="50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Jour 4 : 51 $</a:t>
            </a:r>
          </a:p>
          <a:p>
            <a:r>
              <a:rPr lang="fr-CA" sz="3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Un Youtubeur publie une critique que les chaussures sont « étonnamment confortables » – le cours remonte.</a:t>
            </a:r>
          </a:p>
        </p:txBody>
      </p:sp>
    </p:spTree>
    <p:extLst>
      <p:ext uri="{BB962C8B-B14F-4D97-AF65-F5344CB8AC3E}">
        <p14:creationId xmlns:p14="http://schemas.microsoft.com/office/powerpoint/2010/main" val="1345820248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57ED2-DAD5-0DB9-C2BE-64DD3355E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57D47-ECE6-C1F3-6825-B31D9D90E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82A55A-0FDA-D43B-4EF1-8D4FF08F6CE0}"/>
              </a:ext>
            </a:extLst>
          </p:cNvPr>
          <p:cNvSpPr txBox="1"/>
          <p:nvPr/>
        </p:nvSpPr>
        <p:spPr>
          <a:xfrm>
            <a:off x="516902" y="1952192"/>
            <a:ext cx="9356147" cy="2415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fr-CA" sz="50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Jour 5 : 49 $</a:t>
            </a:r>
          </a:p>
          <a:p>
            <a:r>
              <a:rPr lang="fr-CA" sz="3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La confusion à la précommande en ligne frustre certains clients et clientes — la demande chute brièvement.</a:t>
            </a:r>
          </a:p>
        </p:txBody>
      </p:sp>
    </p:spTree>
    <p:extLst>
      <p:ext uri="{BB962C8B-B14F-4D97-AF65-F5344CB8AC3E}">
        <p14:creationId xmlns:p14="http://schemas.microsoft.com/office/powerpoint/2010/main" val="2049624413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CD3C7-1E56-1E63-8D38-B7EC11EE8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F960E3-1E65-B9AD-5C5A-5DA7ED353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017A2C-9AA7-D479-E10D-77784B860291}"/>
              </a:ext>
            </a:extLst>
          </p:cNvPr>
          <p:cNvSpPr txBox="1"/>
          <p:nvPr/>
        </p:nvSpPr>
        <p:spPr>
          <a:xfrm>
            <a:off x="516902" y="1952192"/>
            <a:ext cx="8936017" cy="2872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fr-CA" sz="50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Jour 6 : 53 $</a:t>
            </a:r>
          </a:p>
          <a:p>
            <a:r>
              <a:rPr lang="fr-CA" sz="3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Une artiste de renom révèle avoir </a:t>
            </a:r>
            <a:br>
              <a:rPr lang="fr-CA" sz="3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</a:br>
            <a:r>
              <a:rPr lang="fr-CA" sz="3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participé à la conception des chaussures — cette collaboration inattendue renforce l’engouement.</a:t>
            </a:r>
          </a:p>
        </p:txBody>
      </p:sp>
    </p:spTree>
    <p:extLst>
      <p:ext uri="{BB962C8B-B14F-4D97-AF65-F5344CB8AC3E}">
        <p14:creationId xmlns:p14="http://schemas.microsoft.com/office/powerpoint/2010/main" val="79167656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8DB32-81CF-FBDB-2B31-C028B6902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0FB61B-B324-2515-868E-DCBB76FD9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C85332-3328-F2FA-0467-CE55B3EF98EB}"/>
              </a:ext>
            </a:extLst>
          </p:cNvPr>
          <p:cNvSpPr txBox="1"/>
          <p:nvPr/>
        </p:nvSpPr>
        <p:spPr>
          <a:xfrm>
            <a:off x="516902" y="1952192"/>
            <a:ext cx="8936017" cy="2415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fr-CA" sz="50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Jour 7 : 50 $</a:t>
            </a:r>
          </a:p>
          <a:p>
            <a:r>
              <a:rPr lang="fr-CA" sz="3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Annonce de retard : les chaussures ne seront pas expédiées avant le mois prochain – le cours baisse légèrement à nouveau.</a:t>
            </a:r>
          </a:p>
        </p:txBody>
      </p:sp>
    </p:spTree>
    <p:extLst>
      <p:ext uri="{BB962C8B-B14F-4D97-AF65-F5344CB8AC3E}">
        <p14:creationId xmlns:p14="http://schemas.microsoft.com/office/powerpoint/2010/main" val="637503066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0F5F6-8AE3-0A97-FBC2-A94BED55D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EF6F7-D2CA-C9C6-1150-97058C591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82ED59-C1A8-1BF0-C57F-5F04F8ED9F4B}"/>
              </a:ext>
            </a:extLst>
          </p:cNvPr>
          <p:cNvSpPr txBox="1"/>
          <p:nvPr/>
        </p:nvSpPr>
        <p:spPr>
          <a:xfrm>
            <a:off x="516902" y="1952192"/>
            <a:ext cx="10233476" cy="2415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fr-CA" sz="50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Jour 8 : 54 $</a:t>
            </a:r>
          </a:p>
          <a:p>
            <a:r>
              <a:rPr lang="fr-CA" sz="3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L’offre inattendue de cadeaux publicitaires devient virale — l’intérêt augmente considérablement.</a:t>
            </a:r>
          </a:p>
          <a:p>
            <a:endParaRPr lang="en-CA" sz="3000">
              <a:solidFill>
                <a:schemeClr val="dk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358289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71AE7-1216-5F8B-BA5E-11EABFC58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A75245-1EAB-75CC-3D19-CD174E97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421723-6793-EAC3-09C5-5A721503E88A}"/>
              </a:ext>
            </a:extLst>
          </p:cNvPr>
          <p:cNvSpPr txBox="1"/>
          <p:nvPr/>
        </p:nvSpPr>
        <p:spPr>
          <a:xfrm>
            <a:off x="516902" y="1952192"/>
            <a:ext cx="10233476" cy="3329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fr-CA" sz="50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Jour 9 : 52 $</a:t>
            </a:r>
          </a:p>
          <a:p>
            <a:r>
              <a:rPr lang="fr-CA" sz="3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Des problèmes d’expédition entraînent une brève interruption des commandes en ligne – les investisseurs et investisseuses s’inquiètent.</a:t>
            </a:r>
          </a:p>
          <a:p>
            <a:endParaRPr lang="en-CA" sz="3000">
              <a:solidFill>
                <a:schemeClr val="dk1"/>
              </a:solidFill>
              <a:latin typeface="Century Gothic" panose="020B0502020202020204" pitchFamily="34" charset="0"/>
            </a:endParaRPr>
          </a:p>
          <a:p>
            <a:endParaRPr lang="en-CA" sz="3000">
              <a:solidFill>
                <a:schemeClr val="dk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383880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2BB8F-C8E8-2A33-A4B0-F5A8D78C0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AE2C76-EACB-1AA0-4D04-8ADFA8F2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BE2574-3BB7-8DF7-C286-5D07F1CEA589}"/>
              </a:ext>
            </a:extLst>
          </p:cNvPr>
          <p:cNvSpPr txBox="1"/>
          <p:nvPr/>
        </p:nvSpPr>
        <p:spPr>
          <a:xfrm>
            <a:off x="516902" y="1952192"/>
            <a:ext cx="10233476" cy="2872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fr-CA" sz="50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Jour 10 : 56 $</a:t>
            </a:r>
          </a:p>
          <a:p>
            <a:r>
              <a:rPr lang="fr-CA" sz="3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Lancement officiel de la collaboration en magasin et vente massive – les médias saluent ce retour comme une victoire!</a:t>
            </a:r>
          </a:p>
          <a:p>
            <a:endParaRPr lang="en-CA" sz="3000">
              <a:solidFill>
                <a:schemeClr val="dk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41051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3CD05-46CD-EE5B-0ED1-E766CC0DD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6C735-2001-8B9D-EBDF-7E80A7C4C7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Jeu-questionnaire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5F9C37-D62E-6C59-AA13-95D9A3904D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fr-CA" sz="26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À quoi sert un ordre au cours du marché?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A) Acheter ou vendre des actions uniquement si un cours précis est atteint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B) Acheter ou vendre des actions immédiatement au prochain cours disponible 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C) Annuler automatiquement si le cours fluctue trop rapidement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D) Attendre la clôture du marché avant d’exécuter l’opération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endParaRPr lang="en-CA" sz="26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EBF431-34AE-1E04-8A83-27F782418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554038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42195-32DF-855B-7AD6-ACFB980B39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Le temps est écoulé! </a:t>
            </a:r>
            <a:b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</a:br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Remplis ton suivi des ordres en équipe!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D8488-0CA9-EB93-774A-1A3DF9B5F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50</a:t>
            </a:fld>
            <a:endParaRPr lang="en-US"/>
          </a:p>
        </p:txBody>
      </p:sp>
      <p:graphicFrame>
        <p:nvGraphicFramePr>
          <p:cNvPr id="5" name="Google Shape;223;p40">
            <a:extLst>
              <a:ext uri="{FF2B5EF4-FFF2-40B4-BE49-F238E27FC236}">
                <a16:creationId xmlns:a16="http://schemas.microsoft.com/office/drawing/2014/main" id="{9D2D2B74-B1DF-F8E5-BCF4-15711D96D5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144683"/>
              </p:ext>
            </p:extLst>
          </p:nvPr>
        </p:nvGraphicFramePr>
        <p:xfrm>
          <a:off x="517870" y="2339874"/>
          <a:ext cx="11158193" cy="349761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475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828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097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Question</a:t>
                      </a:r>
                      <a:endParaRPr sz="1500" b="1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Ta réponse</a:t>
                      </a: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Type d’ordre attribué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Quel est ton cours cible ou déclencheur?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L’ordre est-il déclenché pendant les 10 intervalles? Si oui, à quel prix et à quel intervalle?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9E5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Quels ont été les avantages de cette décision?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B9E5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5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Quels ont été les inconvénients de cette décision?</a:t>
                      </a: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E5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sz="1500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910503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7BF0F-35F8-D135-D44C-85EE87E3B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0194DF-AB25-8977-5E06-4A9C59EBC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6BA04D-0264-A992-C493-9660F20BD77B}"/>
              </a:ext>
            </a:extLst>
          </p:cNvPr>
          <p:cNvSpPr txBox="1"/>
          <p:nvPr/>
        </p:nvSpPr>
        <p:spPr>
          <a:xfrm>
            <a:off x="516902" y="2570030"/>
            <a:ext cx="10492968" cy="151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fr-CA" sz="50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Consolidation</a:t>
            </a:r>
          </a:p>
          <a:p>
            <a:pPr>
              <a:spcAft>
                <a:spcPts val="1500"/>
              </a:spcAft>
            </a:pPr>
            <a:r>
              <a:rPr lang="fr-CA" sz="3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Réfléchis à ce que tu as appris </a:t>
            </a:r>
          </a:p>
        </p:txBody>
      </p:sp>
    </p:spTree>
    <p:extLst>
      <p:ext uri="{BB962C8B-B14F-4D97-AF65-F5344CB8AC3E}">
        <p14:creationId xmlns:p14="http://schemas.microsoft.com/office/powerpoint/2010/main" val="1996377447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2987C-685F-0021-130F-937220C28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FF740-F772-9B4A-6588-7FE32216E6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0966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En conclusion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6B69D5-993A-52DD-3F57-6470C1CD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FC4D5A-E66E-2743-930F-2A391B9CDF59}"/>
              </a:ext>
            </a:extLst>
          </p:cNvPr>
          <p:cNvSpPr txBox="1"/>
          <p:nvPr/>
        </p:nvSpPr>
        <p:spPr>
          <a:xfrm>
            <a:off x="517870" y="2086972"/>
            <a:ext cx="6401914" cy="2702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spcBef>
                <a:spcPts val="360"/>
              </a:spcBef>
              <a:buClr>
                <a:srgbClr val="A2AAAD"/>
              </a:buClr>
              <a:buFont typeface="Arial" panose="020B0604020202020204" pitchFamily="34" charset="0"/>
              <a:buChar char="•"/>
            </a:pP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La connaissance des types d’ordres aide les personnes qui investissent par elles-mêmes</a:t>
            </a:r>
          </a:p>
          <a:p>
            <a:pPr marL="457200" lvl="0" indent="-457200">
              <a:spcBef>
                <a:spcPts val="360"/>
              </a:spcBef>
              <a:buClr>
                <a:srgbClr val="A2AAAD"/>
              </a:buClr>
              <a:buFont typeface="Arial" panose="020B0604020202020204" pitchFamily="34" charset="0"/>
              <a:buChar char="•"/>
            </a:pP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Il importe de tenir compte des objectifs et de la tolérance au risque dans son choix de l’ordre</a:t>
            </a:r>
          </a:p>
        </p:txBody>
      </p:sp>
      <p:pic>
        <p:nvPicPr>
          <p:cNvPr id="5" name="Google Shape;373;p65">
            <a:extLst>
              <a:ext uri="{FF2B5EF4-FFF2-40B4-BE49-F238E27FC236}">
                <a16:creationId xmlns:a16="http://schemas.microsoft.com/office/drawing/2014/main" id="{74F431E5-1ABD-9341-31CF-2A70801CC3A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64399" y="2086972"/>
            <a:ext cx="4527601" cy="3017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878972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33E39-053E-DCAC-3F13-5AAABE4D3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1359D-EBB1-E3ED-6A97-25C96116A1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J</a:t>
            </a:r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eu-questionnaire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D7704F-AB2D-47C7-AB8E-3BFBCB2F3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fr-CA" sz="26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À quoi sert un ordre au cours du marché?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A) Acheter ou vendre des actions uniquement si un cours précis est atteint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</a:t>
            </a:r>
            <a:r>
              <a:rPr lang="fr-CA" sz="2600" b="1" i="0" u="none" strike="noStrike" cap="none" baseline="0">
                <a:solidFill>
                  <a:srgbClr val="6ABD4A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B) Acheter ou vendre des actions immédiatement au prochain cours disponible 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C) Annuler automatiquement si le cours fluctue trop rapidement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D) Attendre la clôture du marché avant d’exécuter l’opération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endParaRPr lang="en-CA" sz="26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992890-81DC-1A31-9D3C-3E3078D2B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35087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D1783-E8D9-721A-B16C-652FCDF93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B6FEC-61E9-DCB8-6BD0-056947F9DF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Ordres au cours du marché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EC9108-7187-B5FC-D1FB-8010CAEBE1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1" y="1989436"/>
            <a:ext cx="5582518" cy="4003591"/>
          </a:xfrm>
        </p:spPr>
        <p:txBody>
          <a:bodyPr>
            <a:noAutofit/>
          </a:bodyPr>
          <a:lstStyle/>
          <a:p>
            <a:pPr marL="498475" indent="-352425">
              <a:spcBef>
                <a:spcPts val="1200"/>
              </a:spcBef>
              <a:buSzTx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Achat ou vente immédiatement au prochain prix disponible</a:t>
            </a:r>
          </a:p>
          <a:p>
            <a:pPr marL="498475" indent="-352425">
              <a:spcBef>
                <a:spcPts val="1200"/>
              </a:spcBef>
              <a:buSzTx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Exécution rapide, contrat garanti</a:t>
            </a:r>
          </a:p>
          <a:p>
            <a:pPr marL="498475" indent="-352425">
              <a:spcBef>
                <a:spcPts val="1200"/>
              </a:spcBef>
              <a:buSzTx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Prix incertain (selon le cours acheteur/cours vendeur)</a:t>
            </a:r>
          </a:p>
          <a:p>
            <a:pPr marL="498475" indent="-352425">
              <a:spcBef>
                <a:spcPts val="1200"/>
              </a:spcBef>
              <a:buSzTx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Exemple : achat de Kicks Unlimited à 50 $ par action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79FEEF-31B0-7E24-947C-A58903DA0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7</a:t>
            </a:fld>
            <a:endParaRPr lang="en-US"/>
          </a:p>
        </p:txBody>
      </p:sp>
      <p:pic>
        <p:nvPicPr>
          <p:cNvPr id="5" name="Google Shape;97;p20">
            <a:extLst>
              <a:ext uri="{FF2B5EF4-FFF2-40B4-BE49-F238E27FC236}">
                <a16:creationId xmlns:a16="http://schemas.microsoft.com/office/drawing/2014/main" id="{1859E3A6-16AA-14DA-9AAD-13DEE2B93281}"/>
              </a:ext>
            </a:extLst>
          </p:cNvPr>
          <p:cNvPicPr preferRelativeResize="0"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09792" y="1828799"/>
            <a:ext cx="5581899" cy="40751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802899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1A1CF-3088-DAFE-5132-02A17299C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538CA-3390-8027-D048-DAFB2E862E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Jeu-questionnaire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0844F5-1B8F-482D-FBA4-28CEEB6AE1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fr-CA" sz="26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À quoi sert un ordre à cours limité?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A) Acheter ou vendre des actions uniquement si un cours précis est atteint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B) Acheter ou vendre des actions immédiatement au prochain cours disponible 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C) Annuler automatiquement si le cours fluctue trop rapidement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D) Attendre la clôture du marché avant d’exécuter l’opération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endParaRPr lang="en-CA" sz="26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3B7024-297F-18DE-226D-DEB8758A3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1333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7085A-091E-A4FB-EC2F-CE168B225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17901-278F-94DE-EDF6-50F2185F7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J</a:t>
            </a:r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eu-questionnaire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8E2443-9CC9-1744-D177-882962A889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fr-CA" sz="26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À quoi sert un ordre à cours limité?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A) Acheter ou vendre des actions uniquement si un cours précis est atteint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B) Acheter ou vendre des actions immédiatement au prochain cours disponible 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</a:t>
            </a:r>
            <a:r>
              <a:rPr lang="fr-CA" sz="2600" b="1" i="0" u="none" strike="noStrike" cap="none" baseline="0">
                <a:solidFill>
                  <a:srgbClr val="6ABD4A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C) Annuler automatiquement si le cours fluctue trop rapidement</a:t>
            </a:r>
            <a:br>
              <a:rPr sz="2600"/>
            </a:b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D) Attendre la clôture du marché avant d’exécuter l’opération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endParaRPr lang="en-CA" sz="26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240A2B-1EB3-99E1-58DA-EDEDF12E0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462668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5.14.0.611"/>
  <p:tag name="AS_RELEASE_DATE" val="2024.03.31"/>
  <p:tag name="AS_TITLE" val="Aspose.Slides for Java"/>
  <p:tag name="AS_VERSION" val="24.3"/>
</p:tagLst>
</file>

<file path=ppt/theme/theme1.xml><?xml version="1.0" encoding="utf-8"?>
<a:theme xmlns:a="http://schemas.openxmlformats.org/drawingml/2006/main" name="GestaltVTI">
  <a:themeElements>
    <a:clrScheme name="AnalogousFromDarkSeedLeftStep">
      <a:dk1>
        <a:srgbClr val="000000"/>
      </a:dk1>
      <a:lt1>
        <a:srgbClr val="FFFFFF"/>
      </a:lt1>
      <a:dk2>
        <a:srgbClr val="1E301B"/>
      </a:dk2>
      <a:lt2>
        <a:srgbClr val="F1F0F3"/>
      </a:lt2>
      <a:accent1>
        <a:srgbClr val="85AE23"/>
      </a:accent1>
      <a:accent2>
        <a:srgbClr val="B4A118"/>
      </a:accent2>
      <a:accent3>
        <a:srgbClr val="E2802D"/>
      </a:accent3>
      <a:accent4>
        <a:srgbClr val="D1231C"/>
      </a:accent4>
      <a:accent5>
        <a:srgbClr val="E22D71"/>
      </a:accent5>
      <a:accent6>
        <a:srgbClr val="D11CAB"/>
      </a:accent6>
      <a:hlink>
        <a:srgbClr val="C34D66"/>
      </a:hlink>
      <a:folHlink>
        <a:srgbClr val="7F7F7F"/>
      </a:folHlink>
    </a:clrScheme>
    <a:fontScheme name="Bierstadt">
      <a:majorFont>
        <a:latin typeface="Bierstadt"/>
        <a:ea typeface="Bierstadt"/>
        <a:cs typeface="Arial"/>
      </a:majorFont>
      <a:minorFont>
        <a:latin typeface="Bierstadt"/>
        <a:ea typeface="Bierstadt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</TotalTime>
  <Words>2830</Words>
  <Application>Microsoft Macintosh PowerPoint</Application>
  <PresentationFormat>Widescreen</PresentationFormat>
  <Paragraphs>251</Paragraphs>
  <Slides>52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Arial</vt:lpstr>
      <vt:lpstr>Bierstadt</vt:lpstr>
      <vt:lpstr>Calibri</vt:lpstr>
      <vt:lpstr>Century Gothic</vt:lpstr>
      <vt:lpstr>GestaltVTI</vt:lpstr>
      <vt:lpstr>Types d’ordres sur actions</vt:lpstr>
      <vt:lpstr>Réflexion</vt:lpstr>
      <vt:lpstr>PowerPoint Presentation</vt:lpstr>
      <vt:lpstr>Types d’ordres sur actions : remplis le document d’accompagnement pendant que tu visionnes la vidéo!</vt:lpstr>
      <vt:lpstr>Jeu-questionnaire</vt:lpstr>
      <vt:lpstr>Jeu-questionnaire</vt:lpstr>
      <vt:lpstr>Ordres au cours du marché</vt:lpstr>
      <vt:lpstr>Jeu-questionnaire</vt:lpstr>
      <vt:lpstr>Jeu-questionnaire</vt:lpstr>
      <vt:lpstr>Ordres à cours limité</vt:lpstr>
      <vt:lpstr>En quoi consistent les frais de courtage? </vt:lpstr>
      <vt:lpstr>En quoi consistent les frais de courtage? </vt:lpstr>
      <vt:lpstr>Qu’est-ce que l’écart acheteur-vendeur?   </vt:lpstr>
      <vt:lpstr>Qu’est-ce que l’écart acheteur-vendeur?   </vt:lpstr>
      <vt:lpstr>Quelle influence la durée de l’ordre a-t-elle sur l’opération?   </vt:lpstr>
      <vt:lpstr>Quelle influence la durée de l’ordre a-t-elle sur l’opération?   </vt:lpstr>
      <vt:lpstr>Considérations relatives aux ordres au cours du marché et à cours limité</vt:lpstr>
      <vt:lpstr>Jeu-questionnaire   </vt:lpstr>
      <vt:lpstr>Jeu-questionnaire   </vt:lpstr>
      <vt:lpstr>Ordres stop (à seuil de déclenchement)</vt:lpstr>
      <vt:lpstr>Qu’est-ce qui différencie un ordre stop avec limite d’un ordre stop ordinaire? </vt:lpstr>
      <vt:lpstr>Qu’est-ce qui différencie un ordre stop avec limite d’un ordre stop ordinaire? </vt:lpstr>
      <vt:lpstr>Ordre stop avec limite</vt:lpstr>
      <vt:lpstr>Ordre stop suiveur   </vt:lpstr>
      <vt:lpstr>Ordre stop suiveur   </vt:lpstr>
      <vt:lpstr>Ordres stop suiveurs</vt:lpstr>
      <vt:lpstr>Sommaire</vt:lpstr>
      <vt:lpstr>Dans l’exemple de l’action Kicks Unlimited, que se passerait-il si tu établissais un ordre stop à 45 $ et que le cours de l’action baissait à 45 $? </vt:lpstr>
      <vt:lpstr>Dans l’exemple de l’action Kicks Unlimited, que se passerait-il si tu établissais un ordre stop à 45 $ et que le cours de l’action baissait à 45 $? </vt:lpstr>
      <vt:lpstr>Quel type d’ordre te donne le plus de chances que ton opération soit exécutée, même si le prix n’est pas idéal?   </vt:lpstr>
      <vt:lpstr>Quel type d’ordre te donne le plus de chances que ton opération soit exécutée, même si le prix n’est pas idéal?   </vt:lpstr>
      <vt:lpstr>Quel est l’un des risques associés à un ordre à cours limité?   </vt:lpstr>
      <vt:lpstr>Quel est l’un des risques associés à un ordre à cours limité?   </vt:lpstr>
      <vt:lpstr>PowerPoint Presentation</vt:lpstr>
      <vt:lpstr>Rappel du scénario :   </vt:lpstr>
      <vt:lpstr>Exemple en classe!</vt:lpstr>
      <vt:lpstr>Exemple en classe (corrigé)</vt:lpstr>
      <vt:lpstr>Ton type d’ordre et ton prix cible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 temps est écoulé!  Remplis ton suivi des ordres en équipe!</vt:lpstr>
      <vt:lpstr>PowerPoint Presentation</vt:lpstr>
      <vt:lpstr>En 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Gagliardi, Monica</dc:creator>
  <cp:lastModifiedBy>Walter Goschen</cp:lastModifiedBy>
  <cp:revision>172</cp:revision>
  <dcterms:created xsi:type="dcterms:W3CDTF">2023-10-22T21:01:04Z</dcterms:created>
  <dcterms:modified xsi:type="dcterms:W3CDTF">2026-03-19T14:10:27Z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e873328-34e0-4f6c-84cb-dd757c63c1a0_ActionId">
    <vt:lpwstr>ee0202de-5cf6-46c2-8a21-1c0b412b413b</vt:lpwstr>
  </property>
  <property fmtid="{D5CDD505-2E9C-101B-9397-08002B2CF9AE}" pid="3" name="MSIP_Label_be873328-34e0-4f6c-84cb-dd757c63c1a0_ContentBits">
    <vt:lpwstr>0</vt:lpwstr>
  </property>
  <property fmtid="{D5CDD505-2E9C-101B-9397-08002B2CF9AE}" pid="4" name="MSIP_Label_be873328-34e0-4f6c-84cb-dd757c63c1a0_Enabled">
    <vt:lpwstr>true</vt:lpwstr>
  </property>
  <property fmtid="{D5CDD505-2E9C-101B-9397-08002B2CF9AE}" pid="5" name="MSIP_Label_be873328-34e0-4f6c-84cb-dd757c63c1a0_Method">
    <vt:lpwstr>Privileged</vt:lpwstr>
  </property>
  <property fmtid="{D5CDD505-2E9C-101B-9397-08002B2CF9AE}" pid="6" name="MSIP_Label_be873328-34e0-4f6c-84cb-dd757c63c1a0_Name">
    <vt:lpwstr>FIL-Internal</vt:lpwstr>
  </property>
  <property fmtid="{D5CDD505-2E9C-101B-9397-08002B2CF9AE}" pid="7" name="MSIP_Label_be873328-34e0-4f6c-84cb-dd757c63c1a0_SetDate">
    <vt:lpwstr>2023-11-01T18:04:36Z</vt:lpwstr>
  </property>
  <property fmtid="{D5CDD505-2E9C-101B-9397-08002B2CF9AE}" pid="8" name="MSIP_Label_be873328-34e0-4f6c-84cb-dd757c63c1a0_SiteId">
    <vt:lpwstr>6b94db52-3791-432c-b97e-871411cd202e</vt:lpwstr>
  </property>
</Properties>
</file>