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47"/>
  </p:notesMasterIdLst>
  <p:sldIdLst>
    <p:sldId id="281" r:id="rId2"/>
    <p:sldId id="294" r:id="rId3"/>
    <p:sldId id="527" r:id="rId4"/>
    <p:sldId id="528" r:id="rId5"/>
    <p:sldId id="529" r:id="rId6"/>
    <p:sldId id="477" r:id="rId7"/>
    <p:sldId id="483" r:id="rId8"/>
    <p:sldId id="445" r:id="rId9"/>
    <p:sldId id="487" r:id="rId10"/>
    <p:sldId id="471" r:id="rId11"/>
    <p:sldId id="474" r:id="rId12"/>
    <p:sldId id="476" r:id="rId13"/>
    <p:sldId id="500" r:id="rId14"/>
    <p:sldId id="501" r:id="rId15"/>
    <p:sldId id="526" r:id="rId16"/>
    <p:sldId id="508" r:id="rId17"/>
    <p:sldId id="509" r:id="rId18"/>
    <p:sldId id="530" r:id="rId19"/>
    <p:sldId id="541" r:id="rId20"/>
    <p:sldId id="531" r:id="rId21"/>
    <p:sldId id="532" r:id="rId22"/>
    <p:sldId id="533" r:id="rId23"/>
    <p:sldId id="534" r:id="rId24"/>
    <p:sldId id="535" r:id="rId25"/>
    <p:sldId id="536" r:id="rId26"/>
    <p:sldId id="537" r:id="rId27"/>
    <p:sldId id="538" r:id="rId28"/>
    <p:sldId id="539" r:id="rId29"/>
    <p:sldId id="540" r:id="rId30"/>
    <p:sldId id="542" r:id="rId31"/>
    <p:sldId id="543" r:id="rId32"/>
    <p:sldId id="544" r:id="rId33"/>
    <p:sldId id="545" r:id="rId34"/>
    <p:sldId id="547" r:id="rId35"/>
    <p:sldId id="548" r:id="rId36"/>
    <p:sldId id="549" r:id="rId37"/>
    <p:sldId id="550" r:id="rId38"/>
    <p:sldId id="551" r:id="rId39"/>
    <p:sldId id="552" r:id="rId40"/>
    <p:sldId id="553" r:id="rId41"/>
    <p:sldId id="554" r:id="rId42"/>
    <p:sldId id="555" r:id="rId43"/>
    <p:sldId id="556" r:id="rId44"/>
    <p:sldId id="525" r:id="rId45"/>
    <p:sldId id="546" r:id="rId46"/>
  </p:sldIdLst>
  <p:sldSz cx="12192000" cy="6858000"/>
  <p:notesSz cx="6858000" cy="91440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2313AA-70BB-5D03-5235-BD645A1D21AC}" name="Verreault, Lorianne" initials="LV" userId="S::Lorianne.Verreault@fidelity.ca::d92078dc-d85a-4005-a612-3182e84fbe8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Gagliardi, Monica" initials="GM" lastIdx="0" clrIdx="1"/>
  <p:cmAuthor id="1" name="Young, Alexandra" initials="YA" lastIdx="0" clrIdx="2"/>
  <p:cmAuthor id="2" name="Gill, Ravina" initials="GR" lastIdx="0" clrIdx="3"/>
  <p:cmAuthor id="3" name="Ponce, Vanessa" initials="PV" lastIdx="0" clrIdx="4"/>
  <p:cmAuthor id="4" name="Darien Desroches" initials="DD"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7" autoAdjust="0"/>
    <p:restoredTop sz="94660"/>
  </p:normalViewPr>
  <p:slideViewPr>
    <p:cSldViewPr snapToGrid="0">
      <p:cViewPr varScale="1">
        <p:scale>
          <a:sx n="135" d="100"/>
          <a:sy n="135" d="100"/>
        </p:scale>
        <p:origin x="664" y="480"/>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9444D-42D3-4CC0-927A-FF18E050527A}" type="datetimeFigureOut">
              <a:t>3/19/26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6D0F3-C04C-4EB4-93F2-B3F04278AF65}" type="slidenum">
              <a:t>‹#›</a:t>
            </a:fld>
            <a:endParaRPr lang="en-US"/>
          </a:p>
        </p:txBody>
      </p:sp>
    </p:spTree>
    <p:extLst>
      <p:ext uri="{BB962C8B-B14F-4D97-AF65-F5344CB8AC3E}">
        <p14:creationId xmlns:p14="http://schemas.microsoft.com/office/powerpoint/2010/main" val="304859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Video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1160463"/>
            <a:ext cx="11158193" cy="668337"/>
          </a:xfrm>
          <a:prstGeom prst="rect">
            <a:avLst/>
          </a:prstGeom>
        </p:spPr>
        <p:txBody>
          <a:bodyPr anchor="t" anchorCtr="0">
            <a:noAutofit/>
          </a:bodyPr>
          <a:lstStyle>
            <a:lvl1pPr algn="l">
              <a:defRPr sz="3200">
                <a:solidFill>
                  <a:srgbClr val="205885"/>
                </a:solidFill>
                <a:latin typeface="Century Gothic" panose="020B050202020202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7" name="Rectangle 6">
            <a:extLst>
              <a:ext uri="{FF2B5EF4-FFF2-40B4-BE49-F238E27FC236}">
                <a16:creationId xmlns:a16="http://schemas.microsoft.com/office/drawing/2014/main" id="{722FD5A5-A16C-00DE-E581-0AFD83A16CAB}"/>
              </a:ext>
            </a:extLst>
          </p:cNvPr>
          <p:cNvSpPr/>
          <p:nvPr userDrawn="1"/>
        </p:nvSpPr>
        <p:spPr>
          <a:xfrm>
            <a:off x="0" y="2057400"/>
            <a:ext cx="12192000" cy="3963988"/>
          </a:xfrm>
          <a:prstGeom prst="rect">
            <a:avLst/>
          </a:prstGeom>
          <a:solidFill>
            <a:srgbClr val="B9E5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E0EFD8"/>
              </a:solidFill>
            </a:endParaRPr>
          </a:p>
        </p:txBody>
      </p:sp>
    </p:spTree>
    <p:extLst>
      <p:ext uri="{BB962C8B-B14F-4D97-AF65-F5344CB8AC3E}">
        <p14:creationId xmlns:p14="http://schemas.microsoft.com/office/powerpoint/2010/main" val="331860826"/>
      </p:ext>
    </p:extLst>
  </p:cSld>
  <p:clrMapOvr>
    <a:masterClrMapping/>
  </p:clrMapOvr>
  <p:transition/>
  <p:extLst>
    <p:ext uri="{DCECCB84-F9BA-43D5-87BE-67443E8EF086}">
      <p15:sldGuideLst xmlns:p15="http://schemas.microsoft.com/office/powerpoint/2012/main">
        <p15:guide id="1" orient="horz" pos="3793" userDrawn="1">
          <p15:clr>
            <a:srgbClr val="FBAE40"/>
          </p15:clr>
        </p15:guide>
        <p15:guide id="2" pos="325" userDrawn="1">
          <p15:clr>
            <a:srgbClr val="FBAE40"/>
          </p15:clr>
        </p15:guide>
        <p15:guide id="3" orient="horz" pos="731" userDrawn="1">
          <p15:clr>
            <a:srgbClr val="FBAE40"/>
          </p15:clr>
        </p15:guide>
        <p15:guide id="4" pos="735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8B43-D1CE-43F4-A367-EF1FE9688913}"/>
              </a:ext>
            </a:extLst>
          </p:cNvPr>
          <p:cNvSpPr>
            <a:spLocks noGrp="1"/>
          </p:cNvSpPr>
          <p:nvPr>
            <p:ph type="title"/>
          </p:nvPr>
        </p:nvSpPr>
        <p:spPr>
          <a:xfrm>
            <a:off x="517870" y="978408"/>
            <a:ext cx="5020948" cy="2270641"/>
          </a:xfrm>
          <a:prstGeom prst="rect">
            <a:avLst/>
          </a:prstGeom>
        </p:spPr>
        <p:txBody>
          <a:bodyPr anchor="t">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E2B73978-8CDF-4C0E-ABA1-7291A0347362}"/>
              </a:ext>
            </a:extLst>
          </p:cNvPr>
          <p:cNvSpPr>
            <a:spLocks noGrp="1"/>
          </p:cNvSpPr>
          <p:nvPr>
            <p:ph type="pic" idx="1"/>
          </p:nvPr>
        </p:nvSpPr>
        <p:spPr>
          <a:xfrm>
            <a:off x="6176990" y="995362"/>
            <a:ext cx="5027005"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5BECC62-ED45-451E-BEC5-A03C6A554D26}"/>
              </a:ext>
            </a:extLst>
          </p:cNvPr>
          <p:cNvSpPr>
            <a:spLocks noGrp="1"/>
          </p:cNvSpPr>
          <p:nvPr>
            <p:ph type="body" sz="half" idx="2"/>
          </p:nvPr>
        </p:nvSpPr>
        <p:spPr>
          <a:xfrm>
            <a:off x="517870" y="3340442"/>
            <a:ext cx="5020948" cy="2528545"/>
          </a:xfrm>
          <a:prstGeom prst="rect">
            <a:avLst/>
          </a:prstGeom>
        </p:spPr>
        <p:txBody>
          <a:bodyPr>
            <a:normAutofit/>
          </a:bodyPr>
          <a:lstStyle>
            <a:lvl1pPr marL="0" indent="0">
              <a:buNone/>
              <a:defRPr sz="22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A7A86-B983-4315-9312-936B4FCF75FE}"/>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1E2E88C0-25A5-46F9-AB35-EAD50E6B913C}"/>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A0F9EA8-45AD-478E-8606-9328245BC8A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82399639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6B8E-1D8E-4105-9BBB-D53AD24B7381}"/>
              </a:ext>
            </a:extLst>
          </p:cNvPr>
          <p:cNvSpPr>
            <a:spLocks noGrp="1"/>
          </p:cNvSpPr>
          <p:nvPr>
            <p:ph type="title"/>
          </p:nvPr>
        </p:nvSpPr>
        <p:spPr>
          <a:xfrm>
            <a:off x="517870" y="978408"/>
            <a:ext cx="5021182" cy="487045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825530-6629-4FEA-9670-EB21A2F5BA4F}"/>
              </a:ext>
            </a:extLst>
          </p:cNvPr>
          <p:cNvSpPr>
            <a:spLocks noGrp="1"/>
          </p:cNvSpPr>
          <p:nvPr>
            <p:ph type="body" orient="vert" idx="1"/>
          </p:nvPr>
        </p:nvSpPr>
        <p:spPr>
          <a:xfrm>
            <a:off x="6662168" y="969264"/>
            <a:ext cx="5021182" cy="487045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64C7A-A73F-46F5-BC33-696671DAEEE7}"/>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12B3CC0-B649-4509-A4B6-DF9D20EFACE6}"/>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2CECCCA-3F2A-46F3-BF45-7C862FF1D752}"/>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67977518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7BD47B-C187-494C-812F-46BE0040B915}"/>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5A50133B-2446-4168-AA17-6538910668FD}"/>
              </a:ext>
            </a:extLst>
          </p:cNvPr>
          <p:cNvSpPr>
            <a:spLocks noGrp="1"/>
          </p:cNvSpPr>
          <p:nvPr>
            <p:ph type="title" orient="vert"/>
          </p:nvPr>
        </p:nvSpPr>
        <p:spPr>
          <a:xfrm>
            <a:off x="6662168" y="996791"/>
            <a:ext cx="5011962" cy="495692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06A9AD-2756-4C51-A958-6756301EB938}"/>
              </a:ext>
            </a:extLst>
          </p:cNvPr>
          <p:cNvSpPr>
            <a:spLocks noGrp="1"/>
          </p:cNvSpPr>
          <p:nvPr>
            <p:ph type="body" orient="vert" idx="1"/>
          </p:nvPr>
        </p:nvSpPr>
        <p:spPr>
          <a:xfrm>
            <a:off x="517870" y="996791"/>
            <a:ext cx="5021183" cy="495692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42995D-CCEA-43AF-973B-8B6B56A567E8}"/>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A4029CF-BA62-4CCD-956E-FFA0B37B8A3D}"/>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2CE0B3D-96AB-41B3-ABDD-5B0DE863DAF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12" name="Rectangle 11">
            <a:extLst>
              <a:ext uri="{FF2B5EF4-FFF2-40B4-BE49-F238E27FC236}">
                <a16:creationId xmlns:a16="http://schemas.microsoft.com/office/drawing/2014/main" id="{4618136A-0796-46EB-89BB-4C73C0258FE9}"/>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476945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ulle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1160463"/>
            <a:ext cx="11158193" cy="668337"/>
          </a:xfrm>
          <a:prstGeom prst="rect">
            <a:avLst/>
          </a:prstGeom>
        </p:spPr>
        <p:txBody>
          <a:bodyPr anchor="t" anchorCtr="0">
            <a:noAutofit/>
          </a:bodyPr>
          <a:lstStyle>
            <a:lvl1pPr algn="l">
              <a:defRPr sz="3200">
                <a:solidFill>
                  <a:srgbClr val="205885"/>
                </a:solidFill>
                <a:latin typeface="Century Gothic" panose="020B0502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2E9FEDD4-20A1-49F6-9E3E-0B26B426BB73}"/>
              </a:ext>
            </a:extLst>
          </p:cNvPr>
          <p:cNvSpPr>
            <a:spLocks noGrp="1"/>
          </p:cNvSpPr>
          <p:nvPr>
            <p:ph type="subTitle" idx="1"/>
          </p:nvPr>
        </p:nvSpPr>
        <p:spPr>
          <a:xfrm>
            <a:off x="517870" y="1991844"/>
            <a:ext cx="11158193" cy="4029786"/>
          </a:xfrm>
          <a:prstGeom prst="rect">
            <a:avLst/>
          </a:prstGeom>
        </p:spPr>
        <p:txBody>
          <a:bodyPr anchor="t" anchorCtr="0">
            <a:normAutofit/>
          </a:bodyPr>
          <a:lstStyle>
            <a:lvl1pPr marL="342900" indent="-342900" algn="l">
              <a:lnSpc>
                <a:spcPct val="100000"/>
              </a:lnSpc>
              <a:buClr>
                <a:srgbClr val="A2AAAD"/>
              </a:buClr>
              <a:buFont typeface="Arial" panose="020B0604020202020204" pitchFamily="34" charset="0"/>
              <a:buChar char="•"/>
              <a:defRPr sz="2500" i="0">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544181888"/>
      </p:ext>
    </p:extLst>
  </p:cSld>
  <p:clrMapOvr>
    <a:masterClrMapping/>
  </p:clrMapOvr>
  <p:transition/>
  <p:extLst>
    <p:ext uri="{DCECCB84-F9BA-43D5-87BE-67443E8EF086}">
      <p15:sldGuideLst xmlns:p15="http://schemas.microsoft.com/office/powerpoint/2012/main">
        <p15:guide id="1" orient="horz" pos="3793" userDrawn="1">
          <p15:clr>
            <a:srgbClr val="FBAE40"/>
          </p15:clr>
        </p15:guide>
        <p15:guide id="2" pos="325" userDrawn="1">
          <p15:clr>
            <a:srgbClr val="FBAE40"/>
          </p15:clr>
        </p15:guide>
        <p15:guide id="3" orient="horz" pos="731" userDrawn="1">
          <p15:clr>
            <a:srgbClr val="FBAE40"/>
          </p15:clr>
        </p15:guide>
        <p15:guide id="4" pos="7355" userDrawn="1">
          <p15:clr>
            <a:srgbClr val="FBAE40"/>
          </p15:clr>
        </p15:guide>
        <p15:guide id="5" orient="horz" pos="125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a:xfrm>
            <a:off x="517869" y="1160463"/>
            <a:ext cx="11158193" cy="532370"/>
          </a:xfrm>
          <a:prstGeom prst="rect">
            <a:avLst/>
          </a:prstGeom>
        </p:spPr>
        <p:txBody>
          <a:bodyPr/>
          <a:lstStyle>
            <a:lvl1pPr>
              <a:defRPr sz="3200">
                <a:solidFill>
                  <a:srgbClr val="205885"/>
                </a:solidFill>
                <a:latin typeface="Century Gothic" panose="020B050202020202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9" name="TextBox 8">
            <a:extLst>
              <a:ext uri="{FF2B5EF4-FFF2-40B4-BE49-F238E27FC236}">
                <a16:creationId xmlns:a16="http://schemas.microsoft.com/office/drawing/2014/main" id="{184BBE33-EAC1-3B1E-8EFB-448124FA14AC}"/>
              </a:ext>
            </a:extLst>
          </p:cNvPr>
          <p:cNvSpPr txBox="1"/>
          <p:nvPr userDrawn="1"/>
        </p:nvSpPr>
        <p:spPr>
          <a:xfrm>
            <a:off x="552033" y="2009274"/>
            <a:ext cx="5247187" cy="4012113"/>
          </a:xfrm>
          <a:prstGeom prst="rect">
            <a:avLst/>
          </a:prstGeom>
          <a:noFill/>
        </p:spPr>
        <p:txBody>
          <a:bodyPr wrap="square" rtlCol="0">
            <a:spAutoFit/>
          </a:bodyPr>
          <a:lstStyle/>
          <a:p>
            <a:endParaRPr lang="en-US"/>
          </a:p>
        </p:txBody>
      </p:sp>
      <p:sp>
        <p:nvSpPr>
          <p:cNvPr id="13" name="Text Placeholder 12">
            <a:extLst>
              <a:ext uri="{FF2B5EF4-FFF2-40B4-BE49-F238E27FC236}">
                <a16:creationId xmlns:a16="http://schemas.microsoft.com/office/drawing/2014/main" id="{CAA535C0-5BE2-5A59-3D11-8ABCC9A62912}"/>
              </a:ext>
            </a:extLst>
          </p:cNvPr>
          <p:cNvSpPr>
            <a:spLocks noGrp="1"/>
          </p:cNvSpPr>
          <p:nvPr>
            <p:ph type="body" sz="quarter" idx="13"/>
          </p:nvPr>
        </p:nvSpPr>
        <p:spPr>
          <a:xfrm>
            <a:off x="517525" y="2128838"/>
            <a:ext cx="5184775" cy="38925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2">
            <a:extLst>
              <a:ext uri="{FF2B5EF4-FFF2-40B4-BE49-F238E27FC236}">
                <a16:creationId xmlns:a16="http://schemas.microsoft.com/office/drawing/2014/main" id="{BB27B774-CAD3-DF42-BBF0-6DE55F243F01}"/>
              </a:ext>
            </a:extLst>
          </p:cNvPr>
          <p:cNvSpPr>
            <a:spLocks noGrp="1"/>
          </p:cNvSpPr>
          <p:nvPr>
            <p:ph type="body" sz="quarter" idx="14"/>
          </p:nvPr>
        </p:nvSpPr>
        <p:spPr>
          <a:xfrm>
            <a:off x="6497220" y="2128838"/>
            <a:ext cx="5184775" cy="38925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819007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AC1C-A332-4BA5-8C9C-FE0396C81619}"/>
              </a:ext>
            </a:extLst>
          </p:cNvPr>
          <p:cNvSpPr>
            <a:spLocks noGrp="1"/>
          </p:cNvSpPr>
          <p:nvPr>
            <p:ph type="title"/>
          </p:nvPr>
        </p:nvSpPr>
        <p:spPr>
          <a:xfrm>
            <a:off x="517870" y="978408"/>
            <a:ext cx="5020056" cy="4870974"/>
          </a:xfrm>
          <a:prstGeom prst="rect">
            <a:avLst/>
          </a:prstGeo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50D8D137-710E-4125-B5E9-F63E7F1C9C9D}"/>
              </a:ext>
            </a:extLst>
          </p:cNvPr>
          <p:cNvSpPr>
            <a:spLocks noGrp="1"/>
          </p:cNvSpPr>
          <p:nvPr>
            <p:ph type="body" idx="1"/>
          </p:nvPr>
        </p:nvSpPr>
        <p:spPr>
          <a:xfrm>
            <a:off x="6662167" y="3566639"/>
            <a:ext cx="5021183" cy="2279979"/>
          </a:xfrm>
          <a:prstGeom prst="rect">
            <a:avLst/>
          </a:prstGeom>
        </p:spPr>
        <p:txBody>
          <a:bodyPr anchor="b">
            <a:normAutofit/>
          </a:bodyPr>
          <a:lstStyle>
            <a:lvl1pPr marL="0" indent="0">
              <a:buNone/>
              <a:defRPr sz="22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480C5-E9A6-425E-B050-03E444BE92C9}"/>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51B4831-6C0B-4E0B-A341-91E4C5D36B79}"/>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F011EE6-252D-46DD-94DF-C42657EF2CD9}"/>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18946977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4B06-C54A-4B7B-B6D1-436428EAF8E2}"/>
              </a:ext>
            </a:extLst>
          </p:cNvPr>
          <p:cNvSpPr>
            <a:spLocks noGrp="1"/>
          </p:cNvSpPr>
          <p:nvPr>
            <p:ph type="title"/>
          </p:nvPr>
        </p:nvSpPr>
        <p:spPr>
          <a:xfrm>
            <a:off x="517870" y="978408"/>
            <a:ext cx="5021182" cy="520769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5723919-9A2F-4D97-8F31-6E35BD5975B0}"/>
              </a:ext>
            </a:extLst>
          </p:cNvPr>
          <p:cNvSpPr>
            <a:spLocks noGrp="1"/>
          </p:cNvSpPr>
          <p:nvPr>
            <p:ph sz="half" idx="1"/>
          </p:nvPr>
        </p:nvSpPr>
        <p:spPr>
          <a:xfrm>
            <a:off x="6063049" y="969264"/>
            <a:ext cx="5290751" cy="25551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8DA345-F684-4BAA-A22C-E725B3A6037F}"/>
              </a:ext>
            </a:extLst>
          </p:cNvPr>
          <p:cNvSpPr>
            <a:spLocks noGrp="1"/>
          </p:cNvSpPr>
          <p:nvPr>
            <p:ph sz="half" idx="2"/>
          </p:nvPr>
        </p:nvSpPr>
        <p:spPr>
          <a:xfrm>
            <a:off x="6063049" y="3621849"/>
            <a:ext cx="5290751" cy="25551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399C52-9753-45D8-9646-CF31BB01577C}"/>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2F95E57-622C-4199-940E-F5462E1AC44A}"/>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01B7592-00E8-41EF-B749-2A5EA8E460DA}"/>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44314968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0FAAA6E-E243-48B3-9585-3C1420B3E19F}"/>
              </a:ext>
            </a:extLst>
          </p:cNvPr>
          <p:cNvSpPr>
            <a:spLocks noGrp="1"/>
          </p:cNvSpPr>
          <p:nvPr>
            <p:ph type="body" idx="1"/>
          </p:nvPr>
        </p:nvSpPr>
        <p:spPr>
          <a:xfrm>
            <a:off x="517870" y="2178908"/>
            <a:ext cx="5020056" cy="654908"/>
          </a:xfrm>
          <a:prstGeom prst="rect">
            <a:avLst/>
          </a:prstGeo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876085"/>
            <a:ext cx="5020056" cy="332289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89B23F-3E60-415A-9CE7-0928B5CFB2B3}"/>
              </a:ext>
            </a:extLst>
          </p:cNvPr>
          <p:cNvSpPr>
            <a:spLocks noGrp="1"/>
          </p:cNvSpPr>
          <p:nvPr>
            <p:ph type="body" sz="quarter" idx="3"/>
          </p:nvPr>
        </p:nvSpPr>
        <p:spPr>
          <a:xfrm>
            <a:off x="6662168" y="2178908"/>
            <a:ext cx="5021182" cy="654908"/>
          </a:xfrm>
          <a:prstGeom prst="rect">
            <a:avLst/>
          </a:prstGeo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662168" y="2876085"/>
            <a:ext cx="5021182" cy="332289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2B77D3-C6EC-4FFD-9E10-24E1AC542019}"/>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064449401"/>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16B8-52AB-412B-BBE7-B6BE698FA29B}"/>
              </a:ext>
            </a:extLst>
          </p:cNvPr>
          <p:cNvSpPr>
            <a:spLocks noGrp="1"/>
          </p:cNvSpPr>
          <p:nvPr>
            <p:ph type="title"/>
          </p:nvPr>
        </p:nvSpPr>
        <p:spPr>
          <a:xfrm>
            <a:off x="517870" y="978408"/>
            <a:ext cx="5021182" cy="4870457"/>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BF779C3-9D19-467E-A5D2-0920834DA13C}"/>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8E272BB4-C8D8-4F74-9677-5AC979932A75}"/>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96B49B8-779F-4492-ABD9-96F0D042AC41}"/>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1242658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976BF-9339-48D6-881A-280D15492E05}"/>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54605013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F191C-AF68-4230-A7B2-F8F07B486EDC}"/>
              </a:ext>
            </a:extLst>
          </p:cNvPr>
          <p:cNvSpPr>
            <a:spLocks noGrp="1"/>
          </p:cNvSpPr>
          <p:nvPr>
            <p:ph type="title"/>
          </p:nvPr>
        </p:nvSpPr>
        <p:spPr>
          <a:xfrm>
            <a:off x="517870" y="978408"/>
            <a:ext cx="5020948" cy="2270641"/>
          </a:xfrm>
          <a:prstGeom prst="rect">
            <a:avLst/>
          </a:prstGeom>
        </p:spPr>
        <p:txBody>
          <a:bodyPr anchor="t">
            <a:no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358F9F11-5FCF-4D7E-BA51-38CB84277DC9}"/>
              </a:ext>
            </a:extLst>
          </p:cNvPr>
          <p:cNvSpPr>
            <a:spLocks noGrp="1"/>
          </p:cNvSpPr>
          <p:nvPr>
            <p:ph idx="1"/>
          </p:nvPr>
        </p:nvSpPr>
        <p:spPr>
          <a:xfrm>
            <a:off x="6653182" y="987423"/>
            <a:ext cx="5020948" cy="4873625"/>
          </a:xfrm>
          <a:prstGeom prst="rect">
            <a:avLst/>
          </a:prstGeo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3B519B-06C0-41BC-95FB-FB1FE436375E}"/>
              </a:ext>
            </a:extLst>
          </p:cNvPr>
          <p:cNvSpPr>
            <a:spLocks noGrp="1"/>
          </p:cNvSpPr>
          <p:nvPr>
            <p:ph type="body" sz="half" idx="2"/>
          </p:nvPr>
        </p:nvSpPr>
        <p:spPr>
          <a:xfrm>
            <a:off x="517870" y="3361038"/>
            <a:ext cx="5020948" cy="2507949"/>
          </a:xfrm>
          <a:prstGeom prst="rect">
            <a:avLst/>
          </a:prstGeom>
        </p:spPr>
        <p:txBody>
          <a:bodyPr>
            <a:normAutofit/>
          </a:bodyPr>
          <a:lstStyle>
            <a:lvl1pPr marL="0" indent="0">
              <a:buNone/>
              <a:defRPr sz="24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8B70C-015C-4832-AFF6-D033E022746B}"/>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EF1A6FB-8C14-46D1-90A5-0FF11DE78632}"/>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782C585-6FA1-4E94-9C1C-A1DEDE55108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34890752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CCF282A-DF4A-4A2D-9672-8F0F770A3F1A}"/>
              </a:ext>
            </a:extLst>
          </p:cNvPr>
          <p:cNvSpPr>
            <a:spLocks noGrp="1"/>
          </p:cNvSpPr>
          <p:nvPr>
            <p:ph type="sldNum" sz="quarter" idx="4"/>
          </p:nvPr>
        </p:nvSpPr>
        <p:spPr>
          <a:xfrm>
            <a:off x="11131757" y="6451599"/>
            <a:ext cx="637909" cy="169141"/>
          </a:xfrm>
          <a:prstGeom prst="rect">
            <a:avLst/>
          </a:prstGeom>
        </p:spPr>
        <p:txBody>
          <a:bodyPr vert="horz" lIns="91440" tIns="45720" rIns="91440" bIns="45720" rtlCol="0" anchor="ctr"/>
          <a:lstStyle>
            <a:lvl1pPr algn="r">
              <a:defRPr sz="900">
                <a:solidFill>
                  <a:schemeClr val="tx1"/>
                </a:solidFill>
                <a:latin typeface="Century Gothic" panose="020B0502020202020204" pitchFamily="34" charset="0"/>
              </a:defRPr>
            </a:lvl1pPr>
          </a:lstStyle>
          <a:p>
            <a:fld id="{DFDF98CC-160E-494C-8C3C-8CDC5FA257DE}" type="slidenum">
              <a:rPr lang="en-US" smtClean="0"/>
              <a:t>‹#›</a:t>
            </a:fld>
            <a:endParaRPr lang="en-US"/>
          </a:p>
        </p:txBody>
      </p:sp>
      <p:sp>
        <p:nvSpPr>
          <p:cNvPr id="14" name="Rectangle 13">
            <a:extLst>
              <a:ext uri="{FF2B5EF4-FFF2-40B4-BE49-F238E27FC236}">
                <a16:creationId xmlns:a16="http://schemas.microsoft.com/office/drawing/2014/main" id="{ADE57300-C7FF-4578-99A0-42B0295B123C}"/>
              </a:ext>
            </a:extLst>
          </p:cNvPr>
          <p:cNvSpPr/>
          <p:nvPr/>
        </p:nvSpPr>
        <p:spPr>
          <a:xfrm>
            <a:off x="1" y="230284"/>
            <a:ext cx="1842447" cy="466685"/>
          </a:xfrm>
          <a:prstGeom prst="rect">
            <a:avLst/>
          </a:prstGeom>
          <a:solidFill>
            <a:srgbClr val="00B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A690"/>
              </a:solidFill>
            </a:endParaRPr>
          </a:p>
        </p:txBody>
      </p:sp>
      <p:pic>
        <p:nvPicPr>
          <p:cNvPr id="10" name="Picture 9" descr="A blue and black logo&#10;&#10;Description automatically generated">
            <a:extLst>
              <a:ext uri="{FF2B5EF4-FFF2-40B4-BE49-F238E27FC236}">
                <a16:creationId xmlns:a16="http://schemas.microsoft.com/office/drawing/2014/main" id="{CD5AB2A9-403F-025D-C64F-BA17CAA50F3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17870" y="6277840"/>
            <a:ext cx="1600200" cy="342900"/>
          </a:xfrm>
          <a:prstGeom prst="rect">
            <a:avLst/>
          </a:prstGeom>
        </p:spPr>
      </p:pic>
      <p:sp>
        <p:nvSpPr>
          <p:cNvPr id="13" name="TextBox 12">
            <a:extLst>
              <a:ext uri="{FF2B5EF4-FFF2-40B4-BE49-F238E27FC236}">
                <a16:creationId xmlns:a16="http://schemas.microsoft.com/office/drawing/2014/main" id="{1EBC3D8A-1F30-A2D6-D920-8223E6E639FB}"/>
              </a:ext>
            </a:extLst>
          </p:cNvPr>
          <p:cNvSpPr txBox="1"/>
          <p:nvPr userDrawn="1"/>
        </p:nvSpPr>
        <p:spPr>
          <a:xfrm>
            <a:off x="409433" y="278960"/>
            <a:ext cx="1433015" cy="369332"/>
          </a:xfrm>
          <a:prstGeom prst="rect">
            <a:avLst/>
          </a:prstGeom>
          <a:noFill/>
        </p:spPr>
        <p:txBody>
          <a:bodyPr wrap="square" rtlCol="0">
            <a:spAutoFit/>
          </a:bodyPr>
          <a:lstStyle/>
          <a:p>
            <a:r>
              <a:rPr lang="en-US" b="1">
                <a:solidFill>
                  <a:schemeClr val="tx1"/>
                </a:solidFill>
                <a:latin typeface="Century Gothic" panose="020B0502020202020204" pitchFamily="34" charset="0"/>
              </a:rPr>
              <a:t>Leçon 6</a:t>
            </a:r>
          </a:p>
        </p:txBody>
      </p:sp>
      <p:sp>
        <p:nvSpPr>
          <p:cNvPr id="2" name="TextBox 1">
            <a:extLst>
              <a:ext uri="{FF2B5EF4-FFF2-40B4-BE49-F238E27FC236}">
                <a16:creationId xmlns:a16="http://schemas.microsoft.com/office/drawing/2014/main" id="{1A3B7BA9-0BD9-9116-F1CC-B9CA6D49E9E4}"/>
              </a:ext>
            </a:extLst>
          </p:cNvPr>
          <p:cNvSpPr txBox="1"/>
          <p:nvPr userDrawn="1"/>
        </p:nvSpPr>
        <p:spPr>
          <a:xfrm>
            <a:off x="2395310" y="6433019"/>
            <a:ext cx="4800518"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buClr>
                <a:srgbClr val="A2AAAD"/>
              </a:buClr>
            </a:pPr>
            <a:r>
              <a:rPr lang="en-CA" sz="900" b="0" i="0" u="none" strike="noStrike" dirty="0">
                <a:solidFill>
                  <a:srgbClr val="222222"/>
                </a:solidFill>
                <a:effectLst/>
                <a:highlight>
                  <a:srgbClr val="FFFFFF"/>
                </a:highlight>
                <a:latin typeface="Century Gothic" panose="020B0502020202020204" pitchFamily="34" charset="0"/>
              </a:rPr>
              <a:t>© 2026 FIDELITY INVESTMENTS CANADA S.R.I.          </a:t>
            </a:r>
            <a:r>
              <a:rPr lang="en-CA" sz="900" dirty="0">
                <a:latin typeface="Century Gothic" panose="020B0502020202020204" pitchFamily="34" charset="0"/>
              </a:rPr>
              <a:t>3449853-v2025123</a:t>
            </a:r>
            <a:endParaRPr lang="en-US" sz="900" dirty="0">
              <a:solidFill>
                <a:schemeClr val="accent5"/>
              </a:solidFill>
              <a:latin typeface="Century Gothic" panose="020B0502020202020204" pitchFamily="34" charset="0"/>
              <a:cs typeface="Arial"/>
            </a:endParaRPr>
          </a:p>
        </p:txBody>
      </p:sp>
      <p:pic>
        <p:nvPicPr>
          <p:cNvPr id="3" name="Image 22" descr="Une image contenant texte, Police, Graphique, logo&#10;&#10;Description générée automatiquement">
            <a:extLst>
              <a:ext uri="{FF2B5EF4-FFF2-40B4-BE49-F238E27FC236}">
                <a16:creationId xmlns:a16="http://schemas.microsoft.com/office/drawing/2014/main" id="{00A9886A-39BC-9481-799C-1AAC0965028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575165" y="278960"/>
            <a:ext cx="2071370" cy="553085"/>
          </a:xfrm>
          <a:prstGeom prst="rect">
            <a:avLst/>
          </a:prstGeom>
        </p:spPr>
      </p:pic>
    </p:spTree>
    <p:extLst>
      <p:ext uri="{BB962C8B-B14F-4D97-AF65-F5344CB8AC3E}">
        <p14:creationId xmlns:p14="http://schemas.microsoft.com/office/powerpoint/2010/main" val="1281054387"/>
      </p:ext>
    </p:extLst>
  </p:cSld>
  <p:clrMap bg1="lt1" tx1="dk1" bg2="lt2" tx2="dk2" accent1="accent1" accent2="accent2" accent3="accent3" accent4="accent4" accent5="accent5" accent6="accent6" hlink="hlink" folHlink="folHlink"/>
  <p:sldLayoutIdLst>
    <p:sldLayoutId id="2147483713" r:id="rId1"/>
    <p:sldLayoutId id="2147483725"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ransition/>
  <p:hf hdr="0" dt="0"/>
  <p:txStyles>
    <p:titleStyle>
      <a:lvl1pPr algn="l" defTabSz="914400" rtl="0" eaLnBrk="1" latinLnBrk="0" hangingPunct="1">
        <a:lnSpc>
          <a:spcPct val="100000"/>
        </a:lnSpc>
        <a:spcBef>
          <a:spcPct val="0"/>
        </a:spcBef>
        <a:buNone/>
        <a:defRPr sz="5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userDrawn="1">
          <p15:clr>
            <a:srgbClr val="F26B43"/>
          </p15:clr>
        </p15:guide>
        <p15:guide id="2" pos="325" userDrawn="1">
          <p15:clr>
            <a:srgbClr val="F26B43"/>
          </p15:clr>
        </p15:guide>
        <p15:guide id="3" pos="7355" userDrawn="1">
          <p15:clr>
            <a:srgbClr val="F26B43"/>
          </p15:clr>
        </p15:guide>
        <p15:guide id="4" orient="horz" pos="379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3.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xml"/><Relationship Id="rId5" Type="http://schemas.openxmlformats.org/officeDocument/2006/relationships/video" Target="https://www.youtube.com/embed/AhIHfAFP5yI?list=PLBzmUd_ESwotHoBQVE0l2LIfSrf-_dGFU" TargetMode="Externa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6.png"/><Relationship Id="rId5" Type="http://schemas.openxmlformats.org/officeDocument/2006/relationships/slideLayout" Target="../slideLayouts/slideLayout2.xml"/><Relationship Id="rId4" Type="http://schemas.openxmlformats.org/officeDocument/2006/relationships/tags" Target="../tags/tag35.xml"/></Relationships>
</file>

<file path=ppt/slides/_rels/slide1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7.jpg"/><Relationship Id="rId5" Type="http://schemas.openxmlformats.org/officeDocument/2006/relationships/slideLayout" Target="../slideLayouts/slideLayout2.xml"/><Relationship Id="rId4" Type="http://schemas.openxmlformats.org/officeDocument/2006/relationships/tags" Target="../tags/tag39.xml"/></Relationships>
</file>

<file path=ppt/slides/_rels/slide1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8.jp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9.jpg"/><Relationship Id="rId5" Type="http://schemas.openxmlformats.org/officeDocument/2006/relationships/slideLayout" Target="../slideLayouts/slideLayout2.xml"/><Relationship Id="rId4" Type="http://schemas.openxmlformats.org/officeDocument/2006/relationships/tags" Target="../tags/tag47.xml"/></Relationships>
</file>

<file path=ppt/slides/_rels/slide14.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10.png"/><Relationship Id="rId5" Type="http://schemas.openxmlformats.org/officeDocument/2006/relationships/slideLayout" Target="../slideLayouts/slideLayout2.xml"/><Relationship Id="rId4" Type="http://schemas.openxmlformats.org/officeDocument/2006/relationships/tags" Target="../tags/tag5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17.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22.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s>
</file>

<file path=ppt/slides/_rels/slide25.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29.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s>
</file>

<file path=ppt/slides/_rels/slide33.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s>
</file>

<file path=ppt/slides/_rels/slide37.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s>
</file>

<file path=ppt/slides/_rels/slide41.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s>
</file>

<file path=ppt/slides/_rels/slide43.xml.rels><?xml version="1.0" encoding="UTF-8" standalone="yes"?>
<Relationships xmlns="http://schemas.openxmlformats.org/package/2006/relationships"><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7.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3.jpe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Layout" Target="../slideLayouts/slideLayout1.xml"/><Relationship Id="rId5" Type="http://schemas.openxmlformats.org/officeDocument/2006/relationships/video" Target="https://www.youtube.com/embed/AhIHfAFP5yI?list=PLBzmUd_ESwotHoBQVE0l2LIfSrf-_dGFU" TargetMode="External"/><Relationship Id="rId4" Type="http://schemas.openxmlformats.org/officeDocument/2006/relationships/tags" Target="../tags/tag23.xml"/></Relationships>
</file>

<file path=ppt/slides/_rels/slide8.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jpg"/><Relationship Id="rId5" Type="http://schemas.openxmlformats.org/officeDocument/2006/relationships/slideLayout" Target="../slideLayouts/slideLayout2.xml"/><Relationship Id="rId4" Type="http://schemas.openxmlformats.org/officeDocument/2006/relationships/tags" Target="../tags/tag27.xml"/></Relationships>
</file>

<file path=ppt/slides/_rels/slide9.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5.jpg"/><Relationship Id="rId5" Type="http://schemas.openxmlformats.org/officeDocument/2006/relationships/slideLayout" Target="../slideLayouts/slideLayout2.xml"/><Relationship Id="rId4" Type="http://schemas.openxmlformats.org/officeDocument/2006/relationships/tags" Target="../tags/tag3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ADED-E4F4-96B4-771C-22B444389C6E}"/>
              </a:ext>
            </a:extLst>
          </p:cNvPr>
          <p:cNvSpPr>
            <a:spLocks noGrp="1"/>
          </p:cNvSpPr>
          <p:nvPr>
            <p:ph type="ctrTitle"/>
            <p:custDataLst>
              <p:tags r:id="rId1"/>
            </p:custDataLst>
          </p:nvPr>
        </p:nvSpPr>
        <p:spPr/>
        <p:txBody>
          <a:bodyPr>
            <a:noAutofit/>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Types d’ordres sur actions</a:t>
            </a:r>
          </a:p>
        </p:txBody>
      </p:sp>
      <p:sp>
        <p:nvSpPr>
          <p:cNvPr id="3" name="TextBox 2">
            <a:extLst>
              <a:ext uri="{FF2B5EF4-FFF2-40B4-BE49-F238E27FC236}">
                <a16:creationId xmlns:a16="http://schemas.microsoft.com/office/drawing/2014/main" id="{6A9EBC07-E89A-480E-0B63-1C54B7A50807}"/>
              </a:ext>
            </a:extLst>
          </p:cNvPr>
          <p:cNvSpPr txBox="1"/>
          <p:nvPr>
            <p:custDataLst>
              <p:tags r:id="rId2"/>
            </p:custDataLst>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0AF1ADBB-F79D-BADA-AC9D-C2A8B61D7835}"/>
              </a:ext>
            </a:extLst>
          </p:cNvPr>
          <p:cNvSpPr txBox="1"/>
          <p:nvPr>
            <p:custDataLst>
              <p:tags r:id="rId3"/>
            </p:custDataLst>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Slide Number Placeholder 5">
            <a:extLst>
              <a:ext uri="{FF2B5EF4-FFF2-40B4-BE49-F238E27FC236}">
                <a16:creationId xmlns:a16="http://schemas.microsoft.com/office/drawing/2014/main" id="{62CE6CB1-45A9-C8FE-81D0-492E8B4ED968}"/>
              </a:ext>
            </a:extLst>
          </p:cNvPr>
          <p:cNvSpPr>
            <a:spLocks noGrp="1"/>
          </p:cNvSpPr>
          <p:nvPr>
            <p:ph type="sldNum" sz="quarter" idx="12"/>
            <p:custDataLst>
              <p:tags r:id="rId4"/>
            </p:custDataLst>
          </p:nvPr>
        </p:nvSpPr>
        <p:spPr/>
        <p:txBody>
          <a:bodyPr/>
          <a:lstStyle/>
          <a:p>
            <a:fld id="{DFDF98CC-160E-494C-8C3C-8CDC5FA257DE}" type="slidenum">
              <a:rPr lang="en-US" smtClean="0"/>
              <a:t>1</a:t>
            </a:fld>
            <a:endParaRPr lang="en-US"/>
          </a:p>
        </p:txBody>
      </p:sp>
      <p:pic>
        <p:nvPicPr>
          <p:cNvPr id="8" name="Online Media 7" descr="Types d’ordres sur actions">
            <a:hlinkClick r:id="" action="ppaction://media"/>
            <a:extLst>
              <a:ext uri="{FF2B5EF4-FFF2-40B4-BE49-F238E27FC236}">
                <a16:creationId xmlns:a16="http://schemas.microsoft.com/office/drawing/2014/main" id="{D42DFDE6-9E8B-23A9-B9C4-45F9F91D6106}"/>
              </a:ext>
            </a:extLst>
          </p:cNvPr>
          <p:cNvPicPr>
            <a:picLocks noRot="1" noChangeAspect="1"/>
          </p:cNvPicPr>
          <p:nvPr>
            <a:videoFile r:link="rId5"/>
          </p:nvPr>
        </p:nvPicPr>
        <p:blipFill>
          <a:blip r:embed="rId7"/>
          <a:stretch>
            <a:fillRect/>
          </a:stretch>
        </p:blipFill>
        <p:spPr>
          <a:xfrm>
            <a:off x="3288327" y="2435267"/>
            <a:ext cx="5615346" cy="3172670"/>
          </a:xfrm>
          <a:prstGeom prst="rect">
            <a:avLst/>
          </a:prstGeom>
        </p:spPr>
      </p:pic>
    </p:spTree>
    <p:extLst>
      <p:ext uri="{BB962C8B-B14F-4D97-AF65-F5344CB8AC3E}">
        <p14:creationId xmlns:p14="http://schemas.microsoft.com/office/powerpoint/2010/main" val="15087530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A526E-FCB9-B63F-80F9-3B789FA8E9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6A13C-2672-34F8-B57C-D79A9F3363A4}"/>
              </a:ext>
            </a:extLst>
          </p:cNvPr>
          <p:cNvSpPr>
            <a:spLocks noGrp="1"/>
          </p:cNvSpPr>
          <p:nvPr>
            <p:ph type="ctrTitle"/>
            <p:custDataLst>
              <p:tags r:id="rId1"/>
            </p:custDataLst>
          </p:nvPr>
        </p:nvSpPr>
        <p:spPr>
          <a:xfrm>
            <a:off x="517870" y="1160463"/>
            <a:ext cx="11150966"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Considérations relatives aux ordres au cours du marché et à cours limité</a:t>
            </a:r>
            <a:endParaRPr lang="en-US"/>
          </a:p>
        </p:txBody>
      </p:sp>
      <p:sp>
        <p:nvSpPr>
          <p:cNvPr id="4" name="Slide Number Placeholder 3">
            <a:extLst>
              <a:ext uri="{FF2B5EF4-FFF2-40B4-BE49-F238E27FC236}">
                <a16:creationId xmlns:a16="http://schemas.microsoft.com/office/drawing/2014/main" id="{016C387C-2547-3527-92AD-91A93C07A5D7}"/>
              </a:ext>
            </a:extLst>
          </p:cNvPr>
          <p:cNvSpPr>
            <a:spLocks noGrp="1"/>
          </p:cNvSpPr>
          <p:nvPr>
            <p:ph type="sldNum" sz="quarter" idx="12"/>
            <p:custDataLst>
              <p:tags r:id="rId2"/>
            </p:custDataLst>
          </p:nvPr>
        </p:nvSpPr>
        <p:spPr/>
        <p:txBody>
          <a:bodyPr/>
          <a:lstStyle/>
          <a:p>
            <a:fld id="{DFDF98CC-160E-494C-8C3C-8CDC5FA257DE}" type="slidenum">
              <a:rPr lang="en-US" smtClean="0"/>
              <a:t>10</a:t>
            </a:fld>
            <a:endParaRPr lang="en-US"/>
          </a:p>
        </p:txBody>
      </p:sp>
      <p:sp>
        <p:nvSpPr>
          <p:cNvPr id="3" name="TextBox 2">
            <a:extLst>
              <a:ext uri="{FF2B5EF4-FFF2-40B4-BE49-F238E27FC236}">
                <a16:creationId xmlns:a16="http://schemas.microsoft.com/office/drawing/2014/main" id="{F77895D7-409A-ECAA-C7F0-32064AEB7489}"/>
              </a:ext>
            </a:extLst>
          </p:cNvPr>
          <p:cNvSpPr txBox="1"/>
          <p:nvPr>
            <p:custDataLst>
              <p:tags r:id="rId3"/>
            </p:custDataLst>
          </p:nvPr>
        </p:nvSpPr>
        <p:spPr>
          <a:xfrm>
            <a:off x="517871" y="2232888"/>
            <a:ext cx="5410490" cy="3046988"/>
          </a:xfrm>
          <a:prstGeom prst="rect">
            <a:avLst/>
          </a:prstGeom>
          <a:noFill/>
        </p:spPr>
        <p:txBody>
          <a:bodyPr wrap="square">
            <a:spAutoFit/>
          </a:bodyPr>
          <a:lstStyle/>
          <a:p>
            <a:pPr marL="342900" lvl="0" indent="-342900">
              <a:spcBef>
                <a:spcPts val="360"/>
              </a:spcBef>
              <a:buClr>
                <a:srgbClr val="A2AAAD"/>
              </a:buClr>
              <a:buSzPts val="1800"/>
              <a:buChar char="•"/>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Frais de courtage</a:t>
            </a:r>
          </a:p>
          <a:p>
            <a:pPr marL="342900" lvl="0" indent="-342900">
              <a:spcBef>
                <a:spcPts val="360"/>
              </a:spcBef>
              <a:buClr>
                <a:srgbClr val="A2AAAD"/>
              </a:buClr>
              <a:buSzPts val="1800"/>
              <a:buChar char="•"/>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L’écart acheteur-vendeur a une incidence sur le coût final</a:t>
            </a:r>
          </a:p>
          <a:p>
            <a:pPr marL="342900" lvl="0" indent="-342900">
              <a:spcBef>
                <a:spcPts val="360"/>
              </a:spcBef>
              <a:buClr>
                <a:srgbClr val="A2AAAD"/>
              </a:buClr>
              <a:buSzPts val="1800"/>
              <a:buChar char="•"/>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La durée de l’ordre a une incidence sur les frais et l’exécution</a:t>
            </a:r>
          </a:p>
          <a:p>
            <a:pPr lvl="0">
              <a:spcBef>
                <a:spcPts val="360"/>
              </a:spcBef>
              <a:buClr>
                <a:srgbClr val="A2AAAD"/>
              </a:buClr>
              <a:buSzPts val="1800"/>
            </a:pPr>
            <a:endParaRPr lang="en-CA" sz="2600">
              <a:latin typeface="Century Gothic" panose="020B0502020202020204" pitchFamily="34" charset="0"/>
            </a:endParaRPr>
          </a:p>
        </p:txBody>
      </p:sp>
      <p:pic>
        <p:nvPicPr>
          <p:cNvPr id="6" name="Google Shape;159;p30">
            <a:extLst>
              <a:ext uri="{FF2B5EF4-FFF2-40B4-BE49-F238E27FC236}">
                <a16:creationId xmlns:a16="http://schemas.microsoft.com/office/drawing/2014/main" id="{CF5D1CBD-220A-1F1D-5D9E-B427E04CE2B8}"/>
              </a:ext>
            </a:extLst>
          </p:cNvPr>
          <p:cNvPicPr preferRelativeResize="0"/>
          <p:nvPr>
            <p:custDataLst>
              <p:tags r:id="rId4"/>
            </p:custDataLst>
          </p:nvPr>
        </p:nvPicPr>
        <p:blipFill>
          <a:blip r:embed="rId6">
            <a:alphaModFix/>
          </a:blip>
          <a:stretch>
            <a:fillRect/>
          </a:stretch>
        </p:blipFill>
        <p:spPr>
          <a:xfrm>
            <a:off x="6521989" y="2090450"/>
            <a:ext cx="5670011" cy="3776228"/>
          </a:xfrm>
          <a:prstGeom prst="rect">
            <a:avLst/>
          </a:prstGeom>
          <a:noFill/>
          <a:ln>
            <a:noFill/>
          </a:ln>
        </p:spPr>
      </p:pic>
    </p:spTree>
    <p:extLst>
      <p:ext uri="{BB962C8B-B14F-4D97-AF65-F5344CB8AC3E}">
        <p14:creationId xmlns:p14="http://schemas.microsoft.com/office/powerpoint/2010/main" val="344453217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F8267-1B6A-5B82-B7D1-01F65177C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2F642-E29A-CBCA-B117-4CFB52ED4EA5}"/>
              </a:ext>
            </a:extLst>
          </p:cNvPr>
          <p:cNvSpPr>
            <a:spLocks noGrp="1"/>
          </p:cNvSpPr>
          <p:nvPr>
            <p:ph type="ctrTitle"/>
            <p:custDataLst>
              <p:tags r:id="rId1"/>
            </p:custDataLst>
          </p:nvPr>
        </p:nvSpPr>
        <p:spPr>
          <a:xfrm>
            <a:off x="517870" y="1160463"/>
            <a:ext cx="11150966"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Ordres stop (à seuil de déclenchement)</a:t>
            </a:r>
            <a:endParaRPr lang="en-US"/>
          </a:p>
        </p:txBody>
      </p:sp>
      <p:sp>
        <p:nvSpPr>
          <p:cNvPr id="4" name="Slide Number Placeholder 3">
            <a:extLst>
              <a:ext uri="{FF2B5EF4-FFF2-40B4-BE49-F238E27FC236}">
                <a16:creationId xmlns:a16="http://schemas.microsoft.com/office/drawing/2014/main" id="{7F0E5F18-C57A-824C-2A29-D21297A04B12}"/>
              </a:ext>
            </a:extLst>
          </p:cNvPr>
          <p:cNvSpPr>
            <a:spLocks noGrp="1"/>
          </p:cNvSpPr>
          <p:nvPr>
            <p:ph type="sldNum" sz="quarter" idx="12"/>
            <p:custDataLst>
              <p:tags r:id="rId2"/>
            </p:custDataLst>
          </p:nvPr>
        </p:nvSpPr>
        <p:spPr/>
        <p:txBody>
          <a:bodyPr/>
          <a:lstStyle/>
          <a:p>
            <a:fld id="{DFDF98CC-160E-494C-8C3C-8CDC5FA257DE}" type="slidenum">
              <a:rPr lang="en-US" smtClean="0"/>
              <a:t>11</a:t>
            </a:fld>
            <a:endParaRPr lang="en-US"/>
          </a:p>
        </p:txBody>
      </p:sp>
      <p:sp>
        <p:nvSpPr>
          <p:cNvPr id="3" name="TextBox 2">
            <a:extLst>
              <a:ext uri="{FF2B5EF4-FFF2-40B4-BE49-F238E27FC236}">
                <a16:creationId xmlns:a16="http://schemas.microsoft.com/office/drawing/2014/main" id="{41B34A0B-5E25-9022-9EBF-11283D4B00FB}"/>
              </a:ext>
            </a:extLst>
          </p:cNvPr>
          <p:cNvSpPr txBox="1"/>
          <p:nvPr>
            <p:custDataLst>
              <p:tags r:id="rId3"/>
            </p:custDataLst>
          </p:nvPr>
        </p:nvSpPr>
        <p:spPr>
          <a:xfrm>
            <a:off x="517872" y="2232888"/>
            <a:ext cx="5128284" cy="3810000"/>
          </a:xfrm>
          <a:prstGeom prst="rect">
            <a:avLst/>
          </a:prstGeom>
          <a:noFill/>
        </p:spPr>
        <p:txBody>
          <a:bodyPr wrap="square">
            <a:spAutoFit/>
          </a:bodyPr>
          <a:lstStyle/>
          <a:p>
            <a:pPr marL="342900" lvl="0" indent="-342900">
              <a:spcBef>
                <a:spcPts val="360"/>
              </a:spcBef>
              <a:buClr>
                <a:srgbClr val="A2AAAD"/>
              </a:buClr>
              <a:buSzPts val="1800"/>
              <a:buChar char="•"/>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Se transforme en ordre au cours du marché une fois que le cours stop est atteint</a:t>
            </a:r>
          </a:p>
          <a:p>
            <a:pPr marL="342900" lvl="0" indent="-342900">
              <a:spcBef>
                <a:spcPts val="360"/>
              </a:spcBef>
              <a:buClr>
                <a:srgbClr val="A2AAAD"/>
              </a:buClr>
              <a:buSzPts val="1800"/>
              <a:buChar char="•"/>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Utilisé pour limiter les pertes ou protéger les profits</a:t>
            </a:r>
          </a:p>
          <a:p>
            <a:pPr marL="342900" lvl="0" indent="-342900">
              <a:spcBef>
                <a:spcPts val="360"/>
              </a:spcBef>
              <a:buClr>
                <a:srgbClr val="A2AAAD"/>
              </a:buClr>
              <a:buSzPts val="1800"/>
              <a:buChar char="•"/>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Exemple : vente de Kicks Unlimited si le cours chute </a:t>
            </a:r>
            <a:b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b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à 45 $</a:t>
            </a:r>
          </a:p>
          <a:p>
            <a:pPr lvl="0">
              <a:spcBef>
                <a:spcPts val="360"/>
              </a:spcBef>
              <a:buClr>
                <a:srgbClr val="A2AAAD"/>
              </a:buClr>
              <a:buSzPts val="1800"/>
            </a:pPr>
            <a:endParaRPr lang="en-CA" sz="2600">
              <a:latin typeface="Century Gothic" panose="020B0502020202020204" pitchFamily="34" charset="0"/>
            </a:endParaRPr>
          </a:p>
        </p:txBody>
      </p:sp>
      <p:pic>
        <p:nvPicPr>
          <p:cNvPr id="6" name="Google Shape;178;p33">
            <a:extLst>
              <a:ext uri="{FF2B5EF4-FFF2-40B4-BE49-F238E27FC236}">
                <a16:creationId xmlns:a16="http://schemas.microsoft.com/office/drawing/2014/main" id="{AE845CBB-CF51-D7AF-D813-FF0268BB0E20}"/>
              </a:ext>
            </a:extLst>
          </p:cNvPr>
          <p:cNvPicPr preferRelativeResize="0"/>
          <p:nvPr>
            <p:custDataLst>
              <p:tags r:id="rId4"/>
            </p:custDataLst>
          </p:nvPr>
        </p:nvPicPr>
        <p:blipFill>
          <a:blip r:embed="rId6">
            <a:alphaModFix/>
            <a:extLst>
              <a:ext uri="{28A0092B-C50C-407E-A947-70E740481C1C}">
                <a14:useLocalDpi xmlns:a14="http://schemas.microsoft.com/office/drawing/2010/main" val="0"/>
              </a:ext>
            </a:extLst>
          </a:blip>
          <a:srcRect/>
          <a:stretch/>
        </p:blipFill>
        <p:spPr>
          <a:xfrm>
            <a:off x="6551530" y="2323960"/>
            <a:ext cx="5634785" cy="3373577"/>
          </a:xfrm>
          <a:prstGeom prst="rect">
            <a:avLst/>
          </a:prstGeom>
          <a:noFill/>
          <a:ln>
            <a:noFill/>
          </a:ln>
        </p:spPr>
      </p:pic>
    </p:spTree>
    <p:extLst>
      <p:ext uri="{BB962C8B-B14F-4D97-AF65-F5344CB8AC3E}">
        <p14:creationId xmlns:p14="http://schemas.microsoft.com/office/powerpoint/2010/main" val="218147223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31482-04C7-3983-A535-272D4675B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F6B52-52C0-19C2-0A43-67729E328632}"/>
              </a:ext>
            </a:extLst>
          </p:cNvPr>
          <p:cNvSpPr>
            <a:spLocks noGrp="1"/>
          </p:cNvSpPr>
          <p:nvPr>
            <p:ph type="ctrTitle"/>
            <p:custDataLst>
              <p:tags r:id="rId1"/>
            </p:custDataLst>
          </p:nvPr>
        </p:nvSpPr>
        <p:spPr>
          <a:xfrm>
            <a:off x="517870" y="1160463"/>
            <a:ext cx="11150966"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Ordre stop avec limite</a:t>
            </a:r>
            <a:endParaRPr lang="en-US"/>
          </a:p>
        </p:txBody>
      </p:sp>
      <p:sp>
        <p:nvSpPr>
          <p:cNvPr id="4" name="Slide Number Placeholder 3">
            <a:extLst>
              <a:ext uri="{FF2B5EF4-FFF2-40B4-BE49-F238E27FC236}">
                <a16:creationId xmlns:a16="http://schemas.microsoft.com/office/drawing/2014/main" id="{C6D364E3-62B1-FF4C-05EB-3B71B2EC1C9D}"/>
              </a:ext>
            </a:extLst>
          </p:cNvPr>
          <p:cNvSpPr>
            <a:spLocks noGrp="1"/>
          </p:cNvSpPr>
          <p:nvPr>
            <p:ph type="sldNum" sz="quarter" idx="12"/>
            <p:custDataLst>
              <p:tags r:id="rId2"/>
            </p:custDataLst>
          </p:nvPr>
        </p:nvSpPr>
        <p:spPr/>
        <p:txBody>
          <a:bodyPr/>
          <a:lstStyle/>
          <a:p>
            <a:fld id="{DFDF98CC-160E-494C-8C3C-8CDC5FA257DE}" type="slidenum">
              <a:rPr lang="en-US" smtClean="0"/>
              <a:t>12</a:t>
            </a:fld>
            <a:endParaRPr lang="en-US"/>
          </a:p>
        </p:txBody>
      </p:sp>
      <p:sp>
        <p:nvSpPr>
          <p:cNvPr id="3" name="TextBox 2">
            <a:extLst>
              <a:ext uri="{FF2B5EF4-FFF2-40B4-BE49-F238E27FC236}">
                <a16:creationId xmlns:a16="http://schemas.microsoft.com/office/drawing/2014/main" id="{80C3184C-D757-E9F8-C2E0-0E5D9021FFD2}"/>
              </a:ext>
            </a:extLst>
          </p:cNvPr>
          <p:cNvSpPr txBox="1"/>
          <p:nvPr>
            <p:custDataLst>
              <p:tags r:id="rId3"/>
            </p:custDataLst>
          </p:nvPr>
        </p:nvSpPr>
        <p:spPr>
          <a:xfrm>
            <a:off x="517870" y="2086972"/>
            <a:ext cx="6401914" cy="4606389"/>
          </a:xfrm>
          <a:prstGeom prst="rect">
            <a:avLst/>
          </a:prstGeom>
          <a:noFill/>
        </p:spPr>
        <p:txBody>
          <a:bodyPr wrap="square">
            <a:spAutoFit/>
          </a:bodyPr>
          <a:lstStyle/>
          <a:p>
            <a:pPr marL="457200" lvl="0" indent="-457200">
              <a:spcBef>
                <a:spcPts val="360"/>
              </a:spcBef>
              <a:buClr>
                <a:srgbClr val="A2AAAD"/>
              </a:buClr>
              <a:buFont typeface="Arial" panose="020B0604020202020204" pitchFamily="34" charset="0"/>
              <a:buChar char="•"/>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Combinaison : l’atteinte du prix stop déclenche un ordre à cours limité</a:t>
            </a:r>
          </a:p>
          <a:p>
            <a:pPr marL="457200" lvl="0" indent="-457200">
              <a:spcBef>
                <a:spcPts val="360"/>
              </a:spcBef>
              <a:buClr>
                <a:srgbClr val="A2AAAD"/>
              </a:buClr>
              <a:buFont typeface="Arial" panose="020B0604020202020204" pitchFamily="34" charset="0"/>
              <a:buChar char="•"/>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Deux prix : prix stop et prix limite</a:t>
            </a:r>
          </a:p>
          <a:p>
            <a:pPr marL="457200" lvl="0" indent="-457200">
              <a:spcBef>
                <a:spcPts val="360"/>
              </a:spcBef>
              <a:buClr>
                <a:srgbClr val="A2AAAD"/>
              </a:buClr>
              <a:buFont typeface="Arial" panose="020B0604020202020204" pitchFamily="34" charset="0"/>
              <a:buChar char="•"/>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Vente seulement au prix limite ou mieux après le déclenchement au </a:t>
            </a:r>
            <a:r>
              <a:rPr lang="fr-CA" sz="2800">
                <a:solidFill>
                  <a:srgbClr val="000000"/>
                </a:solidFill>
                <a:uFill>
                  <a:solidFill>
                    <a:prstClr val="black">
                      <a:alpha val="0"/>
                    </a:prstClr>
                  </a:solidFill>
                </a:uFill>
                <a:latin typeface="Century Gothic"/>
                <a:ea typeface="Century Gothic"/>
                <a:cs typeface="Century Gothic"/>
              </a:rPr>
              <a:t>prix</a:t>
            </a: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 stop.</a:t>
            </a:r>
          </a:p>
          <a:p>
            <a:pPr marL="457200" lvl="0" indent="-457200">
              <a:spcBef>
                <a:spcPts val="360"/>
              </a:spcBef>
              <a:buClr>
                <a:srgbClr val="A2AAAD"/>
              </a:buClr>
              <a:buFont typeface="Arial" panose="020B0604020202020204" pitchFamily="34" charset="0"/>
              <a:buChar char="•"/>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Exemple : Stop à 45 $, limite à 44 $</a:t>
            </a:r>
          </a:p>
          <a:p>
            <a:pPr marL="457200" lvl="0" indent="-457200">
              <a:spcBef>
                <a:spcPts val="360"/>
              </a:spcBef>
              <a:buClr>
                <a:srgbClr val="A2AAAD"/>
              </a:buClr>
              <a:buFont typeface="Arial" panose="020B0604020202020204" pitchFamily="34" charset="0"/>
              <a:buChar char="•"/>
            </a:pPr>
            <a:endParaRPr lang="en-CA" sz="2800">
              <a:latin typeface="Century Gothic" panose="020B0502020202020204" pitchFamily="34" charset="0"/>
            </a:endParaRPr>
          </a:p>
        </p:txBody>
      </p:sp>
      <p:pic>
        <p:nvPicPr>
          <p:cNvPr id="6" name="Google Shape;198;p36">
            <a:extLst>
              <a:ext uri="{FF2B5EF4-FFF2-40B4-BE49-F238E27FC236}">
                <a16:creationId xmlns:a16="http://schemas.microsoft.com/office/drawing/2014/main" id="{9EFAD60E-48E7-7EE1-1093-4BDACC7E5EA4}"/>
              </a:ext>
            </a:extLst>
          </p:cNvPr>
          <p:cNvPicPr preferRelativeResize="0"/>
          <p:nvPr>
            <p:custDataLst>
              <p:tags r:id="rId4"/>
            </p:custDataLst>
          </p:nvPr>
        </p:nvPicPr>
        <p:blipFill>
          <a:blip r:embed="rId6">
            <a:alphaModFix/>
            <a:extLst>
              <a:ext uri="{28A0092B-C50C-407E-A947-70E740481C1C}">
                <a14:useLocalDpi xmlns:a14="http://schemas.microsoft.com/office/drawing/2010/main" val="0"/>
              </a:ext>
            </a:extLst>
          </a:blip>
          <a:srcRect/>
          <a:stretch/>
        </p:blipFill>
        <p:spPr>
          <a:xfrm>
            <a:off x="7685903" y="1325490"/>
            <a:ext cx="4506097" cy="4506097"/>
          </a:xfrm>
          <a:prstGeom prst="rect">
            <a:avLst/>
          </a:prstGeom>
          <a:noFill/>
          <a:ln>
            <a:noFill/>
          </a:ln>
        </p:spPr>
      </p:pic>
    </p:spTree>
    <p:extLst>
      <p:ext uri="{BB962C8B-B14F-4D97-AF65-F5344CB8AC3E}">
        <p14:creationId xmlns:p14="http://schemas.microsoft.com/office/powerpoint/2010/main" val="379935530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FE41F-6E29-77C8-CEE5-5EB2AA5D1924}"/>
              </a:ext>
            </a:extLst>
          </p:cNvPr>
          <p:cNvSpPr>
            <a:spLocks noGrp="1"/>
          </p:cNvSpPr>
          <p:nvPr>
            <p:ph type="ctrTitle"/>
            <p:custDataLst>
              <p:tags r:id="rId1"/>
            </p:custDataLst>
          </p:nvPr>
        </p:nvSpPr>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Ordres stop suiveurs</a:t>
            </a:r>
          </a:p>
        </p:txBody>
      </p:sp>
      <p:sp>
        <p:nvSpPr>
          <p:cNvPr id="3" name="Subtitle 2">
            <a:extLst>
              <a:ext uri="{FF2B5EF4-FFF2-40B4-BE49-F238E27FC236}">
                <a16:creationId xmlns:a16="http://schemas.microsoft.com/office/drawing/2014/main" id="{3C3C152B-D75D-51C6-94CB-D269543E21E6}"/>
              </a:ext>
            </a:extLst>
          </p:cNvPr>
          <p:cNvSpPr>
            <a:spLocks noGrp="1"/>
          </p:cNvSpPr>
          <p:nvPr>
            <p:ph type="subTitle" idx="1"/>
            <p:custDataLst>
              <p:tags r:id="rId2"/>
            </p:custDataLst>
          </p:nvPr>
        </p:nvSpPr>
        <p:spPr>
          <a:xfrm>
            <a:off x="517870" y="1991844"/>
            <a:ext cx="5895287" cy="4029786"/>
          </a:xfrm>
        </p:spPr>
        <p:txBody>
          <a:bodyPr>
            <a:normAutofit fontScale="87500"/>
          </a:bodyPr>
          <a:lstStyle/>
          <a:p>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Le cours stop suit le cours du marché d’une valeur fixe en $ ou en %</a:t>
            </a:r>
          </a:p>
          <a:p>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S’ajuste à mesure que le cours de l’action évolue</a:t>
            </a:r>
          </a:p>
          <a:p>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Maintient le profit, vend si le cours chute par rapport au montant de suivi</a:t>
            </a:r>
          </a:p>
          <a:p>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Exemple : 2 $ de suivi; augmentation du cours de l’action de 50 $→ 55 $, déplacement du cours stop de 48 $→ 53 $, vente si le cours chute à 53 $</a:t>
            </a:r>
          </a:p>
          <a:p>
            <a:endParaRPr lang="en-US"/>
          </a:p>
          <a:p>
            <a:endParaRPr lang="en-US"/>
          </a:p>
        </p:txBody>
      </p:sp>
      <p:sp>
        <p:nvSpPr>
          <p:cNvPr id="4" name="Slide Number Placeholder 3">
            <a:extLst>
              <a:ext uri="{FF2B5EF4-FFF2-40B4-BE49-F238E27FC236}">
                <a16:creationId xmlns:a16="http://schemas.microsoft.com/office/drawing/2014/main" id="{BA191E5C-631F-6401-50D3-B7096ACE9FA3}"/>
              </a:ext>
            </a:extLst>
          </p:cNvPr>
          <p:cNvSpPr>
            <a:spLocks noGrp="1"/>
          </p:cNvSpPr>
          <p:nvPr>
            <p:ph type="sldNum" sz="quarter" idx="12"/>
            <p:custDataLst>
              <p:tags r:id="rId3"/>
            </p:custDataLst>
          </p:nvPr>
        </p:nvSpPr>
        <p:spPr/>
        <p:txBody>
          <a:bodyPr/>
          <a:lstStyle/>
          <a:p>
            <a:fld id="{DFDF98CC-160E-494C-8C3C-8CDC5FA257DE}" type="slidenum">
              <a:rPr lang="en-US" smtClean="0"/>
              <a:t>13</a:t>
            </a:fld>
            <a:endParaRPr lang="en-US"/>
          </a:p>
        </p:txBody>
      </p:sp>
      <p:pic>
        <p:nvPicPr>
          <p:cNvPr id="5" name="Google Shape;217;p39">
            <a:extLst>
              <a:ext uri="{FF2B5EF4-FFF2-40B4-BE49-F238E27FC236}">
                <a16:creationId xmlns:a16="http://schemas.microsoft.com/office/drawing/2014/main" id="{0A54C1F4-28C8-90B6-164D-52AE870DDAD6}"/>
              </a:ext>
            </a:extLst>
          </p:cNvPr>
          <p:cNvPicPr preferRelativeResize="0"/>
          <p:nvPr>
            <p:custDataLst>
              <p:tags r:id="rId4"/>
            </p:custDataLst>
          </p:nvPr>
        </p:nvPicPr>
        <p:blipFill>
          <a:blip r:embed="rId6">
            <a:alphaModFix/>
            <a:extLst>
              <a:ext uri="{28A0092B-C50C-407E-A947-70E740481C1C}">
                <a14:useLocalDpi xmlns:a14="http://schemas.microsoft.com/office/drawing/2010/main" val="0"/>
              </a:ext>
            </a:extLst>
          </a:blip>
          <a:srcRect/>
          <a:stretch/>
        </p:blipFill>
        <p:spPr>
          <a:xfrm>
            <a:off x="6605647" y="1991844"/>
            <a:ext cx="5066992" cy="2796935"/>
          </a:xfrm>
          <a:prstGeom prst="rect">
            <a:avLst/>
          </a:prstGeom>
          <a:noFill/>
          <a:ln>
            <a:noFill/>
          </a:ln>
        </p:spPr>
      </p:pic>
    </p:spTree>
    <p:extLst>
      <p:ext uri="{BB962C8B-B14F-4D97-AF65-F5344CB8AC3E}">
        <p14:creationId xmlns:p14="http://schemas.microsoft.com/office/powerpoint/2010/main" val="25654637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00D7-F87F-3764-BA63-0BD8AD7BB5DA}"/>
              </a:ext>
            </a:extLst>
          </p:cNvPr>
          <p:cNvSpPr>
            <a:spLocks noGrp="1"/>
          </p:cNvSpPr>
          <p:nvPr>
            <p:ph type="ctrTitle"/>
            <p:custDataLst>
              <p:tags r:id="rId1"/>
            </p:custDataLst>
          </p:nvPr>
        </p:nvSpPr>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Sommaire</a:t>
            </a:r>
          </a:p>
        </p:txBody>
      </p:sp>
      <p:sp>
        <p:nvSpPr>
          <p:cNvPr id="4" name="Slide Number Placeholder 3">
            <a:extLst>
              <a:ext uri="{FF2B5EF4-FFF2-40B4-BE49-F238E27FC236}">
                <a16:creationId xmlns:a16="http://schemas.microsoft.com/office/drawing/2014/main" id="{DB2697E0-7F79-3179-AC6A-4EBBF7B55279}"/>
              </a:ext>
            </a:extLst>
          </p:cNvPr>
          <p:cNvSpPr>
            <a:spLocks noGrp="1"/>
          </p:cNvSpPr>
          <p:nvPr>
            <p:ph type="sldNum" sz="quarter" idx="12"/>
            <p:custDataLst>
              <p:tags r:id="rId2"/>
            </p:custDataLst>
          </p:nvPr>
        </p:nvSpPr>
        <p:spPr/>
        <p:txBody>
          <a:bodyPr/>
          <a:lstStyle/>
          <a:p>
            <a:fld id="{DFDF98CC-160E-494C-8C3C-8CDC5FA257DE}" type="slidenum">
              <a:rPr lang="en-US" smtClean="0"/>
              <a:t>14</a:t>
            </a:fld>
            <a:endParaRPr lang="en-US"/>
          </a:p>
        </p:txBody>
      </p:sp>
      <p:graphicFrame>
        <p:nvGraphicFramePr>
          <p:cNvPr id="5" name="Google Shape;223;p40">
            <a:extLst>
              <a:ext uri="{FF2B5EF4-FFF2-40B4-BE49-F238E27FC236}">
                <a16:creationId xmlns:a16="http://schemas.microsoft.com/office/drawing/2014/main" id="{AF63EDB1-75AA-6C4D-9D47-CB035297868A}"/>
              </a:ext>
            </a:extLst>
          </p:cNvPr>
          <p:cNvGraphicFramePr>
            <a:graphicFrameLocks noGrp="1"/>
          </p:cNvGraphicFramePr>
          <p:nvPr>
            <p:custDataLst>
              <p:tags r:id="rId3"/>
            </p:custDataLst>
            <p:extLst>
              <p:ext uri="{D42A27DB-BD31-4B8C-83A1-F6EECF244321}">
                <p14:modId xmlns:p14="http://schemas.microsoft.com/office/powerpoint/2010/main" val="15078318"/>
              </p:ext>
            </p:extLst>
          </p:nvPr>
        </p:nvGraphicFramePr>
        <p:xfrm>
          <a:off x="516903" y="1940011"/>
          <a:ext cx="11158193" cy="3296063"/>
        </p:xfrm>
        <a:graphic>
          <a:graphicData uri="http://schemas.openxmlformats.org/drawingml/2006/table">
            <a:tbl>
              <a:tblPr firstRow="1" bandRow="1">
                <a:noFill/>
              </a:tblPr>
              <a:tblGrid>
                <a:gridCol w="2349910">
                  <a:extLst>
                    <a:ext uri="{9D8B030D-6E8A-4147-A177-3AD203B41FA5}">
                      <a16:colId xmlns:a16="http://schemas.microsoft.com/office/drawing/2014/main" val="20000"/>
                    </a:ext>
                  </a:extLst>
                </a:gridCol>
                <a:gridCol w="4085006">
                  <a:extLst>
                    <a:ext uri="{9D8B030D-6E8A-4147-A177-3AD203B41FA5}">
                      <a16:colId xmlns:a16="http://schemas.microsoft.com/office/drawing/2014/main" val="20001"/>
                    </a:ext>
                  </a:extLst>
                </a:gridCol>
                <a:gridCol w="4723277">
                  <a:extLst>
                    <a:ext uri="{9D8B030D-6E8A-4147-A177-3AD203B41FA5}">
                      <a16:colId xmlns:a16="http://schemas.microsoft.com/office/drawing/2014/main" val="20002"/>
                    </a:ext>
                  </a:extLst>
                </a:gridCol>
              </a:tblGrid>
              <a:tr h="408846">
                <a:tc>
                  <a:txBody>
                    <a:bodyPr/>
                    <a:lstStyle/>
                    <a:p>
                      <a:pPr marL="0" marR="0" lvl="0" indent="0" algn="l" rtl="0">
                        <a:spcBef>
                          <a:spcPct val="0"/>
                        </a:spcBef>
                        <a:spcAft>
                          <a:spcPct val="0"/>
                        </a:spcAft>
                        <a:buNone/>
                      </a:pPr>
                      <a:r>
                        <a:rPr lang="fr-CA" sz="2000" b="1" i="0" u="none" strike="noStrike" cap="none" baseline="0">
                          <a:solidFill>
                            <a:srgbClr val="000000"/>
                          </a:solidFill>
                          <a:effectLst/>
                          <a:uFill>
                            <a:solidFill>
                              <a:prstClr val="black">
                                <a:alpha val="0"/>
                              </a:prstClr>
                            </a:solidFill>
                          </a:uFill>
                          <a:latin typeface="Century Gothic"/>
                          <a:ea typeface="Century Gothic"/>
                          <a:cs typeface="Century Gothic"/>
                        </a:rPr>
                        <a:t>Type d’ordre</a:t>
                      </a:r>
                      <a:endParaRPr sz="2000" b="1">
                        <a:latin typeface="Century Gothic" panose="020B0502020202020204" pitchFamily="34" charset="0"/>
                      </a:endParaRPr>
                    </a:p>
                  </a:txBody>
                  <a:tcPr marL="91450" marR="91450" marT="34300" marB="34300">
                    <a:lnL w="12700" cmpd="sng">
                      <a:noFill/>
                      <a:prstDash val="solid"/>
                    </a:lnL>
                    <a:lnR w="12700" cap="flat" cmpd="sng" algn="ctr">
                      <a:solidFill>
                        <a:schemeClr val="bg1"/>
                      </a:solidFill>
                      <a:prstDash val="solid"/>
                      <a:round/>
                      <a:headEnd type="none" w="med" len="med"/>
                      <a:tailEnd type="none" w="med" len="med"/>
                    </a:lnR>
                    <a:lnT w="12700" cmpd="sng">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ABD4A"/>
                    </a:solidFill>
                  </a:tcPr>
                </a:tc>
                <a:tc>
                  <a:txBody>
                    <a:bodyPr/>
                    <a:lstStyle/>
                    <a:p>
                      <a:pPr marL="0" marR="0" lvl="0" indent="0" algn="l" rtl="0">
                        <a:spcBef>
                          <a:spcPct val="0"/>
                        </a:spcBef>
                        <a:spcAft>
                          <a:spcPct val="0"/>
                        </a:spcAft>
                        <a:buNone/>
                      </a:pPr>
                      <a:r>
                        <a:rPr lang="fr-CA" sz="2000" b="1" i="0" u="none" strike="noStrike" cap="none" baseline="0">
                          <a:solidFill>
                            <a:srgbClr val="000000"/>
                          </a:solidFill>
                          <a:effectLst/>
                          <a:uFill>
                            <a:solidFill>
                              <a:prstClr val="black">
                                <a:alpha val="0"/>
                              </a:prstClr>
                            </a:solidFill>
                          </a:uFill>
                          <a:latin typeface="Century Gothic"/>
                          <a:ea typeface="Century Gothic"/>
                          <a:cs typeface="Century Gothic"/>
                        </a:rPr>
                        <a:t>Principale caractéristique</a:t>
                      </a:r>
                      <a:endParaRPr sz="2000" b="1">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ABD4A"/>
                    </a:solidFill>
                  </a:tcPr>
                </a:tc>
                <a:tc>
                  <a:txBody>
                    <a:bodyPr/>
                    <a:lstStyle/>
                    <a:p>
                      <a:pPr marL="0" marR="0" lvl="0" indent="0" algn="l" rtl="0">
                        <a:spcBef>
                          <a:spcPct val="0"/>
                        </a:spcBef>
                        <a:spcAft>
                          <a:spcPct val="0"/>
                        </a:spcAft>
                        <a:buNone/>
                      </a:pPr>
                      <a:r>
                        <a:rPr lang="fr-CA" sz="2000" b="1" i="0" u="none" strike="noStrike" cap="none" baseline="0">
                          <a:solidFill>
                            <a:srgbClr val="000000"/>
                          </a:solidFill>
                          <a:effectLst/>
                          <a:uFill>
                            <a:solidFill>
                              <a:prstClr val="black">
                                <a:alpha val="0"/>
                              </a:prstClr>
                            </a:solidFill>
                          </a:uFill>
                          <a:latin typeface="Century Gothic"/>
                          <a:ea typeface="Century Gothic"/>
                          <a:cs typeface="Century Gothic"/>
                        </a:rPr>
                        <a:t>Exemple (Kicks Unlimited)</a:t>
                      </a:r>
                      <a:endParaRPr sz="2000" b="1">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lnR w="12700" cmpd="sng">
                      <a:noFill/>
                      <a:prstDash val="solid"/>
                    </a:lnR>
                    <a:lnT w="12700" cmpd="sng">
                      <a:noFill/>
                      <a:prstDash val="soli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ABD4A"/>
                    </a:solidFill>
                  </a:tcPr>
                </a:tc>
                <a:extLst>
                  <a:ext uri="{0D108BD9-81ED-4DB2-BD59-A6C34878D82A}">
                    <a16:rowId xmlns:a16="http://schemas.microsoft.com/office/drawing/2014/main" val="10000"/>
                  </a:ext>
                </a:extLst>
              </a:tr>
              <a:tr h="420129">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Au cours du marché</a:t>
                      </a:r>
                      <a:endParaRPr sz="200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Exécution immédiate</a:t>
                      </a:r>
                      <a:endParaRPr sz="2000">
                        <a:latin typeface="Century Gothic" panose="020B0502020202020204" pitchFamily="34" charset="0"/>
                      </a:endParaRPr>
                    </a:p>
                  </a:txBody>
                  <a:tcPr marL="91450" marR="91450" marT="34300" marB="34300">
                    <a:lnT w="12700" cap="flat" cmpd="sng" algn="ctr">
                      <a:solidFill>
                        <a:schemeClr val="bg1"/>
                      </a:solidFill>
                      <a:prstDash val="solid"/>
                      <a:round/>
                      <a:headEnd type="none" w="med" len="med"/>
                      <a:tailEnd type="none" w="med" len="med"/>
                    </a:lnT>
                  </a:tcPr>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Acheter au cours du marché de 50 $</a:t>
                      </a:r>
                      <a:endParaRPr sz="200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420130">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À cours limité</a:t>
                      </a:r>
                      <a:endParaRPr sz="200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tcPr>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Contrôle du prix</a:t>
                      </a:r>
                      <a:endParaRPr sz="2000">
                        <a:latin typeface="Century Gothic" panose="020B0502020202020204" pitchFamily="34" charset="0"/>
                      </a:endParaRPr>
                    </a:p>
                  </a:txBody>
                  <a:tcPr marL="91450" marR="91450" marT="34300" marB="34300"/>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Acheter seulement si ≤ 45 $</a:t>
                      </a:r>
                      <a:endParaRPr sz="200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002"/>
                  </a:ext>
                </a:extLst>
              </a:tr>
              <a:tr h="432487">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Stop</a:t>
                      </a:r>
                      <a:endParaRPr sz="200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tcPr>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Protection contre les pertes</a:t>
                      </a:r>
                      <a:endParaRPr sz="2000">
                        <a:latin typeface="Century Gothic" panose="020B0502020202020204" pitchFamily="34" charset="0"/>
                      </a:endParaRPr>
                    </a:p>
                  </a:txBody>
                  <a:tcPr marL="91450" marR="91450" marT="34300" marB="34300"/>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Vendre si chute à 45 $</a:t>
                      </a:r>
                      <a:endParaRPr sz="200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003"/>
                  </a:ext>
                </a:extLst>
              </a:tr>
              <a:tr h="457200">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Stop avec limite</a:t>
                      </a:r>
                      <a:endParaRPr sz="200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tcPr>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Cours stop et cours limite</a:t>
                      </a:r>
                      <a:endParaRPr sz="2000">
                        <a:latin typeface="Century Gothic" panose="020B0502020202020204" pitchFamily="34" charset="0"/>
                      </a:endParaRPr>
                    </a:p>
                  </a:txBody>
                  <a:tcPr marL="91450" marR="91450" marT="34300" marB="34300"/>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Vendre si atteint 45 $, arrêter à ≥ 44 $</a:t>
                      </a:r>
                      <a:endParaRPr sz="200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004"/>
                  </a:ext>
                </a:extLst>
              </a:tr>
              <a:tr h="420130">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Suiveur</a:t>
                      </a:r>
                      <a:endParaRPr sz="2000">
                        <a:latin typeface="Century Gothic" panose="020B0502020202020204" pitchFamily="34" charset="0"/>
                      </a:endParaRPr>
                    </a:p>
                  </a:txBody>
                  <a:tcPr marL="91450" marR="91450" marT="34300" marB="34300">
                    <a:lnL w="12700" cap="flat" cmpd="sng" algn="ctr">
                      <a:solidFill>
                        <a:schemeClr val="bg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Stop réglable</a:t>
                      </a:r>
                      <a:endParaRPr sz="2000">
                        <a:latin typeface="Century Gothic" panose="020B0502020202020204" pitchFamily="34" charset="0"/>
                      </a:endParaRPr>
                    </a:p>
                  </a:txBody>
                  <a:tcPr marL="91450" marR="91450" marT="34300" marB="34300">
                    <a:lnB w="12700" cap="flat" cmpd="sng" algn="ctr">
                      <a:solidFill>
                        <a:schemeClr val="tx1"/>
                      </a:solidFill>
                      <a:prstDash val="solid"/>
                      <a:round/>
                      <a:headEnd type="none" w="med" len="med"/>
                      <a:tailEnd type="none" w="med" len="med"/>
                    </a:lnB>
                  </a:tcPr>
                </a:tc>
                <a:tc>
                  <a:txBody>
                    <a:bodyPr/>
                    <a:lstStyle/>
                    <a:p>
                      <a:pPr marL="0" marR="0" lvl="0" indent="0" algn="l" rtl="0">
                        <a:spcBef>
                          <a:spcPct val="0"/>
                        </a:spcBef>
                        <a:spcAft>
                          <a:spcPct val="0"/>
                        </a:spcAft>
                        <a:buNone/>
                      </a:pPr>
                      <a:r>
                        <a:rPr lang="fr-CA" sz="2000" b="0" i="0" u="none" strike="noStrike" cap="none" baseline="0">
                          <a:solidFill>
                            <a:srgbClr val="000000"/>
                          </a:solidFill>
                          <a:effectLst/>
                          <a:uFill>
                            <a:solidFill>
                              <a:prstClr val="black">
                                <a:alpha val="0"/>
                              </a:prstClr>
                            </a:solidFill>
                          </a:uFill>
                          <a:latin typeface="Century Gothic"/>
                          <a:ea typeface="Century Gothic"/>
                          <a:cs typeface="Century Gothic"/>
                        </a:rPr>
                        <a:t>Vendre si chute de 2 $ par rapp. Au haut</a:t>
                      </a:r>
                      <a:endParaRPr sz="2000">
                        <a:latin typeface="Century Gothic" panose="020B0502020202020204" pitchFamily="34" charset="0"/>
                      </a:endParaRPr>
                    </a:p>
                  </a:txBody>
                  <a:tcPr marL="91450" marR="91450" marT="34300" marB="34300">
                    <a:lnR w="12700" cap="flat" cmpd="sng" algn="ctr">
                      <a:solidFill>
                        <a:schemeClr val="bg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4881134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2987C-685F-0021-130F-937220C28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BFF740-F772-9B4A-6588-7FE32216E60E}"/>
              </a:ext>
            </a:extLst>
          </p:cNvPr>
          <p:cNvSpPr>
            <a:spLocks noGrp="1"/>
          </p:cNvSpPr>
          <p:nvPr>
            <p:ph type="ctrTitle"/>
            <p:custDataLst>
              <p:tags r:id="rId1"/>
            </p:custDataLst>
          </p:nvPr>
        </p:nvSpPr>
        <p:spPr>
          <a:xfrm>
            <a:off x="517870" y="1160463"/>
            <a:ext cx="11150966"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En conclusion</a:t>
            </a:r>
            <a:endParaRPr lang="en-US"/>
          </a:p>
        </p:txBody>
      </p:sp>
      <p:sp>
        <p:nvSpPr>
          <p:cNvPr id="4" name="Slide Number Placeholder 3">
            <a:extLst>
              <a:ext uri="{FF2B5EF4-FFF2-40B4-BE49-F238E27FC236}">
                <a16:creationId xmlns:a16="http://schemas.microsoft.com/office/drawing/2014/main" id="{8C6B69D5-993A-52DD-3F57-6470C1CDCD17}"/>
              </a:ext>
            </a:extLst>
          </p:cNvPr>
          <p:cNvSpPr>
            <a:spLocks noGrp="1"/>
          </p:cNvSpPr>
          <p:nvPr>
            <p:ph type="sldNum" sz="quarter" idx="12"/>
            <p:custDataLst>
              <p:tags r:id="rId2"/>
            </p:custDataLst>
          </p:nvPr>
        </p:nvSpPr>
        <p:spPr/>
        <p:txBody>
          <a:bodyPr/>
          <a:lstStyle/>
          <a:p>
            <a:fld id="{DFDF98CC-160E-494C-8C3C-8CDC5FA257DE}" type="slidenum">
              <a:rPr lang="en-US" smtClean="0"/>
              <a:t>15</a:t>
            </a:fld>
            <a:endParaRPr lang="en-US"/>
          </a:p>
        </p:txBody>
      </p:sp>
      <p:sp>
        <p:nvSpPr>
          <p:cNvPr id="3" name="TextBox 2">
            <a:extLst>
              <a:ext uri="{FF2B5EF4-FFF2-40B4-BE49-F238E27FC236}">
                <a16:creationId xmlns:a16="http://schemas.microsoft.com/office/drawing/2014/main" id="{E7FC4D5A-E66E-2743-930F-2A391B9CDF59}"/>
              </a:ext>
            </a:extLst>
          </p:cNvPr>
          <p:cNvSpPr txBox="1"/>
          <p:nvPr>
            <p:custDataLst>
              <p:tags r:id="rId3"/>
            </p:custDataLst>
          </p:nvPr>
        </p:nvSpPr>
        <p:spPr>
          <a:xfrm>
            <a:off x="517870" y="2086972"/>
            <a:ext cx="6401914" cy="2728952"/>
          </a:xfrm>
          <a:prstGeom prst="rect">
            <a:avLst/>
          </a:prstGeom>
          <a:noFill/>
        </p:spPr>
        <p:txBody>
          <a:bodyPr wrap="square">
            <a:spAutoFit/>
          </a:bodyPr>
          <a:lstStyle/>
          <a:p>
            <a:pPr marL="457200" lvl="0" indent="-457200">
              <a:spcBef>
                <a:spcPts val="360"/>
              </a:spcBef>
              <a:buClr>
                <a:srgbClr val="A2AAAD"/>
              </a:buClr>
              <a:buFont typeface="Arial" panose="020B0604020202020204" pitchFamily="34" charset="0"/>
              <a:buChar char="•"/>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Les personnes qui investissent par elles-mêmes doivent connaître les différents types d’ordres </a:t>
            </a:r>
          </a:p>
          <a:p>
            <a:pPr marL="457200" lvl="0" indent="-457200">
              <a:spcBef>
                <a:spcPts val="360"/>
              </a:spcBef>
              <a:buClr>
                <a:srgbClr val="A2AAAD"/>
              </a:buClr>
              <a:buFont typeface="Arial" panose="020B0604020202020204" pitchFamily="34" charset="0"/>
              <a:buChar char="•"/>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Il faut choisir l’ordre en fonction des objectifs et de la tolérance au risque</a:t>
            </a:r>
          </a:p>
        </p:txBody>
      </p:sp>
      <p:pic>
        <p:nvPicPr>
          <p:cNvPr id="5" name="Google Shape;373;p65">
            <a:extLst>
              <a:ext uri="{FF2B5EF4-FFF2-40B4-BE49-F238E27FC236}">
                <a16:creationId xmlns:a16="http://schemas.microsoft.com/office/drawing/2014/main" id="{74F431E5-1ABD-9341-31CF-2A70801CC3A8}"/>
              </a:ext>
            </a:extLst>
          </p:cNvPr>
          <p:cNvPicPr preferRelativeResize="0"/>
          <p:nvPr>
            <p:custDataLst>
              <p:tags r:id="rId4"/>
            </p:custDataLst>
          </p:nvPr>
        </p:nvPicPr>
        <p:blipFill>
          <a:blip r:embed="rId6">
            <a:alphaModFix/>
          </a:blip>
          <a:stretch>
            <a:fillRect/>
          </a:stretch>
        </p:blipFill>
        <p:spPr>
          <a:xfrm>
            <a:off x="7664399" y="2086972"/>
            <a:ext cx="4527601" cy="3017664"/>
          </a:xfrm>
          <a:prstGeom prst="rect">
            <a:avLst/>
          </a:prstGeom>
          <a:noFill/>
          <a:ln>
            <a:noFill/>
          </a:ln>
        </p:spPr>
      </p:pic>
    </p:spTree>
    <p:extLst>
      <p:ext uri="{BB962C8B-B14F-4D97-AF65-F5344CB8AC3E}">
        <p14:creationId xmlns:p14="http://schemas.microsoft.com/office/powerpoint/2010/main" val="120878972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ED906-17B4-3B73-6A11-20F1D8EE3AE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F19EC3-2337-CC78-6E52-F3005679B43B}"/>
              </a:ext>
            </a:extLst>
          </p:cNvPr>
          <p:cNvSpPr>
            <a:spLocks noGrp="1"/>
          </p:cNvSpPr>
          <p:nvPr>
            <p:ph type="sldNum" sz="quarter" idx="12"/>
            <p:custDataLst>
              <p:tags r:id="rId1"/>
            </p:custDataLst>
          </p:nvPr>
        </p:nvSpPr>
        <p:spPr/>
        <p:txBody>
          <a:bodyPr/>
          <a:lstStyle/>
          <a:p>
            <a:fld id="{DFDF98CC-160E-494C-8C3C-8CDC5FA257DE}" type="slidenum">
              <a:rPr lang="en-US" smtClean="0"/>
              <a:t>16</a:t>
            </a:fld>
            <a:endParaRPr lang="en-US"/>
          </a:p>
        </p:txBody>
      </p:sp>
      <p:sp>
        <p:nvSpPr>
          <p:cNvPr id="3" name="TextBox 2">
            <a:extLst>
              <a:ext uri="{FF2B5EF4-FFF2-40B4-BE49-F238E27FC236}">
                <a16:creationId xmlns:a16="http://schemas.microsoft.com/office/drawing/2014/main" id="{6682EBF0-68A6-92CE-2950-95D72976C290}"/>
              </a:ext>
            </a:extLst>
          </p:cNvPr>
          <p:cNvSpPr txBox="1"/>
          <p:nvPr>
            <p:custDataLst>
              <p:tags r:id="rId2"/>
            </p:custDataLst>
          </p:nvPr>
        </p:nvSpPr>
        <p:spPr>
          <a:xfrm>
            <a:off x="516902" y="2644170"/>
            <a:ext cx="11158193" cy="853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Jeu de la bourse!</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42944528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49335-718E-EB38-8FB3-70B6F79D0F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1AF90-BFBC-357A-B634-8B506AD46DA9}"/>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Aperçu du jeu</a:t>
            </a:r>
            <a:br>
              <a:rPr sz="3200"/>
            </a:br>
            <a:br>
              <a:rPr sz="3200"/>
            </a:br>
            <a:br>
              <a:rPr sz="3200"/>
            </a:br>
            <a:endParaRPr lang="en-CA"/>
          </a:p>
        </p:txBody>
      </p:sp>
      <p:sp>
        <p:nvSpPr>
          <p:cNvPr id="3" name="Subtitle 2">
            <a:extLst>
              <a:ext uri="{FF2B5EF4-FFF2-40B4-BE49-F238E27FC236}">
                <a16:creationId xmlns:a16="http://schemas.microsoft.com/office/drawing/2014/main" id="{8B1C8D97-0B8C-10C4-0108-8B9161171615}"/>
              </a:ext>
            </a:extLst>
          </p:cNvPr>
          <p:cNvSpPr>
            <a:spLocks noGrp="1"/>
          </p:cNvSpPr>
          <p:nvPr>
            <p:ph type="subTitle" idx="1"/>
            <p:custDataLst>
              <p:tags r:id="rId2"/>
            </p:custDataLst>
          </p:nvPr>
        </p:nvSpPr>
        <p:spPr>
          <a:xfrm>
            <a:off x="399278" y="2051223"/>
            <a:ext cx="11309949" cy="2977978"/>
          </a:xfrm>
        </p:spPr>
        <p:txBody>
          <a:bodyPr>
            <a:noAutofit/>
          </a:bodyPr>
          <a:lstStyle/>
          <a:p>
            <a:pPr marL="357188" indent="-34131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Le jeu consiste à investir dans Kicks Unlimited.</a:t>
            </a:r>
            <a:endParaRPr lang="en-CA" sz="2800"/>
          </a:p>
          <a:p>
            <a:pPr marL="357188" indent="-341313">
              <a:spcBef>
                <a:spcPts val="64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À chaque tour, les élèves passeront des ordres d’achat et de vente.</a:t>
            </a:r>
            <a:endParaRPr lang="en-CA" sz="2800"/>
          </a:p>
          <a:p>
            <a:pPr marL="357188" indent="-341313">
              <a:spcBef>
                <a:spcPts val="64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Le cours du marché changera selon la valeur du dé.</a:t>
            </a:r>
            <a:endParaRPr lang="en-CA" sz="2800"/>
          </a:p>
          <a:p>
            <a:pPr marL="357188" indent="-341313">
              <a:spcBef>
                <a:spcPts val="640"/>
              </a:spcBef>
              <a:spcAft>
                <a:spcPts val="1200"/>
              </a:spcAft>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Les élèves suivront leurs opérations et verront si </a:t>
            </a:r>
            <a:r>
              <a:rPr lang="fr-CA" sz="2800">
                <a:solidFill>
                  <a:srgbClr val="000000"/>
                </a:solidFill>
                <a:uFill>
                  <a:solidFill>
                    <a:prstClr val="black">
                      <a:alpha val="0"/>
                    </a:prstClr>
                  </a:solidFill>
                </a:uFill>
                <a:latin typeface="Century Gothic"/>
                <a:ea typeface="Century Gothic"/>
                <a:cs typeface="Century Gothic"/>
              </a:rPr>
              <a:t>leurs</a:t>
            </a: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 décisions ont été judicieuses!</a:t>
            </a:r>
            <a:endParaRPr lang="en-CA" sz="2800"/>
          </a:p>
        </p:txBody>
      </p:sp>
      <p:sp>
        <p:nvSpPr>
          <p:cNvPr id="4" name="Slide Number Placeholder 3">
            <a:extLst>
              <a:ext uri="{FF2B5EF4-FFF2-40B4-BE49-F238E27FC236}">
                <a16:creationId xmlns:a16="http://schemas.microsoft.com/office/drawing/2014/main" id="{33720451-2D90-6ADB-743E-5CB1187A11EE}"/>
              </a:ext>
            </a:extLst>
          </p:cNvPr>
          <p:cNvSpPr>
            <a:spLocks noGrp="1"/>
          </p:cNvSpPr>
          <p:nvPr>
            <p:ph type="sldNum" sz="quarter" idx="12"/>
            <p:custDataLst>
              <p:tags r:id="rId3"/>
            </p:custDataLst>
          </p:nvPr>
        </p:nvSpPr>
        <p:spPr/>
        <p:txBody>
          <a:bodyPr/>
          <a:lstStyle/>
          <a:p>
            <a:fld id="{DFDF98CC-160E-494C-8C3C-8CDC5FA257DE}" type="slidenum">
              <a:rPr lang="en-US" smtClean="0"/>
              <a:t>17</a:t>
            </a:fld>
            <a:endParaRPr lang="en-US"/>
          </a:p>
        </p:txBody>
      </p:sp>
    </p:spTree>
    <p:extLst>
      <p:ext uri="{BB962C8B-B14F-4D97-AF65-F5344CB8AC3E}">
        <p14:creationId xmlns:p14="http://schemas.microsoft.com/office/powerpoint/2010/main" val="36337376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A03E9-8263-29D4-CE61-5F2770DCE6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A4DE5-E60F-FEDF-CB28-1BCA531F39B5}"/>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Mise en place du jeu</a:t>
            </a:r>
            <a:br>
              <a:rPr sz="3200"/>
            </a:br>
            <a:br>
              <a:rPr sz="3200"/>
            </a:br>
            <a:br>
              <a:rPr sz="3200"/>
            </a:br>
            <a:endParaRPr lang="en-CA"/>
          </a:p>
        </p:txBody>
      </p:sp>
      <p:sp>
        <p:nvSpPr>
          <p:cNvPr id="3" name="Subtitle 2">
            <a:extLst>
              <a:ext uri="{FF2B5EF4-FFF2-40B4-BE49-F238E27FC236}">
                <a16:creationId xmlns:a16="http://schemas.microsoft.com/office/drawing/2014/main" id="{4C6C519F-F379-1F7C-225C-629A9D69B245}"/>
              </a:ext>
            </a:extLst>
          </p:cNvPr>
          <p:cNvSpPr>
            <a:spLocks noGrp="1"/>
          </p:cNvSpPr>
          <p:nvPr>
            <p:ph type="subTitle" idx="1"/>
            <p:custDataLst>
              <p:tags r:id="rId2"/>
            </p:custDataLst>
          </p:nvPr>
        </p:nvSpPr>
        <p:spPr>
          <a:xfrm>
            <a:off x="399278" y="2051223"/>
            <a:ext cx="11309949" cy="2977978"/>
          </a:xfrm>
        </p:spPr>
        <p:txBody>
          <a:bodyPr>
            <a:noAutofit/>
          </a:bodyPr>
          <a:lstStyle/>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Former des équipes de quatre.</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Chaque équipe commence avec 500 $ et 0 action.</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Utiliser un dé pour simuler l’évolution du marché; chaque chiffre représente une fluctuation du marché.</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Suivre sa progression à chaque tour à l’aide de la feuille de suivi fournie.</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À la fin, l’équipe qui a la valeur de portefeuille la plus élevée gagne!</a:t>
            </a:r>
          </a:p>
          <a:p>
            <a:pPr marL="530225" indent="-514350">
              <a:spcBef>
                <a:spcPct val="0"/>
              </a:spcBef>
              <a:buClr>
                <a:schemeClr val="tx1"/>
              </a:buClr>
              <a:buSzTx/>
              <a:buFont typeface="+mj-lt"/>
              <a:buAutoNum type="arabicPeriod"/>
            </a:pPr>
            <a:endParaRPr lang="en-CA" sz="28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1A82903E-D311-2D05-9BB4-FB5B6E106655}"/>
              </a:ext>
            </a:extLst>
          </p:cNvPr>
          <p:cNvSpPr>
            <a:spLocks noGrp="1"/>
          </p:cNvSpPr>
          <p:nvPr>
            <p:ph type="sldNum" sz="quarter" idx="12"/>
            <p:custDataLst>
              <p:tags r:id="rId3"/>
            </p:custDataLst>
          </p:nvPr>
        </p:nvSpPr>
        <p:spPr/>
        <p:txBody>
          <a:bodyPr/>
          <a:lstStyle/>
          <a:p>
            <a:fld id="{DFDF98CC-160E-494C-8C3C-8CDC5FA257DE}" type="slidenum">
              <a:rPr lang="en-US" smtClean="0"/>
              <a:t>18</a:t>
            </a:fld>
            <a:endParaRPr lang="en-US"/>
          </a:p>
        </p:txBody>
      </p:sp>
    </p:spTree>
    <p:extLst>
      <p:ext uri="{BB962C8B-B14F-4D97-AF65-F5344CB8AC3E}">
        <p14:creationId xmlns:p14="http://schemas.microsoft.com/office/powerpoint/2010/main" val="427190957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B90DB-9CCC-662B-9649-92132F0DE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CA7F86-0E01-9D90-0267-3377BF527BFE}"/>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Chaque tour</a:t>
            </a:r>
            <a:br>
              <a:rPr sz="3200"/>
            </a:br>
            <a:br>
              <a:rPr sz="3200"/>
            </a:br>
            <a:br>
              <a:rPr sz="3200"/>
            </a:br>
            <a:endParaRPr lang="en-CA"/>
          </a:p>
        </p:txBody>
      </p:sp>
      <p:sp>
        <p:nvSpPr>
          <p:cNvPr id="3" name="Subtitle 2">
            <a:extLst>
              <a:ext uri="{FF2B5EF4-FFF2-40B4-BE49-F238E27FC236}">
                <a16:creationId xmlns:a16="http://schemas.microsoft.com/office/drawing/2014/main" id="{929A4908-9362-98D7-0584-642800B0F332}"/>
              </a:ext>
            </a:extLst>
          </p:cNvPr>
          <p:cNvSpPr>
            <a:spLocks noGrp="1"/>
          </p:cNvSpPr>
          <p:nvPr>
            <p:ph type="subTitle" idx="1"/>
            <p:custDataLst>
              <p:tags r:id="rId2"/>
            </p:custDataLst>
          </p:nvPr>
        </p:nvSpPr>
        <p:spPr>
          <a:xfrm>
            <a:off x="399278" y="2051223"/>
            <a:ext cx="11518401" cy="2977978"/>
          </a:xfrm>
        </p:spPr>
        <p:txBody>
          <a:bodyPr>
            <a:noAutofit/>
          </a:bodyPr>
          <a:lstStyle/>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Annonce</a:t>
            </a:r>
            <a:r>
              <a:rPr lang="fr-CA" sz="2800">
                <a:solidFill>
                  <a:srgbClr val="000000"/>
                </a:solidFill>
                <a:uFill>
                  <a:solidFill>
                    <a:prstClr val="black">
                      <a:alpha val="0"/>
                    </a:prstClr>
                  </a:solidFill>
                </a:uFill>
                <a:latin typeface="Century Gothic"/>
                <a:ea typeface="Century Gothic"/>
                <a:cs typeface="Century Gothic"/>
              </a:rPr>
              <a:t>r</a:t>
            </a: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 le cours actuel de l’action (à partir de 50 $).</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Les équipes choisissent un ordre : au cours du marché, à cours limité, stop, etc.</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Lancer du dé pour simuler l’évolution du marché.</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Révéler ce qui s’est passé : l’ordre a-t-il été exécuté? Est-ce que cela a donné lieu à un profit ou à une perte?</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Tout documenter sur la feuille de suivi.</a:t>
            </a:r>
          </a:p>
          <a:p>
            <a:pPr marL="530225" indent="-514350">
              <a:spcBef>
                <a:spcPct val="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Répéter l’exercice pendant cinq tours.</a:t>
            </a:r>
          </a:p>
          <a:p>
            <a:pPr marL="530225" indent="-514350">
              <a:spcBef>
                <a:spcPct val="0"/>
              </a:spcBef>
              <a:buClr>
                <a:schemeClr val="tx1"/>
              </a:buClr>
              <a:buSzTx/>
              <a:buFont typeface="+mj-lt"/>
              <a:buAutoNum type="arabicPeriod"/>
            </a:pPr>
            <a:endParaRPr lang="en-CA" sz="2800">
              <a:solidFill>
                <a:schemeClr val="dk1"/>
              </a:solidFill>
              <a:ea typeface="Calibri" panose="020F0502020204030204"/>
              <a:cs typeface="Calibri"/>
              <a:sym typeface="Calibri"/>
            </a:endParaRPr>
          </a:p>
          <a:p>
            <a:pPr marL="530225" indent="-514350">
              <a:spcBef>
                <a:spcPct val="0"/>
              </a:spcBef>
              <a:buClr>
                <a:schemeClr val="tx1"/>
              </a:buClr>
              <a:buSzTx/>
              <a:buFont typeface="+mj-lt"/>
              <a:buAutoNum type="arabicPeriod"/>
            </a:pPr>
            <a:endParaRPr lang="en-CA" sz="28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CE5BCFCC-95E9-9DBB-3C3B-34F7099D4123}"/>
              </a:ext>
            </a:extLst>
          </p:cNvPr>
          <p:cNvSpPr>
            <a:spLocks noGrp="1"/>
          </p:cNvSpPr>
          <p:nvPr>
            <p:ph type="sldNum" sz="quarter" idx="12"/>
            <p:custDataLst>
              <p:tags r:id="rId3"/>
            </p:custDataLst>
          </p:nvPr>
        </p:nvSpPr>
        <p:spPr/>
        <p:txBody>
          <a:bodyPr/>
          <a:lstStyle/>
          <a:p>
            <a:fld id="{DFDF98CC-160E-494C-8C3C-8CDC5FA257DE}" type="slidenum">
              <a:rPr lang="en-US" smtClean="0"/>
              <a:t>19</a:t>
            </a:fld>
            <a:endParaRPr lang="en-US"/>
          </a:p>
        </p:txBody>
      </p:sp>
    </p:spTree>
    <p:extLst>
      <p:ext uri="{BB962C8B-B14F-4D97-AF65-F5344CB8AC3E}">
        <p14:creationId xmlns:p14="http://schemas.microsoft.com/office/powerpoint/2010/main" val="311411957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E34A-38AF-F096-37AD-F34DF98A751D}"/>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Réflexion</a:t>
            </a:r>
            <a:endParaRPr lang="en-US"/>
          </a:p>
        </p:txBody>
      </p:sp>
      <p:sp>
        <p:nvSpPr>
          <p:cNvPr id="3" name="Subtitle 2">
            <a:extLst>
              <a:ext uri="{FF2B5EF4-FFF2-40B4-BE49-F238E27FC236}">
                <a16:creationId xmlns:a16="http://schemas.microsoft.com/office/drawing/2014/main" id="{2FAFF6CB-665F-4159-BEA6-714327D76113}"/>
              </a:ext>
            </a:extLst>
          </p:cNvPr>
          <p:cNvSpPr>
            <a:spLocks noGrp="1"/>
          </p:cNvSpPr>
          <p:nvPr>
            <p:ph type="subTitle" idx="1"/>
            <p:custDataLst>
              <p:tags r:id="rId2"/>
            </p:custDataLst>
          </p:nvPr>
        </p:nvSpPr>
        <p:spPr>
          <a:xfrm>
            <a:off x="375370" y="1989436"/>
            <a:ext cx="11309949" cy="4003591"/>
          </a:xfrm>
        </p:spPr>
        <p:txBody>
          <a:bodyPr>
            <a:noAutofit/>
          </a:bodyPr>
          <a:lstStyle/>
          <a:p>
            <a:pPr marL="146050" indent="0">
              <a:spcBef>
                <a:spcPts val="1200"/>
              </a:spcBef>
              <a:buSzTx/>
              <a:buNone/>
            </a:pPr>
            <a: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t>Imagine que tu as épargné 200 $ dans le cadre d’un emploi à temps partiel. </a:t>
            </a:r>
            <a:b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br>
            <a: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t>Tu as entendu dire qu’une nouvelle entreprise de chaussures de sport appelée Kicks Unlimited connaît une croissance rapide. Tous tes amis en parlent. </a:t>
            </a:r>
            <a:b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br>
            <a: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t>Tu songes à acheter quatre actions à 50 $ chacune.</a:t>
            </a:r>
          </a:p>
          <a:p>
            <a:pPr marL="146050" indent="0">
              <a:spcBef>
                <a:spcPts val="1200"/>
              </a:spcBef>
              <a:buSzTx/>
              <a:buNone/>
            </a:pPr>
            <a: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t>Soudain, tu vois que le cours de l’action commence à fluctuer.</a:t>
            </a:r>
          </a:p>
          <a:p>
            <a:pPr marL="455613" indent="-309563">
              <a:spcBef>
                <a:spcPts val="1200"/>
              </a:spcBef>
              <a:buSzTx/>
            </a:pPr>
            <a: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t>Que ferais-tu si le cours grimpe à 55 $?</a:t>
            </a:r>
          </a:p>
          <a:p>
            <a:pPr marL="455613" indent="-309563">
              <a:spcBef>
                <a:spcPts val="1200"/>
              </a:spcBef>
              <a:buSzTx/>
            </a:pPr>
            <a: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t>Et s’il chutait à 45 $?</a:t>
            </a:r>
          </a:p>
          <a:p>
            <a:pPr marL="455613" indent="-309563">
              <a:spcBef>
                <a:spcPts val="1200"/>
              </a:spcBef>
              <a:buSzTx/>
            </a:pPr>
            <a: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t>Que ferais-tu : acheter maintenant, attendre ou vendre?</a:t>
            </a:r>
          </a:p>
          <a:p>
            <a:pPr marL="455613" indent="-309563">
              <a:spcBef>
                <a:spcPts val="1200"/>
              </a:spcBef>
              <a:buSzTx/>
            </a:pPr>
            <a:r>
              <a:rPr lang="fr-CA" sz="2200" b="0" i="0" u="none" strike="noStrike" cap="none" baseline="0">
                <a:solidFill>
                  <a:srgbClr val="000000"/>
                </a:solidFill>
                <a:effectLst/>
                <a:uFill>
                  <a:solidFill>
                    <a:prstClr val="black">
                      <a:alpha val="0"/>
                    </a:prstClr>
                  </a:solidFill>
                </a:uFill>
                <a:latin typeface="Century Gothic"/>
                <a:ea typeface="Century Gothic"/>
                <a:cs typeface="Century Gothic"/>
              </a:rPr>
              <a:t>Quels renseignements t’aideraient à faire un choix judicieux?</a:t>
            </a:r>
          </a:p>
          <a:p>
            <a:pPr marL="455613" indent="-309563">
              <a:spcBef>
                <a:spcPts val="1200"/>
              </a:spcBef>
              <a:buSzTx/>
            </a:pPr>
            <a:endParaRPr lang="en-CA" sz="2200">
              <a:solidFill>
                <a:srgbClr val="000000"/>
              </a:solidFill>
            </a:endParaRPr>
          </a:p>
        </p:txBody>
      </p:sp>
      <p:sp>
        <p:nvSpPr>
          <p:cNvPr id="4" name="Slide Number Placeholder 3">
            <a:extLst>
              <a:ext uri="{FF2B5EF4-FFF2-40B4-BE49-F238E27FC236}">
                <a16:creationId xmlns:a16="http://schemas.microsoft.com/office/drawing/2014/main" id="{52A5DADA-BE06-D202-DBAE-ED5B628E5A63}"/>
              </a:ext>
            </a:extLst>
          </p:cNvPr>
          <p:cNvSpPr>
            <a:spLocks noGrp="1"/>
          </p:cNvSpPr>
          <p:nvPr>
            <p:ph type="sldNum" sz="quarter" idx="12"/>
            <p:custDataLst>
              <p:tags r:id="rId3"/>
            </p:custDataLst>
          </p:nvPr>
        </p:nvSpPr>
        <p:spPr/>
        <p:txBody>
          <a:bodyPr/>
          <a:lstStyle/>
          <a:p>
            <a:fld id="{DFDF98CC-160E-494C-8C3C-8CDC5FA257DE}" type="slidenum">
              <a:rPr lang="en-US" smtClean="0"/>
              <a:t>2</a:t>
            </a:fld>
            <a:endParaRPr lang="en-US"/>
          </a:p>
        </p:txBody>
      </p:sp>
    </p:spTree>
    <p:extLst>
      <p:ext uri="{BB962C8B-B14F-4D97-AF65-F5344CB8AC3E}">
        <p14:creationId xmlns:p14="http://schemas.microsoft.com/office/powerpoint/2010/main" val="295843454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C12C9-0CB4-ACE0-B20E-C7870A823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14B0C-6AF5-5CE8-C550-B0179974A6B7}"/>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Instructions relatives à la feuille de suivi</a:t>
            </a:r>
            <a:br>
              <a:rPr sz="3200"/>
            </a:br>
            <a:br>
              <a:rPr sz="3200"/>
            </a:br>
            <a:br>
              <a:rPr sz="3200"/>
            </a:br>
            <a:endParaRPr lang="en-CA"/>
          </a:p>
        </p:txBody>
      </p:sp>
      <p:sp>
        <p:nvSpPr>
          <p:cNvPr id="3" name="Subtitle 2">
            <a:extLst>
              <a:ext uri="{FF2B5EF4-FFF2-40B4-BE49-F238E27FC236}">
                <a16:creationId xmlns:a16="http://schemas.microsoft.com/office/drawing/2014/main" id="{E4862B1C-0F03-DB30-C324-CAD81000B9DB}"/>
              </a:ext>
            </a:extLst>
          </p:cNvPr>
          <p:cNvSpPr>
            <a:spLocks noGrp="1"/>
          </p:cNvSpPr>
          <p:nvPr>
            <p:ph type="subTitle" idx="1"/>
            <p:custDataLst>
              <p:tags r:id="rId2"/>
            </p:custDataLst>
          </p:nvPr>
        </p:nvSpPr>
        <p:spPr>
          <a:xfrm>
            <a:off x="399278" y="2051223"/>
            <a:ext cx="11309949" cy="3646314"/>
          </a:xfrm>
        </p:spPr>
        <p:txBody>
          <a:bodyPr>
            <a:noAutofit/>
          </a:bodyPr>
          <a:lstStyle/>
          <a:p>
            <a:pPr marL="15875" indent="0">
              <a:spcBef>
                <a:spcPct val="0"/>
              </a:spcBef>
              <a:buClr>
                <a:schemeClr val="tx1"/>
              </a:buClr>
              <a:buSzTx/>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Chaque équipe consigne ce qui suit :</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Numéro du tour</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Cours actuel de l’action</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Type d’ordre et mesures prises</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Nombre d’actions achetées/vendues</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Liquidités restantes</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Nombre d’actions détenues</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Valeur du portefeuille (liquidités + actions x prix)</a:t>
            </a:r>
          </a:p>
          <a:p>
            <a:pPr marL="530225" indent="-514350">
              <a:spcBef>
                <a:spcPct val="0"/>
              </a:spcBef>
              <a:buClr>
                <a:schemeClr val="tx1"/>
              </a:buClr>
              <a:buSzTx/>
              <a:buFont typeface="+mj-lt"/>
              <a:buAutoNum type="arabicPeriod"/>
            </a:pPr>
            <a:endParaRPr lang="en-CA" sz="28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7C2090E6-BD0F-9CEA-DB5D-83E26DEFA458}"/>
              </a:ext>
            </a:extLst>
          </p:cNvPr>
          <p:cNvSpPr>
            <a:spLocks noGrp="1"/>
          </p:cNvSpPr>
          <p:nvPr>
            <p:ph type="sldNum" sz="quarter" idx="12"/>
            <p:custDataLst>
              <p:tags r:id="rId3"/>
            </p:custDataLst>
          </p:nvPr>
        </p:nvSpPr>
        <p:spPr/>
        <p:txBody>
          <a:bodyPr/>
          <a:lstStyle/>
          <a:p>
            <a:fld id="{DFDF98CC-160E-494C-8C3C-8CDC5FA257DE}" type="slidenum">
              <a:rPr lang="en-US" smtClean="0"/>
              <a:t>20</a:t>
            </a:fld>
            <a:endParaRPr lang="en-US"/>
          </a:p>
        </p:txBody>
      </p:sp>
    </p:spTree>
    <p:extLst>
      <p:ext uri="{BB962C8B-B14F-4D97-AF65-F5344CB8AC3E}">
        <p14:creationId xmlns:p14="http://schemas.microsoft.com/office/powerpoint/2010/main" val="69731173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5B87D-ECF5-19D0-9636-9BAA00B6559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00AA56-17CC-BDD6-78F1-DC8606FE68BA}"/>
              </a:ext>
            </a:extLst>
          </p:cNvPr>
          <p:cNvSpPr>
            <a:spLocks noGrp="1"/>
          </p:cNvSpPr>
          <p:nvPr>
            <p:ph type="sldNum" sz="quarter" idx="12"/>
            <p:custDataLst>
              <p:tags r:id="rId1"/>
            </p:custDataLst>
          </p:nvPr>
        </p:nvSpPr>
        <p:spPr/>
        <p:txBody>
          <a:bodyPr/>
          <a:lstStyle/>
          <a:p>
            <a:fld id="{DFDF98CC-160E-494C-8C3C-8CDC5FA257DE}" type="slidenum">
              <a:rPr lang="en-US" smtClean="0"/>
              <a:t>21</a:t>
            </a:fld>
            <a:endParaRPr lang="en-US"/>
          </a:p>
        </p:txBody>
      </p:sp>
      <p:sp>
        <p:nvSpPr>
          <p:cNvPr id="3" name="TextBox 2">
            <a:extLst>
              <a:ext uri="{FF2B5EF4-FFF2-40B4-BE49-F238E27FC236}">
                <a16:creationId xmlns:a16="http://schemas.microsoft.com/office/drawing/2014/main" id="{224C6991-9706-0002-E487-36831B221364}"/>
              </a:ext>
            </a:extLst>
          </p:cNvPr>
          <p:cNvSpPr txBox="1"/>
          <p:nvPr>
            <p:custDataLst>
              <p:tags r:id="rId2"/>
            </p:custDataLst>
          </p:nvPr>
        </p:nvSpPr>
        <p:spPr>
          <a:xfrm>
            <a:off x="516902" y="2644170"/>
            <a:ext cx="11158193" cy="853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Premier tour – Lancer du dé! </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9393101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A4E90-F67E-968F-8B1A-3331FAAAD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1D4C6-C34A-ED5B-EB1C-96D6E5BA01B4}"/>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Alertes (annoncer chaque tour)</a:t>
            </a:r>
            <a:br>
              <a:rPr sz="3200"/>
            </a:br>
            <a:br>
              <a:rPr sz="3200"/>
            </a:br>
            <a:br>
              <a:rPr sz="3200"/>
            </a:br>
            <a:endParaRPr lang="en-CA"/>
          </a:p>
        </p:txBody>
      </p:sp>
      <p:sp>
        <p:nvSpPr>
          <p:cNvPr id="3" name="Subtitle 2">
            <a:extLst>
              <a:ext uri="{FF2B5EF4-FFF2-40B4-BE49-F238E27FC236}">
                <a16:creationId xmlns:a16="http://schemas.microsoft.com/office/drawing/2014/main" id="{3F60B0DB-74E8-364A-F4C5-F2AC216CDED2}"/>
              </a:ext>
            </a:extLst>
          </p:cNvPr>
          <p:cNvSpPr>
            <a:spLocks noGrp="1"/>
          </p:cNvSpPr>
          <p:nvPr>
            <p:ph type="subTitle" idx="1"/>
            <p:custDataLst>
              <p:tags r:id="rId2"/>
            </p:custDataLst>
          </p:nvPr>
        </p:nvSpPr>
        <p:spPr>
          <a:xfrm>
            <a:off x="399278" y="2051223"/>
            <a:ext cx="11309949" cy="3646314"/>
          </a:xfrm>
        </p:spPr>
        <p:txBody>
          <a:bodyPr>
            <a:noAutofit/>
          </a:bodyPr>
          <a:lstStyle/>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Un sur le dé : échec de la sortie du produit – baisse de la qualité! </a:t>
            </a:r>
            <a:r>
              <a:rPr lang="fr-CA" sz="2800" b="1" i="0" u="none" strike="noStrike" cap="none" baseline="0">
                <a:solidFill>
                  <a:srgbClr val="000000"/>
                </a:solidFill>
                <a:effectLst/>
                <a:uFill>
                  <a:solidFill>
                    <a:prstClr val="black">
                      <a:alpha val="0"/>
                    </a:prstClr>
                  </a:solidFill>
                </a:uFill>
                <a:latin typeface="Century Gothic"/>
                <a:ea typeface="Century Gothic"/>
                <a:cs typeface="Century Gothic"/>
              </a:rPr>
              <a:t>(-5 $)</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Deux sur le dé : scandale de plagiat sur TikTok! </a:t>
            </a:r>
            <a:r>
              <a:rPr lang="fr-CA" sz="2800" b="1" i="0" u="none" strike="noStrike" cap="none" baseline="0">
                <a:solidFill>
                  <a:srgbClr val="000000"/>
                </a:solidFill>
                <a:effectLst/>
                <a:uFill>
                  <a:solidFill>
                    <a:prstClr val="black">
                      <a:alpha val="0"/>
                    </a:prstClr>
                  </a:solidFill>
                </a:uFill>
                <a:latin typeface="Century Gothic"/>
                <a:ea typeface="Century Gothic"/>
                <a:cs typeface="Century Gothic"/>
              </a:rPr>
              <a:t>(-3 $)</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Trois sur le dé : le retard de sortie frustre les adeptes </a:t>
            </a:r>
            <a:r>
              <a:rPr lang="fr-CA" sz="2800" b="1" i="0" u="none" strike="noStrike" cap="none" baseline="0">
                <a:solidFill>
                  <a:srgbClr val="000000"/>
                </a:solidFill>
                <a:effectLst/>
                <a:uFill>
                  <a:solidFill>
                    <a:prstClr val="black">
                      <a:alpha val="0"/>
                    </a:prstClr>
                  </a:solidFill>
                </a:uFill>
                <a:latin typeface="Century Gothic"/>
                <a:ea typeface="Century Gothic"/>
                <a:cs typeface="Century Gothic"/>
              </a:rPr>
              <a:t>(-1 $)</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Quatre sur le dé : le réapprovisionnement des stocks relance un peu l’intérêt </a:t>
            </a:r>
            <a:r>
              <a:rPr lang="fr-CA" sz="2800" b="1" i="0" u="none" strike="noStrike" cap="none" baseline="0">
                <a:solidFill>
                  <a:srgbClr val="000000"/>
                </a:solidFill>
                <a:effectLst/>
                <a:uFill>
                  <a:solidFill>
                    <a:prstClr val="black">
                      <a:alpha val="0"/>
                    </a:prstClr>
                  </a:solidFill>
                </a:uFill>
                <a:latin typeface="Century Gothic"/>
                <a:ea typeface="Century Gothic"/>
                <a:cs typeface="Century Gothic"/>
              </a:rPr>
              <a:t>(+1 $)</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Cinq sur le dé : une vedette de la NBA porte les chaussures – tendance! </a:t>
            </a:r>
            <a:r>
              <a:rPr lang="fr-CA" sz="2800" b="1" i="0" u="none" strike="noStrike" cap="none" baseline="0">
                <a:solidFill>
                  <a:srgbClr val="000000"/>
                </a:solidFill>
                <a:effectLst/>
                <a:uFill>
                  <a:solidFill>
                    <a:prstClr val="black">
                      <a:alpha val="0"/>
                    </a:prstClr>
                  </a:solidFill>
                </a:uFill>
                <a:latin typeface="Century Gothic"/>
                <a:ea typeface="Century Gothic"/>
                <a:cs typeface="Century Gothic"/>
              </a:rPr>
              <a:t>(+3 $)</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Six sur le dé : la collaboration de Travis Scott a fuité! </a:t>
            </a:r>
            <a:r>
              <a:rPr lang="fr-CA" sz="2800" b="1" i="0" u="none" strike="noStrike" cap="none" baseline="0">
                <a:solidFill>
                  <a:srgbClr val="000000"/>
                </a:solidFill>
                <a:effectLst/>
                <a:uFill>
                  <a:solidFill>
                    <a:prstClr val="black">
                      <a:alpha val="0"/>
                    </a:prstClr>
                  </a:solidFill>
                </a:uFill>
                <a:latin typeface="Century Gothic"/>
                <a:ea typeface="Century Gothic"/>
                <a:cs typeface="Century Gothic"/>
              </a:rPr>
              <a:t>(+5 $)</a:t>
            </a:r>
          </a:p>
          <a:p>
            <a:pPr marL="325438" indent="-309563">
              <a:spcBef>
                <a:spcPct val="0"/>
              </a:spcBef>
              <a:buSzTx/>
            </a:pPr>
            <a:endParaRPr lang="en-CA" sz="2800">
              <a:solidFill>
                <a:schemeClr val="dk1"/>
              </a:solidFill>
              <a:ea typeface="Calibri" panose="020F0502020204030204"/>
              <a:cs typeface="Calibri"/>
              <a:sym typeface="Calibri"/>
            </a:endParaRPr>
          </a:p>
          <a:p>
            <a:pPr marL="530225" indent="-514350">
              <a:spcBef>
                <a:spcPct val="0"/>
              </a:spcBef>
              <a:buClr>
                <a:schemeClr val="tx1"/>
              </a:buClr>
              <a:buSzTx/>
              <a:buFont typeface="+mj-lt"/>
              <a:buAutoNum type="arabicPeriod"/>
            </a:pPr>
            <a:endParaRPr lang="en-CA" sz="28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9438E536-A1A3-1409-E61A-989B8B20978C}"/>
              </a:ext>
            </a:extLst>
          </p:cNvPr>
          <p:cNvSpPr>
            <a:spLocks noGrp="1"/>
          </p:cNvSpPr>
          <p:nvPr>
            <p:ph type="sldNum" sz="quarter" idx="12"/>
            <p:custDataLst>
              <p:tags r:id="rId3"/>
            </p:custDataLst>
          </p:nvPr>
        </p:nvSpPr>
        <p:spPr/>
        <p:txBody>
          <a:bodyPr/>
          <a:lstStyle/>
          <a:p>
            <a:fld id="{DFDF98CC-160E-494C-8C3C-8CDC5FA257DE}" type="slidenum">
              <a:rPr lang="en-US" smtClean="0"/>
              <a:t>22</a:t>
            </a:fld>
            <a:endParaRPr lang="en-US"/>
          </a:p>
        </p:txBody>
      </p:sp>
    </p:spTree>
    <p:extLst>
      <p:ext uri="{BB962C8B-B14F-4D97-AF65-F5344CB8AC3E}">
        <p14:creationId xmlns:p14="http://schemas.microsoft.com/office/powerpoint/2010/main" val="56626902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5B655-57AB-A998-9FAC-D887D5784AD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BF875E-96D8-DA19-5630-C27395E56FD4}"/>
              </a:ext>
            </a:extLst>
          </p:cNvPr>
          <p:cNvSpPr>
            <a:spLocks noGrp="1"/>
          </p:cNvSpPr>
          <p:nvPr>
            <p:ph type="sldNum" sz="quarter" idx="12"/>
            <p:custDataLst>
              <p:tags r:id="rId1"/>
            </p:custDataLst>
          </p:nvPr>
        </p:nvSpPr>
        <p:spPr/>
        <p:txBody>
          <a:bodyPr/>
          <a:lstStyle/>
          <a:p>
            <a:fld id="{DFDF98CC-160E-494C-8C3C-8CDC5FA257DE}" type="slidenum">
              <a:rPr lang="en-US" smtClean="0"/>
              <a:t>23</a:t>
            </a:fld>
            <a:endParaRPr lang="en-US"/>
          </a:p>
        </p:txBody>
      </p:sp>
      <p:sp>
        <p:nvSpPr>
          <p:cNvPr id="3" name="TextBox 2">
            <a:extLst>
              <a:ext uri="{FF2B5EF4-FFF2-40B4-BE49-F238E27FC236}">
                <a16:creationId xmlns:a16="http://schemas.microsoft.com/office/drawing/2014/main" id="{A6FAEC08-DF8B-9663-FAF2-A7776D32DA43}"/>
              </a:ext>
            </a:extLst>
          </p:cNvPr>
          <p:cNvSpPr txBox="1"/>
          <p:nvPr>
            <p:custDataLst>
              <p:tags r:id="rId2"/>
            </p:custDataLst>
          </p:nvPr>
        </p:nvSpPr>
        <p:spPr>
          <a:xfrm>
            <a:off x="516903" y="2644170"/>
            <a:ext cx="9933384" cy="1631216"/>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Premier tour – Choisis un type d’ordre et une quantité.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03729615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5F3EA-5E0E-15F2-B0A4-3DCD8261B85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35FF48-6C4D-D772-8970-9AAC8FEA4BAC}"/>
              </a:ext>
            </a:extLst>
          </p:cNvPr>
          <p:cNvSpPr>
            <a:spLocks noGrp="1"/>
          </p:cNvSpPr>
          <p:nvPr>
            <p:ph type="sldNum" sz="quarter" idx="12"/>
            <p:custDataLst>
              <p:tags r:id="rId1"/>
            </p:custDataLst>
          </p:nvPr>
        </p:nvSpPr>
        <p:spPr/>
        <p:txBody>
          <a:bodyPr/>
          <a:lstStyle/>
          <a:p>
            <a:fld id="{DFDF98CC-160E-494C-8C3C-8CDC5FA257DE}" type="slidenum">
              <a:rPr lang="en-US" smtClean="0"/>
              <a:t>24</a:t>
            </a:fld>
            <a:endParaRPr lang="en-US"/>
          </a:p>
        </p:txBody>
      </p:sp>
      <p:sp>
        <p:nvSpPr>
          <p:cNvPr id="3" name="TextBox 2">
            <a:extLst>
              <a:ext uri="{FF2B5EF4-FFF2-40B4-BE49-F238E27FC236}">
                <a16:creationId xmlns:a16="http://schemas.microsoft.com/office/drawing/2014/main" id="{2FF5D8C3-626A-0E19-74FF-CE9AFCC9F285}"/>
              </a:ext>
            </a:extLst>
          </p:cNvPr>
          <p:cNvSpPr txBox="1"/>
          <p:nvPr>
            <p:custDataLst>
              <p:tags r:id="rId2"/>
            </p:custDataLst>
          </p:nvPr>
        </p:nvSpPr>
        <p:spPr>
          <a:xfrm>
            <a:off x="516903" y="2644170"/>
            <a:ext cx="9933384" cy="861774"/>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Premier tour – Lance le dé!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348299978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EAE88-942F-B0B0-94BC-8433193B3A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523498-DFD8-6C7C-DDCD-AAB3D1DAF1AA}"/>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Résultats du premier tour!</a:t>
            </a:r>
            <a:br>
              <a:rPr sz="3200"/>
            </a:br>
            <a:br>
              <a:rPr sz="3200"/>
            </a:br>
            <a:br>
              <a:rPr sz="3200"/>
            </a:br>
            <a:endParaRPr lang="en-CA"/>
          </a:p>
        </p:txBody>
      </p:sp>
      <p:sp>
        <p:nvSpPr>
          <p:cNvPr id="3" name="Subtitle 2">
            <a:extLst>
              <a:ext uri="{FF2B5EF4-FFF2-40B4-BE49-F238E27FC236}">
                <a16:creationId xmlns:a16="http://schemas.microsoft.com/office/drawing/2014/main" id="{646248DD-6249-B164-AD51-24A5AA161AC5}"/>
              </a:ext>
            </a:extLst>
          </p:cNvPr>
          <p:cNvSpPr>
            <a:spLocks noGrp="1"/>
          </p:cNvSpPr>
          <p:nvPr>
            <p:ph type="subTitle" idx="1"/>
            <p:custDataLst>
              <p:tags r:id="rId2"/>
            </p:custDataLst>
          </p:nvPr>
        </p:nvSpPr>
        <p:spPr>
          <a:xfrm>
            <a:off x="399278" y="1828800"/>
            <a:ext cx="11309949" cy="3868737"/>
          </a:xfrm>
        </p:spPr>
        <p:txBody>
          <a:bodyPr>
            <a:noAutofit/>
          </a:bodyPr>
          <a:lstStyle/>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Un sur le dé : échec de la sortie du produit – baisse de la qualité!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Deux sur le dé : scandale de plagiat sur TikTok!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Trois sur le dé : le retard de sortie frustre les adeptes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Quatre sur le dé : le réapprovisionnement des stocks relance un peu l’intérêt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Cinq sur le dé : une vedette de la NBA porte les chaussures – tendance!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Six sur le dé : la collaboration de Travis Scott a fuité!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endParaRPr lang="en-CA" sz="2400" b="1">
              <a:solidFill>
                <a:schemeClr val="dk1"/>
              </a:solidFill>
              <a:ea typeface="Calibri" panose="020F0502020204030204"/>
              <a:cs typeface="Calibri"/>
              <a:sym typeface="Calibri"/>
            </a:endParaRPr>
          </a:p>
          <a:p>
            <a:pPr marL="15875" indent="0">
              <a:spcBef>
                <a:spcPct val="0"/>
              </a:spcBef>
              <a:buSzTx/>
              <a:buNone/>
            </a:pPr>
            <a:r>
              <a:rPr lang="fr-CA" sz="2400" b="0" i="0" u="none" strike="noStrike" cap="none" baseline="0">
                <a:solidFill>
                  <a:srgbClr val="1E301B"/>
                </a:solidFill>
                <a:effectLst/>
                <a:uFill>
                  <a:solidFill>
                    <a:prstClr val="black">
                      <a:alpha val="0"/>
                    </a:prstClr>
                  </a:solidFill>
                </a:uFill>
                <a:latin typeface="Century Gothic"/>
                <a:ea typeface="Century Gothic"/>
                <a:cs typeface="Century Gothic"/>
              </a:rPr>
              <a:t>Remplis ta feuille de suivi en fonction de l’évolution du marché et de ton choix!</a:t>
            </a:r>
          </a:p>
          <a:p>
            <a:pPr marL="325438" indent="-309563">
              <a:spcBef>
                <a:spcPct val="0"/>
              </a:spcBef>
              <a:buSzTx/>
            </a:pPr>
            <a:endParaRPr lang="en-CA" sz="2400" b="1">
              <a:solidFill>
                <a:schemeClr val="dk1"/>
              </a:solidFill>
              <a:ea typeface="Calibri" panose="020F0502020204030204"/>
              <a:cs typeface="Calibri"/>
              <a:sym typeface="Calibri"/>
            </a:endParaRPr>
          </a:p>
          <a:p>
            <a:pPr marL="325438" indent="-309563">
              <a:spcBef>
                <a:spcPct val="0"/>
              </a:spcBef>
              <a:buSzTx/>
            </a:pPr>
            <a:endParaRPr lang="en-CA" sz="2400">
              <a:solidFill>
                <a:schemeClr val="dk1"/>
              </a:solidFill>
              <a:ea typeface="Calibri" panose="020F0502020204030204"/>
              <a:cs typeface="Calibri"/>
              <a:sym typeface="Calibri"/>
            </a:endParaRPr>
          </a:p>
          <a:p>
            <a:pPr marL="325438" indent="-309563">
              <a:spcBef>
                <a:spcPct val="0"/>
              </a:spcBef>
              <a:buSzTx/>
            </a:pPr>
            <a:endParaRPr lang="en-CA" sz="2400">
              <a:solidFill>
                <a:schemeClr val="dk1"/>
              </a:solidFill>
              <a:ea typeface="Calibri" panose="020F0502020204030204"/>
              <a:cs typeface="Calibri"/>
              <a:sym typeface="Calibri"/>
            </a:endParaRPr>
          </a:p>
          <a:p>
            <a:pPr marL="530225" indent="-514350">
              <a:spcBef>
                <a:spcPct val="0"/>
              </a:spcBef>
              <a:buClr>
                <a:schemeClr val="tx1"/>
              </a:buClr>
              <a:buSzTx/>
              <a:buFont typeface="+mj-lt"/>
              <a:buAutoNum type="arabicPeriod"/>
            </a:pPr>
            <a:endParaRPr lang="en-CA" sz="24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7A685861-3F1B-05C7-BA6A-72B3073E045F}"/>
              </a:ext>
            </a:extLst>
          </p:cNvPr>
          <p:cNvSpPr>
            <a:spLocks noGrp="1"/>
          </p:cNvSpPr>
          <p:nvPr>
            <p:ph type="sldNum" sz="quarter" idx="12"/>
            <p:custDataLst>
              <p:tags r:id="rId3"/>
            </p:custDataLst>
          </p:nvPr>
        </p:nvSpPr>
        <p:spPr/>
        <p:txBody>
          <a:bodyPr/>
          <a:lstStyle/>
          <a:p>
            <a:fld id="{DFDF98CC-160E-494C-8C3C-8CDC5FA257DE}" type="slidenum">
              <a:rPr lang="en-US" smtClean="0"/>
              <a:t>25</a:t>
            </a:fld>
            <a:endParaRPr lang="en-US"/>
          </a:p>
        </p:txBody>
      </p:sp>
    </p:spTree>
    <p:extLst>
      <p:ext uri="{BB962C8B-B14F-4D97-AF65-F5344CB8AC3E}">
        <p14:creationId xmlns:p14="http://schemas.microsoft.com/office/powerpoint/2010/main" val="77803589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D7584-0918-6495-1368-7CE22179EEC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55F1B7-E591-7665-4188-04D4E0311E3F}"/>
              </a:ext>
            </a:extLst>
          </p:cNvPr>
          <p:cNvSpPr>
            <a:spLocks noGrp="1"/>
          </p:cNvSpPr>
          <p:nvPr>
            <p:ph type="sldNum" sz="quarter" idx="12"/>
            <p:custDataLst>
              <p:tags r:id="rId1"/>
            </p:custDataLst>
          </p:nvPr>
        </p:nvSpPr>
        <p:spPr/>
        <p:txBody>
          <a:bodyPr/>
          <a:lstStyle/>
          <a:p>
            <a:fld id="{DFDF98CC-160E-494C-8C3C-8CDC5FA257DE}" type="slidenum">
              <a:rPr lang="en-US" smtClean="0"/>
              <a:t>26</a:t>
            </a:fld>
            <a:endParaRPr lang="en-US"/>
          </a:p>
        </p:txBody>
      </p:sp>
      <p:sp>
        <p:nvSpPr>
          <p:cNvPr id="3" name="TextBox 2">
            <a:extLst>
              <a:ext uri="{FF2B5EF4-FFF2-40B4-BE49-F238E27FC236}">
                <a16:creationId xmlns:a16="http://schemas.microsoft.com/office/drawing/2014/main" id="{A635CD57-47AC-0C55-8C0F-78E450F91C77}"/>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Deuxième tour – Fais le suivi de tes résultats!</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6830552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7D11E-F7F7-C123-4A97-917217BCE4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9DCE59-65C5-17F5-1842-0B31F771DFFE}"/>
              </a:ext>
            </a:extLst>
          </p:cNvPr>
          <p:cNvSpPr>
            <a:spLocks noGrp="1"/>
          </p:cNvSpPr>
          <p:nvPr>
            <p:ph type="sldNum" sz="quarter" idx="12"/>
            <p:custDataLst>
              <p:tags r:id="rId1"/>
            </p:custDataLst>
          </p:nvPr>
        </p:nvSpPr>
        <p:spPr/>
        <p:txBody>
          <a:bodyPr/>
          <a:lstStyle/>
          <a:p>
            <a:fld id="{DFDF98CC-160E-494C-8C3C-8CDC5FA257DE}" type="slidenum">
              <a:rPr lang="en-US" smtClean="0"/>
              <a:t>27</a:t>
            </a:fld>
            <a:endParaRPr lang="en-US"/>
          </a:p>
        </p:txBody>
      </p:sp>
      <p:sp>
        <p:nvSpPr>
          <p:cNvPr id="3" name="TextBox 2">
            <a:extLst>
              <a:ext uri="{FF2B5EF4-FFF2-40B4-BE49-F238E27FC236}">
                <a16:creationId xmlns:a16="http://schemas.microsoft.com/office/drawing/2014/main" id="{F0172A48-083D-EEFB-BA4B-A17FDCC776D4}"/>
              </a:ext>
            </a:extLst>
          </p:cNvPr>
          <p:cNvSpPr txBox="1"/>
          <p:nvPr>
            <p:custDataLst>
              <p:tags r:id="rId2"/>
            </p:custDataLst>
          </p:nvPr>
        </p:nvSpPr>
        <p:spPr>
          <a:xfrm>
            <a:off x="516903" y="2644170"/>
            <a:ext cx="9933384" cy="2377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Deuxième tour – Choisis un type d’ordre et une quantité.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11144250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B776-9F44-52EE-CCD5-5F7E7BD6E2E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65BA8D-7F2A-AA87-B2D4-A96DC580772A}"/>
              </a:ext>
            </a:extLst>
          </p:cNvPr>
          <p:cNvSpPr>
            <a:spLocks noGrp="1"/>
          </p:cNvSpPr>
          <p:nvPr>
            <p:ph type="sldNum" sz="quarter" idx="12"/>
            <p:custDataLst>
              <p:tags r:id="rId1"/>
            </p:custDataLst>
          </p:nvPr>
        </p:nvSpPr>
        <p:spPr/>
        <p:txBody>
          <a:bodyPr/>
          <a:lstStyle/>
          <a:p>
            <a:fld id="{DFDF98CC-160E-494C-8C3C-8CDC5FA257DE}" type="slidenum">
              <a:rPr lang="en-US" smtClean="0"/>
              <a:t>28</a:t>
            </a:fld>
            <a:endParaRPr lang="en-US"/>
          </a:p>
        </p:txBody>
      </p:sp>
      <p:sp>
        <p:nvSpPr>
          <p:cNvPr id="3" name="TextBox 2">
            <a:extLst>
              <a:ext uri="{FF2B5EF4-FFF2-40B4-BE49-F238E27FC236}">
                <a16:creationId xmlns:a16="http://schemas.microsoft.com/office/drawing/2014/main" id="{F39B0FBA-2776-49C7-B66E-184E4A5EED51}"/>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Deuxième tour – Lance le dé!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34350952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AF910-283E-FF0D-2962-77AA8D68C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45B77-A301-5DAF-CA38-D5DCEDE4959D}"/>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Résultats du deuxième tour!</a:t>
            </a:r>
            <a:br>
              <a:rPr sz="3200"/>
            </a:br>
            <a:br>
              <a:rPr sz="3200"/>
            </a:br>
            <a:br>
              <a:rPr sz="3200"/>
            </a:br>
            <a:endParaRPr lang="en-CA"/>
          </a:p>
        </p:txBody>
      </p:sp>
      <p:sp>
        <p:nvSpPr>
          <p:cNvPr id="3" name="Subtitle 2">
            <a:extLst>
              <a:ext uri="{FF2B5EF4-FFF2-40B4-BE49-F238E27FC236}">
                <a16:creationId xmlns:a16="http://schemas.microsoft.com/office/drawing/2014/main" id="{A119FC6B-DD7D-1325-8818-5EC775F08FE9}"/>
              </a:ext>
            </a:extLst>
          </p:cNvPr>
          <p:cNvSpPr>
            <a:spLocks noGrp="1"/>
          </p:cNvSpPr>
          <p:nvPr>
            <p:ph type="subTitle" idx="1"/>
            <p:custDataLst>
              <p:tags r:id="rId2"/>
            </p:custDataLst>
          </p:nvPr>
        </p:nvSpPr>
        <p:spPr>
          <a:xfrm>
            <a:off x="399278" y="2051223"/>
            <a:ext cx="11309949" cy="3646314"/>
          </a:xfrm>
        </p:spPr>
        <p:txBody>
          <a:bodyPr>
            <a:noAutofit/>
          </a:bodyPr>
          <a:lstStyle/>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Un sur le dé : échec de la sortie du produit – baisse de la qualité!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Deux sur le dé : scandale de plagiat sur TikTok!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Trois sur le dé : le retard de sortie frustre les adeptes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Quatre sur le dé : le réapprovisionnement des stocks relance un peu l’intérêt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Cinq sur le dé : une vedette de la NBA porte les chaussures – tendance!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Six sur le dé : la collaboration de Travis Scott a fuité!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endParaRPr lang="en-CA" sz="2400" b="1">
              <a:solidFill>
                <a:schemeClr val="dk1"/>
              </a:solidFill>
              <a:ea typeface="Calibri" panose="020F0502020204030204"/>
              <a:cs typeface="Calibri"/>
              <a:sym typeface="Calibri"/>
            </a:endParaRPr>
          </a:p>
          <a:p>
            <a:pPr marL="15875" indent="0">
              <a:spcBef>
                <a:spcPct val="0"/>
              </a:spcBef>
              <a:buSzTx/>
              <a:buNone/>
            </a:pPr>
            <a:r>
              <a:rPr lang="fr-CA" sz="2400">
                <a:solidFill>
                  <a:srgbClr val="1E301B"/>
                </a:solidFill>
                <a:uFill>
                  <a:solidFill>
                    <a:prstClr val="black">
                      <a:alpha val="0"/>
                    </a:prstClr>
                  </a:solidFill>
                </a:uFill>
                <a:latin typeface="Century Gothic"/>
                <a:ea typeface="Century Gothic"/>
                <a:cs typeface="Century Gothic"/>
              </a:rPr>
              <a:t>Remplis ta feuille de suivi en fonction de l’évolution du marché et de ton choix!</a:t>
            </a:r>
            <a:endParaRPr lang="en-CA" sz="2400" b="1">
              <a:solidFill>
                <a:schemeClr val="dk1"/>
              </a:solidFill>
              <a:ea typeface="Calibri" panose="020F0502020204030204"/>
              <a:cs typeface="Calibri"/>
              <a:sym typeface="Calibri"/>
            </a:endParaRPr>
          </a:p>
          <a:p>
            <a:pPr marL="325438" indent="-309563">
              <a:spcBef>
                <a:spcPct val="0"/>
              </a:spcBef>
              <a:buSzTx/>
            </a:pPr>
            <a:endParaRPr lang="en-CA" sz="2400">
              <a:solidFill>
                <a:schemeClr val="dk1"/>
              </a:solidFill>
              <a:ea typeface="Calibri" panose="020F0502020204030204"/>
              <a:cs typeface="Calibri"/>
              <a:sym typeface="Calibri"/>
            </a:endParaRPr>
          </a:p>
          <a:p>
            <a:pPr marL="325438" indent="-309563">
              <a:spcBef>
                <a:spcPct val="0"/>
              </a:spcBef>
              <a:buSzTx/>
            </a:pPr>
            <a:endParaRPr lang="en-CA" sz="2400">
              <a:solidFill>
                <a:schemeClr val="dk1"/>
              </a:solidFill>
              <a:ea typeface="Calibri" panose="020F0502020204030204"/>
              <a:cs typeface="Calibri"/>
              <a:sym typeface="Calibri"/>
            </a:endParaRPr>
          </a:p>
          <a:p>
            <a:pPr marL="530225" indent="-514350">
              <a:spcBef>
                <a:spcPct val="0"/>
              </a:spcBef>
              <a:buClr>
                <a:schemeClr val="tx1"/>
              </a:buClr>
              <a:buSzTx/>
              <a:buFont typeface="+mj-lt"/>
              <a:buAutoNum type="arabicPeriod"/>
            </a:pPr>
            <a:endParaRPr lang="en-CA" sz="24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E1AB40BE-1230-DB3A-29D0-0032191959C4}"/>
              </a:ext>
            </a:extLst>
          </p:cNvPr>
          <p:cNvSpPr>
            <a:spLocks noGrp="1"/>
          </p:cNvSpPr>
          <p:nvPr>
            <p:ph type="sldNum" sz="quarter" idx="12"/>
            <p:custDataLst>
              <p:tags r:id="rId3"/>
            </p:custDataLst>
          </p:nvPr>
        </p:nvSpPr>
        <p:spPr/>
        <p:txBody>
          <a:bodyPr/>
          <a:lstStyle/>
          <a:p>
            <a:fld id="{DFDF98CC-160E-494C-8C3C-8CDC5FA257DE}" type="slidenum">
              <a:rPr lang="en-US" smtClean="0"/>
              <a:t>29</a:t>
            </a:fld>
            <a:endParaRPr lang="en-US"/>
          </a:p>
        </p:txBody>
      </p:sp>
    </p:spTree>
    <p:extLst>
      <p:ext uri="{BB962C8B-B14F-4D97-AF65-F5344CB8AC3E}">
        <p14:creationId xmlns:p14="http://schemas.microsoft.com/office/powerpoint/2010/main" val="2771543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4A5B4-1C16-0139-154E-38F785DBD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EDA94-0D69-6869-7EAC-564FE7694C09}"/>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Réflexion, discussion, partage</a:t>
            </a:r>
            <a:endParaRPr lang="en-US"/>
          </a:p>
        </p:txBody>
      </p:sp>
      <p:sp>
        <p:nvSpPr>
          <p:cNvPr id="3" name="Subtitle 2">
            <a:extLst>
              <a:ext uri="{FF2B5EF4-FFF2-40B4-BE49-F238E27FC236}">
                <a16:creationId xmlns:a16="http://schemas.microsoft.com/office/drawing/2014/main" id="{FFD31D72-EE44-292A-70B2-95343754C8B7}"/>
              </a:ext>
            </a:extLst>
          </p:cNvPr>
          <p:cNvSpPr>
            <a:spLocks noGrp="1"/>
          </p:cNvSpPr>
          <p:nvPr>
            <p:ph type="subTitle" idx="1"/>
            <p:custDataLst>
              <p:tags r:id="rId2"/>
            </p:custDataLst>
          </p:nvPr>
        </p:nvSpPr>
        <p:spPr>
          <a:xfrm>
            <a:off x="375370" y="1989436"/>
            <a:ext cx="11309949" cy="4003591"/>
          </a:xfrm>
        </p:spPr>
        <p:txBody>
          <a:bodyPr>
            <a:noAutofit/>
          </a:bodyPr>
          <a:lstStyle/>
          <a:p>
            <a:pPr marL="146050" indent="0">
              <a:spcBef>
                <a:spcPts val="1200"/>
              </a:spcBef>
              <a:buSzTx/>
              <a:buNone/>
            </a:pPr>
            <a:r>
              <a:rPr lang="fr-CA" sz="3000" b="1" i="0" u="none" strike="noStrike" cap="none" baseline="0">
                <a:solidFill>
                  <a:srgbClr val="000000"/>
                </a:solidFill>
                <a:effectLst/>
                <a:uFill>
                  <a:solidFill>
                    <a:prstClr val="black">
                      <a:alpha val="0"/>
                    </a:prstClr>
                  </a:solidFill>
                </a:uFill>
                <a:latin typeface="Century Gothic"/>
                <a:ea typeface="Century Gothic"/>
                <a:cs typeface="Century Gothic"/>
              </a:rPr>
              <a:t>Réflexion</a:t>
            </a:r>
            <a:r>
              <a:rPr lang="fr-CA" sz="3000" b="0" i="0" u="none" strike="noStrike" cap="none" baseline="0">
                <a:solidFill>
                  <a:srgbClr val="000000"/>
                </a:solidFill>
                <a:effectLst/>
                <a:uFill>
                  <a:solidFill>
                    <a:prstClr val="black">
                      <a:alpha val="0"/>
                    </a:prstClr>
                  </a:solidFill>
                </a:uFill>
                <a:latin typeface="Century Gothic"/>
                <a:ea typeface="Century Gothic"/>
                <a:cs typeface="Century Gothic"/>
              </a:rPr>
              <a:t> (5 minutes) : note tes réactions et tes décisions personnelles en fonction du scénario.</a:t>
            </a:r>
            <a:endParaRPr lang="en-CA" sz="3000">
              <a:solidFill>
                <a:srgbClr val="000000"/>
              </a:solidFill>
            </a:endParaRPr>
          </a:p>
        </p:txBody>
      </p:sp>
      <p:sp>
        <p:nvSpPr>
          <p:cNvPr id="4" name="Slide Number Placeholder 3">
            <a:extLst>
              <a:ext uri="{FF2B5EF4-FFF2-40B4-BE49-F238E27FC236}">
                <a16:creationId xmlns:a16="http://schemas.microsoft.com/office/drawing/2014/main" id="{479BD182-BE0B-8243-4852-B1A28E8DF986}"/>
              </a:ext>
            </a:extLst>
          </p:cNvPr>
          <p:cNvSpPr>
            <a:spLocks noGrp="1"/>
          </p:cNvSpPr>
          <p:nvPr>
            <p:ph type="sldNum" sz="quarter" idx="12"/>
            <p:custDataLst>
              <p:tags r:id="rId3"/>
            </p:custDataLst>
          </p:nvPr>
        </p:nvSpPr>
        <p:spPr/>
        <p:txBody>
          <a:bodyPr/>
          <a:lstStyle/>
          <a:p>
            <a:fld id="{DFDF98CC-160E-494C-8C3C-8CDC5FA257DE}" type="slidenum">
              <a:rPr lang="en-US" smtClean="0"/>
              <a:t>3</a:t>
            </a:fld>
            <a:endParaRPr lang="en-US"/>
          </a:p>
        </p:txBody>
      </p:sp>
    </p:spTree>
    <p:extLst>
      <p:ext uri="{BB962C8B-B14F-4D97-AF65-F5344CB8AC3E}">
        <p14:creationId xmlns:p14="http://schemas.microsoft.com/office/powerpoint/2010/main" val="25828473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243AF-9611-B195-9810-E70873BD77C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68A9A8-FAEF-D2B4-F8C4-D0899327B533}"/>
              </a:ext>
            </a:extLst>
          </p:cNvPr>
          <p:cNvSpPr>
            <a:spLocks noGrp="1"/>
          </p:cNvSpPr>
          <p:nvPr>
            <p:ph type="sldNum" sz="quarter" idx="12"/>
            <p:custDataLst>
              <p:tags r:id="rId1"/>
            </p:custDataLst>
          </p:nvPr>
        </p:nvSpPr>
        <p:spPr/>
        <p:txBody>
          <a:bodyPr/>
          <a:lstStyle/>
          <a:p>
            <a:fld id="{DFDF98CC-160E-494C-8C3C-8CDC5FA257DE}" type="slidenum">
              <a:rPr lang="en-US" smtClean="0"/>
              <a:t>30</a:t>
            </a:fld>
            <a:endParaRPr lang="en-US"/>
          </a:p>
        </p:txBody>
      </p:sp>
      <p:sp>
        <p:nvSpPr>
          <p:cNvPr id="3" name="TextBox 2">
            <a:extLst>
              <a:ext uri="{FF2B5EF4-FFF2-40B4-BE49-F238E27FC236}">
                <a16:creationId xmlns:a16="http://schemas.microsoft.com/office/drawing/2014/main" id="{8A7CDD2E-ABC5-E25B-1ABE-582F5CF2058A}"/>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Troisième tour – Fais le suivi de tes résultats!</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87380886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6E4F3-DB37-36B8-B345-43CF2CAB5B4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63EEAF-3188-0DD6-D63A-73A25EFFB054}"/>
              </a:ext>
            </a:extLst>
          </p:cNvPr>
          <p:cNvSpPr>
            <a:spLocks noGrp="1"/>
          </p:cNvSpPr>
          <p:nvPr>
            <p:ph type="sldNum" sz="quarter" idx="12"/>
            <p:custDataLst>
              <p:tags r:id="rId1"/>
            </p:custDataLst>
          </p:nvPr>
        </p:nvSpPr>
        <p:spPr/>
        <p:txBody>
          <a:bodyPr/>
          <a:lstStyle/>
          <a:p>
            <a:fld id="{DFDF98CC-160E-494C-8C3C-8CDC5FA257DE}" type="slidenum">
              <a:rPr lang="en-US" smtClean="0"/>
              <a:t>31</a:t>
            </a:fld>
            <a:endParaRPr lang="en-US"/>
          </a:p>
        </p:txBody>
      </p:sp>
      <p:sp>
        <p:nvSpPr>
          <p:cNvPr id="3" name="TextBox 2">
            <a:extLst>
              <a:ext uri="{FF2B5EF4-FFF2-40B4-BE49-F238E27FC236}">
                <a16:creationId xmlns:a16="http://schemas.microsoft.com/office/drawing/2014/main" id="{F5DF1C43-6E1C-7A64-11DF-CB5F88161222}"/>
              </a:ext>
            </a:extLst>
          </p:cNvPr>
          <p:cNvSpPr txBox="1"/>
          <p:nvPr>
            <p:custDataLst>
              <p:tags r:id="rId2"/>
            </p:custDataLst>
          </p:nvPr>
        </p:nvSpPr>
        <p:spPr>
          <a:xfrm>
            <a:off x="516903" y="2644170"/>
            <a:ext cx="9933384" cy="2377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Troisième tour – Choisis un type d’ordre et une quantité.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383613509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2A299-23DA-89F8-5AD0-8DF7C3762A3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55E12D-1131-A2A8-29DF-ADFC1D720E3D}"/>
              </a:ext>
            </a:extLst>
          </p:cNvPr>
          <p:cNvSpPr>
            <a:spLocks noGrp="1"/>
          </p:cNvSpPr>
          <p:nvPr>
            <p:ph type="sldNum" sz="quarter" idx="12"/>
            <p:custDataLst>
              <p:tags r:id="rId1"/>
            </p:custDataLst>
          </p:nvPr>
        </p:nvSpPr>
        <p:spPr/>
        <p:txBody>
          <a:bodyPr/>
          <a:lstStyle/>
          <a:p>
            <a:fld id="{DFDF98CC-160E-494C-8C3C-8CDC5FA257DE}" type="slidenum">
              <a:rPr lang="en-US" smtClean="0"/>
              <a:t>32</a:t>
            </a:fld>
            <a:endParaRPr lang="en-US"/>
          </a:p>
        </p:txBody>
      </p:sp>
      <p:sp>
        <p:nvSpPr>
          <p:cNvPr id="3" name="TextBox 2">
            <a:extLst>
              <a:ext uri="{FF2B5EF4-FFF2-40B4-BE49-F238E27FC236}">
                <a16:creationId xmlns:a16="http://schemas.microsoft.com/office/drawing/2014/main" id="{E63C18F2-C4DF-527C-D0AB-FD6578B9E4A8}"/>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Troisième tour – Lance le dé!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77380553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BCEE1-0D0C-3F1A-1682-5F98F142BB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8D2A3B-CB94-07BA-D02B-7EC631192C0E}"/>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Résultats du troisième tour!</a:t>
            </a:r>
          </a:p>
        </p:txBody>
      </p:sp>
      <p:sp>
        <p:nvSpPr>
          <p:cNvPr id="3" name="Subtitle 2">
            <a:extLst>
              <a:ext uri="{FF2B5EF4-FFF2-40B4-BE49-F238E27FC236}">
                <a16:creationId xmlns:a16="http://schemas.microsoft.com/office/drawing/2014/main" id="{6CD92D1E-1749-7885-7591-46EC4DE8EFC4}"/>
              </a:ext>
            </a:extLst>
          </p:cNvPr>
          <p:cNvSpPr>
            <a:spLocks noGrp="1"/>
          </p:cNvSpPr>
          <p:nvPr>
            <p:ph type="subTitle" idx="1"/>
            <p:custDataLst>
              <p:tags r:id="rId2"/>
            </p:custDataLst>
          </p:nvPr>
        </p:nvSpPr>
        <p:spPr>
          <a:xfrm>
            <a:off x="399278" y="2051223"/>
            <a:ext cx="11309949" cy="3646314"/>
          </a:xfrm>
        </p:spPr>
        <p:txBody>
          <a:bodyPr>
            <a:noAutofit/>
          </a:bodyPr>
          <a:lstStyle/>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Un sur le dé : échec de la sortie du produit – baisse de la qualité!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Deux sur le dé : scandale de plagiat sur TikTok!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Trois sur le dé : le retard de sortie frustre les adeptes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Quatre sur le dé : le réapprovisionnement des stocks relance un peu l’intérêt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Cinq sur le dé : une vedette de la NBA porte les chaussures – tendance!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Six sur le dé : la collaboration de Travis Scott a fuité!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endParaRPr lang="en-CA" sz="2400" b="1">
              <a:solidFill>
                <a:schemeClr val="dk1"/>
              </a:solidFill>
              <a:ea typeface="Calibri" panose="020F0502020204030204"/>
              <a:cs typeface="Calibri"/>
              <a:sym typeface="Calibri"/>
            </a:endParaRPr>
          </a:p>
          <a:p>
            <a:pPr marL="15875" indent="0">
              <a:spcBef>
                <a:spcPct val="0"/>
              </a:spcBef>
              <a:buSzTx/>
              <a:buNone/>
            </a:pPr>
            <a:r>
              <a:rPr lang="fr-CA" sz="2400">
                <a:solidFill>
                  <a:srgbClr val="1E301B"/>
                </a:solidFill>
                <a:uFill>
                  <a:solidFill>
                    <a:prstClr val="black">
                      <a:alpha val="0"/>
                    </a:prstClr>
                  </a:solidFill>
                </a:uFill>
                <a:latin typeface="Century Gothic"/>
                <a:ea typeface="Century Gothic"/>
                <a:cs typeface="Century Gothic"/>
              </a:rPr>
              <a:t>Remplis ta feuille de suivi en fonction de l’évolution du marché et de ton choix!</a:t>
            </a:r>
          </a:p>
          <a:p>
            <a:pPr marL="325438" indent="-309563">
              <a:spcBef>
                <a:spcPct val="0"/>
              </a:spcBef>
              <a:buSzTx/>
            </a:pPr>
            <a:endParaRPr lang="en-CA" sz="2400">
              <a:solidFill>
                <a:schemeClr val="dk1"/>
              </a:solidFill>
              <a:ea typeface="Calibri" panose="020F0502020204030204"/>
              <a:cs typeface="Calibri"/>
              <a:sym typeface="Calibri"/>
            </a:endParaRPr>
          </a:p>
          <a:p>
            <a:pPr marL="325438" indent="-309563">
              <a:spcBef>
                <a:spcPct val="0"/>
              </a:spcBef>
              <a:buSzTx/>
            </a:pPr>
            <a:endParaRPr lang="en-CA" sz="2400">
              <a:solidFill>
                <a:schemeClr val="dk1"/>
              </a:solidFill>
              <a:ea typeface="Calibri" panose="020F0502020204030204"/>
              <a:cs typeface="Calibri"/>
              <a:sym typeface="Calibri"/>
            </a:endParaRPr>
          </a:p>
          <a:p>
            <a:pPr marL="530225" indent="-514350">
              <a:spcBef>
                <a:spcPct val="0"/>
              </a:spcBef>
              <a:buClr>
                <a:schemeClr val="tx1"/>
              </a:buClr>
              <a:buSzTx/>
              <a:buFont typeface="+mj-lt"/>
              <a:buAutoNum type="arabicPeriod"/>
            </a:pPr>
            <a:endParaRPr lang="en-CA" sz="24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6ACEAB04-6B0C-21A3-2B80-67A06964B8C6}"/>
              </a:ext>
            </a:extLst>
          </p:cNvPr>
          <p:cNvSpPr>
            <a:spLocks noGrp="1"/>
          </p:cNvSpPr>
          <p:nvPr>
            <p:ph type="sldNum" sz="quarter" idx="12"/>
            <p:custDataLst>
              <p:tags r:id="rId3"/>
            </p:custDataLst>
          </p:nvPr>
        </p:nvSpPr>
        <p:spPr/>
        <p:txBody>
          <a:bodyPr/>
          <a:lstStyle/>
          <a:p>
            <a:fld id="{DFDF98CC-160E-494C-8C3C-8CDC5FA257DE}" type="slidenum">
              <a:rPr lang="en-US" smtClean="0"/>
              <a:t>33</a:t>
            </a:fld>
            <a:endParaRPr lang="en-US"/>
          </a:p>
        </p:txBody>
      </p:sp>
    </p:spTree>
    <p:extLst>
      <p:ext uri="{BB962C8B-B14F-4D97-AF65-F5344CB8AC3E}">
        <p14:creationId xmlns:p14="http://schemas.microsoft.com/office/powerpoint/2010/main" val="271218379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CC39F-7CC7-E99B-2783-625F3292254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819D0A-2057-3617-77FD-2B076842D258}"/>
              </a:ext>
            </a:extLst>
          </p:cNvPr>
          <p:cNvSpPr>
            <a:spLocks noGrp="1"/>
          </p:cNvSpPr>
          <p:nvPr>
            <p:ph type="sldNum" sz="quarter" idx="12"/>
            <p:custDataLst>
              <p:tags r:id="rId1"/>
            </p:custDataLst>
          </p:nvPr>
        </p:nvSpPr>
        <p:spPr/>
        <p:txBody>
          <a:bodyPr/>
          <a:lstStyle/>
          <a:p>
            <a:fld id="{DFDF98CC-160E-494C-8C3C-8CDC5FA257DE}" type="slidenum">
              <a:rPr lang="en-US" smtClean="0"/>
              <a:t>34</a:t>
            </a:fld>
            <a:endParaRPr lang="en-US"/>
          </a:p>
        </p:txBody>
      </p:sp>
      <p:sp>
        <p:nvSpPr>
          <p:cNvPr id="3" name="TextBox 2">
            <a:extLst>
              <a:ext uri="{FF2B5EF4-FFF2-40B4-BE49-F238E27FC236}">
                <a16:creationId xmlns:a16="http://schemas.microsoft.com/office/drawing/2014/main" id="{907BEE38-CE3E-4CC4-7078-CB574A8698B0}"/>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Troisième tour – Fais le suivi de tes résultats!</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91337825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051F2-D7D1-2FCC-A437-9CB590FCB9C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EECD4C4-6DB5-87B1-1752-21638C20137E}"/>
              </a:ext>
            </a:extLst>
          </p:cNvPr>
          <p:cNvSpPr>
            <a:spLocks noGrp="1"/>
          </p:cNvSpPr>
          <p:nvPr>
            <p:ph type="sldNum" sz="quarter" idx="12"/>
            <p:custDataLst>
              <p:tags r:id="rId1"/>
            </p:custDataLst>
          </p:nvPr>
        </p:nvSpPr>
        <p:spPr/>
        <p:txBody>
          <a:bodyPr/>
          <a:lstStyle/>
          <a:p>
            <a:fld id="{DFDF98CC-160E-494C-8C3C-8CDC5FA257DE}" type="slidenum">
              <a:rPr lang="en-US" smtClean="0"/>
              <a:t>35</a:t>
            </a:fld>
            <a:endParaRPr lang="en-US"/>
          </a:p>
        </p:txBody>
      </p:sp>
      <p:sp>
        <p:nvSpPr>
          <p:cNvPr id="3" name="TextBox 2">
            <a:extLst>
              <a:ext uri="{FF2B5EF4-FFF2-40B4-BE49-F238E27FC236}">
                <a16:creationId xmlns:a16="http://schemas.microsoft.com/office/drawing/2014/main" id="{00E807A4-5725-57E8-4B02-FE5B6E77CA1A}"/>
              </a:ext>
            </a:extLst>
          </p:cNvPr>
          <p:cNvSpPr txBox="1"/>
          <p:nvPr>
            <p:custDataLst>
              <p:tags r:id="rId2"/>
            </p:custDataLst>
          </p:nvPr>
        </p:nvSpPr>
        <p:spPr>
          <a:xfrm>
            <a:off x="516903" y="2644170"/>
            <a:ext cx="9933384" cy="2377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Quatrième tour – Choisis un type d’ordre et une quantité.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165883044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ECEC7-77B4-D070-A660-6EA5641CCDA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5C3238-42A1-55EC-EFAB-A4CD49EE26E1}"/>
              </a:ext>
            </a:extLst>
          </p:cNvPr>
          <p:cNvSpPr>
            <a:spLocks noGrp="1"/>
          </p:cNvSpPr>
          <p:nvPr>
            <p:ph type="sldNum" sz="quarter" idx="12"/>
            <p:custDataLst>
              <p:tags r:id="rId1"/>
            </p:custDataLst>
          </p:nvPr>
        </p:nvSpPr>
        <p:spPr/>
        <p:txBody>
          <a:bodyPr/>
          <a:lstStyle/>
          <a:p>
            <a:fld id="{DFDF98CC-160E-494C-8C3C-8CDC5FA257DE}" type="slidenum">
              <a:rPr lang="en-US" smtClean="0"/>
              <a:t>36</a:t>
            </a:fld>
            <a:endParaRPr lang="en-US"/>
          </a:p>
        </p:txBody>
      </p:sp>
      <p:sp>
        <p:nvSpPr>
          <p:cNvPr id="3" name="TextBox 2">
            <a:extLst>
              <a:ext uri="{FF2B5EF4-FFF2-40B4-BE49-F238E27FC236}">
                <a16:creationId xmlns:a16="http://schemas.microsoft.com/office/drawing/2014/main" id="{370E87E6-C1C4-C7DB-C2E4-38A2542B03FD}"/>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Quatrième tour – Lance le dé!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83136655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0B912-E35E-C9F5-6D99-1E92E85BE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1FA47E-2985-8E9D-C480-CA4EE5C9D140}"/>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Résultats du quatrième tour!</a:t>
            </a:r>
          </a:p>
        </p:txBody>
      </p:sp>
      <p:sp>
        <p:nvSpPr>
          <p:cNvPr id="3" name="Subtitle 2">
            <a:extLst>
              <a:ext uri="{FF2B5EF4-FFF2-40B4-BE49-F238E27FC236}">
                <a16:creationId xmlns:a16="http://schemas.microsoft.com/office/drawing/2014/main" id="{8F1B55A2-1CE6-6C2B-DB56-EE0DC50E1948}"/>
              </a:ext>
            </a:extLst>
          </p:cNvPr>
          <p:cNvSpPr>
            <a:spLocks noGrp="1"/>
          </p:cNvSpPr>
          <p:nvPr>
            <p:ph type="subTitle" idx="1"/>
            <p:custDataLst>
              <p:tags r:id="rId2"/>
            </p:custDataLst>
          </p:nvPr>
        </p:nvSpPr>
        <p:spPr>
          <a:xfrm>
            <a:off x="399278" y="2051223"/>
            <a:ext cx="11309949" cy="3646314"/>
          </a:xfrm>
        </p:spPr>
        <p:txBody>
          <a:bodyPr>
            <a:noAutofit/>
          </a:bodyPr>
          <a:lstStyle/>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Un sur le dé : échec de la sortie du produit – baisse de la qualité!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Deux sur le dé : scandale de plagiat sur TikTok!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Trois sur le dé : le retard de sortie frustre les adeptes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Quatre sur le dé : le réapprovisionnement des stocks relance un peu l’intérêt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Cinq sur le dé : une vedette de la NBA porte les chaussures – tendance!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Six sur le dé : la collaboration de Travis Scott a fuité!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endParaRPr lang="en-CA" sz="2400" b="1">
              <a:solidFill>
                <a:schemeClr val="dk1"/>
              </a:solidFill>
              <a:ea typeface="Calibri" panose="020F0502020204030204"/>
              <a:cs typeface="Calibri"/>
              <a:sym typeface="Calibri"/>
            </a:endParaRPr>
          </a:p>
          <a:p>
            <a:pPr marL="15875" indent="0">
              <a:spcBef>
                <a:spcPct val="0"/>
              </a:spcBef>
              <a:buSzTx/>
              <a:buNone/>
            </a:pPr>
            <a:r>
              <a:rPr lang="fr-CA" sz="2400">
                <a:solidFill>
                  <a:srgbClr val="1E301B"/>
                </a:solidFill>
                <a:uFill>
                  <a:solidFill>
                    <a:prstClr val="black">
                      <a:alpha val="0"/>
                    </a:prstClr>
                  </a:solidFill>
                </a:uFill>
                <a:latin typeface="Century Gothic"/>
                <a:ea typeface="Century Gothic"/>
                <a:cs typeface="Century Gothic"/>
              </a:rPr>
              <a:t>Remplis ta feuille de suivi en fonction de l’évolution du marché et de ton choix!</a:t>
            </a:r>
          </a:p>
          <a:p>
            <a:pPr marL="15875" indent="0">
              <a:spcBef>
                <a:spcPct val="0"/>
              </a:spcBef>
              <a:buSzTx/>
              <a:buNone/>
            </a:pPr>
            <a:endParaRPr lang="en-CA" sz="2400">
              <a:solidFill>
                <a:schemeClr val="dk2"/>
              </a:solidFill>
            </a:endParaRPr>
          </a:p>
          <a:p>
            <a:pPr marL="325438" indent="-309563">
              <a:spcBef>
                <a:spcPct val="0"/>
              </a:spcBef>
              <a:buSzTx/>
            </a:pPr>
            <a:endParaRPr lang="en-CA" sz="2400">
              <a:solidFill>
                <a:schemeClr val="dk1"/>
              </a:solidFill>
              <a:ea typeface="Calibri" panose="020F0502020204030204"/>
              <a:cs typeface="Calibri"/>
              <a:sym typeface="Calibri"/>
            </a:endParaRPr>
          </a:p>
          <a:p>
            <a:pPr marL="530225" indent="-514350">
              <a:spcBef>
                <a:spcPct val="0"/>
              </a:spcBef>
              <a:buClr>
                <a:schemeClr val="tx1"/>
              </a:buClr>
              <a:buSzTx/>
              <a:buFont typeface="+mj-lt"/>
              <a:buAutoNum type="arabicPeriod"/>
            </a:pPr>
            <a:endParaRPr lang="en-CA" sz="24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1CBEE236-501E-9D19-2ADB-5072C1C2E052}"/>
              </a:ext>
            </a:extLst>
          </p:cNvPr>
          <p:cNvSpPr>
            <a:spLocks noGrp="1"/>
          </p:cNvSpPr>
          <p:nvPr>
            <p:ph type="sldNum" sz="quarter" idx="12"/>
            <p:custDataLst>
              <p:tags r:id="rId3"/>
            </p:custDataLst>
          </p:nvPr>
        </p:nvSpPr>
        <p:spPr/>
        <p:txBody>
          <a:bodyPr/>
          <a:lstStyle/>
          <a:p>
            <a:fld id="{DFDF98CC-160E-494C-8C3C-8CDC5FA257DE}" type="slidenum">
              <a:rPr lang="en-US" smtClean="0"/>
              <a:t>37</a:t>
            </a:fld>
            <a:endParaRPr lang="en-US"/>
          </a:p>
        </p:txBody>
      </p:sp>
    </p:spTree>
    <p:extLst>
      <p:ext uri="{BB962C8B-B14F-4D97-AF65-F5344CB8AC3E}">
        <p14:creationId xmlns:p14="http://schemas.microsoft.com/office/powerpoint/2010/main" val="67279139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58F1F-2E09-A784-A711-8A643951B2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A3CB47-ABB5-DA3E-C14C-91DA709DCB1F}"/>
              </a:ext>
            </a:extLst>
          </p:cNvPr>
          <p:cNvSpPr>
            <a:spLocks noGrp="1"/>
          </p:cNvSpPr>
          <p:nvPr>
            <p:ph type="sldNum" sz="quarter" idx="12"/>
            <p:custDataLst>
              <p:tags r:id="rId1"/>
            </p:custDataLst>
          </p:nvPr>
        </p:nvSpPr>
        <p:spPr/>
        <p:txBody>
          <a:bodyPr/>
          <a:lstStyle/>
          <a:p>
            <a:fld id="{DFDF98CC-160E-494C-8C3C-8CDC5FA257DE}" type="slidenum">
              <a:rPr lang="en-US" smtClean="0"/>
              <a:t>38</a:t>
            </a:fld>
            <a:endParaRPr lang="en-US"/>
          </a:p>
        </p:txBody>
      </p:sp>
      <p:sp>
        <p:nvSpPr>
          <p:cNvPr id="3" name="TextBox 2">
            <a:extLst>
              <a:ext uri="{FF2B5EF4-FFF2-40B4-BE49-F238E27FC236}">
                <a16:creationId xmlns:a16="http://schemas.microsoft.com/office/drawing/2014/main" id="{4F471412-C2F9-4D9E-83CB-AD6CEA6AF8F6}"/>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Quatrième tour – Fais le suivi de tes résultats!</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5034676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0F88F-6D70-8DFC-C5EF-29618AFA9FE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A379F5-DA6A-4FD6-2979-552B30ED1E1F}"/>
              </a:ext>
            </a:extLst>
          </p:cNvPr>
          <p:cNvSpPr>
            <a:spLocks noGrp="1"/>
          </p:cNvSpPr>
          <p:nvPr>
            <p:ph type="sldNum" sz="quarter" idx="12"/>
            <p:custDataLst>
              <p:tags r:id="rId1"/>
            </p:custDataLst>
          </p:nvPr>
        </p:nvSpPr>
        <p:spPr/>
        <p:txBody>
          <a:bodyPr/>
          <a:lstStyle/>
          <a:p>
            <a:fld id="{DFDF98CC-160E-494C-8C3C-8CDC5FA257DE}" type="slidenum">
              <a:rPr lang="en-US" smtClean="0"/>
              <a:t>39</a:t>
            </a:fld>
            <a:endParaRPr lang="en-US"/>
          </a:p>
        </p:txBody>
      </p:sp>
      <p:sp>
        <p:nvSpPr>
          <p:cNvPr id="3" name="TextBox 2">
            <a:extLst>
              <a:ext uri="{FF2B5EF4-FFF2-40B4-BE49-F238E27FC236}">
                <a16:creationId xmlns:a16="http://schemas.microsoft.com/office/drawing/2014/main" id="{745AC3E6-C472-8C08-A25D-EB44B5D80E4B}"/>
              </a:ext>
            </a:extLst>
          </p:cNvPr>
          <p:cNvSpPr txBox="1"/>
          <p:nvPr>
            <p:custDataLst>
              <p:tags r:id="rId2"/>
            </p:custDataLst>
          </p:nvPr>
        </p:nvSpPr>
        <p:spPr>
          <a:xfrm>
            <a:off x="516903" y="2644170"/>
            <a:ext cx="9933384" cy="2377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Cinquième tour – Choisis un type d’ordre et une quantité.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423049598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3CF9B-0E57-73BC-2BA2-5EA5926A4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7CBE6-EE5B-C7DF-9C54-1928635E5840}"/>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Réflexion, discussion, partage</a:t>
            </a:r>
            <a:endParaRPr lang="en-US"/>
          </a:p>
        </p:txBody>
      </p:sp>
      <p:sp>
        <p:nvSpPr>
          <p:cNvPr id="3" name="Subtitle 2">
            <a:extLst>
              <a:ext uri="{FF2B5EF4-FFF2-40B4-BE49-F238E27FC236}">
                <a16:creationId xmlns:a16="http://schemas.microsoft.com/office/drawing/2014/main" id="{7C25B91C-D2C4-0D5B-4AB6-84827B206304}"/>
              </a:ext>
            </a:extLst>
          </p:cNvPr>
          <p:cNvSpPr>
            <a:spLocks noGrp="1"/>
          </p:cNvSpPr>
          <p:nvPr>
            <p:ph type="subTitle" idx="1"/>
            <p:custDataLst>
              <p:tags r:id="rId2"/>
            </p:custDataLst>
          </p:nvPr>
        </p:nvSpPr>
        <p:spPr>
          <a:xfrm>
            <a:off x="375370" y="1989436"/>
            <a:ext cx="11309949" cy="4003591"/>
          </a:xfrm>
        </p:spPr>
        <p:txBody>
          <a:bodyPr>
            <a:noAutofit/>
          </a:bodyPr>
          <a:lstStyle/>
          <a:p>
            <a:pPr marL="146050" indent="0">
              <a:spcBef>
                <a:spcPts val="1200"/>
              </a:spcBef>
              <a:buSzTx/>
              <a:buNone/>
            </a:pPr>
            <a:r>
              <a:rPr lang="fr-CA" sz="3000" b="1" i="0" u="none" strike="noStrike" cap="none" baseline="0">
                <a:solidFill>
                  <a:srgbClr val="000000"/>
                </a:solidFill>
                <a:effectLst/>
                <a:uFill>
                  <a:solidFill>
                    <a:prstClr val="black">
                      <a:alpha val="0"/>
                    </a:prstClr>
                  </a:solidFill>
                </a:uFill>
                <a:latin typeface="Century Gothic"/>
                <a:ea typeface="Century Gothic"/>
                <a:cs typeface="Century Gothic"/>
              </a:rPr>
              <a:t>Discussion </a:t>
            </a:r>
            <a:r>
              <a:rPr lang="fr-CA" sz="3000" b="0" i="0" u="none" strike="noStrike" cap="none" baseline="0">
                <a:solidFill>
                  <a:srgbClr val="000000"/>
                </a:solidFill>
                <a:effectLst/>
                <a:uFill>
                  <a:solidFill>
                    <a:prstClr val="black">
                      <a:alpha val="0"/>
                    </a:prstClr>
                  </a:solidFill>
                </a:uFill>
                <a:latin typeface="Century Gothic"/>
                <a:ea typeface="Century Gothic"/>
                <a:cs typeface="Century Gothic"/>
              </a:rPr>
              <a:t>(5 minutes) : discutes-en avec un ou une camarade, comparez vos choix et votre raisonnement. Qu’aviez-vous en commun et qu’est-ce qui était différent?</a:t>
            </a:r>
          </a:p>
        </p:txBody>
      </p:sp>
      <p:sp>
        <p:nvSpPr>
          <p:cNvPr id="4" name="Slide Number Placeholder 3">
            <a:extLst>
              <a:ext uri="{FF2B5EF4-FFF2-40B4-BE49-F238E27FC236}">
                <a16:creationId xmlns:a16="http://schemas.microsoft.com/office/drawing/2014/main" id="{056FF20F-86C5-1000-E428-AF9BF7AC6139}"/>
              </a:ext>
            </a:extLst>
          </p:cNvPr>
          <p:cNvSpPr>
            <a:spLocks noGrp="1"/>
          </p:cNvSpPr>
          <p:nvPr>
            <p:ph type="sldNum" sz="quarter" idx="12"/>
            <p:custDataLst>
              <p:tags r:id="rId3"/>
            </p:custDataLst>
          </p:nvPr>
        </p:nvSpPr>
        <p:spPr/>
        <p:txBody>
          <a:bodyPr/>
          <a:lstStyle/>
          <a:p>
            <a:fld id="{DFDF98CC-160E-494C-8C3C-8CDC5FA257DE}" type="slidenum">
              <a:rPr lang="en-US" smtClean="0"/>
              <a:t>4</a:t>
            </a:fld>
            <a:endParaRPr lang="en-US"/>
          </a:p>
        </p:txBody>
      </p:sp>
    </p:spTree>
    <p:extLst>
      <p:ext uri="{BB962C8B-B14F-4D97-AF65-F5344CB8AC3E}">
        <p14:creationId xmlns:p14="http://schemas.microsoft.com/office/powerpoint/2010/main" val="380474041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DC8BC-C0EC-1EC8-8657-D1E9DD5C8D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52E649-53AB-17A1-14FB-6758F9871B83}"/>
              </a:ext>
            </a:extLst>
          </p:cNvPr>
          <p:cNvSpPr>
            <a:spLocks noGrp="1"/>
          </p:cNvSpPr>
          <p:nvPr>
            <p:ph type="sldNum" sz="quarter" idx="12"/>
            <p:custDataLst>
              <p:tags r:id="rId1"/>
            </p:custDataLst>
          </p:nvPr>
        </p:nvSpPr>
        <p:spPr/>
        <p:txBody>
          <a:bodyPr/>
          <a:lstStyle/>
          <a:p>
            <a:fld id="{DFDF98CC-160E-494C-8C3C-8CDC5FA257DE}" type="slidenum">
              <a:rPr lang="en-US" smtClean="0"/>
              <a:t>40</a:t>
            </a:fld>
            <a:endParaRPr lang="en-US"/>
          </a:p>
        </p:txBody>
      </p:sp>
      <p:sp>
        <p:nvSpPr>
          <p:cNvPr id="3" name="TextBox 2">
            <a:extLst>
              <a:ext uri="{FF2B5EF4-FFF2-40B4-BE49-F238E27FC236}">
                <a16:creationId xmlns:a16="http://schemas.microsoft.com/office/drawing/2014/main" id="{BB0373EF-68A7-176E-5401-7EE0B23F0B9F}"/>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Cinquième tour – Lance le dé!</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294184036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27739-022B-746D-8A83-D879DAFC8A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6AE14-150C-B5CA-8BF9-65E0F6C2B396}"/>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Résultats du cinquième tour!</a:t>
            </a:r>
          </a:p>
        </p:txBody>
      </p:sp>
      <p:sp>
        <p:nvSpPr>
          <p:cNvPr id="3" name="Subtitle 2">
            <a:extLst>
              <a:ext uri="{FF2B5EF4-FFF2-40B4-BE49-F238E27FC236}">
                <a16:creationId xmlns:a16="http://schemas.microsoft.com/office/drawing/2014/main" id="{6039C870-9593-034A-A628-5F89156A0FD3}"/>
              </a:ext>
            </a:extLst>
          </p:cNvPr>
          <p:cNvSpPr>
            <a:spLocks noGrp="1"/>
          </p:cNvSpPr>
          <p:nvPr>
            <p:ph type="subTitle" idx="1"/>
            <p:custDataLst>
              <p:tags r:id="rId2"/>
            </p:custDataLst>
          </p:nvPr>
        </p:nvSpPr>
        <p:spPr>
          <a:xfrm>
            <a:off x="399278" y="2051223"/>
            <a:ext cx="11309949" cy="3646314"/>
          </a:xfrm>
        </p:spPr>
        <p:txBody>
          <a:bodyPr>
            <a:noAutofit/>
          </a:bodyPr>
          <a:lstStyle/>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Un sur le dé : échec de la sortie du produit – baisse de la qualité!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Deux sur le dé : scandale de plagiat sur TikTok!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Trois sur le dé : le retard de sortie frustre les adeptes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Quatre sur le dé : le réapprovisionnement des stocks relance un peu l’intérêt </a:t>
            </a:r>
            <a:r>
              <a:rPr lang="fr-CA" sz="2400" b="1">
                <a:solidFill>
                  <a:srgbClr val="000000"/>
                </a:solidFill>
                <a:uFill>
                  <a:solidFill>
                    <a:prstClr val="black">
                      <a:alpha val="0"/>
                    </a:prstClr>
                  </a:solidFill>
                </a:uFill>
                <a:latin typeface="Century Gothic"/>
                <a:ea typeface="Century Gothic"/>
                <a:cs typeface="Century Gothic"/>
              </a:rPr>
              <a:t>(+1 $)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Cinq sur le dé : une vedette de la NBA porte les chaussures – tendance! </a:t>
            </a:r>
            <a:r>
              <a:rPr lang="fr-CA" sz="2400" b="1">
                <a:solidFill>
                  <a:srgbClr val="000000"/>
                </a:solidFill>
                <a:uFill>
                  <a:solidFill>
                    <a:prstClr val="black">
                      <a:alpha val="0"/>
                    </a:prstClr>
                  </a:solidFill>
                </a:uFill>
                <a:latin typeface="Century Gothic"/>
                <a:ea typeface="Century Gothic"/>
                <a:cs typeface="Century Gothic"/>
              </a:rPr>
              <a:t>(+3 $)</a:t>
            </a:r>
          </a:p>
          <a:p>
            <a:pPr marL="325438" indent="-309563">
              <a:spcBef>
                <a:spcPct val="0"/>
              </a:spcBef>
              <a:buSzTx/>
            </a:pPr>
            <a:r>
              <a:rPr lang="fr-CA" sz="2400">
                <a:solidFill>
                  <a:srgbClr val="000000"/>
                </a:solidFill>
                <a:uFill>
                  <a:solidFill>
                    <a:prstClr val="black">
                      <a:alpha val="0"/>
                    </a:prstClr>
                  </a:solidFill>
                </a:uFill>
                <a:latin typeface="Century Gothic"/>
                <a:ea typeface="Century Gothic"/>
                <a:cs typeface="Century Gothic"/>
              </a:rPr>
              <a:t>Six sur le dé : la collaboration de Travis Scott a fuité! </a:t>
            </a:r>
            <a:r>
              <a:rPr lang="fr-CA" sz="2400" b="1">
                <a:solidFill>
                  <a:srgbClr val="000000"/>
                </a:solidFill>
                <a:uFill>
                  <a:solidFill>
                    <a:prstClr val="black">
                      <a:alpha val="0"/>
                    </a:prstClr>
                  </a:solidFill>
                </a:uFill>
                <a:latin typeface="Century Gothic"/>
                <a:ea typeface="Century Gothic"/>
                <a:cs typeface="Century Gothic"/>
              </a:rPr>
              <a:t>(+5 $)</a:t>
            </a:r>
          </a:p>
          <a:p>
            <a:pPr marL="325438" indent="-309563">
              <a:spcBef>
                <a:spcPct val="0"/>
              </a:spcBef>
              <a:buSzTx/>
            </a:pPr>
            <a:endParaRPr lang="en-CA" sz="2400" b="1">
              <a:solidFill>
                <a:schemeClr val="dk1"/>
              </a:solidFill>
              <a:ea typeface="Calibri" panose="020F0502020204030204"/>
              <a:cs typeface="Calibri"/>
              <a:sym typeface="Calibri"/>
            </a:endParaRPr>
          </a:p>
          <a:p>
            <a:pPr marL="15875" indent="0">
              <a:spcBef>
                <a:spcPct val="0"/>
              </a:spcBef>
              <a:buSzTx/>
              <a:buNone/>
            </a:pPr>
            <a:r>
              <a:rPr lang="fr-CA" sz="2400">
                <a:solidFill>
                  <a:srgbClr val="1E301B"/>
                </a:solidFill>
                <a:uFill>
                  <a:solidFill>
                    <a:prstClr val="black">
                      <a:alpha val="0"/>
                    </a:prstClr>
                  </a:solidFill>
                </a:uFill>
                <a:latin typeface="Century Gothic"/>
                <a:ea typeface="Century Gothic"/>
                <a:cs typeface="Century Gothic"/>
              </a:rPr>
              <a:t>Remplis ta feuille de suivi en fonction de l’évolution du marché et de ton choix!</a:t>
            </a:r>
          </a:p>
          <a:p>
            <a:pPr marL="325438" indent="-309563">
              <a:spcBef>
                <a:spcPct val="0"/>
              </a:spcBef>
              <a:buSzTx/>
            </a:pPr>
            <a:endParaRPr lang="en-CA" sz="2400">
              <a:solidFill>
                <a:schemeClr val="dk1"/>
              </a:solidFill>
              <a:ea typeface="Calibri" panose="020F0502020204030204"/>
              <a:cs typeface="Calibri"/>
              <a:sym typeface="Calibri"/>
            </a:endParaRPr>
          </a:p>
          <a:p>
            <a:pPr marL="530225" indent="-514350">
              <a:spcBef>
                <a:spcPct val="0"/>
              </a:spcBef>
              <a:buClr>
                <a:schemeClr val="tx1"/>
              </a:buClr>
              <a:buSzTx/>
              <a:buFont typeface="+mj-lt"/>
              <a:buAutoNum type="arabicPeriod"/>
            </a:pPr>
            <a:endParaRPr lang="en-CA" sz="24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01C58FE7-33C4-D1E3-7F58-9C1B0D9B519A}"/>
              </a:ext>
            </a:extLst>
          </p:cNvPr>
          <p:cNvSpPr>
            <a:spLocks noGrp="1"/>
          </p:cNvSpPr>
          <p:nvPr>
            <p:ph type="sldNum" sz="quarter" idx="12"/>
            <p:custDataLst>
              <p:tags r:id="rId3"/>
            </p:custDataLst>
          </p:nvPr>
        </p:nvSpPr>
        <p:spPr/>
        <p:txBody>
          <a:bodyPr/>
          <a:lstStyle/>
          <a:p>
            <a:fld id="{DFDF98CC-160E-494C-8C3C-8CDC5FA257DE}" type="slidenum">
              <a:rPr lang="en-US" smtClean="0"/>
              <a:t>41</a:t>
            </a:fld>
            <a:endParaRPr lang="en-US"/>
          </a:p>
        </p:txBody>
      </p:sp>
    </p:spTree>
    <p:extLst>
      <p:ext uri="{BB962C8B-B14F-4D97-AF65-F5344CB8AC3E}">
        <p14:creationId xmlns:p14="http://schemas.microsoft.com/office/powerpoint/2010/main" val="139222081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A4BA7-4BF1-A0E6-9EB4-4F2C6741556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6BE22B-7DAC-16B1-F866-A7B693F8A3EB}"/>
              </a:ext>
            </a:extLst>
          </p:cNvPr>
          <p:cNvSpPr>
            <a:spLocks noGrp="1"/>
          </p:cNvSpPr>
          <p:nvPr>
            <p:ph type="sldNum" sz="quarter" idx="12"/>
            <p:custDataLst>
              <p:tags r:id="rId1"/>
            </p:custDataLst>
          </p:nvPr>
        </p:nvSpPr>
        <p:spPr/>
        <p:txBody>
          <a:bodyPr/>
          <a:lstStyle/>
          <a:p>
            <a:fld id="{DFDF98CC-160E-494C-8C3C-8CDC5FA257DE}" type="slidenum">
              <a:rPr lang="en-US" smtClean="0"/>
              <a:t>42</a:t>
            </a:fld>
            <a:endParaRPr lang="en-US"/>
          </a:p>
        </p:txBody>
      </p:sp>
      <p:sp>
        <p:nvSpPr>
          <p:cNvPr id="3" name="TextBox 2">
            <a:extLst>
              <a:ext uri="{FF2B5EF4-FFF2-40B4-BE49-F238E27FC236}">
                <a16:creationId xmlns:a16="http://schemas.microsoft.com/office/drawing/2014/main" id="{D0D04E95-87E9-4C75-F68C-86DC571720B2}"/>
              </a:ext>
            </a:extLst>
          </p:cNvPr>
          <p:cNvSpPr txBox="1"/>
          <p:nvPr>
            <p:custDataLst>
              <p:tags r:id="rId2"/>
            </p:custDataLst>
          </p:nvPr>
        </p:nvSpPr>
        <p:spPr>
          <a:xfrm>
            <a:off x="516903" y="2644170"/>
            <a:ext cx="9933384" cy="1615440"/>
          </a:xfrm>
          <a:prstGeom prst="rect">
            <a:avLst/>
          </a:prstGeom>
          <a:noFill/>
        </p:spPr>
        <p:txBody>
          <a:bodyPr wrap="square">
            <a:spAutoFit/>
          </a:bodyPr>
          <a:lstStyle/>
          <a:p>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Cinquième tour – Fais le suivi de tes résultats!</a:t>
            </a:r>
            <a:endParaRPr lang="en-US" sz="5000" b="1">
              <a:solidFill>
                <a:srgbClr val="205885"/>
              </a:solidFill>
              <a:latin typeface="Century Gothic" panose="020B0502020202020204" pitchFamily="34" charset="0"/>
            </a:endParaRPr>
          </a:p>
        </p:txBody>
      </p:sp>
    </p:spTree>
    <p:extLst>
      <p:ext uri="{BB962C8B-B14F-4D97-AF65-F5344CB8AC3E}">
        <p14:creationId xmlns:p14="http://schemas.microsoft.com/office/powerpoint/2010/main" val="105337518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F62EF-A141-9F6A-BA04-C9B5C581AE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3DEAA5-9432-0B52-3D4E-4C9647D0C5AE}"/>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Équipe gagnante</a:t>
            </a:r>
          </a:p>
        </p:txBody>
      </p:sp>
      <p:sp>
        <p:nvSpPr>
          <p:cNvPr id="3" name="Subtitle 2">
            <a:extLst>
              <a:ext uri="{FF2B5EF4-FFF2-40B4-BE49-F238E27FC236}">
                <a16:creationId xmlns:a16="http://schemas.microsoft.com/office/drawing/2014/main" id="{E0D74D58-C6ED-781B-7B5F-751D4A4DF8C9}"/>
              </a:ext>
            </a:extLst>
          </p:cNvPr>
          <p:cNvSpPr>
            <a:spLocks noGrp="1"/>
          </p:cNvSpPr>
          <p:nvPr>
            <p:ph type="subTitle" idx="1"/>
            <p:custDataLst>
              <p:tags r:id="rId2"/>
            </p:custDataLst>
          </p:nvPr>
        </p:nvSpPr>
        <p:spPr>
          <a:xfrm>
            <a:off x="399278" y="2051223"/>
            <a:ext cx="11309949" cy="3646314"/>
          </a:xfrm>
        </p:spPr>
        <p:txBody>
          <a:bodyPr>
            <a:noAutofit/>
          </a:bodyPr>
          <a:lstStyle/>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Calcule la valeur totale de ton portefeuille!</a:t>
            </a:r>
          </a:p>
          <a:p>
            <a:pPr marL="325438" indent="-309563">
              <a:spcBef>
                <a:spcPct val="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L’équipe qui a la valeur de portefeuille la plus élevée gagne!</a:t>
            </a:r>
          </a:p>
          <a:p>
            <a:pPr marL="530225" indent="-514350">
              <a:spcBef>
                <a:spcPct val="0"/>
              </a:spcBef>
              <a:buClr>
                <a:schemeClr val="tx1"/>
              </a:buClr>
              <a:buSzTx/>
              <a:buFont typeface="+mj-lt"/>
              <a:buAutoNum type="arabicPeriod"/>
            </a:pPr>
            <a:endParaRPr lang="en-CA" sz="2800">
              <a:solidFill>
                <a:schemeClr val="dk1"/>
              </a:solidFill>
              <a:ea typeface="Calibri" panose="020F0502020204030204"/>
              <a:cs typeface="Calibri"/>
              <a:sym typeface="Calibri"/>
            </a:endParaRPr>
          </a:p>
        </p:txBody>
      </p:sp>
      <p:sp>
        <p:nvSpPr>
          <p:cNvPr id="4" name="Slide Number Placeholder 3">
            <a:extLst>
              <a:ext uri="{FF2B5EF4-FFF2-40B4-BE49-F238E27FC236}">
                <a16:creationId xmlns:a16="http://schemas.microsoft.com/office/drawing/2014/main" id="{EDA4B20F-4269-12CA-CB60-61FE2953F912}"/>
              </a:ext>
            </a:extLst>
          </p:cNvPr>
          <p:cNvSpPr>
            <a:spLocks noGrp="1"/>
          </p:cNvSpPr>
          <p:nvPr>
            <p:ph type="sldNum" sz="quarter" idx="12"/>
            <p:custDataLst>
              <p:tags r:id="rId3"/>
            </p:custDataLst>
          </p:nvPr>
        </p:nvSpPr>
        <p:spPr/>
        <p:txBody>
          <a:bodyPr/>
          <a:lstStyle/>
          <a:p>
            <a:fld id="{DFDF98CC-160E-494C-8C3C-8CDC5FA257DE}" type="slidenum">
              <a:rPr lang="en-US" smtClean="0"/>
              <a:t>43</a:t>
            </a:fld>
            <a:endParaRPr lang="en-US"/>
          </a:p>
        </p:txBody>
      </p:sp>
    </p:spTree>
    <p:extLst>
      <p:ext uri="{BB962C8B-B14F-4D97-AF65-F5344CB8AC3E}">
        <p14:creationId xmlns:p14="http://schemas.microsoft.com/office/powerpoint/2010/main" val="94378954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7BF0F-35F8-D135-D44C-85EE87E3B9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0194DF-AB25-8977-5E06-4A9C59EBCF20}"/>
              </a:ext>
            </a:extLst>
          </p:cNvPr>
          <p:cNvSpPr>
            <a:spLocks noGrp="1"/>
          </p:cNvSpPr>
          <p:nvPr>
            <p:ph type="sldNum" sz="quarter" idx="12"/>
            <p:custDataLst>
              <p:tags r:id="rId1"/>
            </p:custDataLst>
          </p:nvPr>
        </p:nvSpPr>
        <p:spPr/>
        <p:txBody>
          <a:bodyPr/>
          <a:lstStyle/>
          <a:p>
            <a:fld id="{DFDF98CC-160E-494C-8C3C-8CDC5FA257DE}" type="slidenum">
              <a:rPr lang="en-US" smtClean="0"/>
              <a:t>44</a:t>
            </a:fld>
            <a:endParaRPr lang="en-US"/>
          </a:p>
        </p:txBody>
      </p:sp>
      <p:sp>
        <p:nvSpPr>
          <p:cNvPr id="3" name="TextBox 2">
            <a:extLst>
              <a:ext uri="{FF2B5EF4-FFF2-40B4-BE49-F238E27FC236}">
                <a16:creationId xmlns:a16="http://schemas.microsoft.com/office/drawing/2014/main" id="{4C6BA04D-0264-A992-C493-9660F20BD77B}"/>
              </a:ext>
            </a:extLst>
          </p:cNvPr>
          <p:cNvSpPr txBox="1"/>
          <p:nvPr>
            <p:custDataLst>
              <p:tags r:id="rId2"/>
            </p:custDataLst>
          </p:nvPr>
        </p:nvSpPr>
        <p:spPr>
          <a:xfrm>
            <a:off x="516902" y="2570030"/>
            <a:ext cx="10492968" cy="2439129"/>
          </a:xfrm>
          <a:prstGeom prst="rect">
            <a:avLst/>
          </a:prstGeom>
          <a:noFill/>
        </p:spPr>
        <p:txBody>
          <a:bodyPr wrap="square">
            <a:spAutoFit/>
          </a:bodyPr>
          <a:lstStyle/>
          <a:p>
            <a:pPr>
              <a:spcAft>
                <a:spcPts val="1500"/>
              </a:spcAft>
            </a:pPr>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Consolidation – Partie 1</a:t>
            </a:r>
          </a:p>
          <a:p>
            <a:pPr>
              <a:spcAft>
                <a:spcPts val="1500"/>
              </a:spcAft>
            </a:pPr>
            <a:r>
              <a:rPr lang="fr-CA" sz="3000" b="0" i="0" u="none" strike="noStrike" cap="none" baseline="0">
                <a:solidFill>
                  <a:srgbClr val="000000"/>
                </a:solidFill>
                <a:effectLst/>
                <a:uFill>
                  <a:solidFill>
                    <a:prstClr val="black">
                      <a:alpha val="0"/>
                    </a:prstClr>
                  </a:solidFill>
                </a:uFill>
                <a:latin typeface="Century Gothic"/>
                <a:ea typeface="Century Gothic"/>
                <a:cs typeface="Century Gothic"/>
              </a:rPr>
              <a:t>À l’aide de la feuille de questions de consolidation, réponds à une question de chaque catégorie avec ton équipe.</a:t>
            </a:r>
          </a:p>
        </p:txBody>
      </p:sp>
    </p:spTree>
    <p:extLst>
      <p:ext uri="{BB962C8B-B14F-4D97-AF65-F5344CB8AC3E}">
        <p14:creationId xmlns:p14="http://schemas.microsoft.com/office/powerpoint/2010/main" val="199637744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D3318-31C8-6B30-15D1-6BE5B4FC4ED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FE642B-D74F-33A4-0980-D921EEE9DEE2}"/>
              </a:ext>
            </a:extLst>
          </p:cNvPr>
          <p:cNvSpPr>
            <a:spLocks noGrp="1"/>
          </p:cNvSpPr>
          <p:nvPr>
            <p:ph type="sldNum" sz="quarter" idx="12"/>
            <p:custDataLst>
              <p:tags r:id="rId1"/>
            </p:custDataLst>
          </p:nvPr>
        </p:nvSpPr>
        <p:spPr/>
        <p:txBody>
          <a:bodyPr/>
          <a:lstStyle/>
          <a:p>
            <a:fld id="{DFDF98CC-160E-494C-8C3C-8CDC5FA257DE}" type="slidenum">
              <a:rPr lang="en-US" smtClean="0"/>
              <a:t>45</a:t>
            </a:fld>
            <a:endParaRPr lang="en-US"/>
          </a:p>
        </p:txBody>
      </p:sp>
      <p:sp>
        <p:nvSpPr>
          <p:cNvPr id="3" name="TextBox 2">
            <a:extLst>
              <a:ext uri="{FF2B5EF4-FFF2-40B4-BE49-F238E27FC236}">
                <a16:creationId xmlns:a16="http://schemas.microsoft.com/office/drawing/2014/main" id="{D13B267F-5F64-071B-83BD-B58EB29C7817}"/>
              </a:ext>
            </a:extLst>
          </p:cNvPr>
          <p:cNvSpPr txBox="1"/>
          <p:nvPr>
            <p:custDataLst>
              <p:tags r:id="rId2"/>
            </p:custDataLst>
          </p:nvPr>
        </p:nvSpPr>
        <p:spPr>
          <a:xfrm>
            <a:off x="516902" y="2570030"/>
            <a:ext cx="10492968" cy="1958340"/>
          </a:xfrm>
          <a:prstGeom prst="rect">
            <a:avLst/>
          </a:prstGeom>
          <a:noFill/>
        </p:spPr>
        <p:txBody>
          <a:bodyPr wrap="square">
            <a:spAutoFit/>
          </a:bodyPr>
          <a:lstStyle/>
          <a:p>
            <a:pPr>
              <a:spcAft>
                <a:spcPts val="1500"/>
              </a:spcAft>
            </a:pPr>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Consolidation – partie 2</a:t>
            </a:r>
          </a:p>
          <a:p>
            <a:pPr>
              <a:spcAft>
                <a:spcPts val="1500"/>
              </a:spcAft>
            </a:pPr>
            <a:r>
              <a:rPr lang="fr-CA" sz="3000" b="0" i="0" u="none" strike="noStrike" cap="none" baseline="0">
                <a:solidFill>
                  <a:srgbClr val="000000"/>
                </a:solidFill>
                <a:effectLst/>
                <a:uFill>
                  <a:solidFill>
                    <a:prstClr val="black">
                      <a:alpha val="0"/>
                    </a:prstClr>
                  </a:solidFill>
                </a:uFill>
                <a:latin typeface="Century Gothic"/>
                <a:ea typeface="Century Gothic"/>
                <a:cs typeface="Century Gothic"/>
              </a:rPr>
              <a:t>Reviens au document synthèse et vois si tu ferais des choix différents.</a:t>
            </a:r>
          </a:p>
        </p:txBody>
      </p:sp>
    </p:spTree>
    <p:extLst>
      <p:ext uri="{BB962C8B-B14F-4D97-AF65-F5344CB8AC3E}">
        <p14:creationId xmlns:p14="http://schemas.microsoft.com/office/powerpoint/2010/main" val="304864210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9F0FA-15DC-D25D-E9C5-BF5C8DDF4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ECF9BD-B9CE-4368-DC61-BFDED97DB1CA}"/>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Réflexion, discussion, partage</a:t>
            </a:r>
            <a:endParaRPr lang="en-US"/>
          </a:p>
        </p:txBody>
      </p:sp>
      <p:sp>
        <p:nvSpPr>
          <p:cNvPr id="3" name="Subtitle 2">
            <a:extLst>
              <a:ext uri="{FF2B5EF4-FFF2-40B4-BE49-F238E27FC236}">
                <a16:creationId xmlns:a16="http://schemas.microsoft.com/office/drawing/2014/main" id="{6364D5E8-8F7F-370A-1C2B-8AA74E980BB5}"/>
              </a:ext>
            </a:extLst>
          </p:cNvPr>
          <p:cNvSpPr>
            <a:spLocks noGrp="1"/>
          </p:cNvSpPr>
          <p:nvPr>
            <p:ph type="subTitle" idx="1"/>
            <p:custDataLst>
              <p:tags r:id="rId2"/>
            </p:custDataLst>
          </p:nvPr>
        </p:nvSpPr>
        <p:spPr>
          <a:xfrm>
            <a:off x="375370" y="1989436"/>
            <a:ext cx="11309949" cy="4003591"/>
          </a:xfrm>
        </p:spPr>
        <p:txBody>
          <a:bodyPr>
            <a:noAutofit/>
          </a:bodyPr>
          <a:lstStyle/>
          <a:p>
            <a:pPr marL="457200" indent="-314325">
              <a:spcBef>
                <a:spcPts val="1200"/>
              </a:spcBef>
              <a:spcAft>
                <a:spcPts val="1000"/>
              </a:spcAft>
              <a:buSzTx/>
              <a:buNone/>
            </a:pPr>
            <a:r>
              <a:rPr lang="fr-CA" sz="3200" b="1" i="0" u="none" strike="noStrike" cap="none" baseline="0">
                <a:solidFill>
                  <a:srgbClr val="000000"/>
                </a:solidFill>
                <a:effectLst/>
                <a:uFill>
                  <a:solidFill>
                    <a:prstClr val="black">
                      <a:alpha val="0"/>
                    </a:prstClr>
                  </a:solidFill>
                </a:uFill>
                <a:latin typeface="Century Gothic"/>
                <a:ea typeface="Century Gothic"/>
                <a:cs typeface="Century Gothic"/>
              </a:rPr>
              <a:t>Partage</a:t>
            </a:r>
            <a:r>
              <a:rPr lang="fr-CA" sz="3200" b="0" i="0" u="none" strike="noStrike" cap="none" baseline="0">
                <a:solidFill>
                  <a:srgbClr val="000000"/>
                </a:solidFill>
                <a:effectLst/>
                <a:uFill>
                  <a:solidFill>
                    <a:prstClr val="black">
                      <a:alpha val="0"/>
                    </a:prstClr>
                  </a:solidFill>
                </a:uFill>
                <a:latin typeface="Century Gothic"/>
                <a:ea typeface="Century Gothic"/>
                <a:cs typeface="Century Gothic"/>
              </a:rPr>
              <a:t> (5 minutes) : partagez vos réponses. </a:t>
            </a:r>
          </a:p>
          <a:p>
            <a:pPr marL="457200" indent="-314325">
              <a:spcBef>
                <a:spcPts val="1200"/>
              </a:spcBef>
              <a:spcAft>
                <a:spcPts val="1000"/>
              </a:spcAft>
              <a:buSzTx/>
              <a:buNone/>
            </a:pPr>
            <a:r>
              <a:rPr lang="fr-CA" sz="3200" b="0" i="0" u="none" strike="noStrike" cap="none" baseline="0">
                <a:solidFill>
                  <a:srgbClr val="000000"/>
                </a:solidFill>
                <a:effectLst/>
                <a:uFill>
                  <a:solidFill>
                    <a:prstClr val="black">
                      <a:alpha val="0"/>
                    </a:prstClr>
                  </a:solidFill>
                </a:uFill>
                <a:latin typeface="Century Gothic"/>
                <a:ea typeface="Century Gothic"/>
                <a:cs typeface="Century Gothic"/>
              </a:rPr>
              <a:t>Qui a dit :</a:t>
            </a:r>
          </a:p>
          <a:p>
            <a:pPr marL="457200" lvl="0" indent="-314325">
              <a:lnSpc>
                <a:spcPct val="105000"/>
              </a:lnSpc>
              <a:spcBef>
                <a:spcPts val="1200"/>
              </a:spcBef>
              <a:buSzPts val="2400"/>
              <a:buChar char="●"/>
            </a:pPr>
            <a:r>
              <a:rPr lang="fr-CA" sz="3200">
                <a:solidFill>
                  <a:srgbClr val="000000"/>
                </a:solidFill>
                <a:uFill>
                  <a:solidFill>
                    <a:prstClr val="black">
                      <a:alpha val="0"/>
                    </a:prstClr>
                  </a:solidFill>
                </a:uFill>
                <a:latin typeface="Century Gothic"/>
                <a:ea typeface="Century Gothic"/>
                <a:cs typeface="Century Gothic"/>
              </a:rPr>
              <a:t>J’a</a:t>
            </a:r>
            <a:r>
              <a:rPr lang="fr-CA" sz="3200" b="0" i="0" u="none" strike="noStrike" cap="none" baseline="0">
                <a:solidFill>
                  <a:srgbClr val="000000"/>
                </a:solidFill>
                <a:effectLst/>
                <a:uFill>
                  <a:solidFill>
                    <a:prstClr val="black">
                      <a:alpha val="0"/>
                    </a:prstClr>
                  </a:solidFill>
                </a:uFill>
                <a:latin typeface="Century Gothic"/>
                <a:ea typeface="Century Gothic"/>
                <a:cs typeface="Century Gothic"/>
              </a:rPr>
              <a:t>chèterais maintenant</a:t>
            </a:r>
          </a:p>
          <a:p>
            <a:pPr marL="457200" lvl="0" indent="-314325">
              <a:lnSpc>
                <a:spcPct val="105000"/>
              </a:lnSpc>
              <a:spcBef>
                <a:spcPct val="0"/>
              </a:spcBef>
              <a:buSzPts val="2400"/>
              <a:buChar char="●"/>
            </a:pPr>
            <a:r>
              <a:rPr lang="fr-CA" sz="3200" b="0" i="0" u="none" strike="noStrike" cap="none" baseline="0">
                <a:solidFill>
                  <a:srgbClr val="000000"/>
                </a:solidFill>
                <a:effectLst/>
                <a:uFill>
                  <a:solidFill>
                    <a:prstClr val="black">
                      <a:alpha val="0"/>
                    </a:prstClr>
                  </a:solidFill>
                </a:uFill>
                <a:latin typeface="Century Gothic"/>
                <a:ea typeface="Century Gothic"/>
                <a:cs typeface="Century Gothic"/>
              </a:rPr>
              <a:t>J’attendrais</a:t>
            </a:r>
          </a:p>
          <a:p>
            <a:pPr marL="457200" lvl="0" indent="-314325">
              <a:lnSpc>
                <a:spcPct val="105000"/>
              </a:lnSpc>
              <a:spcBef>
                <a:spcPct val="0"/>
              </a:spcBef>
              <a:buSzPts val="2400"/>
              <a:buChar char="●"/>
            </a:pPr>
            <a:r>
              <a:rPr lang="fr-CA" sz="3200" b="0" i="0" u="none" strike="noStrike" cap="none" baseline="0">
                <a:solidFill>
                  <a:srgbClr val="000000"/>
                </a:solidFill>
                <a:effectLst/>
                <a:uFill>
                  <a:solidFill>
                    <a:prstClr val="black">
                      <a:alpha val="0"/>
                    </a:prstClr>
                  </a:solidFill>
                </a:uFill>
                <a:latin typeface="Century Gothic"/>
                <a:ea typeface="Century Gothic"/>
                <a:cs typeface="Century Gothic"/>
              </a:rPr>
              <a:t>Je vendrais</a:t>
            </a:r>
          </a:p>
          <a:p>
            <a:pPr marL="457200" lvl="0" indent="-314325">
              <a:lnSpc>
                <a:spcPct val="105000"/>
              </a:lnSpc>
              <a:spcBef>
                <a:spcPct val="0"/>
              </a:spcBef>
              <a:buSzPts val="2400"/>
              <a:buChar char="●"/>
            </a:pPr>
            <a:r>
              <a:rPr lang="fr-CA" sz="3200" b="0" i="0" u="none" strike="noStrike" cap="none" baseline="0">
                <a:solidFill>
                  <a:srgbClr val="000000"/>
                </a:solidFill>
                <a:effectLst/>
                <a:uFill>
                  <a:solidFill>
                    <a:prstClr val="black">
                      <a:alpha val="0"/>
                    </a:prstClr>
                  </a:solidFill>
                </a:uFill>
                <a:latin typeface="Century Gothic"/>
                <a:ea typeface="Century Gothic"/>
                <a:cs typeface="Century Gothic"/>
              </a:rPr>
              <a:t>Ça dépend...</a:t>
            </a:r>
            <a:endParaRPr lang="en-CA" sz="3600"/>
          </a:p>
          <a:p>
            <a:pPr marL="457200" indent="-314325">
              <a:spcBef>
                <a:spcPts val="1200"/>
              </a:spcBef>
              <a:buSzTx/>
              <a:buNone/>
            </a:pPr>
            <a:endParaRPr lang="en-CA" sz="3000">
              <a:solidFill>
                <a:schemeClr val="dk1"/>
              </a:solidFill>
            </a:endParaRPr>
          </a:p>
        </p:txBody>
      </p:sp>
      <p:sp>
        <p:nvSpPr>
          <p:cNvPr id="4" name="Slide Number Placeholder 3">
            <a:extLst>
              <a:ext uri="{FF2B5EF4-FFF2-40B4-BE49-F238E27FC236}">
                <a16:creationId xmlns:a16="http://schemas.microsoft.com/office/drawing/2014/main" id="{B451A7C0-DD72-9179-9A42-70285108D364}"/>
              </a:ext>
            </a:extLst>
          </p:cNvPr>
          <p:cNvSpPr>
            <a:spLocks noGrp="1"/>
          </p:cNvSpPr>
          <p:nvPr>
            <p:ph type="sldNum" sz="quarter" idx="12"/>
            <p:custDataLst>
              <p:tags r:id="rId3"/>
            </p:custDataLst>
          </p:nvPr>
        </p:nvSpPr>
        <p:spPr/>
        <p:txBody>
          <a:bodyPr/>
          <a:lstStyle/>
          <a:p>
            <a:fld id="{DFDF98CC-160E-494C-8C3C-8CDC5FA257DE}" type="slidenum">
              <a:rPr lang="en-US" smtClean="0"/>
              <a:t>5</a:t>
            </a:fld>
            <a:endParaRPr lang="en-US"/>
          </a:p>
        </p:txBody>
      </p:sp>
    </p:spTree>
    <p:extLst>
      <p:ext uri="{BB962C8B-B14F-4D97-AF65-F5344CB8AC3E}">
        <p14:creationId xmlns:p14="http://schemas.microsoft.com/office/powerpoint/2010/main" val="404474992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2D1FA-8BD8-21EC-DF9F-4D56920C1C1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ED2F8C-7CEE-9F6A-8080-771D57F9EE8C}"/>
              </a:ext>
            </a:extLst>
          </p:cNvPr>
          <p:cNvSpPr>
            <a:spLocks noGrp="1"/>
          </p:cNvSpPr>
          <p:nvPr>
            <p:ph type="sldNum" sz="quarter" idx="12"/>
            <p:custDataLst>
              <p:tags r:id="rId1"/>
            </p:custDataLst>
          </p:nvPr>
        </p:nvSpPr>
        <p:spPr/>
        <p:txBody>
          <a:bodyPr/>
          <a:lstStyle/>
          <a:p>
            <a:fld id="{DFDF98CC-160E-494C-8C3C-8CDC5FA257DE}" type="slidenum">
              <a:rPr lang="en-US" smtClean="0"/>
              <a:t>6</a:t>
            </a:fld>
            <a:endParaRPr lang="en-US"/>
          </a:p>
        </p:txBody>
      </p:sp>
      <p:sp>
        <p:nvSpPr>
          <p:cNvPr id="3" name="TextBox 2">
            <a:extLst>
              <a:ext uri="{FF2B5EF4-FFF2-40B4-BE49-F238E27FC236}">
                <a16:creationId xmlns:a16="http://schemas.microsoft.com/office/drawing/2014/main" id="{89A7D657-B799-F073-6453-0F12CF5A7E58}"/>
              </a:ext>
            </a:extLst>
          </p:cNvPr>
          <p:cNvSpPr txBox="1"/>
          <p:nvPr>
            <p:custDataLst>
              <p:tags r:id="rId2"/>
            </p:custDataLst>
          </p:nvPr>
        </p:nvSpPr>
        <p:spPr>
          <a:xfrm>
            <a:off x="516903" y="2151727"/>
            <a:ext cx="11158193" cy="3505200"/>
          </a:xfrm>
          <a:prstGeom prst="rect">
            <a:avLst/>
          </a:prstGeom>
          <a:noFill/>
        </p:spPr>
        <p:txBody>
          <a:bodyPr wrap="square">
            <a:spAutoFit/>
          </a:bodyPr>
          <a:lstStyle/>
          <a:p>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Tu viens d’explorer le genre de décision qu’une personne qui investit prend chaque jour : quand acheter, vendre ou attendre. Examinons maintenant les différents outils que cette personne utilise pour prendre des décisions judicieuses. Dans cette vidéo, nous allons explorer cinq types différents d’ordres sur actions...</a:t>
            </a:r>
            <a:endParaRPr lang="en-US" sz="3200">
              <a:solidFill>
                <a:srgbClr val="205885"/>
              </a:solidFill>
              <a:latin typeface="Century Gothic" panose="020B0502020202020204" pitchFamily="34" charset="0"/>
            </a:endParaRPr>
          </a:p>
        </p:txBody>
      </p:sp>
    </p:spTree>
    <p:extLst>
      <p:ext uri="{BB962C8B-B14F-4D97-AF65-F5344CB8AC3E}">
        <p14:creationId xmlns:p14="http://schemas.microsoft.com/office/powerpoint/2010/main" val="80916388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ADED-E4F4-96B4-771C-22B444389C6E}"/>
              </a:ext>
            </a:extLst>
          </p:cNvPr>
          <p:cNvSpPr>
            <a:spLocks noGrp="1"/>
          </p:cNvSpPr>
          <p:nvPr>
            <p:ph type="ctrTitle"/>
            <p:custDataLst>
              <p:tags r:id="rId1"/>
            </p:custDataLst>
          </p:nvPr>
        </p:nvSpPr>
        <p:spPr/>
        <p:txBody>
          <a:bodyPr>
            <a:noAutofit/>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Types d’ordres sur actions</a:t>
            </a:r>
          </a:p>
        </p:txBody>
      </p:sp>
      <p:sp>
        <p:nvSpPr>
          <p:cNvPr id="3" name="TextBox 2">
            <a:extLst>
              <a:ext uri="{FF2B5EF4-FFF2-40B4-BE49-F238E27FC236}">
                <a16:creationId xmlns:a16="http://schemas.microsoft.com/office/drawing/2014/main" id="{6A9EBC07-E89A-480E-0B63-1C54B7A50807}"/>
              </a:ext>
            </a:extLst>
          </p:cNvPr>
          <p:cNvSpPr txBox="1"/>
          <p:nvPr>
            <p:custDataLst>
              <p:tags r:id="rId2"/>
            </p:custDataLst>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0AF1ADBB-F79D-BADA-AC9D-C2A8B61D7835}"/>
              </a:ext>
            </a:extLst>
          </p:cNvPr>
          <p:cNvSpPr txBox="1"/>
          <p:nvPr>
            <p:custDataLst>
              <p:tags r:id="rId3"/>
            </p:custDataLst>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Slide Number Placeholder 5">
            <a:extLst>
              <a:ext uri="{FF2B5EF4-FFF2-40B4-BE49-F238E27FC236}">
                <a16:creationId xmlns:a16="http://schemas.microsoft.com/office/drawing/2014/main" id="{62CE6CB1-45A9-C8FE-81D0-492E8B4ED968}"/>
              </a:ext>
            </a:extLst>
          </p:cNvPr>
          <p:cNvSpPr>
            <a:spLocks noGrp="1"/>
          </p:cNvSpPr>
          <p:nvPr>
            <p:ph type="sldNum" sz="quarter" idx="12"/>
            <p:custDataLst>
              <p:tags r:id="rId4"/>
            </p:custDataLst>
          </p:nvPr>
        </p:nvSpPr>
        <p:spPr/>
        <p:txBody>
          <a:bodyPr/>
          <a:lstStyle/>
          <a:p>
            <a:fld id="{DFDF98CC-160E-494C-8C3C-8CDC5FA257DE}" type="slidenum">
              <a:rPr lang="en-US" smtClean="0"/>
              <a:t>7</a:t>
            </a:fld>
            <a:endParaRPr lang="en-US"/>
          </a:p>
        </p:txBody>
      </p:sp>
      <p:pic>
        <p:nvPicPr>
          <p:cNvPr id="7" name="Online Media 7" descr="Types d’ordres sur actions">
            <a:hlinkClick r:id="" action="ppaction://media"/>
            <a:extLst>
              <a:ext uri="{FF2B5EF4-FFF2-40B4-BE49-F238E27FC236}">
                <a16:creationId xmlns:a16="http://schemas.microsoft.com/office/drawing/2014/main" id="{FA544E09-42BE-D20B-8FAE-04D5E8F6E692}"/>
              </a:ext>
            </a:extLst>
          </p:cNvPr>
          <p:cNvPicPr>
            <a:picLocks noRot="1" noChangeAspect="1"/>
          </p:cNvPicPr>
          <p:nvPr>
            <a:videoFile r:link="rId5"/>
          </p:nvPr>
        </p:nvPicPr>
        <p:blipFill>
          <a:blip r:embed="rId7"/>
          <a:stretch>
            <a:fillRect/>
          </a:stretch>
        </p:blipFill>
        <p:spPr>
          <a:xfrm>
            <a:off x="3288327" y="2435267"/>
            <a:ext cx="5615346" cy="3172670"/>
          </a:xfrm>
          <a:prstGeom prst="rect">
            <a:avLst/>
          </a:prstGeom>
        </p:spPr>
      </p:pic>
    </p:spTree>
    <p:extLst>
      <p:ext uri="{BB962C8B-B14F-4D97-AF65-F5344CB8AC3E}">
        <p14:creationId xmlns:p14="http://schemas.microsoft.com/office/powerpoint/2010/main" val="30834991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1783-E8D9-721A-B16C-652FCDF93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B6FEC-61E9-DCB8-6BD0-056947F9DFE1}"/>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Ordres au cours du marché</a:t>
            </a:r>
            <a:endParaRPr lang="en-US"/>
          </a:p>
        </p:txBody>
      </p:sp>
      <p:sp>
        <p:nvSpPr>
          <p:cNvPr id="3" name="Subtitle 2">
            <a:extLst>
              <a:ext uri="{FF2B5EF4-FFF2-40B4-BE49-F238E27FC236}">
                <a16:creationId xmlns:a16="http://schemas.microsoft.com/office/drawing/2014/main" id="{39EC9108-7187-B5FC-D1FB-8010CAEBE138}"/>
              </a:ext>
            </a:extLst>
          </p:cNvPr>
          <p:cNvSpPr>
            <a:spLocks noGrp="1"/>
          </p:cNvSpPr>
          <p:nvPr>
            <p:ph type="subTitle" idx="1"/>
            <p:custDataLst>
              <p:tags r:id="rId2"/>
            </p:custDataLst>
          </p:nvPr>
        </p:nvSpPr>
        <p:spPr>
          <a:xfrm>
            <a:off x="375371" y="1989436"/>
            <a:ext cx="5582518" cy="4003591"/>
          </a:xfrm>
        </p:spPr>
        <p:txBody>
          <a:bodyPr>
            <a:noAutofit/>
          </a:bodyPr>
          <a:lstStyle/>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Achat ou vente immédiate au prochain prix disponible</a:t>
            </a:r>
          </a:p>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Exécution rapide, exécution garantie</a:t>
            </a:r>
          </a:p>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Prix incertain (selon le cours acheteur/vendeur)</a:t>
            </a:r>
          </a:p>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Exemple : achat de Kicks Unlimited à 50 $ par action</a:t>
            </a:r>
          </a:p>
        </p:txBody>
      </p:sp>
      <p:sp>
        <p:nvSpPr>
          <p:cNvPr id="4" name="Slide Number Placeholder 3">
            <a:extLst>
              <a:ext uri="{FF2B5EF4-FFF2-40B4-BE49-F238E27FC236}">
                <a16:creationId xmlns:a16="http://schemas.microsoft.com/office/drawing/2014/main" id="{6579FEEF-31B0-7E24-947C-A58903DA067C}"/>
              </a:ext>
            </a:extLst>
          </p:cNvPr>
          <p:cNvSpPr>
            <a:spLocks noGrp="1"/>
          </p:cNvSpPr>
          <p:nvPr>
            <p:ph type="sldNum" sz="quarter" idx="12"/>
            <p:custDataLst>
              <p:tags r:id="rId3"/>
            </p:custDataLst>
          </p:nvPr>
        </p:nvSpPr>
        <p:spPr/>
        <p:txBody>
          <a:bodyPr/>
          <a:lstStyle/>
          <a:p>
            <a:fld id="{DFDF98CC-160E-494C-8C3C-8CDC5FA257DE}" type="slidenum">
              <a:rPr lang="en-US" smtClean="0"/>
              <a:t>8</a:t>
            </a:fld>
            <a:endParaRPr lang="en-US"/>
          </a:p>
        </p:txBody>
      </p:sp>
      <p:pic>
        <p:nvPicPr>
          <p:cNvPr id="5" name="Google Shape;97;p20">
            <a:extLst>
              <a:ext uri="{FF2B5EF4-FFF2-40B4-BE49-F238E27FC236}">
                <a16:creationId xmlns:a16="http://schemas.microsoft.com/office/drawing/2014/main" id="{1859E3A6-16AA-14DA-9AAD-13DEE2B93281}"/>
              </a:ext>
            </a:extLst>
          </p:cNvPr>
          <p:cNvPicPr preferRelativeResize="0"/>
          <p:nvPr>
            <p:custDataLst>
              <p:tags r:id="rId4"/>
            </p:custDataLst>
          </p:nvPr>
        </p:nvPicPr>
        <p:blipFill>
          <a:blip r:embed="rId6">
            <a:alphaModFix/>
            <a:extLst>
              <a:ext uri="{28A0092B-C50C-407E-A947-70E740481C1C}">
                <a14:useLocalDpi xmlns:a14="http://schemas.microsoft.com/office/drawing/2010/main" val="0"/>
              </a:ext>
            </a:extLst>
          </a:blip>
          <a:srcRect/>
          <a:stretch/>
        </p:blipFill>
        <p:spPr>
          <a:xfrm>
            <a:off x="6609792" y="1828799"/>
            <a:ext cx="5581899" cy="4075129"/>
          </a:xfrm>
          <a:prstGeom prst="rect">
            <a:avLst/>
          </a:prstGeom>
          <a:noFill/>
          <a:ln>
            <a:noFill/>
          </a:ln>
        </p:spPr>
      </p:pic>
    </p:spTree>
    <p:extLst>
      <p:ext uri="{BB962C8B-B14F-4D97-AF65-F5344CB8AC3E}">
        <p14:creationId xmlns:p14="http://schemas.microsoft.com/office/powerpoint/2010/main" val="100802899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5E907-9514-F20F-5990-E08F136B9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B59F6-E9BD-5BB3-A3A5-14823AB07BE6}"/>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Ordres à cours limité</a:t>
            </a:r>
            <a:endParaRPr lang="en-US"/>
          </a:p>
        </p:txBody>
      </p:sp>
      <p:sp>
        <p:nvSpPr>
          <p:cNvPr id="3" name="Subtitle 2">
            <a:extLst>
              <a:ext uri="{FF2B5EF4-FFF2-40B4-BE49-F238E27FC236}">
                <a16:creationId xmlns:a16="http://schemas.microsoft.com/office/drawing/2014/main" id="{47120C54-EB82-C688-BF36-CC1D33BF6B0B}"/>
              </a:ext>
            </a:extLst>
          </p:cNvPr>
          <p:cNvSpPr>
            <a:spLocks noGrp="1"/>
          </p:cNvSpPr>
          <p:nvPr>
            <p:ph type="subTitle" idx="1"/>
            <p:custDataLst>
              <p:tags r:id="rId2"/>
            </p:custDataLst>
          </p:nvPr>
        </p:nvSpPr>
        <p:spPr>
          <a:xfrm>
            <a:off x="375370" y="1791316"/>
            <a:ext cx="6116869" cy="4003591"/>
          </a:xfrm>
        </p:spPr>
        <p:txBody>
          <a:bodyPr>
            <a:noAutofit/>
          </a:bodyPr>
          <a:lstStyle/>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Fixation du prix d’achat maximal ou du prix de vente minimal</a:t>
            </a:r>
          </a:p>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Exécution seulement si le prix atteint la limite ou mieux</a:t>
            </a:r>
          </a:p>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Contrôle du prix, aucune garantie d’exécution</a:t>
            </a:r>
          </a:p>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Exemple : achat de Kicks Unlimited seulement si le cours </a:t>
            </a:r>
            <a:b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b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est supérieur ou égal à 45 $</a:t>
            </a:r>
          </a:p>
          <a:p>
            <a:pPr marL="498475" indent="-352425">
              <a:spcBef>
                <a:spcPts val="1200"/>
              </a:spcBef>
              <a:buSzTx/>
            </a:pPr>
            <a:endParaRPr lang="en-CA" sz="2600">
              <a:solidFill>
                <a:srgbClr val="000000"/>
              </a:solidFill>
            </a:endParaRPr>
          </a:p>
        </p:txBody>
      </p:sp>
      <p:sp>
        <p:nvSpPr>
          <p:cNvPr id="4" name="Slide Number Placeholder 3">
            <a:extLst>
              <a:ext uri="{FF2B5EF4-FFF2-40B4-BE49-F238E27FC236}">
                <a16:creationId xmlns:a16="http://schemas.microsoft.com/office/drawing/2014/main" id="{6A280CCD-4D72-D65B-12EE-FEB6D56B4E83}"/>
              </a:ext>
            </a:extLst>
          </p:cNvPr>
          <p:cNvSpPr>
            <a:spLocks noGrp="1"/>
          </p:cNvSpPr>
          <p:nvPr>
            <p:ph type="sldNum" sz="quarter" idx="12"/>
            <p:custDataLst>
              <p:tags r:id="rId3"/>
            </p:custDataLst>
          </p:nvPr>
        </p:nvSpPr>
        <p:spPr/>
        <p:txBody>
          <a:bodyPr/>
          <a:lstStyle/>
          <a:p>
            <a:fld id="{DFDF98CC-160E-494C-8C3C-8CDC5FA257DE}" type="slidenum">
              <a:rPr lang="en-US" smtClean="0"/>
              <a:t>9</a:t>
            </a:fld>
            <a:endParaRPr lang="en-US"/>
          </a:p>
        </p:txBody>
      </p:sp>
      <p:pic>
        <p:nvPicPr>
          <p:cNvPr id="6" name="Google Shape;116;p23">
            <a:extLst>
              <a:ext uri="{FF2B5EF4-FFF2-40B4-BE49-F238E27FC236}">
                <a16:creationId xmlns:a16="http://schemas.microsoft.com/office/drawing/2014/main" id="{AC06BA37-B17F-28E1-86AD-FCC0C82F7C92}"/>
              </a:ext>
            </a:extLst>
          </p:cNvPr>
          <p:cNvPicPr preferRelativeResize="0"/>
          <p:nvPr>
            <p:custDataLst>
              <p:tags r:id="rId4"/>
            </p:custDataLst>
          </p:nvPr>
        </p:nvPicPr>
        <p:blipFill>
          <a:blip r:embed="rId6">
            <a:alphaModFix/>
            <a:extLst>
              <a:ext uri="{28A0092B-C50C-407E-A947-70E740481C1C}">
                <a14:useLocalDpi xmlns:a14="http://schemas.microsoft.com/office/drawing/2010/main" val="0"/>
              </a:ext>
            </a:extLst>
          </a:blip>
          <a:srcRect t="36" b="36"/>
          <a:stretch/>
        </p:blipFill>
        <p:spPr>
          <a:xfrm>
            <a:off x="7455213" y="1543896"/>
            <a:ext cx="4736787" cy="4224033"/>
          </a:xfrm>
          <a:prstGeom prst="rect">
            <a:avLst/>
          </a:prstGeom>
          <a:noFill/>
          <a:ln>
            <a:noFill/>
          </a:ln>
        </p:spPr>
      </p:pic>
    </p:spTree>
    <p:extLst>
      <p:ext uri="{BB962C8B-B14F-4D97-AF65-F5344CB8AC3E}">
        <p14:creationId xmlns:p14="http://schemas.microsoft.com/office/powerpoint/2010/main" val="391130863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5.14.0.611"/>
  <p:tag name="AS_RELEASE_DATE" val="2024.03.31"/>
  <p:tag name="AS_TITLE" val="Aspose.Slides for Java"/>
  <p:tag name="AS_VERSION" val="24.3"/>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GestaltVTI">
  <a:themeElements>
    <a:clrScheme name="AnalogousFromDarkSeedLeftStep">
      <a:dk1>
        <a:srgbClr val="000000"/>
      </a:dk1>
      <a:lt1>
        <a:srgbClr val="FFFFFF"/>
      </a:lt1>
      <a:dk2>
        <a:srgbClr val="1E301B"/>
      </a:dk2>
      <a:lt2>
        <a:srgbClr val="F1F0F3"/>
      </a:lt2>
      <a:accent1>
        <a:srgbClr val="85AE23"/>
      </a:accent1>
      <a:accent2>
        <a:srgbClr val="B4A118"/>
      </a:accent2>
      <a:accent3>
        <a:srgbClr val="E2802D"/>
      </a:accent3>
      <a:accent4>
        <a:srgbClr val="D1231C"/>
      </a:accent4>
      <a:accent5>
        <a:srgbClr val="E22D71"/>
      </a:accent5>
      <a:accent6>
        <a:srgbClr val="D11CAB"/>
      </a:accent6>
      <a:hlink>
        <a:srgbClr val="C34D66"/>
      </a:hlink>
      <a:folHlink>
        <a:srgbClr val="7F7F7F"/>
      </a:folHlink>
    </a:clrScheme>
    <a:fontScheme name="Bierstadt">
      <a:majorFont>
        <a:latin typeface="Bierstadt"/>
        <a:ea typeface="Bierstadt"/>
        <a:cs typeface="Arial"/>
      </a:majorFont>
      <a:minorFont>
        <a:latin typeface="Bierstadt"/>
        <a:ea typeface="Bierstadt"/>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243</TotalTime>
  <Words>1891</Words>
  <Application>Microsoft Macintosh PowerPoint</Application>
  <PresentationFormat>Widescreen</PresentationFormat>
  <Paragraphs>224</Paragraphs>
  <Slides>45</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Bierstadt</vt:lpstr>
      <vt:lpstr>Calibri</vt:lpstr>
      <vt:lpstr>Century Gothic</vt:lpstr>
      <vt:lpstr>GestaltVTI</vt:lpstr>
      <vt:lpstr>Types d’ordres sur actions</vt:lpstr>
      <vt:lpstr>Réflexion</vt:lpstr>
      <vt:lpstr>Réflexion, discussion, partage</vt:lpstr>
      <vt:lpstr>Réflexion, discussion, partage</vt:lpstr>
      <vt:lpstr>Réflexion, discussion, partage</vt:lpstr>
      <vt:lpstr>PowerPoint Presentation</vt:lpstr>
      <vt:lpstr>Types d’ordres sur actions</vt:lpstr>
      <vt:lpstr>Ordres au cours du marché</vt:lpstr>
      <vt:lpstr>Ordres à cours limité</vt:lpstr>
      <vt:lpstr>Considérations relatives aux ordres au cours du marché et à cours limité</vt:lpstr>
      <vt:lpstr>Ordres stop (à seuil de déclenchement)</vt:lpstr>
      <vt:lpstr>Ordre stop avec limite</vt:lpstr>
      <vt:lpstr>Ordres stop suiveurs</vt:lpstr>
      <vt:lpstr>Sommaire</vt:lpstr>
      <vt:lpstr>En conclusion</vt:lpstr>
      <vt:lpstr>PowerPoint Presentation</vt:lpstr>
      <vt:lpstr>Aperçu du jeu   </vt:lpstr>
      <vt:lpstr>Mise en place du jeu   </vt:lpstr>
      <vt:lpstr>Chaque tour   </vt:lpstr>
      <vt:lpstr>Instructions relatives à la feuille de suivi   </vt:lpstr>
      <vt:lpstr>PowerPoint Presentation</vt:lpstr>
      <vt:lpstr>Alertes (annoncer chaque tour)   </vt:lpstr>
      <vt:lpstr>PowerPoint Presentation</vt:lpstr>
      <vt:lpstr>PowerPoint Presentation</vt:lpstr>
      <vt:lpstr>Résultats du premier tour!   </vt:lpstr>
      <vt:lpstr>PowerPoint Presentation</vt:lpstr>
      <vt:lpstr>PowerPoint Presentation</vt:lpstr>
      <vt:lpstr>PowerPoint Presentation</vt:lpstr>
      <vt:lpstr>Résultats du deuxième tour!   </vt:lpstr>
      <vt:lpstr>PowerPoint Presentation</vt:lpstr>
      <vt:lpstr>PowerPoint Presentation</vt:lpstr>
      <vt:lpstr>PowerPoint Presentation</vt:lpstr>
      <vt:lpstr>Résultats du troisième tour!</vt:lpstr>
      <vt:lpstr>PowerPoint Presentation</vt:lpstr>
      <vt:lpstr>PowerPoint Presentation</vt:lpstr>
      <vt:lpstr>PowerPoint Presentation</vt:lpstr>
      <vt:lpstr>Résultats du quatrième tour!</vt:lpstr>
      <vt:lpstr>PowerPoint Presentation</vt:lpstr>
      <vt:lpstr>PowerPoint Presentation</vt:lpstr>
      <vt:lpstr>PowerPoint Presentation</vt:lpstr>
      <vt:lpstr>Résultats du cinquième tour!</vt:lpstr>
      <vt:lpstr>PowerPoint Presentation</vt:lpstr>
      <vt:lpstr>Équipe gagnante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Gagliardi, Monica</dc:creator>
  <cp:lastModifiedBy>Walter Goschen</cp:lastModifiedBy>
  <cp:revision>181</cp:revision>
  <dcterms:created xsi:type="dcterms:W3CDTF">2023-10-22T21:01:04Z</dcterms:created>
  <dcterms:modified xsi:type="dcterms:W3CDTF">2026-03-19T14:10:14Z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873328-34e0-4f6c-84cb-dd757c63c1a0_ActionId">
    <vt:lpwstr>ee0202de-5cf6-46c2-8a21-1c0b412b413b</vt:lpwstr>
  </property>
  <property fmtid="{D5CDD505-2E9C-101B-9397-08002B2CF9AE}" pid="3" name="MSIP_Label_be873328-34e0-4f6c-84cb-dd757c63c1a0_ContentBits">
    <vt:lpwstr>0</vt:lpwstr>
  </property>
  <property fmtid="{D5CDD505-2E9C-101B-9397-08002B2CF9AE}" pid="4" name="MSIP_Label_be873328-34e0-4f6c-84cb-dd757c63c1a0_Enabled">
    <vt:lpwstr>true</vt:lpwstr>
  </property>
  <property fmtid="{D5CDD505-2E9C-101B-9397-08002B2CF9AE}" pid="5" name="MSIP_Label_be873328-34e0-4f6c-84cb-dd757c63c1a0_Method">
    <vt:lpwstr>Privileged</vt:lpwstr>
  </property>
  <property fmtid="{D5CDD505-2E9C-101B-9397-08002B2CF9AE}" pid="6" name="MSIP_Label_be873328-34e0-4f6c-84cb-dd757c63c1a0_Name">
    <vt:lpwstr>FIL-Internal</vt:lpwstr>
  </property>
  <property fmtid="{D5CDD505-2E9C-101B-9397-08002B2CF9AE}" pid="7" name="MSIP_Label_be873328-34e0-4f6c-84cb-dd757c63c1a0_SetDate">
    <vt:lpwstr>2023-11-01T18:04:36Z</vt:lpwstr>
  </property>
  <property fmtid="{D5CDD505-2E9C-101B-9397-08002B2CF9AE}" pid="8" name="MSIP_Label_be873328-34e0-4f6c-84cb-dd757c63c1a0_SiteId">
    <vt:lpwstr>6b94db52-3791-432c-b97e-871411cd202e</vt:lpwstr>
  </property>
</Properties>
</file>