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44"/>
  </p:notesMasterIdLst>
  <p:sldIdLst>
    <p:sldId id="281" r:id="rId2"/>
    <p:sldId id="294" r:id="rId3"/>
    <p:sldId id="444" r:id="rId4"/>
    <p:sldId id="445" r:id="rId5"/>
    <p:sldId id="446" r:id="rId6"/>
    <p:sldId id="447" r:id="rId7"/>
    <p:sldId id="448" r:id="rId8"/>
    <p:sldId id="449" r:id="rId9"/>
    <p:sldId id="41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57" r:id="rId18"/>
    <p:sldId id="458" r:id="rId19"/>
    <p:sldId id="459" r:id="rId20"/>
    <p:sldId id="460" r:id="rId21"/>
    <p:sldId id="461" r:id="rId22"/>
    <p:sldId id="462" r:id="rId23"/>
    <p:sldId id="463" r:id="rId24"/>
    <p:sldId id="464" r:id="rId25"/>
    <p:sldId id="465" r:id="rId26"/>
    <p:sldId id="466" r:id="rId27"/>
    <p:sldId id="467" r:id="rId28"/>
    <p:sldId id="468" r:id="rId29"/>
    <p:sldId id="469" r:id="rId30"/>
    <p:sldId id="470" r:id="rId31"/>
    <p:sldId id="471" r:id="rId32"/>
    <p:sldId id="472" r:id="rId33"/>
    <p:sldId id="473" r:id="rId34"/>
    <p:sldId id="474" r:id="rId35"/>
    <p:sldId id="475" r:id="rId36"/>
    <p:sldId id="476" r:id="rId37"/>
    <p:sldId id="477" r:id="rId38"/>
    <p:sldId id="478" r:id="rId39"/>
    <p:sldId id="479" r:id="rId40"/>
    <p:sldId id="480" r:id="rId41"/>
    <p:sldId id="481" r:id="rId42"/>
    <p:sldId id="482" r:id="rId43"/>
  </p:sldIdLst>
  <p:sldSz cx="12192000" cy="6858000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11244A-5CDA-93CB-6551-FBD60860B310}" name="Walter Goschen" initials="WG" userId="a526d65f88bf5e7e" providerId="Windows Live"/>
  <p188:author id="{E082D2F5-6A79-1988-8E65-8DEEABE977D8}" name="Proulx, Mylène" initials="MP" userId="S::mylene.proulx@fidelity.ca::dabde34f-1aba-4d16-8b5b-696135f88b9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gliardi, Monica" initials="GM" lastIdx="0" clrIdx="1"/>
  <p:cmAuthor id="1" name="Young, Alexandra" initials="YA" lastIdx="0" clrIdx="2"/>
  <p:cmAuthor id="2" name="Gill, Ravina" initials="GR" lastIdx="0" clrIdx="3"/>
  <p:cmAuthor id="3" name="Ponce, Vanessa" initials="PV" lastIdx="0" clrIdx="4"/>
  <p:cmAuthor id="4" name="Darien Desroches" initials="DD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9" autoAdjust="0"/>
    <p:restoredTop sz="96137"/>
  </p:normalViewPr>
  <p:slideViewPr>
    <p:cSldViewPr snapToGrid="0">
      <p:cViewPr varScale="1">
        <p:scale>
          <a:sx n="103" d="100"/>
          <a:sy n="103" d="100"/>
        </p:scale>
        <p:origin x="1488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9444D-42D3-4CC0-927A-FF18E050527A}" type="datetimeFigureOut">
              <a:t>2/24/26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6D0F3-C04C-4EB4-93F2-B3F04278AF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91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Vide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2FD5A5-A16C-00DE-E581-0AFD83A16CAB}"/>
              </a:ext>
            </a:extLst>
          </p:cNvPr>
          <p:cNvSpPr/>
          <p:nvPr userDrawn="1"/>
        </p:nvSpPr>
        <p:spPr>
          <a:xfrm>
            <a:off x="0" y="2057400"/>
            <a:ext cx="12192000" cy="3963988"/>
          </a:xfrm>
          <a:prstGeom prst="rect">
            <a:avLst/>
          </a:prstGeom>
          <a:solidFill>
            <a:srgbClr val="B9E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EF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0826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76990" y="995362"/>
            <a:ext cx="5027005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639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77518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694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8193" cy="6683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1991844"/>
            <a:ext cx="11158193" cy="402978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342900" indent="-342900" algn="l">
              <a:lnSpc>
                <a:spcPct val="100000"/>
              </a:lnSpc>
              <a:buClr>
                <a:srgbClr val="A2AAAD"/>
              </a:buClr>
              <a:buFont typeface="Arial" panose="020B0604020202020204" pitchFamily="34" charset="0"/>
              <a:buChar char="•"/>
              <a:defRPr sz="2500" i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81888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25" userDrawn="1">
          <p15:clr>
            <a:srgbClr val="FBAE40"/>
          </p15:clr>
        </p15:guide>
        <p15:guide id="3" orient="horz" pos="731" userDrawn="1">
          <p15:clr>
            <a:srgbClr val="FBAE40"/>
          </p15:clr>
        </p15:guide>
        <p15:guide id="4" pos="7355" userDrawn="1">
          <p15:clr>
            <a:srgbClr val="FBAE40"/>
          </p15:clr>
        </p15:guide>
        <p15:guide id="5" orient="horz" pos="125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1160463"/>
            <a:ext cx="11158193" cy="53237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205885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4BBE33-EAC1-3B1E-8EFB-448124FA14AC}"/>
              </a:ext>
            </a:extLst>
          </p:cNvPr>
          <p:cNvSpPr txBox="1"/>
          <p:nvPr userDrawn="1"/>
        </p:nvSpPr>
        <p:spPr>
          <a:xfrm>
            <a:off x="552033" y="2009274"/>
            <a:ext cx="5247187" cy="401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A535C0-5BE2-5A59-3D11-8ABCC9A629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7525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B27B774-CAD3-DF42-BBF0-6DE55F243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97220" y="2128838"/>
            <a:ext cx="5184775" cy="3892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81900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6977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496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94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65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501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0030" y="169283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0752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1757" y="6451599"/>
            <a:ext cx="637909" cy="1691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1" y="230284"/>
            <a:ext cx="1842447" cy="466685"/>
          </a:xfrm>
          <a:prstGeom prst="rect">
            <a:avLst/>
          </a:prstGeom>
          <a:solidFill>
            <a:srgbClr val="00B5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90"/>
              </a:solidFill>
            </a:endParaRPr>
          </a:p>
        </p:txBody>
      </p:sp>
      <p:pic>
        <p:nvPicPr>
          <p:cNvPr id="10" name="Picture 9" descr="A blue and black logo&#10;&#10;Description automatically generated">
            <a:extLst>
              <a:ext uri="{FF2B5EF4-FFF2-40B4-BE49-F238E27FC236}">
                <a16:creationId xmlns:a16="http://schemas.microsoft.com/office/drawing/2014/main" id="{CD5AB2A9-403F-025D-C64F-BA17CAA50F3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0" y="6277840"/>
            <a:ext cx="1600200" cy="3429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BC3D8A-1F30-A2D6-D920-8223E6E639FB}"/>
              </a:ext>
            </a:extLst>
          </p:cNvPr>
          <p:cNvSpPr txBox="1"/>
          <p:nvPr userDrawn="1"/>
        </p:nvSpPr>
        <p:spPr>
          <a:xfrm>
            <a:off x="409433" y="27896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Leçon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3B7BA9-0BD9-9116-F1CC-B9CA6D49E9E4}"/>
              </a:ext>
            </a:extLst>
          </p:cNvPr>
          <p:cNvSpPr txBox="1"/>
          <p:nvPr userDrawn="1"/>
        </p:nvSpPr>
        <p:spPr>
          <a:xfrm>
            <a:off x="2395310" y="6433019"/>
            <a:ext cx="480051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Clr>
                <a:srgbClr val="A2AAAD"/>
              </a:buClr>
            </a:pPr>
            <a:r>
              <a:rPr lang="en-CA" sz="900" b="0" i="0" u="none" strike="noStrike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ntury Gothic" panose="020B0502020202020204" pitchFamily="34" charset="0"/>
              </a:rPr>
              <a:t>© 2026 FIDELITY INVESTMENTS CANADA ULC          </a:t>
            </a:r>
            <a:r>
              <a:rPr lang="en-CA" sz="900" dirty="0">
                <a:latin typeface="Century Gothic" panose="020B0502020202020204" pitchFamily="34" charset="0"/>
              </a:rPr>
              <a:t>3401256-v2025123</a:t>
            </a:r>
            <a:endParaRPr lang="en-US" sz="900" dirty="0">
              <a:solidFill>
                <a:schemeClr val="accent5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age 2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A945F72-991F-0363-BCD6-16D5C90902B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165" y="278960"/>
            <a:ext cx="2071370" cy="5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25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q6AEIPre_XA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0AnOflMOV0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4ADED-E4F4-96B4-771C-22B444389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Types d’instruments d’investissement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</a:t>
            </a:fld>
            <a:endParaRPr lang="en-US"/>
          </a:p>
        </p:txBody>
      </p:sp>
      <p:pic>
        <p:nvPicPr>
          <p:cNvPr id="7" name="Online Media 6" descr="Instruments d’investissement">
            <a:hlinkClick r:id="" action="ppaction://media"/>
            <a:extLst>
              <a:ext uri="{FF2B5EF4-FFF2-40B4-BE49-F238E27FC236}">
                <a16:creationId xmlns:a16="http://schemas.microsoft.com/office/drawing/2014/main" id="{F26FC06A-B0E6-400B-6119-C837ED3562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53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03362-EA79-9DBE-F3B1-5DE914E15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2B97-73D3-6DC3-2C49-703EB6AE2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502680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deux types d’instruments d’investissement?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7A5BA-47B0-F4FC-846C-912C4BCD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1E266-F707-DAE0-8FA1-2BF30B52B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1" y="2315952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517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D3021-3979-88E6-2DF1-5E7A8BF11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A7398-417C-F1D1-6495-E3D08F0EE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investissement?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E5B37-E8A3-23E7-23D3-0F30A3C7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1C22DE-C155-73F7-E09F-CE95DAEF7F85}"/>
              </a:ext>
            </a:extLst>
          </p:cNvPr>
          <p:cNvSpPr txBox="1"/>
          <p:nvPr/>
        </p:nvSpPr>
        <p:spPr>
          <a:xfrm>
            <a:off x="517870" y="2232888"/>
            <a:ext cx="3745211" cy="3261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Un produit qui aide les particuliers à faire fructifier leur argent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Deux grandes catégories : </a:t>
            </a:r>
          </a:p>
          <a:p>
            <a:pPr marL="742950" lvl="1" indent="-247650" algn="l" rtl="0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 directs</a:t>
            </a:r>
          </a:p>
          <a:p>
            <a:pPr marL="742950" lvl="1" indent="-247650" algn="l" rtl="0">
              <a:spcBef>
                <a:spcPts val="360"/>
              </a:spcBef>
              <a:spcAft>
                <a:spcPct val="0"/>
              </a:spcAft>
              <a:buClr>
                <a:schemeClr val="dk1"/>
              </a:buClr>
              <a:buSzPts val="1800"/>
              <a:buChar char="–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 indirects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006B36-1C0E-9E43-C527-9A3287AC5D1A}"/>
              </a:ext>
            </a:extLst>
          </p:cNvPr>
          <p:cNvCxnSpPr/>
          <p:nvPr/>
        </p:nvCxnSpPr>
        <p:spPr>
          <a:xfrm flipH="1">
            <a:off x="4537512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6C88864-26C9-A7D6-82C2-5BAD7F4D38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373" y="2567446"/>
            <a:ext cx="6683256" cy="22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6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059F4-28CE-6992-66AA-31DFB36C1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57B7-EB69-C518-CB06-D7811CC80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 directs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987E7-2214-BDCC-54FC-5CE08D22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AE250-AE3D-D124-5882-FC00ECC07187}"/>
              </a:ext>
            </a:extLst>
          </p:cNvPr>
          <p:cNvSpPr txBox="1"/>
          <p:nvPr/>
        </p:nvSpPr>
        <p:spPr>
          <a:xfrm>
            <a:off x="517870" y="2232888"/>
            <a:ext cx="3808450" cy="3580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permettent de détenir directement des actifs 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Ils sont offerts par des sociétés publiques et privées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0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titres privés exigent d’investir des montants élevés par des investisseurs individuels fortunés ou des investisseurs institutionnels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FF24DC-BDB3-EF49-2D4E-243263DD8793}"/>
              </a:ext>
            </a:extLst>
          </p:cNvPr>
          <p:cNvCxnSpPr/>
          <p:nvPr/>
        </p:nvCxnSpPr>
        <p:spPr>
          <a:xfrm flipH="1"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CA0EFCC-29E6-D390-A10F-93151FDE7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373" y="2567446"/>
            <a:ext cx="6683256" cy="22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037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6B00B-EF56-227F-F5A7-87A3E883D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1CD8-63B2-D8F5-1C55-69F74745FA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0912130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deux types d’investissements directs?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F4312-1838-E373-27E6-0BCBC6A36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173837-C1FA-EA64-51C5-DA897636B6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2" y="2315953"/>
            <a:ext cx="11247389" cy="38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0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E3839D-4F7F-F536-B6B0-2B5D1CD71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68008-B271-3A90-8C3E-4675C9108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0859532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deux types d’investissements directs?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2B2BF-904E-1527-1F7A-8CEC2AC35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17F2AF-7A3E-68F9-319A-2604A3306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1" y="2316779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1154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BB679-3B69-5128-8725-C0018E902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4F9FD-5A98-505E-6FBF-D5D465387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353146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Quelles sont les trois caractéristiques des actions?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C2725-9D3D-DA95-4E3E-35A9AB8F3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847F31-EE58-91A8-3B8B-9FF09DCBB7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1" y="2315952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348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282E4-6F5C-FACA-E33D-38911EF0A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E0A0C-54DB-20FD-E3EC-F41EDE38F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0867624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Quelles sont les trois caractéristiques des actions?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E38CBA-9F6B-1402-E218-B991C2CA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C0EA58-AF5F-5E65-8488-7D5F71D7C0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1" y="2315951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830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81D87-579C-A75A-D01E-F5579F81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F1794-1BEF-BE3D-8EB0-B56D0F5F3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actions en tant qu’investissements directs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57D85-2267-EE52-FFF6-1ADB4DE37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044F59-A624-ABD3-B9EB-0EE6CC42AA06}"/>
              </a:ext>
            </a:extLst>
          </p:cNvPr>
          <p:cNvSpPr txBox="1"/>
          <p:nvPr/>
        </p:nvSpPr>
        <p:spPr>
          <a:xfrm>
            <a:off x="517870" y="2232888"/>
            <a:ext cx="3808450" cy="3545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Titres publics : plus abordables, comme les actions 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actions sont des parts de la propriété d’une entreprise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Potentiel de croissance du capital et de versement de dividendes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5A0F7AD-92EE-C626-7899-1F0A8B025BE0}"/>
              </a:ext>
            </a:extLst>
          </p:cNvPr>
          <p:cNvCxnSpPr/>
          <p:nvPr/>
        </p:nvCxnSpPr>
        <p:spPr>
          <a:xfrm flipH="1"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64F1F0A-4D97-C6AB-6895-E8605B8EA1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373" y="2565685"/>
            <a:ext cx="6683265" cy="2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75806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7B1C1D-AB89-E06A-A5FD-1C605C81B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EEB2-EE08-1D95-AD85-9B03C1D01D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Quelles sont les trois caractéristiques des obligations?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A8E8B-DD74-4869-B986-2CF9334B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EF8A4D-F558-9614-B314-FE5086BEB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3" y="2315949"/>
            <a:ext cx="11244971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336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692CA-9506-C277-FE50-FFF9C5BEE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4FF6C-F3FB-FA15-EABB-990D92DB3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474526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Quelles sont les trois caractéristiques des obligations?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D9E12-DEC1-4226-69F0-7D24EBC28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212015-1D2E-C70E-96F0-F92C9BE61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1" y="2315949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287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E34A-38AF-F096-37AD-F34DF98A75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AFF6CB-665F-4159-BEA6-714327D7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Lorsque tu penses au mot « investissement », à quoi penses-tu?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5DADA-BE06-D202-DBAE-ED5B628E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3454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27AC6F-00B1-D4B7-CEEE-71D935EBC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7CB6B-22C7-2DC7-DFFD-C3B729418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0932360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obligations en tant qu’investissements directs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A9FB8-72B5-DAD4-3086-BAEB52BC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9C465D-BF32-D9F0-31FB-49427FA3B62B}"/>
              </a:ext>
            </a:extLst>
          </p:cNvPr>
          <p:cNvSpPr txBox="1"/>
          <p:nvPr/>
        </p:nvSpPr>
        <p:spPr>
          <a:xfrm>
            <a:off x="517870" y="2232888"/>
            <a:ext cx="3808450" cy="28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Obligations : l’investisseur prête de l’argent à l’entreprise ou au gouvernement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L’émetteur rembourse avec des intérêts pendant une certaine période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D9BA6E-0C82-03F4-3012-FD0CC1B0354E}"/>
              </a:ext>
            </a:extLst>
          </p:cNvPr>
          <p:cNvCxnSpPr/>
          <p:nvPr/>
        </p:nvCxnSpPr>
        <p:spPr>
          <a:xfrm flipH="1"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F44B941-6E4C-4C9C-49D4-42943C9176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4373" y="2768143"/>
            <a:ext cx="6683265" cy="22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37AD5-47A7-1822-B06B-B08B23FAF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0995-FD11-8F54-6F5A-F43A577A8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Défis associés aux investissements directs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0D29D-058A-D1C7-A9BF-C1AE89C7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A5FF33-1C6E-5452-B8F4-F71A354A0603}"/>
              </a:ext>
            </a:extLst>
          </p:cNvPr>
          <p:cNvSpPr txBox="1"/>
          <p:nvPr/>
        </p:nvSpPr>
        <p:spPr>
          <a:xfrm>
            <a:off x="517870" y="2232888"/>
            <a:ext cx="7520661" cy="2123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Nécessitent du temps, de la recherche et la connaissance des marchés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Points importants à considérer : diversification, répartition de l’actif, régions, secteurs, styles</a:t>
            </a:r>
          </a:p>
        </p:txBody>
      </p:sp>
      <p:pic>
        <p:nvPicPr>
          <p:cNvPr id="3" name="Google Shape;391;p45">
            <a:extLst>
              <a:ext uri="{FF2B5EF4-FFF2-40B4-BE49-F238E27FC236}">
                <a16:creationId xmlns:a16="http://schemas.microsoft.com/office/drawing/2014/main" id="{EE9F62CC-BF48-8450-AE21-644C94B98325}"/>
              </a:ext>
            </a:extLst>
          </p:cNvPr>
          <p:cNvPicPr preferRelativeResize="0"/>
          <p:nvPr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3164" y="1309990"/>
            <a:ext cx="3238603" cy="4859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811646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65F5-0C0D-C326-51BD-4D5477B7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2428-E2D7-20B7-770B-E0CC37E7D4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18477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deux types d’investissements indirects?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4327E-B84A-8B93-69BA-1A44C2B8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B202B6-3239-15A5-A0E3-543D13E0C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0" y="2315949"/>
            <a:ext cx="11244977" cy="38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7987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42E79-7ECA-98A6-1EB8-4791EC152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50D9A-CD60-CB9A-C824-AABC9BBF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40730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deux types d’investissements indirects?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BD966-5093-E0CC-1D61-34636642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1FCC84-8762-473A-56C7-B0FD4A8604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1" y="2315949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3901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C8B89-00ED-FEC2-7A55-C7E26946C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220F9-ECFF-E78A-D18A-6810E7AD5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Instruments indirects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4A7ED-3B79-3B54-65CF-53FEEC14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F8E865-8710-1758-5668-E9243ECB1181}"/>
              </a:ext>
            </a:extLst>
          </p:cNvPr>
          <p:cNvSpPr txBox="1"/>
          <p:nvPr/>
        </p:nvSpPr>
        <p:spPr>
          <a:xfrm>
            <a:off x="517870" y="2232888"/>
            <a:ext cx="3808450" cy="3881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La gestion des portefeuilles est confiée à des spécialistes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investisseurs achètent les actifs directement</a:t>
            </a:r>
          </a:p>
          <a:p>
            <a:pPr marL="342900" lvl="0" indent="-342900" algn="l" rtl="0">
              <a:spcBef>
                <a:spcPts val="360"/>
              </a:spcBef>
              <a:spcAft>
                <a:spcPct val="0"/>
              </a:spcAft>
              <a:buClr>
                <a:srgbClr val="A2AAAD"/>
              </a:buClr>
              <a:buSzPts val="1800"/>
              <a:buChar char="•"/>
            </a:pPr>
            <a:r>
              <a:rPr lang="fr-CA" sz="22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Se répartissent en investissements indirects publics ou privés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E580431-F9A6-F16E-CD79-7EFF8BBFD974}"/>
              </a:ext>
            </a:extLst>
          </p:cNvPr>
          <p:cNvCxnSpPr/>
          <p:nvPr/>
        </p:nvCxnSpPr>
        <p:spPr>
          <a:xfrm flipH="1">
            <a:off x="4660344" y="2113005"/>
            <a:ext cx="0" cy="3595817"/>
          </a:xfrm>
          <a:prstGeom prst="line">
            <a:avLst/>
          </a:prstGeom>
          <a:ln w="12700">
            <a:solidFill>
              <a:srgbClr val="6ABD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80E8A594-5334-4205-33E0-A25A2453C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6498" y="2628901"/>
            <a:ext cx="7018841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74128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36628-2676-8AA5-AC39-A2642FA4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A6FA2-B9E7-1D46-D660-318FC8A2C2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trois types d’investissements indirects publics?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8C357-A45E-08CC-A42B-13DF036B6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162B8-EECC-2C81-CFE4-B94F5BF8D0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0" y="2315948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49743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3267A-0BC2-E6DB-A358-0B7A66B6C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DAE9-D174-6957-EC1D-88928BD8D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trois types d’investissements indirects publics?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FDE2-122A-1235-1687-5502454C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9DABD1-DA66-77B5-E9B0-89CE973424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3" y="2315950"/>
            <a:ext cx="11244971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532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5BBE3-9096-19C7-B440-59EF5E68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E896-632D-4364-7624-0957211F0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 indirects publics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459E2-D674-04A6-E21C-68D06BC9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5AF38A-549A-9088-2D09-96FC530ECCCE}"/>
              </a:ext>
            </a:extLst>
          </p:cNvPr>
          <p:cNvSpPr txBox="1"/>
          <p:nvPr/>
        </p:nvSpPr>
        <p:spPr>
          <a:xfrm>
            <a:off x="517870" y="2232888"/>
            <a:ext cx="5350667" cy="2672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Offerts au grand public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Comprennent les : </a:t>
            </a:r>
          </a:p>
          <a:p>
            <a:pPr marL="742950" lvl="1" indent="-247650">
              <a:spcBef>
                <a:spcPts val="360"/>
              </a:spcBef>
              <a:buClr>
                <a:schemeClr val="dk1"/>
              </a:buClr>
              <a:buSzPts val="1800"/>
              <a:buChar char="–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FNB</a:t>
            </a:r>
          </a:p>
          <a:p>
            <a:pPr marL="742950" lvl="1" indent="-247650">
              <a:spcBef>
                <a:spcPts val="360"/>
              </a:spcBef>
              <a:buClr>
                <a:schemeClr val="dk1"/>
              </a:buClr>
              <a:buSzPts val="1800"/>
              <a:buChar char="–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Fonds communs de placement</a:t>
            </a:r>
          </a:p>
          <a:p>
            <a:pPr marL="742950" lvl="1" indent="-247650">
              <a:spcBef>
                <a:spcPts val="360"/>
              </a:spcBef>
              <a:buClr>
                <a:schemeClr val="dk1"/>
              </a:buClr>
              <a:buSzPts val="1800"/>
              <a:buChar char="–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Fonds distincts</a:t>
            </a:r>
          </a:p>
        </p:txBody>
      </p:sp>
      <p:pic>
        <p:nvPicPr>
          <p:cNvPr id="7" name="Google Shape;449;p51">
            <a:extLst>
              <a:ext uri="{FF2B5EF4-FFF2-40B4-BE49-F238E27FC236}">
                <a16:creationId xmlns:a16="http://schemas.microsoft.com/office/drawing/2014/main" id="{164C3E0D-B599-6473-B532-EF35E55C500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3183" y="2118528"/>
            <a:ext cx="6278818" cy="3340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5844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4677FA-D935-DFD3-97D3-DECA99B9F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90B71-F459-01DD-EE14-31284FA8C5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Aperçu des fonds communs de placement et des FNB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A5BAD-3F4B-26CE-0292-701A10773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84199A-DC5F-BD84-3941-977617F4A62D}"/>
              </a:ext>
            </a:extLst>
          </p:cNvPr>
          <p:cNvSpPr txBox="1"/>
          <p:nvPr/>
        </p:nvSpPr>
        <p:spPr>
          <a:xfrm>
            <a:off x="517870" y="2232888"/>
            <a:ext cx="5350667" cy="2915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Diversification à moindre coût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Investissent dans des actions, obligations et catégories d’actifs non traditionnels comme les marchandises et l’immobilier </a:t>
            </a:r>
          </a:p>
        </p:txBody>
      </p:sp>
      <p:pic>
        <p:nvPicPr>
          <p:cNvPr id="5" name="Google Shape;457;p52">
            <a:extLst>
              <a:ext uri="{FF2B5EF4-FFF2-40B4-BE49-F238E27FC236}">
                <a16:creationId xmlns:a16="http://schemas.microsoft.com/office/drawing/2014/main" id="{686E2379-9BDC-59D7-843D-8E7028DD9296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1312" y="2088099"/>
            <a:ext cx="5779668" cy="36094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17417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07A67-7727-53EE-A430-470D53088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2D51-FDAB-F954-FB2F-9E57DD58E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Différences de prix et d’achat entre les fonds communs de placement et les FNB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F834C-A3AC-B760-A1CB-7D878614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7A1A6B-A4C3-9DCC-C1F7-92C8D8166260}"/>
              </a:ext>
            </a:extLst>
          </p:cNvPr>
          <p:cNvSpPr txBox="1"/>
          <p:nvPr/>
        </p:nvSpPr>
        <p:spPr>
          <a:xfrm>
            <a:off x="517870" y="2409780"/>
            <a:ext cx="11150966" cy="3672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Fonds communs de placement : valeur établie quotidiennement à la clôture des marchés (valeur liquidative)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Valeur liquidative / nombre total de parts en circulation = valeur de chaque part des fonds communs de placement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FNB : valeur établie en temps réel pendant les heures d’ouverture de la bourse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Achat et vente sur les marchés boursiers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Prix établi en fonction de l’offre et de la demande sur les marchés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 prix et la quantité peuvent fluctuer quotidiennement</a:t>
            </a:r>
          </a:p>
        </p:txBody>
      </p:sp>
    </p:spTree>
    <p:extLst>
      <p:ext uri="{BB962C8B-B14F-4D97-AF65-F5344CB8AC3E}">
        <p14:creationId xmlns:p14="http://schemas.microsoft.com/office/powerpoint/2010/main" val="11584341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3CD05-46CD-EE5B-0ED1-E766CC0DD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6C735-2001-8B9D-EBDF-7E80A7C4C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F9C37-D62E-6C59-AA13-95D9A3904D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Peux-tu donner des exemples d’investissements?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BF431-34AE-1E04-8A83-27F78241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403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F8AA06-5CB7-AE42-280D-665FAB392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37A1-BB69-1879-BED9-EB3C117D86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Différences dans la gestion des fonds communs de placement et des FNB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65381-664D-6A7F-F248-4C1A8ED75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DEFDB-72FE-06C7-4B04-385CBE0D84EB}"/>
              </a:ext>
            </a:extLst>
          </p:cNvPr>
          <p:cNvSpPr txBox="1"/>
          <p:nvPr/>
        </p:nvSpPr>
        <p:spPr>
          <a:xfrm>
            <a:off x="517870" y="2232888"/>
            <a:ext cx="5350667" cy="375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60"/>
              </a:spcBef>
              <a:buClr>
                <a:srgbClr val="A2AAAD"/>
              </a:buClr>
              <a:buSzPts val="1800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Style de gestion :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Fonds communs de placement : habituellement gérés activement (coût plus élevé)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FNB : habituellement gérés passivement (suivi du rendement d’un indice; coût inférieur)</a:t>
            </a:r>
          </a:p>
        </p:txBody>
      </p:sp>
      <p:pic>
        <p:nvPicPr>
          <p:cNvPr id="6" name="Google Shape;472;p54">
            <a:extLst>
              <a:ext uri="{FF2B5EF4-FFF2-40B4-BE49-F238E27FC236}">
                <a16:creationId xmlns:a16="http://schemas.microsoft.com/office/drawing/2014/main" id="{0CC0E8BB-BBF7-8A1F-116E-9EC57EDB34E0}"/>
              </a:ext>
            </a:extLst>
          </p:cNvPr>
          <p:cNvPicPr preferRelativeResize="0"/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7776" y="2233429"/>
            <a:ext cx="5887872" cy="309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7824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A526E-FCB9-B63F-80F9-3B789FA8E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6A13C-2672-34F8-B57C-D79A9F336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Fonds distincts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387C-2547-3527-92AD-91A93C07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7895D7-409A-ECAA-C7F0-32064AEB7489}"/>
              </a:ext>
            </a:extLst>
          </p:cNvPr>
          <p:cNvSpPr txBox="1"/>
          <p:nvPr/>
        </p:nvSpPr>
        <p:spPr>
          <a:xfrm>
            <a:off x="517870" y="2232888"/>
            <a:ext cx="6510727" cy="3990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Offerts par les compagnies d’assurance canadiennes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Comportent un volet assurance et un volet investissement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Adaptés aux investisseurs prudents ou à ceux qui approchent de la retraite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Livrés avec une garantie (75 % à 100 % des placements protégés après plus ou moins 10 ans)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endParaRPr lang="en-CA" sz="2400" dirty="0">
              <a:latin typeface="Century Gothic" panose="020B0502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FCE1CB-4326-64B4-20A4-0252F4AAC7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03566" y="1991844"/>
            <a:ext cx="3564115" cy="3564115"/>
          </a:xfrm>
          <a:prstGeom prst="ellipse">
            <a:avLst/>
          </a:prstGeom>
          <a:solidFill>
            <a:srgbClr val="2058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05885"/>
              </a:solidFill>
            </a:endParaRPr>
          </a:p>
        </p:txBody>
      </p:sp>
      <p:pic>
        <p:nvPicPr>
          <p:cNvPr id="8" name="Picture 7" descr="Sac d’argent blanc avec une pièce de monnaie et un symbole de dollar&#10;&#10;Le contenu généré par l’IA peut être inexact.">
            <a:extLst>
              <a:ext uri="{FF2B5EF4-FFF2-40B4-BE49-F238E27FC236}">
                <a16:creationId xmlns:a16="http://schemas.microsoft.com/office/drawing/2014/main" id="{7D4BD7F7-82DE-04D9-0481-2F0F31560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9" y="2252742"/>
            <a:ext cx="3063037" cy="28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321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E95CB-6C44-2F23-10BE-290DC8088C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EDCD0-861C-1D4D-2DB3-7D043A18D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le seul type d’investissement indirect privé?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53E37-85D7-7F5B-4A77-A8037E56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2A674-5525-362C-A5F4-5417863330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2" y="2315949"/>
            <a:ext cx="11244971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5009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47D23-77FF-5840-D9A4-98CB035B3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51E5-1306-6F31-1295-64A9A1261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 est le seul type d’investissement indirect privé?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590258-A394-E35A-46C8-59A5AA2E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B4DB49-22A9-482C-3845-CF22128A4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1" y="2296944"/>
            <a:ext cx="11244974" cy="384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412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F8267-1B6A-5B82-B7D1-01F65177C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2F642-E29A-CBCA-B117-4CFB52ED4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 indirects privés : fonds de couverture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E5F18-C57A-824C-2A29-D21297A0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34A0B-5E25-9022-9EBF-11283D4B00FB}"/>
              </a:ext>
            </a:extLst>
          </p:cNvPr>
          <p:cNvSpPr txBox="1"/>
          <p:nvPr/>
        </p:nvSpPr>
        <p:spPr>
          <a:xfrm>
            <a:off x="517871" y="2232888"/>
            <a:ext cx="558989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Les fonds de couverture visent des rendements élevés au moyen de stratégies avancées (vente à découvert, effet de levier et autres)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Exigences : statut d’investisseur qualifié (revenus ou valeur des actifs élevés)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r>
              <a:rPr lang="fr-CA" sz="24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Moins réglementés que les fonds communs de placement</a:t>
            </a:r>
          </a:p>
          <a:p>
            <a:pPr marL="342900" lvl="0" indent="-342900">
              <a:spcBef>
                <a:spcPts val="360"/>
              </a:spcBef>
              <a:buClr>
                <a:srgbClr val="A2AAAD"/>
              </a:buClr>
              <a:buSzPts val="1800"/>
              <a:buChar char="•"/>
            </a:pPr>
            <a:endParaRPr lang="en-CA" sz="2400" dirty="0">
              <a:latin typeface="Century Gothic" panose="020B0502020202020204" pitchFamily="34" charset="0"/>
            </a:endParaRPr>
          </a:p>
        </p:txBody>
      </p:sp>
      <p:pic>
        <p:nvPicPr>
          <p:cNvPr id="5" name="Google Shape;499;p58">
            <a:extLst>
              <a:ext uri="{FF2B5EF4-FFF2-40B4-BE49-F238E27FC236}">
                <a16:creationId xmlns:a16="http://schemas.microsoft.com/office/drawing/2014/main" id="{A1623C74-26FB-0464-A93F-23AEABEF606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02100" y="2232888"/>
            <a:ext cx="5589899" cy="3144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47223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722D-D8F6-FD2F-17DC-C927150E4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3B9E2-AC92-E562-BD14-1D708893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35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0489D4-F733-BE62-71CF-C7F9E045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262318"/>
            <a:ext cx="11426941" cy="668337"/>
          </a:xfrm>
        </p:spPr>
        <p:txBody>
          <a:bodyPr/>
          <a:lstStyle/>
          <a:p>
            <a:r>
              <a:rPr lang="fr-CA" sz="50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trois facteurs à considérer avant de choisir un instrument d’investissement?</a:t>
            </a:r>
            <a:endParaRPr lang="en-US" sz="5000" b="0" dirty="0"/>
          </a:p>
        </p:txBody>
      </p:sp>
    </p:spTree>
    <p:extLst>
      <p:ext uri="{BB962C8B-B14F-4D97-AF65-F5344CB8AC3E}">
        <p14:creationId xmlns:p14="http://schemas.microsoft.com/office/powerpoint/2010/main" val="258888071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31482-04C7-3983-A535-272D4675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6B52-52C0-19C2-0A43-67729E328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Choisir un instrument d’investissement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364E3-62B1-FF4C-05EB-3B71B2EC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C3184C-D757-E9F8-C2E0-0E5D9021FFD2}"/>
              </a:ext>
            </a:extLst>
          </p:cNvPr>
          <p:cNvSpPr txBox="1"/>
          <p:nvPr/>
        </p:nvSpPr>
        <p:spPr>
          <a:xfrm>
            <a:off x="517870" y="2232888"/>
            <a:ext cx="5978464" cy="3230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360"/>
              </a:spcBef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Facteurs à considérer :</a:t>
            </a:r>
          </a:p>
          <a:p>
            <a:pPr marL="342900" lvl="0" indent="-342900">
              <a:spcBef>
                <a:spcPts val="360"/>
              </a:spcBef>
              <a:buSzTx/>
              <a:buFont typeface="+mj-lt"/>
              <a:buAutoNum type="arabicPeriod"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Objectifs (court terme ou long terme)</a:t>
            </a:r>
          </a:p>
          <a:p>
            <a:pPr marL="342900" lvl="0" indent="-342900">
              <a:spcBef>
                <a:spcPts val="360"/>
              </a:spcBef>
              <a:buSzTx/>
              <a:buFont typeface="+mj-lt"/>
              <a:buAutoNum type="arabicPeriod"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Tolérance au risque</a:t>
            </a:r>
          </a:p>
          <a:p>
            <a:pPr marL="342900" lvl="0" indent="-342900">
              <a:spcBef>
                <a:spcPts val="360"/>
              </a:spcBef>
              <a:buSzTx/>
              <a:buFont typeface="+mj-lt"/>
              <a:buAutoNum type="arabicPeriod"/>
            </a:pPr>
            <a:r>
              <a:rPr lang="fr-CA" sz="2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Diversification entre les catégories d’actifs, régions et secteurs</a:t>
            </a:r>
          </a:p>
        </p:txBody>
      </p:sp>
      <p:pic>
        <p:nvPicPr>
          <p:cNvPr id="5" name="Google Shape;512;p60" title="pexels-mikhail-nilov-6893921.jpg">
            <a:extLst>
              <a:ext uri="{FF2B5EF4-FFF2-40B4-BE49-F238E27FC236}">
                <a16:creationId xmlns:a16="http://schemas.microsoft.com/office/drawing/2014/main" id="{D2A5853F-CFF5-D5EE-7264-A561CE003E7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69540" y="2000162"/>
            <a:ext cx="5122460" cy="34141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935530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2D1FA-8BD8-21EC-DF9F-4D56920C1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D2F8C-7CEE-9F6A-8080-771D57F9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37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3CF027-980C-B47E-A738-468B1B71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536489"/>
            <a:ext cx="11158193" cy="50213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CA" sz="50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Activité sur les mini-profils</a:t>
            </a:r>
            <a:endParaRPr lang="en-US" sz="4000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7D657-B799-F073-6453-0F12CF5A7E58}"/>
              </a:ext>
            </a:extLst>
          </p:cNvPr>
          <p:cNvSpPr txBox="1"/>
          <p:nvPr/>
        </p:nvSpPr>
        <p:spPr>
          <a:xfrm>
            <a:off x="516903" y="3557602"/>
            <a:ext cx="9517222" cy="1066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b="0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Formez des paires et effectuez l’activité sur les mini-profils.</a:t>
            </a:r>
            <a:endParaRPr lang="en-US" sz="3200" dirty="0">
              <a:solidFill>
                <a:srgbClr val="20588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6388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1230C-3088-8EB1-4996-689AAAED6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5162-AD1F-7A40-CB0D-EBAA191F2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Profil d’Emma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8809C-7410-0948-58E7-CF522F1A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1B5CBFDE-987B-8533-FD1F-9685B45F0B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7906"/>
              </p:ext>
            </p:extLst>
          </p:nvPr>
        </p:nvGraphicFramePr>
        <p:xfrm>
          <a:off x="594777" y="2069525"/>
          <a:ext cx="11002446" cy="4740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64931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22 ans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Premier emploi, recherche une croissance à long terme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Accepte un certain niveau de risque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Aucun besoin financier immédiat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Actions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FNB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Obligations</a:t>
                      </a:r>
                      <a:endParaRPr sz="2000" dirty="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actions offrent un potentiel de croissance élevé à long terme. Emma est jeune et elle pourra composer avec les hauts et les bas des marchés au fil du temps.</a:t>
                      </a:r>
                      <a:endParaRPr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FNB offrent une exposition diversifiée à de grandes entreprises américaines. Ils conviennent aux investisseurs qui recherchent une croissance passive à faible coût dont l’horizon de placement est éloigné.</a:t>
                      </a:r>
                      <a:endParaRPr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obligations ajoutent une composante à faible risque aux portefeuilles et aident à équilibrer les placements plus volatils dans des actions.</a:t>
                      </a:r>
                      <a:endParaRPr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00392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DB013-D634-23CA-2123-66EFDD7F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2C39-3730-CE2F-9B9C-30B2643D4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Profil de Carlos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F3187-8D80-968C-86AD-53703ADB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D08BEE4E-79FF-F0AB-50E7-C92AE3B083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269284"/>
              </p:ext>
            </p:extLst>
          </p:nvPr>
        </p:nvGraphicFramePr>
        <p:xfrm>
          <a:off x="594777" y="2069525"/>
          <a:ext cx="11002446" cy="47404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1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2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845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45 ans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Épargne pour la famille et l’éducation des enfants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Tolérance au risque moyenne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Recherche une croissance stable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Fonds communs de placement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Obligations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FNB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fonds communs de placement offrent une combinaison d’actions et d’obligations. Ils conviennent aux investisseurs qui tolèrent un risque modéré et reherchent une croissance régulière.</a:t>
                      </a: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obligations allient fiabilité et faible risque. Elles permettent de préserver le capital tout en gagnant des intérêts.</a:t>
                      </a: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FNB se caractérisent par une diversification mondiale qui vise à réduire le risque propre à chaque pays. Ils conviennent à l’épargne-études à long terme.</a:t>
                      </a: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endParaRPr lang="en-CA" sz="200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730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D1783-E8D9-721A-B16C-652FCDF93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6FEC-61E9-DCB8-6BD0-056947F9D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C9108-7187-B5FC-D1FB-8010CAEBE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À quoi servent les investissements?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9FEEF-31B0-7E24-947C-A58903DA0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2899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11299-5FE0-6C1A-CD78-972BAA4D1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183B-52EF-5039-3AFA-566328FDB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Profil de Nora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A41A8-C4A6-D2F9-4E93-D33531AC5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2FF2CA68-873E-3420-B18A-3F7075B9D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030175"/>
              </p:ext>
            </p:extLst>
          </p:nvPr>
        </p:nvGraphicFramePr>
        <p:xfrm>
          <a:off x="594777" y="2069525"/>
          <a:ext cx="11002446" cy="35212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1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8450"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63 ans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Approche de la retraite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Privilégie la sécurité et la stabilité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Faible tolérance au risque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Fonds distincts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Obligations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fonds distincts offrent une protection du capital (garantie de 75 % à 100 %) et combine des produits d’assurance et des placements. Ils sont tout indiqués pour les investisseurs prudents qui approchent de la retraite.</a:t>
                      </a: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obligations sont un choix sûr et à faible risque qui génère un revenu stable. Elles aident à préserver le capital pendant la retraite.</a:t>
                      </a:r>
                    </a:p>
                    <a:p>
                      <a:pPr marL="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endParaRPr sz="2000">
                        <a:latin typeface="Century Gothic" panose="020B0502020202020204" pitchFamily="34" charset="0"/>
                      </a:endParaRP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65219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B58A0-8921-4941-661F-5FA8A7875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A710-4882-D34E-ABCF-9F70D6F7F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11150966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Profil personnel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18AEA-D564-18FA-B4A0-E4ED8260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Google Shape;523;p62">
            <a:extLst>
              <a:ext uri="{FF2B5EF4-FFF2-40B4-BE49-F238E27FC236}">
                <a16:creationId xmlns:a16="http://schemas.microsoft.com/office/drawing/2014/main" id="{F5114351-7C36-C98F-B360-FC7389453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00252"/>
              </p:ext>
            </p:extLst>
          </p:nvPr>
        </p:nvGraphicFramePr>
        <p:xfrm>
          <a:off x="594777" y="2069525"/>
          <a:ext cx="11002446" cy="45880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968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2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51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8012">
                <a:tc>
                  <a:txBody>
                    <a:bodyPr/>
                    <a:lstStyle/>
                    <a:p>
                      <a:pPr marL="1587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FontTx/>
                        <a:buNone/>
                        <a:defRPr/>
                      </a:pPr>
                      <a:r>
                        <a:rPr lang="fr-CA" sz="20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Exemple : </a:t>
                      </a:r>
                      <a:br>
                        <a:rPr sz="2000" dirty="0"/>
                      </a:br>
                      <a:r>
                        <a:rPr lang="fr-CA" sz="2000" b="1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Élève du secondaire</a:t>
                      </a:r>
                      <a:endParaRPr lang="en-CA" sz="2000" dirty="0">
                        <a:latin typeface="Century Gothic" panose="020B0502020202020204" pitchFamily="34" charset="0"/>
                      </a:endParaRP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Âge : 14 à 17 ans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Objectifs à court terme; épargner pour acheter une voiture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A2AAAD"/>
                        </a:buClr>
                        <a:buSzPts val="1100"/>
                        <a:buChar char="●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Tolérance au risque : faible, peu d’épargne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Obligations</a:t>
                      </a:r>
                    </a:p>
                    <a:p>
                      <a:pPr marL="457200" lvl="0" indent="-29845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SzTx/>
                        <a:buAutoNum type="arabicPeriod"/>
                      </a:pPr>
                      <a:r>
                        <a:rPr lang="fr-CA" sz="2000" b="0" i="0" u="none" strike="noStrike" cap="none" baseline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Fonds communs de placement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obligations sont adossées par les gouvernements. Sûres et prévisibles, elles sont idéales pour préserver des fonds pendant 1 à 3 ans.</a:t>
                      </a: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r>
                        <a:rPr lang="fr-CA" sz="20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Les fonds communs de placement offrent une légère croissance grâce à un portefeuille d’obligations diversifié. Ils présentent un risque faible et conviennent aux investisseurs prudents.</a:t>
                      </a:r>
                    </a:p>
                    <a:p>
                      <a:pPr marL="615950" lvl="0" indent="-45720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AutoNum type="arabicPeriod"/>
                      </a:pPr>
                      <a:endParaRPr lang="en-CA" sz="20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158750" lvl="0" indent="0" algn="l" rtl="0"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dk1"/>
                        </a:buClr>
                        <a:buSzTx/>
                        <a:buFont typeface="+mj-lt"/>
                        <a:buNone/>
                      </a:pPr>
                      <a:r>
                        <a:rPr lang="fr-CA" sz="1800" b="0" i="0" u="none" strike="noStrike" cap="none" baseline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prstClr val="black">
                                <a:alpha val="0"/>
                              </a:prstClr>
                            </a:solidFill>
                          </a:uFill>
                          <a:latin typeface="Century Gothic"/>
                          <a:ea typeface="Century Gothic"/>
                          <a:cs typeface="Century Gothic"/>
                        </a:rPr>
                        <a:t>Remarque : Les actions et l’immobilier ne sont pas à recommander aux élèves du secondaire en raison du risque élevé qu’ils présentent et parce qu’ils sont davantage axés sur l’investissement à long terme.</a:t>
                      </a:r>
                    </a:p>
                  </a:txBody>
                  <a:tcPr marL="84235" marR="84235" marT="84235" marB="84235">
                    <a:lnL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ABD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4813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F9329-BC0F-1BC9-7A21-747CCEA2B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16706-4DBB-E1C8-146E-7982B858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42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ACD0A5-50C3-52FD-84F7-68295B71D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903" y="2536489"/>
            <a:ext cx="11158193" cy="50213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fr-CA" sz="50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Visa de sortie</a:t>
            </a:r>
            <a:endParaRPr lang="en-US" sz="4000" b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2DD84-8757-952C-082A-ADAE668253BE}"/>
              </a:ext>
            </a:extLst>
          </p:cNvPr>
          <p:cNvSpPr txBox="1"/>
          <p:nvPr/>
        </p:nvSpPr>
        <p:spPr>
          <a:xfrm>
            <a:off x="516902" y="3557602"/>
            <a:ext cx="11158193" cy="579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3200" b="0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Remplis le visa de sortie. </a:t>
            </a:r>
          </a:p>
        </p:txBody>
      </p:sp>
    </p:spTree>
    <p:extLst>
      <p:ext uri="{BB962C8B-B14F-4D97-AF65-F5344CB8AC3E}">
        <p14:creationId xmlns:p14="http://schemas.microsoft.com/office/powerpoint/2010/main" val="3234936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AAB9C-69D6-A7C8-2C84-14838E680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1827-52C1-7DB2-6E05-4E34556EB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8FE9A-6720-76E6-46F2-B3BA4F12B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09949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Peux-tu décrire certains types d’instruments d’investissement et dire en quoi ils sont différents?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8ED62B-F3AA-01EE-8D62-3B5182E7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872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ACCAC-A4E2-0659-C36D-2C13E91860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E722-621F-FF88-65E0-251F4CF1E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95C51-770E-3810-6018-349AEE245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0484142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600" b="0" i="0" u="none" strike="noStrike" cap="none" baseline="0" dirty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Savais-tu que les investissements servent aussi à épargner? Qu’en penses-tu?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D7FD8-7DB7-3307-6456-0E032418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447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094FB-2C76-8830-5FCB-79621042B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D7109-CE5F-EFB3-C62E-B44AAD2A0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60463"/>
            <a:ext cx="9627027" cy="668337"/>
          </a:xfrm>
        </p:spPr>
        <p:txBody>
          <a:bodyPr/>
          <a:lstStyle/>
          <a:p>
            <a:r>
              <a:rPr lang="fr-CA" sz="3200" b="1" i="0" u="none" strike="noStrike" cap="none" baseline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Réflexion :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A0D82-C195-CD11-E595-8FEA01EDB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70" y="1989436"/>
            <a:ext cx="11394296" cy="4003591"/>
          </a:xfrm>
        </p:spPr>
        <p:txBody>
          <a:bodyPr>
            <a:noAutofit/>
          </a:bodyPr>
          <a:lstStyle/>
          <a:p>
            <a:pPr marL="146050" lvl="0" indent="0">
              <a:spcBef>
                <a:spcPts val="1200"/>
              </a:spcBef>
              <a:buSzPts val="1300"/>
              <a:buNone/>
            </a:pP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Comme une voiture qui te mène du point A au point B, les </a:t>
            </a:r>
            <a:r>
              <a:rPr lang="fr-CA" sz="26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investissements </a:t>
            </a:r>
            <a:r>
              <a:rPr lang="fr-CA" sz="26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permettent à tes économies de passer à l’étape suivante, par exemple en les faisant fructifier pour plus tard ou pour ta retraite! </a:t>
            </a:r>
          </a:p>
          <a:p>
            <a:pPr marL="146050" lvl="0" indent="0">
              <a:spcBef>
                <a:spcPts val="1200"/>
              </a:spcBef>
              <a:buSzPts val="1300"/>
              <a:buNone/>
            </a:pPr>
            <a:endParaRPr lang="en-CA" sz="2600">
              <a:solidFill>
                <a:srgbClr val="000000"/>
              </a:solidFill>
            </a:endParaRPr>
          </a:p>
          <a:p>
            <a:pPr marL="146050" lvl="0" indent="0">
              <a:spcBef>
                <a:spcPts val="1200"/>
              </a:spcBef>
              <a:buSzPts val="1300"/>
              <a:buNone/>
            </a:pPr>
            <a:endParaRPr lang="en-CA" sz="260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649E6-854C-CDB1-6324-6984FDF7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071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9EBC07-E89A-480E-0B63-1C54B7A5080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F1ADBB-F79D-BADA-AC9D-C2A8B61D7835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E6CB1-45A9-C8FE-81D0-492E8B4E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D6A506-71AF-30D4-0DA6-5CB181C5C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1112963"/>
            <a:ext cx="11158193" cy="668337"/>
          </a:xfrm>
        </p:spPr>
        <p:txBody>
          <a:bodyPr/>
          <a:lstStyle/>
          <a:p>
            <a:r>
              <a:rPr lang="fr-CA" sz="23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Écoute attentivement la vidéo pour en savoir plus sur les instruments d’investissement. Réponds aux questions au fur et à mesure.</a:t>
            </a:r>
            <a:endParaRPr lang="en-US" sz="2300" dirty="0"/>
          </a:p>
        </p:txBody>
      </p:sp>
      <p:pic>
        <p:nvPicPr>
          <p:cNvPr id="7" name="Online Media 1" descr="Types de comptes d’investissement">
            <a:hlinkClick r:id="" action="ppaction://media"/>
            <a:extLst>
              <a:ext uri="{FF2B5EF4-FFF2-40B4-BE49-F238E27FC236}">
                <a16:creationId xmlns:a16="http://schemas.microsoft.com/office/drawing/2014/main" id="{1AAEAD30-EA5D-F6F0-CB88-1434BC5CDAE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90483" y="2420027"/>
            <a:ext cx="5611034" cy="317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23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ACF21-7FF1-3D33-7C35-980E96B8F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91B74-4624-E3C0-F05C-9B73F9A7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69" y="1160463"/>
            <a:ext cx="11514987" cy="668337"/>
          </a:xfrm>
        </p:spPr>
        <p:txBody>
          <a:bodyPr/>
          <a:lstStyle/>
          <a:p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Qu’est-ce qu’un investissement? </a:t>
            </a:r>
            <a:br>
              <a:rPr sz="3200" dirty="0"/>
            </a:br>
            <a:r>
              <a:rPr lang="fr-CA" sz="3200" b="1" i="0" u="none" strike="noStrike" cap="none" baseline="0" dirty="0">
                <a:solidFill>
                  <a:srgbClr val="205885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Century Gothic"/>
                <a:ea typeface="Century Gothic"/>
                <a:cs typeface="Century Gothic"/>
              </a:rPr>
              <a:t>Quels sont les deux types d’instruments d’investissement?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3662-574C-7624-8BF6-637AD976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75D4F6-4935-A35C-9771-E77970C83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283" y="2315953"/>
            <a:ext cx="11244971" cy="384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1395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5.14.0.570"/>
  <p:tag name="AS_RELEASE_DATE" val="2024.03.31"/>
  <p:tag name="AS_TITLE" val="Aspose.Slides for Java"/>
  <p:tag name="AS_VERSION" val="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GestaltVTI">
  <a:themeElements>
    <a:clrScheme name="AnalogousFromDarkSeedLeftStep">
      <a:dk1>
        <a:srgbClr val="000000"/>
      </a:dk1>
      <a:lt1>
        <a:srgbClr val="FFFFFF"/>
      </a:lt1>
      <a:dk2>
        <a:srgbClr val="1E301B"/>
      </a:dk2>
      <a:lt2>
        <a:srgbClr val="F1F0F3"/>
      </a:lt2>
      <a:accent1>
        <a:srgbClr val="85AE23"/>
      </a:accent1>
      <a:accent2>
        <a:srgbClr val="B4A118"/>
      </a:accent2>
      <a:accent3>
        <a:srgbClr val="E2802D"/>
      </a:accent3>
      <a:accent4>
        <a:srgbClr val="D1231C"/>
      </a:accent4>
      <a:accent5>
        <a:srgbClr val="E22D71"/>
      </a:accent5>
      <a:accent6>
        <a:srgbClr val="D11CAB"/>
      </a:accent6>
      <a:hlink>
        <a:srgbClr val="C34D66"/>
      </a:hlink>
      <a:folHlink>
        <a:srgbClr val="7F7F7F"/>
      </a:folHlink>
    </a:clrScheme>
    <a:fontScheme name="Bierstadt">
      <a:majorFont>
        <a:latin typeface="Bierstadt"/>
        <a:ea typeface="Bierstadt"/>
        <a:cs typeface="Arial"/>
      </a:majorFont>
      <a:minorFont>
        <a:latin typeface="Bierstadt"/>
        <a:ea typeface="Bierstadt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1235</Words>
  <Application>Microsoft Macintosh PowerPoint</Application>
  <PresentationFormat>Widescreen</PresentationFormat>
  <Paragraphs>174</Paragraphs>
  <Slides>42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Bierstadt</vt:lpstr>
      <vt:lpstr>Calibri</vt:lpstr>
      <vt:lpstr>Century Gothic</vt:lpstr>
      <vt:lpstr>GestaltVTI</vt:lpstr>
      <vt:lpstr>Types d’instruments d’investissement</vt:lpstr>
      <vt:lpstr>Réflexion :</vt:lpstr>
      <vt:lpstr>Réflexion :</vt:lpstr>
      <vt:lpstr>Réflexion :</vt:lpstr>
      <vt:lpstr>Réflexion :</vt:lpstr>
      <vt:lpstr>Réflexion :</vt:lpstr>
      <vt:lpstr>Réflexion :</vt:lpstr>
      <vt:lpstr>Écoute attentivement la vidéo pour en savoir plus sur les instruments d’investissement. Réponds aux questions au fur et à mesure.</vt:lpstr>
      <vt:lpstr>Qu’est-ce qu’un investissement?  Quels sont les deux types d’instruments d’investissement?</vt:lpstr>
      <vt:lpstr>Quels sont les deux types d’instruments d’investissement?</vt:lpstr>
      <vt:lpstr>Qu’est-ce qu’un investissement?</vt:lpstr>
      <vt:lpstr>Investissements directs</vt:lpstr>
      <vt:lpstr>Quels sont les deux types d’investissements directs?</vt:lpstr>
      <vt:lpstr>Quels sont les deux types d’investissements directs?</vt:lpstr>
      <vt:lpstr>Quelles sont les trois caractéristiques des actions?</vt:lpstr>
      <vt:lpstr>Quelles sont les trois caractéristiques des actions?</vt:lpstr>
      <vt:lpstr>Les actions en tant qu’investissements directs</vt:lpstr>
      <vt:lpstr>Quelles sont les trois caractéristiques des obligations?</vt:lpstr>
      <vt:lpstr>Quelles sont les trois caractéristiques des obligations?</vt:lpstr>
      <vt:lpstr>Les obligations en tant qu’investissements directs</vt:lpstr>
      <vt:lpstr>Défis associés aux investissements directs</vt:lpstr>
      <vt:lpstr>Quels sont les deux types d’investissements indirects?</vt:lpstr>
      <vt:lpstr>Quels sont les deux types d’investissements indirects?</vt:lpstr>
      <vt:lpstr>Instruments indirects</vt:lpstr>
      <vt:lpstr>Quels sont les trois types d’investissements indirects publics?</vt:lpstr>
      <vt:lpstr>Quels sont les trois types d’investissements indirects publics?</vt:lpstr>
      <vt:lpstr>Investissements indirects publics</vt:lpstr>
      <vt:lpstr>Aperçu des fonds communs de placement et des FNB</vt:lpstr>
      <vt:lpstr>Différences de prix et d’achat entre les fonds communs de placement et les FNB</vt:lpstr>
      <vt:lpstr>Différences dans la gestion des fonds communs de placement et des FNB</vt:lpstr>
      <vt:lpstr>Fonds distincts</vt:lpstr>
      <vt:lpstr>Quel est le seul type d’investissement indirect privé?</vt:lpstr>
      <vt:lpstr>Quel est le seul type d’investissement indirect privé?</vt:lpstr>
      <vt:lpstr>Investissements indirects privés : fonds de couverture</vt:lpstr>
      <vt:lpstr>Quels sont les trois facteurs à considérer avant de choisir un instrument d’investissement?</vt:lpstr>
      <vt:lpstr>Choisir un instrument d’investissement</vt:lpstr>
      <vt:lpstr>Activité sur les mini-profils</vt:lpstr>
      <vt:lpstr>Profil d’Emma</vt:lpstr>
      <vt:lpstr>Profil de Carlos</vt:lpstr>
      <vt:lpstr>Profil de Nora</vt:lpstr>
      <vt:lpstr>Profil personnel</vt:lpstr>
      <vt:lpstr>Visa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Gagliardi, Monica</dc:creator>
  <cp:lastModifiedBy>Walter Goschen</cp:lastModifiedBy>
  <cp:revision>187</cp:revision>
  <dcterms:created xsi:type="dcterms:W3CDTF">2023-10-22T21:01:04Z</dcterms:created>
  <dcterms:modified xsi:type="dcterms:W3CDTF">2026-02-24T21:41:42Z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873328-34e0-4f6c-84cb-dd757c63c1a0_ActionId">
    <vt:lpwstr>ee0202de-5cf6-46c2-8a21-1c0b412b413b</vt:lpwstr>
  </property>
  <property fmtid="{D5CDD505-2E9C-101B-9397-08002B2CF9AE}" pid="3" name="MSIP_Label_be873328-34e0-4f6c-84cb-dd757c63c1a0_ContentBits">
    <vt:lpwstr>0</vt:lpwstr>
  </property>
  <property fmtid="{D5CDD505-2E9C-101B-9397-08002B2CF9AE}" pid="4" name="MSIP_Label_be873328-34e0-4f6c-84cb-dd757c63c1a0_Enabled">
    <vt:lpwstr>true</vt:lpwstr>
  </property>
  <property fmtid="{D5CDD505-2E9C-101B-9397-08002B2CF9AE}" pid="5" name="MSIP_Label_be873328-34e0-4f6c-84cb-dd757c63c1a0_Method">
    <vt:lpwstr>Privileged</vt:lpwstr>
  </property>
  <property fmtid="{D5CDD505-2E9C-101B-9397-08002B2CF9AE}" pid="6" name="MSIP_Label_be873328-34e0-4f6c-84cb-dd757c63c1a0_Name">
    <vt:lpwstr>FIL-Internal</vt:lpwstr>
  </property>
  <property fmtid="{D5CDD505-2E9C-101B-9397-08002B2CF9AE}" pid="7" name="MSIP_Label_be873328-34e0-4f6c-84cb-dd757c63c1a0_SetDate">
    <vt:lpwstr>2023-11-01T18:04:36Z</vt:lpwstr>
  </property>
  <property fmtid="{D5CDD505-2E9C-101B-9397-08002B2CF9AE}" pid="8" name="MSIP_Label_be873328-34e0-4f6c-84cb-dd757c63c1a0_SiteId">
    <vt:lpwstr>6b94db52-3791-432c-b97e-871411cd202e</vt:lpwstr>
  </property>
</Properties>
</file>