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81" r:id="rId2"/>
    <p:sldId id="294" r:id="rId3"/>
    <p:sldId id="483" r:id="rId4"/>
    <p:sldId id="449" r:id="rId5"/>
    <p:sldId id="461" r:id="rId6"/>
    <p:sldId id="485" r:id="rId7"/>
    <p:sldId id="486" r:id="rId8"/>
    <p:sldId id="487" r:id="rId9"/>
    <p:sldId id="484" r:id="rId10"/>
    <p:sldId id="488" r:id="rId11"/>
    <p:sldId id="467" r:id="rId12"/>
    <p:sldId id="468" r:id="rId13"/>
    <p:sldId id="469" r:id="rId14"/>
    <p:sldId id="470" r:id="rId15"/>
    <p:sldId id="471" r:id="rId16"/>
    <p:sldId id="474" r:id="rId17"/>
    <p:sldId id="476" r:id="rId18"/>
    <p:sldId id="477" r:id="rId19"/>
    <p:sldId id="489" r:id="rId20"/>
    <p:sldId id="49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2D2F5-6A79-1988-8E65-8DEEABE977D8}" name="Proulx, Mylène" initials="MP" userId="S::mylene.proulx@fidelity.ca::dabde34f-1aba-4d16-8b5b-696135f88b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agliardi, Monica" initials="GM" lastIdx="0" clrIdx="1"/>
  <p:cmAuthor id="1" name="Young, Alexandra" initials="YA" lastIdx="0" clrIdx="2"/>
  <p:cmAuthor id="2" name="Gill, Ravina" initials="GR" lastIdx="0" clrIdx="3"/>
  <p:cmAuthor id="3" name="Ponce, Vanessa" initials="PV" lastIdx="0" clrIdx="4"/>
  <p:cmAuthor id="4" name="Darien Desroches" initials="DD"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autoAdjust="0"/>
    <p:restoredTop sz="94660"/>
  </p:normalViewPr>
  <p:slideViewPr>
    <p:cSldViewPr snapToGrid="0">
      <p:cViewPr varScale="1">
        <p:scale>
          <a:sx n="108" d="100"/>
          <a:sy n="108" d="100"/>
        </p:scale>
        <p:origin x="1608" y="48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2/24/26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Tree>
    <p:extLst>
      <p:ext uri="{BB962C8B-B14F-4D97-AF65-F5344CB8AC3E}">
        <p14:creationId xmlns:p14="http://schemas.microsoft.com/office/powerpoint/2010/main" val="331860826"/>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4181888"/>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dirty="0" err="1">
                <a:solidFill>
                  <a:schemeClr val="tx1"/>
                </a:solidFill>
                <a:latin typeface="Century Gothic" panose="020B0502020202020204" pitchFamily="34" charset="0"/>
              </a:rPr>
              <a:t>Leçon</a:t>
            </a:r>
            <a:r>
              <a:rPr lang="en-US" b="1" dirty="0">
                <a:solidFill>
                  <a:schemeClr val="tx1"/>
                </a:solidFill>
                <a:latin typeface="Century Gothic" panose="020B0502020202020204" pitchFamily="34" charset="0"/>
              </a:rPr>
              <a:t> 5</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S.R.I.          </a:t>
            </a:r>
            <a:r>
              <a:rPr lang="en-CA" sz="900" dirty="0">
                <a:latin typeface="Century Gothic" panose="020B0502020202020204" pitchFamily="34" charset="0"/>
              </a:rPr>
              <a:t>3401253-v2025123</a:t>
            </a:r>
            <a:endParaRPr lang="en-US" sz="900" dirty="0">
              <a:solidFill>
                <a:schemeClr val="accent5"/>
              </a:solidFill>
              <a:latin typeface="Century Gothic" panose="020B0502020202020204" pitchFamily="34" charset="0"/>
              <a:cs typeface="Arial"/>
            </a:endParaRPr>
          </a:p>
        </p:txBody>
      </p:sp>
      <p:pic>
        <p:nvPicPr>
          <p:cNvPr id="3" name="Image 22" descr="Une image contenant texte, Police, Graphique, logo&#10;&#10;Description générée automatiquement">
            <a:extLst>
              <a:ext uri="{FF2B5EF4-FFF2-40B4-BE49-F238E27FC236}">
                <a16:creationId xmlns:a16="http://schemas.microsoft.com/office/drawing/2014/main" id="{A82C0CC1-B123-05AB-091D-FABF7CCBB73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75165" y="278960"/>
            <a:ext cx="2071370" cy="553085"/>
          </a:xfrm>
          <a:prstGeom prst="rect">
            <a:avLst/>
          </a:prstGeom>
        </p:spPr>
      </p:pic>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video" Target="https://www.youtube.com/embed/q6AEIPre_XA?feature=oembed" TargetMode="Externa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1.jpg"/><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jpg"/><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5.jpeg"/><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video" Target="https://www.youtube.com/embed/q6AEIPre_XA?feature=oembed" TargetMode="Externa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jp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jpg"/><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Types d’instruments d’investissement</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8" name="Online Media 6" descr="Instruments d’investissement">
            <a:hlinkClick r:id="" action="ppaction://media"/>
            <a:extLst>
              <a:ext uri="{FF2B5EF4-FFF2-40B4-BE49-F238E27FC236}">
                <a16:creationId xmlns:a16="http://schemas.microsoft.com/office/drawing/2014/main" id="{4131FD9B-542F-C32F-5F26-B7B88260C5F8}"/>
              </a:ext>
            </a:extLst>
          </p:cNvPr>
          <p:cNvPicPr>
            <a:picLocks noRot="1" noChangeAspect="1"/>
          </p:cNvPicPr>
          <p:nvPr>
            <a:videoFile r:link="rId5"/>
          </p:nvPr>
        </p:nvPicPr>
        <p:blipFill>
          <a:blip r:embed="rId7"/>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50875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C271-3A31-99C0-057E-1A19CE7CD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EF1A9-9D3E-F4F0-C8B5-73DAC0058E64}"/>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Investissements indirects</a:t>
            </a:r>
            <a:endParaRPr lang="en-US"/>
          </a:p>
        </p:txBody>
      </p:sp>
      <p:sp>
        <p:nvSpPr>
          <p:cNvPr id="4" name="Slide Number Placeholder 3">
            <a:extLst>
              <a:ext uri="{FF2B5EF4-FFF2-40B4-BE49-F238E27FC236}">
                <a16:creationId xmlns:a16="http://schemas.microsoft.com/office/drawing/2014/main" id="{419D9FB2-2F02-C35E-988D-1C1E0FEDB2CC}"/>
              </a:ext>
            </a:extLst>
          </p:cNvPr>
          <p:cNvSpPr>
            <a:spLocks noGrp="1"/>
          </p:cNvSpPr>
          <p:nvPr>
            <p:ph type="sldNum" sz="quarter" idx="12"/>
            <p:custDataLst>
              <p:tags r:id="rId2"/>
            </p:custDataLst>
          </p:nvPr>
        </p:nvSpPr>
        <p:spPr/>
        <p:txBody>
          <a:bodyPr/>
          <a:lstStyle/>
          <a:p>
            <a:fld id="{DFDF98CC-160E-494C-8C3C-8CDC5FA257DE}" type="slidenum">
              <a:rPr lang="en-US" smtClean="0"/>
              <a:t>10</a:t>
            </a:fld>
            <a:endParaRPr lang="en-US"/>
          </a:p>
        </p:txBody>
      </p:sp>
      <p:sp>
        <p:nvSpPr>
          <p:cNvPr id="7" name="TextBox 6">
            <a:extLst>
              <a:ext uri="{FF2B5EF4-FFF2-40B4-BE49-F238E27FC236}">
                <a16:creationId xmlns:a16="http://schemas.microsoft.com/office/drawing/2014/main" id="{3E72D157-CCEE-4980-B2CA-E5902B3BFCF8}"/>
              </a:ext>
            </a:extLst>
          </p:cNvPr>
          <p:cNvSpPr txBox="1"/>
          <p:nvPr>
            <p:custDataLst>
              <p:tags r:id="rId3"/>
            </p:custDataLst>
          </p:nvPr>
        </p:nvSpPr>
        <p:spPr>
          <a:xfrm>
            <a:off x="517870" y="2232888"/>
            <a:ext cx="5957071" cy="2966720"/>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La gestion des portefeuilles est confiée à des spécialistes</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Les investisseurs achètent les actifs directement</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Se répartissent en instruments d’investissement indirect publics ou privés</a:t>
            </a:r>
          </a:p>
        </p:txBody>
      </p:sp>
      <p:pic>
        <p:nvPicPr>
          <p:cNvPr id="5" name="Google Shape;148;p22" title="pexels-shkrabaanthony-7163361.jpg">
            <a:extLst>
              <a:ext uri="{FF2B5EF4-FFF2-40B4-BE49-F238E27FC236}">
                <a16:creationId xmlns:a16="http://schemas.microsoft.com/office/drawing/2014/main" id="{92FB4448-D140-2DF5-6B2A-B9B5D2A16D3E}"/>
              </a:ext>
            </a:extLst>
          </p:cNvPr>
          <p:cNvPicPr preferRelativeResize="0"/>
          <p:nvPr>
            <p:custDataLst>
              <p:tags r:id="rId4"/>
            </p:custDataLst>
          </p:nvPr>
        </p:nvPicPr>
        <p:blipFill>
          <a:blip r:embed="rId6">
            <a:alphaModFix/>
          </a:blip>
          <a:stretch>
            <a:fillRect/>
          </a:stretch>
        </p:blipFill>
        <p:spPr>
          <a:xfrm>
            <a:off x="6474941" y="2101750"/>
            <a:ext cx="5717059" cy="3810443"/>
          </a:xfrm>
          <a:prstGeom prst="rect">
            <a:avLst/>
          </a:prstGeom>
          <a:noFill/>
          <a:ln>
            <a:noFill/>
          </a:ln>
        </p:spPr>
      </p:pic>
    </p:spTree>
    <p:extLst>
      <p:ext uri="{BB962C8B-B14F-4D97-AF65-F5344CB8AC3E}">
        <p14:creationId xmlns:p14="http://schemas.microsoft.com/office/powerpoint/2010/main" val="14535726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BBE3-9096-19C7-B440-59EF5E68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EE896-632D-4364-7624-0957211F0E8B}"/>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Investissements indirects publics</a:t>
            </a:r>
            <a:endParaRPr lang="en-US"/>
          </a:p>
        </p:txBody>
      </p:sp>
      <p:sp>
        <p:nvSpPr>
          <p:cNvPr id="4" name="Slide Number Placeholder 3">
            <a:extLst>
              <a:ext uri="{FF2B5EF4-FFF2-40B4-BE49-F238E27FC236}">
                <a16:creationId xmlns:a16="http://schemas.microsoft.com/office/drawing/2014/main" id="{581459E2-D674-04A6-E21C-68D06BC95956}"/>
              </a:ext>
            </a:extLst>
          </p:cNvPr>
          <p:cNvSpPr>
            <a:spLocks noGrp="1"/>
          </p:cNvSpPr>
          <p:nvPr>
            <p:ph type="sldNum" sz="quarter" idx="12"/>
            <p:custDataLst>
              <p:tags r:id="rId2"/>
            </p:custDataLst>
          </p:nvPr>
        </p:nvSpPr>
        <p:spPr/>
        <p:txBody>
          <a:bodyPr/>
          <a:lstStyle/>
          <a:p>
            <a:fld id="{DFDF98CC-160E-494C-8C3C-8CDC5FA257DE}" type="slidenum">
              <a:rPr lang="en-US" smtClean="0"/>
              <a:t>11</a:t>
            </a:fld>
            <a:endParaRPr lang="en-US"/>
          </a:p>
        </p:txBody>
      </p:sp>
      <p:sp>
        <p:nvSpPr>
          <p:cNvPr id="3" name="TextBox 2">
            <a:extLst>
              <a:ext uri="{FF2B5EF4-FFF2-40B4-BE49-F238E27FC236}">
                <a16:creationId xmlns:a16="http://schemas.microsoft.com/office/drawing/2014/main" id="{EE5AF38A-549A-9088-2D09-96FC530ECCCE}"/>
              </a:ext>
            </a:extLst>
          </p:cNvPr>
          <p:cNvSpPr txBox="1"/>
          <p:nvPr>
            <p:custDataLst>
              <p:tags r:id="rId3"/>
            </p:custDataLst>
          </p:nvPr>
        </p:nvSpPr>
        <p:spPr>
          <a:xfrm>
            <a:off x="517870" y="2232888"/>
            <a:ext cx="5350667" cy="2672080"/>
          </a:xfrm>
          <a:prstGeom prst="rect">
            <a:avLst/>
          </a:prstGeom>
          <a:noFill/>
        </p:spPr>
        <p:txBody>
          <a:bodyPr wrap="square">
            <a:spAutoFit/>
          </a:bodyPr>
          <a:lstStyle/>
          <a:p>
            <a:pPr marL="342900" lvl="0" indent="-342900">
              <a:spcBef>
                <a:spcPts val="360"/>
              </a:spcBef>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Offerts au grand public</a:t>
            </a:r>
          </a:p>
          <a:p>
            <a:pPr marL="342900" lvl="0" indent="-342900">
              <a:spcBef>
                <a:spcPts val="360"/>
              </a:spcBef>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Comprennent les : </a:t>
            </a:r>
          </a:p>
          <a:p>
            <a:pPr marL="742950" lvl="1" indent="-247650">
              <a:spcBef>
                <a:spcPts val="360"/>
              </a:spcBef>
              <a:buClr>
                <a:schemeClr val="dk1"/>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FNB</a:t>
            </a:r>
          </a:p>
          <a:p>
            <a:pPr marL="742950" lvl="1" indent="-247650">
              <a:spcBef>
                <a:spcPts val="360"/>
              </a:spcBef>
              <a:buClr>
                <a:schemeClr val="dk1"/>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Fonds communs de placement</a:t>
            </a:r>
          </a:p>
          <a:p>
            <a:pPr marL="742950" lvl="1" indent="-247650">
              <a:spcBef>
                <a:spcPts val="360"/>
              </a:spcBef>
              <a:buClr>
                <a:schemeClr val="dk1"/>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Fonds distincts</a:t>
            </a:r>
          </a:p>
        </p:txBody>
      </p:sp>
      <p:pic>
        <p:nvPicPr>
          <p:cNvPr id="7" name="Google Shape;449;p51">
            <a:extLst>
              <a:ext uri="{FF2B5EF4-FFF2-40B4-BE49-F238E27FC236}">
                <a16:creationId xmlns:a16="http://schemas.microsoft.com/office/drawing/2014/main" id="{164C3E0D-B599-6473-B532-EF35E55C500A}"/>
              </a:ext>
            </a:extLst>
          </p:cNvPr>
          <p:cNvPicPr preferRelativeResize="0"/>
          <p:nvPr>
            <p:custDataLst>
              <p:tags r:id="rId4"/>
            </p:custDataLst>
          </p:nvPr>
        </p:nvPicPr>
        <p:blipFill>
          <a:blip r:embed="rId6">
            <a:alphaModFix/>
          </a:blip>
          <a:stretch>
            <a:fillRect/>
          </a:stretch>
        </p:blipFill>
        <p:spPr>
          <a:xfrm>
            <a:off x="5913183" y="2118528"/>
            <a:ext cx="6278818" cy="3340575"/>
          </a:xfrm>
          <a:prstGeom prst="rect">
            <a:avLst/>
          </a:prstGeom>
          <a:noFill/>
          <a:ln>
            <a:noFill/>
          </a:ln>
        </p:spPr>
      </p:pic>
    </p:spTree>
    <p:extLst>
      <p:ext uri="{BB962C8B-B14F-4D97-AF65-F5344CB8AC3E}">
        <p14:creationId xmlns:p14="http://schemas.microsoft.com/office/powerpoint/2010/main" val="546584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77FA-D935-DFD3-97D3-DECA99B9F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90B71-F459-01DD-EE14-31284FA8C53A}"/>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Aperçu des fonds communs de placement et des FNB</a:t>
            </a:r>
            <a:endParaRPr lang="en-US"/>
          </a:p>
        </p:txBody>
      </p:sp>
      <p:sp>
        <p:nvSpPr>
          <p:cNvPr id="4" name="Slide Number Placeholder 3">
            <a:extLst>
              <a:ext uri="{FF2B5EF4-FFF2-40B4-BE49-F238E27FC236}">
                <a16:creationId xmlns:a16="http://schemas.microsoft.com/office/drawing/2014/main" id="{9A2A5BAD-3F4B-26CE-0292-701A107731AF}"/>
              </a:ext>
            </a:extLst>
          </p:cNvPr>
          <p:cNvSpPr>
            <a:spLocks noGrp="1"/>
          </p:cNvSpPr>
          <p:nvPr>
            <p:ph type="sldNum" sz="quarter" idx="12"/>
            <p:custDataLst>
              <p:tags r:id="rId2"/>
            </p:custDataLst>
          </p:nvPr>
        </p:nvSpPr>
        <p:spPr/>
        <p:txBody>
          <a:bodyPr/>
          <a:lstStyle/>
          <a:p>
            <a:fld id="{DFDF98CC-160E-494C-8C3C-8CDC5FA257DE}" type="slidenum">
              <a:rPr lang="en-US" smtClean="0"/>
              <a:t>12</a:t>
            </a:fld>
            <a:endParaRPr lang="en-US"/>
          </a:p>
        </p:txBody>
      </p:sp>
      <p:sp>
        <p:nvSpPr>
          <p:cNvPr id="3" name="TextBox 2">
            <a:extLst>
              <a:ext uri="{FF2B5EF4-FFF2-40B4-BE49-F238E27FC236}">
                <a16:creationId xmlns:a16="http://schemas.microsoft.com/office/drawing/2014/main" id="{7B84199A-DC5F-BD84-3941-977617F4A62D}"/>
              </a:ext>
            </a:extLst>
          </p:cNvPr>
          <p:cNvSpPr txBox="1"/>
          <p:nvPr>
            <p:custDataLst>
              <p:tags r:id="rId3"/>
            </p:custDataLst>
          </p:nvPr>
        </p:nvSpPr>
        <p:spPr>
          <a:xfrm>
            <a:off x="517870" y="2232888"/>
            <a:ext cx="5350667" cy="2915920"/>
          </a:xfrm>
          <a:prstGeom prst="rect">
            <a:avLst/>
          </a:prstGeom>
          <a:noFill/>
        </p:spPr>
        <p:txBody>
          <a:bodyPr wrap="square">
            <a:spAutoFit/>
          </a:bodyPr>
          <a:lstStyle/>
          <a:p>
            <a:pPr marL="342900" lvl="0" indent="-342900">
              <a:spcBef>
                <a:spcPts val="360"/>
              </a:spcBef>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Diversification à moindre coût</a:t>
            </a:r>
          </a:p>
          <a:p>
            <a:pPr marL="342900" lvl="0" indent="-342900">
              <a:spcBef>
                <a:spcPts val="360"/>
              </a:spcBef>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Investissent dans des actions, obligations et catégories d’actifs non traditionnels comme les marchandises et l’immobilier </a:t>
            </a:r>
          </a:p>
        </p:txBody>
      </p:sp>
      <p:pic>
        <p:nvPicPr>
          <p:cNvPr id="5" name="Google Shape;457;p52">
            <a:extLst>
              <a:ext uri="{FF2B5EF4-FFF2-40B4-BE49-F238E27FC236}">
                <a16:creationId xmlns:a16="http://schemas.microsoft.com/office/drawing/2014/main" id="{686E2379-9BDC-59D7-843D-8E7028DD9296}"/>
              </a:ext>
            </a:extLst>
          </p:cNvPr>
          <p:cNvPicPr preferRelativeResize="0"/>
          <p:nvPr>
            <p:custDataLst>
              <p:tags r:id="rId4"/>
            </p:custDataLst>
          </p:nvPr>
        </p:nvPicPr>
        <p:blipFill>
          <a:blip r:embed="rId6">
            <a:alphaModFix/>
            <a:extLst>
              <a:ext uri="{28A0092B-C50C-407E-A947-70E740481C1C}">
                <a14:useLocalDpi xmlns:a14="http://schemas.microsoft.com/office/drawing/2010/main" val="0"/>
              </a:ext>
            </a:extLst>
          </a:blip>
          <a:srcRect/>
          <a:stretch/>
        </p:blipFill>
        <p:spPr>
          <a:xfrm>
            <a:off x="6411312" y="2088099"/>
            <a:ext cx="5779668" cy="3609437"/>
          </a:xfrm>
          <a:prstGeom prst="rect">
            <a:avLst/>
          </a:prstGeom>
          <a:noFill/>
          <a:ln>
            <a:noFill/>
          </a:ln>
        </p:spPr>
      </p:pic>
    </p:spTree>
    <p:extLst>
      <p:ext uri="{BB962C8B-B14F-4D97-AF65-F5344CB8AC3E}">
        <p14:creationId xmlns:p14="http://schemas.microsoft.com/office/powerpoint/2010/main" val="33117417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07A67-7727-53EE-A430-470D53088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82D51-FDAB-F954-FB2F-9E57DD58E7EA}"/>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Différences de prix et d’achat entre les fonds communs de placement et les FNB</a:t>
            </a:r>
            <a:endParaRPr lang="en-US"/>
          </a:p>
        </p:txBody>
      </p:sp>
      <p:sp>
        <p:nvSpPr>
          <p:cNvPr id="4" name="Slide Number Placeholder 3">
            <a:extLst>
              <a:ext uri="{FF2B5EF4-FFF2-40B4-BE49-F238E27FC236}">
                <a16:creationId xmlns:a16="http://schemas.microsoft.com/office/drawing/2014/main" id="{F62F834C-A3AC-B760-A1CB-7D87861484F0}"/>
              </a:ext>
            </a:extLst>
          </p:cNvPr>
          <p:cNvSpPr>
            <a:spLocks noGrp="1"/>
          </p:cNvSpPr>
          <p:nvPr>
            <p:ph type="sldNum" sz="quarter" idx="12"/>
            <p:custDataLst>
              <p:tags r:id="rId2"/>
            </p:custDataLst>
          </p:nvPr>
        </p:nvSpPr>
        <p:spPr/>
        <p:txBody>
          <a:bodyPr/>
          <a:lstStyle/>
          <a:p>
            <a:fld id="{DFDF98CC-160E-494C-8C3C-8CDC5FA257DE}" type="slidenum">
              <a:rPr lang="en-US" smtClean="0"/>
              <a:t>13</a:t>
            </a:fld>
            <a:endParaRPr lang="en-US"/>
          </a:p>
        </p:txBody>
      </p:sp>
      <p:sp>
        <p:nvSpPr>
          <p:cNvPr id="3" name="TextBox 2">
            <a:extLst>
              <a:ext uri="{FF2B5EF4-FFF2-40B4-BE49-F238E27FC236}">
                <a16:creationId xmlns:a16="http://schemas.microsoft.com/office/drawing/2014/main" id="{C37A1A6B-A4C3-9DCC-C1F7-92C8D8166260}"/>
              </a:ext>
            </a:extLst>
          </p:cNvPr>
          <p:cNvSpPr txBox="1"/>
          <p:nvPr>
            <p:custDataLst>
              <p:tags r:id="rId3"/>
            </p:custDataLst>
          </p:nvPr>
        </p:nvSpPr>
        <p:spPr>
          <a:xfrm>
            <a:off x="517870" y="2409780"/>
            <a:ext cx="11003570" cy="3672800"/>
          </a:xfrm>
          <a:prstGeom prst="rect">
            <a:avLst/>
          </a:prstGeom>
          <a:noFill/>
        </p:spPr>
        <p:txBody>
          <a:bodyPr wrap="square">
            <a:spAutoFit/>
          </a:bodyPr>
          <a:lstStyle/>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Fonds communs de placement : valeur établie quotidiennement à la clôture des marchés (valeur liquidative)</a:t>
            </a:r>
          </a:p>
          <a:p>
            <a:pPr marL="342900" lvl="0" indent="-342900">
              <a:spcBef>
                <a:spcPts val="360"/>
              </a:spcBef>
              <a:buClr>
                <a:srgbClr val="A2AAAD"/>
              </a:buClr>
              <a:buSzPts val="1800"/>
              <a:buChar char="•"/>
            </a:pPr>
            <a:r>
              <a:rPr lang="fr-CA" sz="2400" dirty="0">
                <a:solidFill>
                  <a:srgbClr val="000000"/>
                </a:solidFill>
                <a:uFill>
                  <a:solidFill>
                    <a:prstClr val="black">
                      <a:alpha val="0"/>
                    </a:prstClr>
                  </a:solidFill>
                </a:uFill>
                <a:latin typeface="Century Gothic"/>
                <a:ea typeface="Century Gothic"/>
                <a:cs typeface="Century Gothic"/>
              </a:rPr>
              <a:t>V</a:t>
            </a: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aleur liquidative / nombre total de parts en circulation = valeur de chaque part des fonds communs de placement</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FNB : valeur établie en temps réel pendant les heures d’ouverture de la bourse</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Achat et vente sur les marchés boursiers</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Prix établi en fonction de l’offre et de la demande sur les marchés</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Le prix et la quantité peuvent fluctuer quotidiennement</a:t>
            </a:r>
          </a:p>
        </p:txBody>
      </p:sp>
    </p:spTree>
    <p:extLst>
      <p:ext uri="{BB962C8B-B14F-4D97-AF65-F5344CB8AC3E}">
        <p14:creationId xmlns:p14="http://schemas.microsoft.com/office/powerpoint/2010/main" val="11584341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AA06-5CB7-AE42-280D-665FAB392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237A1-BB69-1879-BED9-EB3C117D865C}"/>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Différences dans la gestion des fonds communs de placement et des FNB</a:t>
            </a:r>
            <a:endParaRPr lang="en-US"/>
          </a:p>
        </p:txBody>
      </p:sp>
      <p:sp>
        <p:nvSpPr>
          <p:cNvPr id="4" name="Slide Number Placeholder 3">
            <a:extLst>
              <a:ext uri="{FF2B5EF4-FFF2-40B4-BE49-F238E27FC236}">
                <a16:creationId xmlns:a16="http://schemas.microsoft.com/office/drawing/2014/main" id="{D2165381-664D-6A7F-F248-4C1A8ED7588D}"/>
              </a:ext>
            </a:extLst>
          </p:cNvPr>
          <p:cNvSpPr>
            <a:spLocks noGrp="1"/>
          </p:cNvSpPr>
          <p:nvPr>
            <p:ph type="sldNum" sz="quarter" idx="12"/>
            <p:custDataLst>
              <p:tags r:id="rId2"/>
            </p:custDataLst>
          </p:nvPr>
        </p:nvSpPr>
        <p:spPr/>
        <p:txBody>
          <a:bodyPr/>
          <a:lstStyle/>
          <a:p>
            <a:fld id="{DFDF98CC-160E-494C-8C3C-8CDC5FA257DE}" type="slidenum">
              <a:rPr lang="en-US" smtClean="0"/>
              <a:t>14</a:t>
            </a:fld>
            <a:endParaRPr lang="en-US"/>
          </a:p>
        </p:txBody>
      </p:sp>
      <p:sp>
        <p:nvSpPr>
          <p:cNvPr id="3" name="TextBox 2">
            <a:extLst>
              <a:ext uri="{FF2B5EF4-FFF2-40B4-BE49-F238E27FC236}">
                <a16:creationId xmlns:a16="http://schemas.microsoft.com/office/drawing/2014/main" id="{839DEFDB-72FE-06C7-4B04-385CBE0D84EB}"/>
              </a:ext>
            </a:extLst>
          </p:cNvPr>
          <p:cNvSpPr txBox="1"/>
          <p:nvPr>
            <p:custDataLst>
              <p:tags r:id="rId3"/>
            </p:custDataLst>
          </p:nvPr>
        </p:nvSpPr>
        <p:spPr>
          <a:xfrm>
            <a:off x="517870" y="2232888"/>
            <a:ext cx="5578130" cy="3759200"/>
          </a:xfrm>
          <a:prstGeom prst="rect">
            <a:avLst/>
          </a:prstGeom>
          <a:noFill/>
        </p:spPr>
        <p:txBody>
          <a:bodyPr wrap="square">
            <a:spAutoFit/>
          </a:bodyPr>
          <a:lstStyle/>
          <a:p>
            <a:pPr>
              <a:spcBef>
                <a:spcPts val="360"/>
              </a:spcBef>
              <a:buClr>
                <a:srgbClr val="A2AAAD"/>
              </a:buClr>
              <a:buSzPts val="1800"/>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Style de gestion :</a:t>
            </a:r>
          </a:p>
          <a:p>
            <a:pPr marL="342900" lvl="0" indent="-342900">
              <a:spcBef>
                <a:spcPts val="360"/>
              </a:spcBef>
              <a:buClr>
                <a:srgbClr val="A2AAAD"/>
              </a:buClr>
              <a:buSzPts val="1800"/>
              <a:buChar char="•"/>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Fonds communs de placement : habituellement gérés activement (coût plus élevé)</a:t>
            </a:r>
          </a:p>
          <a:p>
            <a:pPr marL="342900" lvl="0" indent="-342900">
              <a:spcBef>
                <a:spcPts val="360"/>
              </a:spcBef>
              <a:buClr>
                <a:srgbClr val="A2AAAD"/>
              </a:buClr>
              <a:buSzPts val="1800"/>
              <a:buChar char="•"/>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FNB : habituellement gérés passivement (suivi du rendement d’un indice; coût inférieur)</a:t>
            </a:r>
          </a:p>
        </p:txBody>
      </p:sp>
      <p:pic>
        <p:nvPicPr>
          <p:cNvPr id="6" name="Google Shape;472;p54">
            <a:extLst>
              <a:ext uri="{FF2B5EF4-FFF2-40B4-BE49-F238E27FC236}">
                <a16:creationId xmlns:a16="http://schemas.microsoft.com/office/drawing/2014/main" id="{0CC0E8BB-BBF7-8A1F-116E-9EC57EDB34E0}"/>
              </a:ext>
            </a:extLst>
          </p:cNvPr>
          <p:cNvPicPr preferRelativeResize="0"/>
          <p:nvPr>
            <p:custDataLst>
              <p:tags r:id="rId4"/>
            </p:custDataLst>
          </p:nvPr>
        </p:nvPicPr>
        <p:blipFill>
          <a:blip r:embed="rId6">
            <a:alphaModFix/>
            <a:extLst>
              <a:ext uri="{28A0092B-C50C-407E-A947-70E740481C1C}">
                <a14:useLocalDpi xmlns:a14="http://schemas.microsoft.com/office/drawing/2010/main" val="0"/>
              </a:ext>
            </a:extLst>
          </a:blip>
          <a:srcRect/>
          <a:stretch/>
        </p:blipFill>
        <p:spPr>
          <a:xfrm>
            <a:off x="6317776" y="2234062"/>
            <a:ext cx="5887872" cy="3090050"/>
          </a:xfrm>
          <a:prstGeom prst="rect">
            <a:avLst/>
          </a:prstGeom>
          <a:noFill/>
          <a:ln>
            <a:noFill/>
          </a:ln>
        </p:spPr>
      </p:pic>
    </p:spTree>
    <p:extLst>
      <p:ext uri="{BB962C8B-B14F-4D97-AF65-F5344CB8AC3E}">
        <p14:creationId xmlns:p14="http://schemas.microsoft.com/office/powerpoint/2010/main" val="787824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526E-FCB9-B63F-80F9-3B789FA8E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6A13C-2672-34F8-B57C-D79A9F3363A4}"/>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Fonds distincts</a:t>
            </a:r>
            <a:endParaRPr lang="en-US"/>
          </a:p>
        </p:txBody>
      </p:sp>
      <p:sp>
        <p:nvSpPr>
          <p:cNvPr id="4" name="Slide Number Placeholder 3">
            <a:extLst>
              <a:ext uri="{FF2B5EF4-FFF2-40B4-BE49-F238E27FC236}">
                <a16:creationId xmlns:a16="http://schemas.microsoft.com/office/drawing/2014/main" id="{016C387C-2547-3527-92AD-91A93C07A5D7}"/>
              </a:ext>
            </a:extLst>
          </p:cNvPr>
          <p:cNvSpPr>
            <a:spLocks noGrp="1"/>
          </p:cNvSpPr>
          <p:nvPr>
            <p:ph type="sldNum" sz="quarter" idx="12"/>
            <p:custDataLst>
              <p:tags r:id="rId2"/>
            </p:custDataLst>
          </p:nvPr>
        </p:nvSpPr>
        <p:spPr/>
        <p:txBody>
          <a:bodyPr/>
          <a:lstStyle/>
          <a:p>
            <a:fld id="{DFDF98CC-160E-494C-8C3C-8CDC5FA257DE}" type="slidenum">
              <a:rPr lang="en-US" smtClean="0"/>
              <a:t>15</a:t>
            </a:fld>
            <a:endParaRPr lang="en-US"/>
          </a:p>
        </p:txBody>
      </p:sp>
      <p:sp>
        <p:nvSpPr>
          <p:cNvPr id="3" name="TextBox 2">
            <a:extLst>
              <a:ext uri="{FF2B5EF4-FFF2-40B4-BE49-F238E27FC236}">
                <a16:creationId xmlns:a16="http://schemas.microsoft.com/office/drawing/2014/main" id="{F77895D7-409A-ECAA-C7F0-32064AEB7489}"/>
              </a:ext>
            </a:extLst>
          </p:cNvPr>
          <p:cNvSpPr txBox="1"/>
          <p:nvPr>
            <p:custDataLst>
              <p:tags r:id="rId3"/>
            </p:custDataLst>
          </p:nvPr>
        </p:nvSpPr>
        <p:spPr>
          <a:xfrm>
            <a:off x="517870" y="2232888"/>
            <a:ext cx="6510727" cy="3990836"/>
          </a:xfrm>
          <a:prstGeom prst="rect">
            <a:avLst/>
          </a:prstGeom>
          <a:noFill/>
        </p:spPr>
        <p:txBody>
          <a:bodyPr wrap="square">
            <a:spAutoFit/>
          </a:bodyPr>
          <a:lstStyle/>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Offerts par les compagnies d’assurance canadiennes</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Comportent un volet d’assurance et un volet d’investissement</a:t>
            </a:r>
            <a:endParaRPr lang="fr-CA" sz="2800" b="0" i="0" u="none" strike="noStrike" cap="none" baseline="0" dirty="0">
              <a:solidFill>
                <a:srgbClr val="000000"/>
              </a:solidFill>
              <a:effectLst/>
              <a:uFill>
                <a:solidFill>
                  <a:prstClr val="black">
                    <a:alpha val="0"/>
                  </a:prstClr>
                </a:solidFill>
              </a:uFill>
              <a:latin typeface="Century Gothic"/>
              <a:ea typeface="Century Gothic"/>
              <a:cs typeface="Century Gothic"/>
            </a:endParaRP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Adaptés aux investisseurs prudents ou à ceux qui approchent de la retraite</a:t>
            </a:r>
          </a:p>
          <a:p>
            <a:pPr marL="342900" lvl="0" indent="-342900">
              <a:spcBef>
                <a:spcPts val="360"/>
              </a:spcBef>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Livrés avec une garantie (75 % à 100 % des placements protégés après plus ou moins 10 ans)</a:t>
            </a:r>
          </a:p>
          <a:p>
            <a:pPr marL="342900" lvl="0" indent="-342900">
              <a:spcBef>
                <a:spcPts val="360"/>
              </a:spcBef>
              <a:buClr>
                <a:srgbClr val="A2AAAD"/>
              </a:buClr>
              <a:buSzPts val="1800"/>
              <a:buChar char="•"/>
            </a:pPr>
            <a:endParaRPr lang="en-CA" sz="2400" dirty="0">
              <a:latin typeface="Century Gothic" panose="020B0502020202020204" pitchFamily="34" charset="0"/>
            </a:endParaRPr>
          </a:p>
        </p:txBody>
      </p:sp>
      <p:sp>
        <p:nvSpPr>
          <p:cNvPr id="5" name="Oval 4">
            <a:extLst>
              <a:ext uri="{FF2B5EF4-FFF2-40B4-BE49-F238E27FC236}">
                <a16:creationId xmlns:a16="http://schemas.microsoft.com/office/drawing/2014/main" id="{20FCE1CB-4326-64B4-20A4-0252F4AAC76C}"/>
              </a:ext>
            </a:extLst>
          </p:cNvPr>
          <p:cNvSpPr/>
          <p:nvPr>
            <p:custDataLst>
              <p:tags r:id="rId4"/>
            </p:custDataLst>
          </p:nvPr>
        </p:nvSpPr>
        <p:spPr>
          <a:xfrm>
            <a:off x="7703566" y="1991844"/>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8" name="Picture 7" descr="Sac d’argent blanc avec une pièce de monnaie et un symbole de dollar&#10;&#10;Le contenu généré par l’IA peut être inexact.">
            <a:extLst>
              <a:ext uri="{FF2B5EF4-FFF2-40B4-BE49-F238E27FC236}">
                <a16:creationId xmlns:a16="http://schemas.microsoft.com/office/drawing/2014/main" id="{7D4BD7F7-82DE-04D9-0481-2F0F3156020E}"/>
              </a:ext>
            </a:extLst>
          </p:cNvPr>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8000479" y="2252742"/>
            <a:ext cx="3063037" cy="2857589"/>
          </a:xfrm>
          <a:prstGeom prst="rect">
            <a:avLst/>
          </a:prstGeom>
        </p:spPr>
      </p:pic>
    </p:spTree>
    <p:extLst>
      <p:ext uri="{BB962C8B-B14F-4D97-AF65-F5344CB8AC3E}">
        <p14:creationId xmlns:p14="http://schemas.microsoft.com/office/powerpoint/2010/main" val="34445321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8267-1B6A-5B82-B7D1-01F65177C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2F642-E29A-CBCA-B117-4CFB52ED4EA5}"/>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dirty="0">
                <a:solidFill>
                  <a:srgbClr val="205885"/>
                </a:solidFill>
                <a:effectLst/>
                <a:uFill>
                  <a:solidFill>
                    <a:prstClr val="black">
                      <a:alpha val="0"/>
                    </a:prstClr>
                  </a:solidFill>
                </a:uFill>
                <a:latin typeface="Century Gothic"/>
                <a:ea typeface="Century Gothic"/>
                <a:cs typeface="Century Gothic"/>
              </a:rPr>
              <a:t>Investissements indirects privés : fonds de couverture</a:t>
            </a:r>
            <a:endParaRPr lang="en-US" dirty="0"/>
          </a:p>
        </p:txBody>
      </p:sp>
      <p:sp>
        <p:nvSpPr>
          <p:cNvPr id="4" name="Slide Number Placeholder 3">
            <a:extLst>
              <a:ext uri="{FF2B5EF4-FFF2-40B4-BE49-F238E27FC236}">
                <a16:creationId xmlns:a16="http://schemas.microsoft.com/office/drawing/2014/main" id="{7F0E5F18-C57A-824C-2A29-D21297A04B12}"/>
              </a:ext>
            </a:extLst>
          </p:cNvPr>
          <p:cNvSpPr>
            <a:spLocks noGrp="1"/>
          </p:cNvSpPr>
          <p:nvPr>
            <p:ph type="sldNum" sz="quarter" idx="12"/>
            <p:custDataLst>
              <p:tags r:id="rId2"/>
            </p:custDataLst>
          </p:nvPr>
        </p:nvSpPr>
        <p:spPr/>
        <p:txBody>
          <a:bodyPr/>
          <a:lstStyle/>
          <a:p>
            <a:fld id="{DFDF98CC-160E-494C-8C3C-8CDC5FA257DE}" type="slidenum">
              <a:rPr lang="en-US" smtClean="0"/>
              <a:t>16</a:t>
            </a:fld>
            <a:endParaRPr lang="en-US"/>
          </a:p>
        </p:txBody>
      </p:sp>
      <p:sp>
        <p:nvSpPr>
          <p:cNvPr id="3" name="TextBox 2">
            <a:extLst>
              <a:ext uri="{FF2B5EF4-FFF2-40B4-BE49-F238E27FC236}">
                <a16:creationId xmlns:a16="http://schemas.microsoft.com/office/drawing/2014/main" id="{41B34A0B-5E25-9022-9EBF-11283D4B00FB}"/>
              </a:ext>
            </a:extLst>
          </p:cNvPr>
          <p:cNvSpPr txBox="1"/>
          <p:nvPr>
            <p:custDataLst>
              <p:tags r:id="rId3"/>
            </p:custDataLst>
          </p:nvPr>
        </p:nvSpPr>
        <p:spPr>
          <a:xfrm>
            <a:off x="517871" y="2232888"/>
            <a:ext cx="5589899" cy="3970318"/>
          </a:xfrm>
          <a:prstGeom prst="rect">
            <a:avLst/>
          </a:prstGeom>
          <a:noFill/>
        </p:spPr>
        <p:txBody>
          <a:bodyPr wrap="square">
            <a:spAutoFit/>
          </a:bodyPr>
          <a:lstStyle/>
          <a:p>
            <a:pPr marL="342900" lvl="0" indent="-342900">
              <a:spcBef>
                <a:spcPts val="360"/>
              </a:spcBef>
              <a:buClr>
                <a:srgbClr val="A2AAAD"/>
              </a:buClr>
              <a:buSzPts val="1800"/>
              <a:buChar char="•"/>
            </a:pPr>
            <a:r>
              <a:rPr lang="fr-CA" sz="2200" b="0" i="0" u="none" strike="noStrike" cap="none" baseline="0" dirty="0">
                <a:solidFill>
                  <a:srgbClr val="000000"/>
                </a:solidFill>
                <a:effectLst/>
                <a:uFill>
                  <a:solidFill>
                    <a:prstClr val="black">
                      <a:alpha val="0"/>
                    </a:prstClr>
                  </a:solidFill>
                </a:uFill>
                <a:latin typeface="Century Gothic"/>
                <a:ea typeface="Century Gothic"/>
                <a:cs typeface="Century Gothic"/>
              </a:rPr>
              <a:t>Les fonds de couverture visent des rendements élevés au moyen de stratégies avancées (vente à découvert, effet de levier et autres)</a:t>
            </a:r>
          </a:p>
          <a:p>
            <a:pPr marL="342900" lvl="0" indent="-342900">
              <a:spcBef>
                <a:spcPts val="360"/>
              </a:spcBef>
              <a:buClr>
                <a:srgbClr val="A2AAAD"/>
              </a:buClr>
              <a:buSzPts val="1800"/>
              <a:buChar char="•"/>
            </a:pPr>
            <a:r>
              <a:rPr lang="fr-CA" sz="2200" b="0" i="0" u="none" strike="noStrike" cap="none" baseline="0" dirty="0">
                <a:solidFill>
                  <a:srgbClr val="000000"/>
                </a:solidFill>
                <a:effectLst/>
                <a:uFill>
                  <a:solidFill>
                    <a:prstClr val="black">
                      <a:alpha val="0"/>
                    </a:prstClr>
                  </a:solidFill>
                </a:uFill>
                <a:latin typeface="Century Gothic"/>
                <a:ea typeface="Century Gothic"/>
                <a:cs typeface="Century Gothic"/>
              </a:rPr>
              <a:t>Exigences : statut d’investisseur qualifié (revenus ou valeur des actifs élevés)</a:t>
            </a:r>
          </a:p>
          <a:p>
            <a:pPr marL="342900" lvl="0" indent="-342900">
              <a:spcBef>
                <a:spcPts val="360"/>
              </a:spcBef>
              <a:buClr>
                <a:srgbClr val="A2AAAD"/>
              </a:buClr>
              <a:buSzPts val="1800"/>
              <a:buChar char="•"/>
            </a:pPr>
            <a:r>
              <a:rPr lang="fr-CA" sz="2200" b="0" i="0" u="none" strike="noStrike" cap="none" baseline="0" dirty="0">
                <a:solidFill>
                  <a:srgbClr val="000000"/>
                </a:solidFill>
                <a:effectLst/>
                <a:uFill>
                  <a:solidFill>
                    <a:prstClr val="black">
                      <a:alpha val="0"/>
                    </a:prstClr>
                  </a:solidFill>
                </a:uFill>
                <a:latin typeface="Century Gothic"/>
                <a:ea typeface="Century Gothic"/>
                <a:cs typeface="Century Gothic"/>
              </a:rPr>
              <a:t>Ces fonds sont moins réglementés que les fonds communs de placement</a:t>
            </a:r>
          </a:p>
          <a:p>
            <a:pPr marL="342900" lvl="0" indent="-342900">
              <a:spcBef>
                <a:spcPts val="360"/>
              </a:spcBef>
              <a:buClr>
                <a:srgbClr val="A2AAAD"/>
              </a:buClr>
              <a:buSzPts val="1800"/>
              <a:buChar char="•"/>
            </a:pPr>
            <a:endParaRPr lang="en-CA" sz="2200" dirty="0">
              <a:latin typeface="Century Gothic" panose="020B0502020202020204" pitchFamily="34" charset="0"/>
            </a:endParaRPr>
          </a:p>
        </p:txBody>
      </p:sp>
      <p:pic>
        <p:nvPicPr>
          <p:cNvPr id="5" name="Google Shape;499;p58">
            <a:extLst>
              <a:ext uri="{FF2B5EF4-FFF2-40B4-BE49-F238E27FC236}">
                <a16:creationId xmlns:a16="http://schemas.microsoft.com/office/drawing/2014/main" id="{A1623C74-26FB-0464-A93F-23AEABEF6062}"/>
              </a:ext>
            </a:extLst>
          </p:cNvPr>
          <p:cNvPicPr preferRelativeResize="0"/>
          <p:nvPr>
            <p:custDataLst>
              <p:tags r:id="rId4"/>
            </p:custDataLst>
          </p:nvPr>
        </p:nvPicPr>
        <p:blipFill>
          <a:blip r:embed="rId6">
            <a:alphaModFix/>
          </a:blip>
          <a:stretch>
            <a:fillRect/>
          </a:stretch>
        </p:blipFill>
        <p:spPr>
          <a:xfrm>
            <a:off x="6602100" y="2232888"/>
            <a:ext cx="5589899" cy="3144330"/>
          </a:xfrm>
          <a:prstGeom prst="rect">
            <a:avLst/>
          </a:prstGeom>
          <a:noFill/>
          <a:ln>
            <a:noFill/>
          </a:ln>
        </p:spPr>
      </p:pic>
    </p:spTree>
    <p:extLst>
      <p:ext uri="{BB962C8B-B14F-4D97-AF65-F5344CB8AC3E}">
        <p14:creationId xmlns:p14="http://schemas.microsoft.com/office/powerpoint/2010/main" val="21814722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1482-04C7-3983-A535-272D4675B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F6B52-52C0-19C2-0A43-67729E328632}"/>
              </a:ext>
            </a:extLst>
          </p:cNvPr>
          <p:cNvSpPr>
            <a:spLocks noGrp="1"/>
          </p:cNvSpPr>
          <p:nvPr>
            <p:ph type="ctrTitle"/>
            <p:custDataLst>
              <p:tags r:id="rId1"/>
            </p:custDataLst>
          </p:nvPr>
        </p:nvSpPr>
        <p:spPr>
          <a:xfrm>
            <a:off x="517870" y="1160463"/>
            <a:ext cx="11150966"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Choisir un instrument d’investissement</a:t>
            </a:r>
            <a:endParaRPr lang="en-US"/>
          </a:p>
        </p:txBody>
      </p:sp>
      <p:sp>
        <p:nvSpPr>
          <p:cNvPr id="4" name="Slide Number Placeholder 3">
            <a:extLst>
              <a:ext uri="{FF2B5EF4-FFF2-40B4-BE49-F238E27FC236}">
                <a16:creationId xmlns:a16="http://schemas.microsoft.com/office/drawing/2014/main" id="{C6D364E3-62B1-FF4C-05EB-3B71B2EC1C9D}"/>
              </a:ext>
            </a:extLst>
          </p:cNvPr>
          <p:cNvSpPr>
            <a:spLocks noGrp="1"/>
          </p:cNvSpPr>
          <p:nvPr>
            <p:ph type="sldNum" sz="quarter" idx="12"/>
            <p:custDataLst>
              <p:tags r:id="rId2"/>
            </p:custDataLst>
          </p:nvPr>
        </p:nvSpPr>
        <p:spPr/>
        <p:txBody>
          <a:bodyPr/>
          <a:lstStyle/>
          <a:p>
            <a:fld id="{DFDF98CC-160E-494C-8C3C-8CDC5FA257DE}" type="slidenum">
              <a:rPr lang="en-US" smtClean="0"/>
              <a:t>17</a:t>
            </a:fld>
            <a:endParaRPr lang="en-US"/>
          </a:p>
        </p:txBody>
      </p:sp>
      <p:sp>
        <p:nvSpPr>
          <p:cNvPr id="3" name="TextBox 2">
            <a:extLst>
              <a:ext uri="{FF2B5EF4-FFF2-40B4-BE49-F238E27FC236}">
                <a16:creationId xmlns:a16="http://schemas.microsoft.com/office/drawing/2014/main" id="{80C3184C-D757-E9F8-C2E0-0E5D9021FFD2}"/>
              </a:ext>
            </a:extLst>
          </p:cNvPr>
          <p:cNvSpPr txBox="1"/>
          <p:nvPr>
            <p:custDataLst>
              <p:tags r:id="rId3"/>
            </p:custDataLst>
          </p:nvPr>
        </p:nvSpPr>
        <p:spPr>
          <a:xfrm>
            <a:off x="517870" y="2232888"/>
            <a:ext cx="5978464" cy="3230881"/>
          </a:xfrm>
          <a:prstGeom prst="rect">
            <a:avLst/>
          </a:prstGeom>
          <a:noFill/>
        </p:spPr>
        <p:txBody>
          <a:bodyPr wrap="square">
            <a:spAutoFit/>
          </a:bodyPr>
          <a:lstStyle/>
          <a:p>
            <a:pPr lvl="0">
              <a:spcBef>
                <a:spcPts val="360"/>
              </a:spcBef>
            </a:pP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Facteurs à considérer :</a:t>
            </a:r>
          </a:p>
          <a:p>
            <a:pPr marL="342900" lvl="0" indent="-342900">
              <a:spcBef>
                <a:spcPts val="360"/>
              </a:spcBef>
              <a:buSzTx/>
              <a:buFont typeface="+mj-lt"/>
              <a:buAutoNum type="arabicPeriod"/>
            </a:pP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Objectifs (court ou long terme)</a:t>
            </a:r>
          </a:p>
          <a:p>
            <a:pPr marL="342900" lvl="0" indent="-342900">
              <a:spcBef>
                <a:spcPts val="360"/>
              </a:spcBef>
              <a:buSzTx/>
              <a:buFont typeface="+mj-lt"/>
              <a:buAutoNum type="arabicPeriod"/>
            </a:pP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Tolérance au risque</a:t>
            </a:r>
          </a:p>
          <a:p>
            <a:pPr marL="342900" lvl="0" indent="-342900">
              <a:spcBef>
                <a:spcPts val="360"/>
              </a:spcBef>
              <a:buSzTx/>
              <a:buFont typeface="+mj-lt"/>
              <a:buAutoNum type="arabicPeriod"/>
            </a:pP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Diversification entre les catégories d’actifs, régions et secteurs</a:t>
            </a:r>
          </a:p>
        </p:txBody>
      </p:sp>
      <p:pic>
        <p:nvPicPr>
          <p:cNvPr id="5" name="Google Shape;512;p60" title="pexels-mikhail-nilov-6893921.jpg">
            <a:extLst>
              <a:ext uri="{FF2B5EF4-FFF2-40B4-BE49-F238E27FC236}">
                <a16:creationId xmlns:a16="http://schemas.microsoft.com/office/drawing/2014/main" id="{D2A5853F-CFF5-D5EE-7264-A561CE003E73}"/>
              </a:ext>
            </a:extLst>
          </p:cNvPr>
          <p:cNvPicPr preferRelativeResize="0"/>
          <p:nvPr>
            <p:custDataLst>
              <p:tags r:id="rId4"/>
            </p:custDataLst>
          </p:nvPr>
        </p:nvPicPr>
        <p:blipFill>
          <a:blip r:embed="rId6">
            <a:alphaModFix/>
          </a:blip>
          <a:stretch>
            <a:fillRect/>
          </a:stretch>
        </p:blipFill>
        <p:spPr>
          <a:xfrm>
            <a:off x="7069540" y="2000162"/>
            <a:ext cx="5122460" cy="3414127"/>
          </a:xfrm>
          <a:prstGeom prst="rect">
            <a:avLst/>
          </a:prstGeom>
          <a:noFill/>
          <a:ln>
            <a:noFill/>
          </a:ln>
        </p:spPr>
      </p:pic>
    </p:spTree>
    <p:extLst>
      <p:ext uri="{BB962C8B-B14F-4D97-AF65-F5344CB8AC3E}">
        <p14:creationId xmlns:p14="http://schemas.microsoft.com/office/powerpoint/2010/main" val="37993553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D1FA-8BD8-21EC-DF9F-4D56920C1C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ED2F8C-7CEE-9F6A-8080-771D57F9EE8C}"/>
              </a:ext>
            </a:extLst>
          </p:cNvPr>
          <p:cNvSpPr>
            <a:spLocks noGrp="1"/>
          </p:cNvSpPr>
          <p:nvPr>
            <p:ph type="sldNum" sz="quarter" idx="12"/>
            <p:custDataLst>
              <p:tags r:id="rId1"/>
            </p:custDataLst>
          </p:nvPr>
        </p:nvSpPr>
        <p:spPr/>
        <p:txBody>
          <a:bodyPr/>
          <a:lstStyle/>
          <a:p>
            <a:fld id="{DFDF98CC-160E-494C-8C3C-8CDC5FA257DE}" type="slidenum">
              <a:rPr lang="en-US" smtClean="0"/>
              <a:t>18</a:t>
            </a:fld>
            <a:endParaRPr lang="en-US"/>
          </a:p>
        </p:txBody>
      </p:sp>
      <p:sp>
        <p:nvSpPr>
          <p:cNvPr id="8" name="Title 1">
            <a:extLst>
              <a:ext uri="{FF2B5EF4-FFF2-40B4-BE49-F238E27FC236}">
                <a16:creationId xmlns:a16="http://schemas.microsoft.com/office/drawing/2014/main" id="{7B3CF027-980C-B47E-A738-468B1B71C3AE}"/>
              </a:ext>
            </a:extLst>
          </p:cNvPr>
          <p:cNvSpPr>
            <a:spLocks noGrp="1"/>
          </p:cNvSpPr>
          <p:nvPr>
            <p:ph type="ctrTitle"/>
            <p:custDataLst>
              <p:tags r:id="rId2"/>
            </p:custDataLst>
          </p:nvPr>
        </p:nvSpPr>
        <p:spPr>
          <a:xfrm>
            <a:off x="516903" y="2128712"/>
            <a:ext cx="11158193" cy="502132"/>
          </a:xfrm>
        </p:spPr>
        <p:txBody>
          <a:bodyPr/>
          <a:lstStyle/>
          <a:p>
            <a:pPr>
              <a:spcAft>
                <a:spcPts val="1000"/>
              </a:spcAft>
            </a:pPr>
            <a:r>
              <a:rPr lang="fr-CA" sz="5000" b="1" i="0" u="none" strike="noStrike" cap="none" baseline="0">
                <a:solidFill>
                  <a:srgbClr val="205885"/>
                </a:solidFill>
                <a:effectLst/>
                <a:uFill>
                  <a:solidFill>
                    <a:prstClr val="black">
                      <a:alpha val="0"/>
                    </a:prstClr>
                  </a:solidFill>
                </a:uFill>
                <a:latin typeface="Century Gothic"/>
                <a:ea typeface="Century Gothic"/>
                <a:cs typeface="Century Gothic"/>
              </a:rPr>
              <a:t>Activité d’appariement</a:t>
            </a:r>
            <a:endParaRPr lang="en-US" sz="4000" b="0"/>
          </a:p>
        </p:txBody>
      </p:sp>
      <p:sp>
        <p:nvSpPr>
          <p:cNvPr id="3" name="TextBox 2">
            <a:extLst>
              <a:ext uri="{FF2B5EF4-FFF2-40B4-BE49-F238E27FC236}">
                <a16:creationId xmlns:a16="http://schemas.microsoft.com/office/drawing/2014/main" id="{89A7D657-B799-F073-6453-0F12CF5A7E58}"/>
              </a:ext>
            </a:extLst>
          </p:cNvPr>
          <p:cNvSpPr txBox="1"/>
          <p:nvPr>
            <p:custDataLst>
              <p:tags r:id="rId3"/>
            </p:custDataLst>
          </p:nvPr>
        </p:nvSpPr>
        <p:spPr>
          <a:xfrm>
            <a:off x="516903" y="3149825"/>
            <a:ext cx="10035768" cy="2246769"/>
          </a:xfrm>
          <a:prstGeom prst="rect">
            <a:avLst/>
          </a:prstGeom>
          <a:noFill/>
        </p:spPr>
        <p:txBody>
          <a:bodyPr wrap="square">
            <a:spAutoFit/>
          </a:bodyPr>
          <a:lstStyle/>
          <a:p>
            <a:r>
              <a:rPr lang="fr-CA" sz="2800" b="0" i="0" u="none" strike="noStrike" cap="none" baseline="0" dirty="0">
                <a:solidFill>
                  <a:srgbClr val="205885"/>
                </a:solidFill>
                <a:effectLst/>
                <a:uFill>
                  <a:solidFill>
                    <a:prstClr val="black">
                      <a:alpha val="0"/>
                    </a:prstClr>
                  </a:solidFill>
                </a:uFill>
                <a:latin typeface="Century Gothic"/>
                <a:ea typeface="Century Gothic"/>
                <a:cs typeface="Century Gothic"/>
              </a:rPr>
              <a:t>Chacun d’entre vous a reçu une carte sur laquelle figure un terme, une définition, une caractéristique clé ou un profil d’investissement. Formez des groupes en appariant les cartes. Le premier groupe qui apparie les cartes correctement gagne!</a:t>
            </a:r>
          </a:p>
        </p:txBody>
      </p:sp>
    </p:spTree>
    <p:extLst>
      <p:ext uri="{BB962C8B-B14F-4D97-AF65-F5344CB8AC3E}">
        <p14:creationId xmlns:p14="http://schemas.microsoft.com/office/powerpoint/2010/main" val="809163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C797-241F-3B79-B926-758A434481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1EAF29-0188-B01E-8BC3-3EE82D766DCE}"/>
              </a:ext>
            </a:extLst>
          </p:cNvPr>
          <p:cNvSpPr>
            <a:spLocks noGrp="1"/>
          </p:cNvSpPr>
          <p:nvPr>
            <p:ph type="sldNum" sz="quarter" idx="12"/>
            <p:custDataLst>
              <p:tags r:id="rId1"/>
            </p:custDataLst>
          </p:nvPr>
        </p:nvSpPr>
        <p:spPr/>
        <p:txBody>
          <a:bodyPr/>
          <a:lstStyle/>
          <a:p>
            <a:fld id="{DFDF98CC-160E-494C-8C3C-8CDC5FA257DE}" type="slidenum">
              <a:rPr lang="en-US" smtClean="0"/>
              <a:t>19</a:t>
            </a:fld>
            <a:endParaRPr lang="en-US"/>
          </a:p>
        </p:txBody>
      </p:sp>
      <p:sp>
        <p:nvSpPr>
          <p:cNvPr id="8" name="Title 1">
            <a:extLst>
              <a:ext uri="{FF2B5EF4-FFF2-40B4-BE49-F238E27FC236}">
                <a16:creationId xmlns:a16="http://schemas.microsoft.com/office/drawing/2014/main" id="{4DA0AADF-825E-B07F-3525-13E2F8C24EE9}"/>
              </a:ext>
            </a:extLst>
          </p:cNvPr>
          <p:cNvSpPr>
            <a:spLocks noGrp="1"/>
          </p:cNvSpPr>
          <p:nvPr>
            <p:ph type="ctrTitle"/>
            <p:custDataLst>
              <p:tags r:id="rId2"/>
            </p:custDataLst>
          </p:nvPr>
        </p:nvSpPr>
        <p:spPr>
          <a:xfrm>
            <a:off x="516903" y="2326422"/>
            <a:ext cx="11158193" cy="502132"/>
          </a:xfrm>
        </p:spPr>
        <p:txBody>
          <a:bodyPr/>
          <a:lstStyle/>
          <a:p>
            <a:pPr>
              <a:spcAft>
                <a:spcPts val="1000"/>
              </a:spcAft>
            </a:pPr>
            <a:r>
              <a:rPr lang="fr-CA" sz="5000" b="1" i="0" u="none" strike="noStrike" cap="none" baseline="0">
                <a:solidFill>
                  <a:srgbClr val="205885"/>
                </a:solidFill>
                <a:effectLst/>
                <a:uFill>
                  <a:solidFill>
                    <a:prstClr val="black">
                      <a:alpha val="0"/>
                    </a:prstClr>
                  </a:solidFill>
                </a:uFill>
                <a:latin typeface="Century Gothic"/>
                <a:ea typeface="Century Gothic"/>
                <a:cs typeface="Century Gothic"/>
              </a:rPr>
              <a:t>Exposition</a:t>
            </a:r>
            <a:endParaRPr lang="en-US" sz="4000" b="0"/>
          </a:p>
        </p:txBody>
      </p:sp>
      <p:sp>
        <p:nvSpPr>
          <p:cNvPr id="3" name="TextBox 2">
            <a:extLst>
              <a:ext uri="{FF2B5EF4-FFF2-40B4-BE49-F238E27FC236}">
                <a16:creationId xmlns:a16="http://schemas.microsoft.com/office/drawing/2014/main" id="{5FF520C9-BD02-330D-E84A-060C715A747E}"/>
              </a:ext>
            </a:extLst>
          </p:cNvPr>
          <p:cNvSpPr txBox="1"/>
          <p:nvPr>
            <p:custDataLst>
              <p:tags r:id="rId3"/>
            </p:custDataLst>
          </p:nvPr>
        </p:nvSpPr>
        <p:spPr>
          <a:xfrm>
            <a:off x="516903" y="3347534"/>
            <a:ext cx="10035768" cy="2042160"/>
          </a:xfrm>
          <a:prstGeom prst="rect">
            <a:avLst/>
          </a:prstGeom>
          <a:noFill/>
        </p:spPr>
        <p:txBody>
          <a:bodyPr wrap="square">
            <a:spAutoFit/>
          </a:bodyPr>
          <a:lstStyle/>
          <a:p>
            <a:r>
              <a:rPr lang="fr-CA" sz="3200" b="0" i="0" u="none" strike="noStrike" cap="none" baseline="0">
                <a:solidFill>
                  <a:srgbClr val="205885"/>
                </a:solidFill>
                <a:effectLst/>
                <a:uFill>
                  <a:solidFill>
                    <a:prstClr val="black">
                      <a:alpha val="0"/>
                    </a:prstClr>
                  </a:solidFill>
                </a:uFill>
                <a:latin typeface="Century Gothic"/>
                <a:ea typeface="Century Gothic"/>
                <a:cs typeface="Century Gothic"/>
              </a:rPr>
              <a:t>Les cartes associées à chaque investissement (définition, caractéristique clé et profil d’investissement) sont réunies et exposées pour que toute la classe puisse les voir.</a:t>
            </a:r>
          </a:p>
        </p:txBody>
      </p:sp>
    </p:spTree>
    <p:extLst>
      <p:ext uri="{BB962C8B-B14F-4D97-AF65-F5344CB8AC3E}">
        <p14:creationId xmlns:p14="http://schemas.microsoft.com/office/powerpoint/2010/main" val="16920270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Réflexion :</a:t>
            </a:r>
            <a:endParaRPr lang="en-US"/>
          </a:p>
        </p:txBody>
      </p:sp>
      <p:sp>
        <p:nvSpPr>
          <p:cNvPr id="3" name="Subtitle 2">
            <a:extLst>
              <a:ext uri="{FF2B5EF4-FFF2-40B4-BE49-F238E27FC236}">
                <a16:creationId xmlns:a16="http://schemas.microsoft.com/office/drawing/2014/main" id="{2FAFF6CB-665F-4159-BEA6-714327D76113}"/>
              </a:ext>
            </a:extLst>
          </p:cNvPr>
          <p:cNvSpPr>
            <a:spLocks noGrp="1"/>
          </p:cNvSpPr>
          <p:nvPr>
            <p:ph type="subTitle" idx="1"/>
            <p:custDataLst>
              <p:tags r:id="rId2"/>
            </p:custDataLst>
          </p:nvPr>
        </p:nvSpPr>
        <p:spPr>
          <a:xfrm>
            <a:off x="375370" y="1989436"/>
            <a:ext cx="9627027" cy="4003591"/>
          </a:xfrm>
        </p:spPr>
        <p:txBody>
          <a:bodyPr>
            <a:noAutofit/>
          </a:bodyPr>
          <a:lstStyle/>
          <a:p>
            <a:pPr marL="146050" lvl="0" indent="0">
              <a:spcBef>
                <a:spcPts val="1200"/>
              </a:spcBef>
              <a:buSzPts val="1300"/>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Remplis le questionnaire de l’activité de réflexion (réponds honnêtement sans tenir compte des points).</a:t>
            </a:r>
          </a:p>
          <a:p>
            <a:pPr marL="146050" lvl="0" indent="0">
              <a:spcBef>
                <a:spcPts val="1200"/>
              </a:spcBef>
              <a:buSzPts val="1300"/>
              <a:buNone/>
            </a:pPr>
            <a:endParaRPr lang="en-CA" sz="2600" dirty="0">
              <a:solidFill>
                <a:srgbClr val="000000"/>
              </a:solidFill>
            </a:endParaRP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29584345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D0F4-A1F0-EB89-661A-7B99950AC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F832CC-3BDA-0EB6-F0B9-35FC7CD0DA5D}"/>
              </a:ext>
            </a:extLst>
          </p:cNvPr>
          <p:cNvSpPr>
            <a:spLocks noGrp="1"/>
          </p:cNvSpPr>
          <p:nvPr>
            <p:ph type="sldNum" sz="quarter" idx="12"/>
            <p:custDataLst>
              <p:tags r:id="rId1"/>
            </p:custDataLst>
          </p:nvPr>
        </p:nvSpPr>
        <p:spPr/>
        <p:txBody>
          <a:bodyPr/>
          <a:lstStyle/>
          <a:p>
            <a:fld id="{DFDF98CC-160E-494C-8C3C-8CDC5FA257DE}" type="slidenum">
              <a:rPr lang="en-US" smtClean="0"/>
              <a:t>20</a:t>
            </a:fld>
            <a:endParaRPr lang="en-US"/>
          </a:p>
        </p:txBody>
      </p:sp>
      <p:sp>
        <p:nvSpPr>
          <p:cNvPr id="3" name="TextBox 2">
            <a:extLst>
              <a:ext uri="{FF2B5EF4-FFF2-40B4-BE49-F238E27FC236}">
                <a16:creationId xmlns:a16="http://schemas.microsoft.com/office/drawing/2014/main" id="{776E6895-AD73-100A-F44D-9C4ADD945264}"/>
              </a:ext>
            </a:extLst>
          </p:cNvPr>
          <p:cNvSpPr txBox="1"/>
          <p:nvPr>
            <p:custDataLst>
              <p:tags r:id="rId2"/>
            </p:custDataLst>
          </p:nvPr>
        </p:nvSpPr>
        <p:spPr>
          <a:xfrm>
            <a:off x="516903" y="1905506"/>
            <a:ext cx="10035768" cy="3992880"/>
          </a:xfrm>
          <a:prstGeom prst="rect">
            <a:avLst/>
          </a:prstGeom>
          <a:noFill/>
        </p:spPr>
        <p:txBody>
          <a:bodyPr wrap="square">
            <a:spAutoFit/>
          </a:bodyPr>
          <a:lstStyle/>
          <a:p>
            <a:r>
              <a:rPr lang="fr-CA" sz="3200" b="0" i="0" u="none" strike="noStrike" cap="none" baseline="0" dirty="0">
                <a:solidFill>
                  <a:srgbClr val="205885"/>
                </a:solidFill>
                <a:effectLst/>
                <a:uFill>
                  <a:solidFill>
                    <a:prstClr val="black">
                      <a:alpha val="0"/>
                    </a:prstClr>
                  </a:solidFill>
                </a:uFill>
                <a:latin typeface="Century Gothic"/>
                <a:ea typeface="Century Gothic"/>
                <a:cs typeface="Century Gothic"/>
              </a:rPr>
              <a:t>Récapitulatif : Maintenant que tu sais quels sont les types d’instruments d’investissement et que tu as répondu au questionnaire de l’activité de réflexion, es-tu d’accord avec ton profil d’investissement et l’instrument d’investissement qui lui est associé?</a:t>
            </a:r>
          </a:p>
          <a:p>
            <a:endParaRPr lang="en-CA" sz="3200" dirty="0">
              <a:solidFill>
                <a:srgbClr val="205885"/>
              </a:solidFill>
              <a:latin typeface="Century Gothic" panose="020B0502020202020204" pitchFamily="34" charset="0"/>
            </a:endParaRPr>
          </a:p>
          <a:p>
            <a:r>
              <a:rPr lang="fr-CA" sz="3200" b="1" i="0" u="none" strike="noStrike" cap="none" baseline="0" dirty="0">
                <a:solidFill>
                  <a:srgbClr val="205885"/>
                </a:solidFill>
                <a:effectLst/>
                <a:uFill>
                  <a:solidFill>
                    <a:prstClr val="black">
                      <a:alpha val="0"/>
                    </a:prstClr>
                  </a:solidFill>
                </a:uFill>
                <a:latin typeface="Century Gothic"/>
                <a:ea typeface="Century Gothic"/>
                <a:cs typeface="Century Gothic"/>
              </a:rPr>
              <a:t>Que retiens-tu de l’activité?</a:t>
            </a:r>
          </a:p>
        </p:txBody>
      </p:sp>
    </p:spTree>
    <p:extLst>
      <p:ext uri="{BB962C8B-B14F-4D97-AF65-F5344CB8AC3E}">
        <p14:creationId xmlns:p14="http://schemas.microsoft.com/office/powerpoint/2010/main" val="6235607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0F3C-8E97-26E6-D5E4-951F1F207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E75F7-B932-3879-DB5A-D9F33B10C7CA}"/>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Fais le calcul de tes points.</a:t>
            </a:r>
            <a:endParaRPr lang="en-US"/>
          </a:p>
        </p:txBody>
      </p:sp>
      <p:sp>
        <p:nvSpPr>
          <p:cNvPr id="3" name="Subtitle 2">
            <a:extLst>
              <a:ext uri="{FF2B5EF4-FFF2-40B4-BE49-F238E27FC236}">
                <a16:creationId xmlns:a16="http://schemas.microsoft.com/office/drawing/2014/main" id="{D8EFDC78-89AF-B7C2-9FD1-DB2FBE52B1C2}"/>
              </a:ext>
            </a:extLst>
          </p:cNvPr>
          <p:cNvSpPr>
            <a:spLocks noGrp="1"/>
          </p:cNvSpPr>
          <p:nvPr>
            <p:ph type="subTitle" idx="1"/>
            <p:custDataLst>
              <p:tags r:id="rId2"/>
            </p:custDataLst>
          </p:nvPr>
        </p:nvSpPr>
        <p:spPr>
          <a:xfrm>
            <a:off x="375370" y="1989436"/>
            <a:ext cx="10016661" cy="4003591"/>
          </a:xfrm>
        </p:spPr>
        <p:txBody>
          <a:bodyPr>
            <a:noAutofit/>
          </a:bodyPr>
          <a:lstStyle/>
          <a:p>
            <a:pPr marL="146050" lvl="0" indent="0">
              <a:spcBef>
                <a:spcPts val="1200"/>
              </a:spcBef>
              <a:buSzPts val="1300"/>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Détermine ton profil d’investissement et l’instrument d’investissement qui te convient en fonction du nombre total de points accumulé.</a:t>
            </a:r>
          </a:p>
          <a:p>
            <a:pPr marL="146050" lvl="0" indent="0">
              <a:spcBef>
                <a:spcPts val="1200"/>
              </a:spcBef>
              <a:buSzPts val="1300"/>
              <a:buNone/>
            </a:pPr>
            <a:endParaRPr lang="en-CA" sz="2600" dirty="0">
              <a:solidFill>
                <a:srgbClr val="000000"/>
              </a:solidFill>
            </a:endParaRPr>
          </a:p>
          <a:p>
            <a:pPr marL="146050" lvl="0" indent="0">
              <a:spcBef>
                <a:spcPts val="1200"/>
              </a:spcBef>
              <a:buSzPts val="1300"/>
              <a:buNone/>
            </a:pPr>
            <a:endParaRPr lang="en-CA" sz="2600" dirty="0">
              <a:solidFill>
                <a:srgbClr val="000000"/>
              </a:solidFill>
            </a:endParaRPr>
          </a:p>
        </p:txBody>
      </p:sp>
      <p:sp>
        <p:nvSpPr>
          <p:cNvPr id="4" name="Slide Number Placeholder 3">
            <a:extLst>
              <a:ext uri="{FF2B5EF4-FFF2-40B4-BE49-F238E27FC236}">
                <a16:creationId xmlns:a16="http://schemas.microsoft.com/office/drawing/2014/main" id="{3F39A165-EA9C-C540-45CC-9D3512614F18}"/>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4800618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EBC07-E89A-480E-0B63-1C54B7A50807}"/>
              </a:ext>
            </a:extLst>
          </p:cNvPr>
          <p:cNvSpPr txBox="1"/>
          <p:nvPr>
            <p:custDataLst>
              <p:tags r:id="rId1"/>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3"/>
            </p:custDataLst>
          </p:nvPr>
        </p:nvSpPr>
        <p:spPr/>
        <p:txBody>
          <a:bodyPr/>
          <a:lstStyle/>
          <a:p>
            <a:fld id="{DFDF98CC-160E-494C-8C3C-8CDC5FA257DE}" type="slidenum">
              <a:rPr lang="en-US" smtClean="0"/>
              <a:t>4</a:t>
            </a:fld>
            <a:endParaRPr lang="en-US"/>
          </a:p>
        </p:txBody>
      </p:sp>
      <p:sp>
        <p:nvSpPr>
          <p:cNvPr id="8" name="Title 7">
            <a:extLst>
              <a:ext uri="{FF2B5EF4-FFF2-40B4-BE49-F238E27FC236}">
                <a16:creationId xmlns:a16="http://schemas.microsoft.com/office/drawing/2014/main" id="{80D6A506-71AF-30D4-0DA6-5CB181C5C476}"/>
              </a:ext>
            </a:extLst>
          </p:cNvPr>
          <p:cNvSpPr>
            <a:spLocks noGrp="1"/>
          </p:cNvSpPr>
          <p:nvPr>
            <p:ph type="ctrTitle"/>
            <p:custDataLst>
              <p:tags r:id="rId4"/>
            </p:custDataLst>
          </p:nvPr>
        </p:nvSpPr>
        <p:spPr>
          <a:xfrm>
            <a:off x="517870" y="1112963"/>
            <a:ext cx="11158193" cy="668337"/>
          </a:xfrm>
        </p:spPr>
        <p:txBody>
          <a:bodyPr/>
          <a:lstStyle/>
          <a:p>
            <a:r>
              <a:rPr lang="fr-CA" sz="2000" b="1" i="0" u="none" strike="noStrike" cap="none" baseline="0" dirty="0">
                <a:solidFill>
                  <a:srgbClr val="205885"/>
                </a:solidFill>
                <a:effectLst/>
                <a:uFill>
                  <a:solidFill>
                    <a:prstClr val="black">
                      <a:alpha val="0"/>
                    </a:prstClr>
                  </a:solidFill>
                </a:uFill>
                <a:latin typeface="Century Gothic"/>
                <a:ea typeface="Century Gothic"/>
                <a:cs typeface="Century Gothic"/>
              </a:rPr>
              <a:t>Maintenant que tu connais ton profil d’investissement, repère dans la vidéo les investissements qui correspondent à ton profil. Prends des notes dans ton document. </a:t>
            </a:r>
            <a:endParaRPr lang="en-US" sz="2000" dirty="0"/>
          </a:p>
        </p:txBody>
      </p:sp>
      <p:pic>
        <p:nvPicPr>
          <p:cNvPr id="7" name="Online Media 1" descr="Instruments d’investissement">
            <a:hlinkClick r:id="" action="ppaction://media"/>
            <a:extLst>
              <a:ext uri="{FF2B5EF4-FFF2-40B4-BE49-F238E27FC236}">
                <a16:creationId xmlns:a16="http://schemas.microsoft.com/office/drawing/2014/main" id="{D589FE5C-CE28-8ACE-F6CF-A07E179A389A}"/>
              </a:ext>
            </a:extLst>
          </p:cNvPr>
          <p:cNvPicPr>
            <a:picLocks noRot="1" noChangeAspect="1"/>
          </p:cNvPicPr>
          <p:nvPr>
            <a:videoFile r:link="rId5"/>
          </p:nvPr>
        </p:nvPicPr>
        <p:blipFill>
          <a:blip r:embed="rId7"/>
          <a:stretch>
            <a:fillRect/>
          </a:stretch>
        </p:blipFill>
        <p:spPr>
          <a:xfrm>
            <a:off x="3296356" y="2420027"/>
            <a:ext cx="5611034" cy="3170234"/>
          </a:xfrm>
          <a:prstGeom prst="rect">
            <a:avLst/>
          </a:prstGeom>
        </p:spPr>
      </p:pic>
    </p:spTree>
    <p:extLst>
      <p:ext uri="{BB962C8B-B14F-4D97-AF65-F5344CB8AC3E}">
        <p14:creationId xmlns:p14="http://schemas.microsoft.com/office/powerpoint/2010/main" val="4088423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7AD5-47A7-1822-B06B-B08B23FAF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80995-FD11-8F54-6F5A-F43A577A8BC8}"/>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Qu’est-ce qu’un investissement?</a:t>
            </a:r>
            <a:endParaRPr lang="en-US"/>
          </a:p>
        </p:txBody>
      </p:sp>
      <p:sp>
        <p:nvSpPr>
          <p:cNvPr id="4" name="Slide Number Placeholder 3">
            <a:extLst>
              <a:ext uri="{FF2B5EF4-FFF2-40B4-BE49-F238E27FC236}">
                <a16:creationId xmlns:a16="http://schemas.microsoft.com/office/drawing/2014/main" id="{E240D29D-058A-D1C7-A9BF-C1AE89C70B9C}"/>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sp>
        <p:nvSpPr>
          <p:cNvPr id="7" name="TextBox 6">
            <a:extLst>
              <a:ext uri="{FF2B5EF4-FFF2-40B4-BE49-F238E27FC236}">
                <a16:creationId xmlns:a16="http://schemas.microsoft.com/office/drawing/2014/main" id="{6DA5FF33-1C6E-5452-B8F4-F71A354A0603}"/>
              </a:ext>
            </a:extLst>
          </p:cNvPr>
          <p:cNvSpPr txBox="1"/>
          <p:nvPr>
            <p:custDataLst>
              <p:tags r:id="rId3"/>
            </p:custDataLst>
          </p:nvPr>
        </p:nvSpPr>
        <p:spPr>
          <a:xfrm>
            <a:off x="517871" y="2232888"/>
            <a:ext cx="5821146" cy="2519680"/>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Un produit qui aide les particuliers à faire fructifier leur argent</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Deux grandes catégories : investissements directs et investissements indirects</a:t>
            </a:r>
          </a:p>
        </p:txBody>
      </p:sp>
      <p:pic>
        <p:nvPicPr>
          <p:cNvPr id="5" name="Google Shape;110;p17">
            <a:extLst>
              <a:ext uri="{FF2B5EF4-FFF2-40B4-BE49-F238E27FC236}">
                <a16:creationId xmlns:a16="http://schemas.microsoft.com/office/drawing/2014/main" id="{417522FC-D198-B557-005E-A82563F24443}"/>
              </a:ext>
            </a:extLst>
          </p:cNvPr>
          <p:cNvPicPr preferRelativeResize="0"/>
          <p:nvPr>
            <p:custDataLst>
              <p:tags r:id="rId4"/>
            </p:custDataLst>
          </p:nvPr>
        </p:nvPicPr>
        <p:blipFill>
          <a:blip r:embed="rId6">
            <a:alphaModFix/>
            <a:extLst>
              <a:ext uri="{28A0092B-C50C-407E-A947-70E740481C1C}">
                <a14:useLocalDpi xmlns:a14="http://schemas.microsoft.com/office/drawing/2010/main" val="0"/>
              </a:ext>
            </a:extLst>
          </a:blip>
          <a:srcRect/>
          <a:stretch/>
        </p:blipFill>
        <p:spPr>
          <a:xfrm>
            <a:off x="6944497" y="2133027"/>
            <a:ext cx="5247502" cy="3498335"/>
          </a:xfrm>
          <a:prstGeom prst="rect">
            <a:avLst/>
          </a:prstGeom>
          <a:noFill/>
          <a:ln>
            <a:noFill/>
          </a:ln>
        </p:spPr>
      </p:pic>
    </p:spTree>
    <p:extLst>
      <p:ext uri="{BB962C8B-B14F-4D97-AF65-F5344CB8AC3E}">
        <p14:creationId xmlns:p14="http://schemas.microsoft.com/office/powerpoint/2010/main" val="7481164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93F9-4C04-6988-5D17-96A72767F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EE90E-1612-F723-0720-70CC2D8DE73D}"/>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Investissements directs</a:t>
            </a:r>
            <a:endParaRPr lang="en-US"/>
          </a:p>
        </p:txBody>
      </p:sp>
      <p:sp>
        <p:nvSpPr>
          <p:cNvPr id="4" name="Slide Number Placeholder 3">
            <a:extLst>
              <a:ext uri="{FF2B5EF4-FFF2-40B4-BE49-F238E27FC236}">
                <a16:creationId xmlns:a16="http://schemas.microsoft.com/office/drawing/2014/main" id="{7F94F5B1-EE8F-5151-4689-27E381447D14}"/>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
        <p:nvSpPr>
          <p:cNvPr id="7" name="TextBox 6">
            <a:extLst>
              <a:ext uri="{FF2B5EF4-FFF2-40B4-BE49-F238E27FC236}">
                <a16:creationId xmlns:a16="http://schemas.microsoft.com/office/drawing/2014/main" id="{C52D914F-0545-E4EE-778D-643A63A7357D}"/>
              </a:ext>
            </a:extLst>
          </p:cNvPr>
          <p:cNvSpPr txBox="1"/>
          <p:nvPr>
            <p:custDataLst>
              <p:tags r:id="rId3"/>
            </p:custDataLst>
          </p:nvPr>
        </p:nvSpPr>
        <p:spPr>
          <a:xfrm>
            <a:off x="517871" y="2232888"/>
            <a:ext cx="5821146" cy="4308872"/>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Il s’agit d’acheter et de détenir directement des actifs (par exemple : actions, obligations, immobilier)</a:t>
            </a:r>
          </a:p>
          <a:p>
            <a:pPr marL="342900" lvl="0" indent="-342900" algn="l" rtl="0">
              <a:spcBef>
                <a:spcPts val="360"/>
              </a:spcBef>
              <a:spcAft>
                <a:spcPct val="0"/>
              </a:spcAft>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Offerts par des sociétés publiques et privées</a:t>
            </a:r>
          </a:p>
          <a:p>
            <a:pPr marL="342900" lvl="0" indent="-342900" algn="l" rtl="0">
              <a:spcBef>
                <a:spcPts val="360"/>
              </a:spcBef>
              <a:spcAft>
                <a:spcPct val="0"/>
              </a:spcAft>
              <a:buClr>
                <a:srgbClr val="A2AAAD"/>
              </a:buClr>
              <a:buSzPts val="1800"/>
              <a:buChar char="•"/>
            </a:pPr>
            <a:r>
              <a:rPr lang="fr-CA" sz="2400" b="0" i="0" u="none" strike="noStrike" cap="none" baseline="0" dirty="0">
                <a:solidFill>
                  <a:srgbClr val="000000"/>
                </a:solidFill>
                <a:effectLst/>
                <a:uFill>
                  <a:solidFill>
                    <a:prstClr val="black">
                      <a:alpha val="0"/>
                    </a:prstClr>
                  </a:solidFill>
                </a:uFill>
                <a:latin typeface="Century Gothic"/>
                <a:ea typeface="Century Gothic"/>
                <a:cs typeface="Century Gothic"/>
              </a:rPr>
              <a:t>Les titres privés exigent d’investir des montants élevés par des investisseurs individuels fortunés ou des investisseurs institutionnels</a:t>
            </a:r>
          </a:p>
          <a:p>
            <a:pPr marL="342900" lvl="0" indent="-342900" algn="l" rtl="0">
              <a:spcBef>
                <a:spcPts val="360"/>
              </a:spcBef>
              <a:spcAft>
                <a:spcPct val="0"/>
              </a:spcAft>
              <a:buClr>
                <a:srgbClr val="A2AAAD"/>
              </a:buClr>
              <a:buSzPts val="1800"/>
              <a:buChar char="•"/>
            </a:pPr>
            <a:endParaRPr lang="en-CA" sz="2400" dirty="0">
              <a:latin typeface="Century Gothic" panose="020B0502020202020204" pitchFamily="34" charset="0"/>
            </a:endParaRPr>
          </a:p>
        </p:txBody>
      </p:sp>
      <p:pic>
        <p:nvPicPr>
          <p:cNvPr id="3" name="Google Shape;117;p18" title="pexels-rdne-8293700.jpg">
            <a:extLst>
              <a:ext uri="{FF2B5EF4-FFF2-40B4-BE49-F238E27FC236}">
                <a16:creationId xmlns:a16="http://schemas.microsoft.com/office/drawing/2014/main" id="{D595BDFD-9D20-432A-DF36-7D4A7DEE588B}"/>
              </a:ext>
            </a:extLst>
          </p:cNvPr>
          <p:cNvPicPr preferRelativeResize="0"/>
          <p:nvPr>
            <p:custDataLst>
              <p:tags r:id="rId4"/>
            </p:custDataLst>
          </p:nvPr>
        </p:nvPicPr>
        <p:blipFill>
          <a:blip r:embed="rId6">
            <a:alphaModFix/>
          </a:blip>
          <a:stretch>
            <a:fillRect/>
          </a:stretch>
        </p:blipFill>
        <p:spPr>
          <a:xfrm>
            <a:off x="6709719" y="2134306"/>
            <a:ext cx="5482281" cy="3653961"/>
          </a:xfrm>
          <a:prstGeom prst="rect">
            <a:avLst/>
          </a:prstGeom>
          <a:noFill/>
          <a:ln>
            <a:noFill/>
          </a:ln>
        </p:spPr>
      </p:pic>
    </p:spTree>
    <p:extLst>
      <p:ext uri="{BB962C8B-B14F-4D97-AF65-F5344CB8AC3E}">
        <p14:creationId xmlns:p14="http://schemas.microsoft.com/office/powerpoint/2010/main" val="33828526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6D25-FB30-8175-F2ED-77372D7DD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C44C8-05C1-6762-8EF6-2413436EC4AE}"/>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Les actions en tant qu’investissement direct</a:t>
            </a:r>
            <a:endParaRPr lang="en-US"/>
          </a:p>
        </p:txBody>
      </p:sp>
      <p:sp>
        <p:nvSpPr>
          <p:cNvPr id="4" name="Slide Number Placeholder 3">
            <a:extLst>
              <a:ext uri="{FF2B5EF4-FFF2-40B4-BE49-F238E27FC236}">
                <a16:creationId xmlns:a16="http://schemas.microsoft.com/office/drawing/2014/main" id="{65A469D7-F378-7636-5FDC-56E6C646EACE}"/>
              </a:ext>
            </a:extLst>
          </p:cNvPr>
          <p:cNvSpPr>
            <a:spLocks noGrp="1"/>
          </p:cNvSpPr>
          <p:nvPr>
            <p:ph type="sldNum" sz="quarter" idx="12"/>
            <p:custDataLst>
              <p:tags r:id="rId2"/>
            </p:custDataLst>
          </p:nvPr>
        </p:nvSpPr>
        <p:spPr/>
        <p:txBody>
          <a:bodyPr/>
          <a:lstStyle/>
          <a:p>
            <a:fld id="{DFDF98CC-160E-494C-8C3C-8CDC5FA257DE}" type="slidenum">
              <a:rPr lang="en-US" smtClean="0"/>
              <a:t>7</a:t>
            </a:fld>
            <a:endParaRPr lang="en-US"/>
          </a:p>
        </p:txBody>
      </p:sp>
      <p:sp>
        <p:nvSpPr>
          <p:cNvPr id="7" name="TextBox 6">
            <a:extLst>
              <a:ext uri="{FF2B5EF4-FFF2-40B4-BE49-F238E27FC236}">
                <a16:creationId xmlns:a16="http://schemas.microsoft.com/office/drawing/2014/main" id="{80E391ED-CBC3-9137-8698-FC5A3606B671}"/>
              </a:ext>
            </a:extLst>
          </p:cNvPr>
          <p:cNvSpPr txBox="1"/>
          <p:nvPr>
            <p:custDataLst>
              <p:tags r:id="rId3"/>
            </p:custDataLst>
          </p:nvPr>
        </p:nvSpPr>
        <p:spPr>
          <a:xfrm>
            <a:off x="517871" y="2232888"/>
            <a:ext cx="5994140" cy="3464560"/>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Les titres publics, comme les actions, sont plus abordables </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Les actions sont des parts de la propriété d’une entreprise</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Elles peuvent faire croître le capital et verser des dividendes</a:t>
            </a:r>
          </a:p>
          <a:p>
            <a:pPr marL="342900" lvl="0" indent="-342900" algn="l" rtl="0">
              <a:spcBef>
                <a:spcPts val="360"/>
              </a:spcBef>
              <a:spcAft>
                <a:spcPct val="0"/>
              </a:spcAft>
              <a:buClr>
                <a:srgbClr val="A2AAAD"/>
              </a:buClr>
              <a:buSzPts val="1800"/>
              <a:buChar char="•"/>
            </a:pPr>
            <a:endParaRPr lang="en-CA" sz="2600">
              <a:latin typeface="Century Gothic" panose="020B0502020202020204" pitchFamily="34" charset="0"/>
            </a:endParaRPr>
          </a:p>
          <a:p>
            <a:pPr marL="342900" lvl="0" indent="-342900" algn="l" rtl="0">
              <a:spcBef>
                <a:spcPts val="360"/>
              </a:spcBef>
              <a:spcAft>
                <a:spcPct val="0"/>
              </a:spcAft>
              <a:buClr>
                <a:srgbClr val="A2AAAD"/>
              </a:buClr>
              <a:buSzPts val="1800"/>
              <a:buChar char="•"/>
            </a:pPr>
            <a:endParaRPr lang="en-CA" sz="2600">
              <a:latin typeface="Century Gothic" panose="020B0502020202020204" pitchFamily="34" charset="0"/>
            </a:endParaRPr>
          </a:p>
        </p:txBody>
      </p:sp>
      <p:pic>
        <p:nvPicPr>
          <p:cNvPr id="5" name="Google Shape;124;p19">
            <a:extLst>
              <a:ext uri="{FF2B5EF4-FFF2-40B4-BE49-F238E27FC236}">
                <a16:creationId xmlns:a16="http://schemas.microsoft.com/office/drawing/2014/main" id="{4E0CCF2B-781F-0CFF-1D8A-A7AAEBD0CE6D}"/>
              </a:ext>
            </a:extLst>
          </p:cNvPr>
          <p:cNvPicPr preferRelativeResize="0"/>
          <p:nvPr>
            <p:custDataLst>
              <p:tags r:id="rId4"/>
            </p:custDataLst>
          </p:nvPr>
        </p:nvPicPr>
        <p:blipFill>
          <a:blip r:embed="rId6">
            <a:alphaModFix/>
          </a:blip>
          <a:stretch>
            <a:fillRect/>
          </a:stretch>
        </p:blipFill>
        <p:spPr>
          <a:xfrm>
            <a:off x="7105135" y="2027237"/>
            <a:ext cx="5086865" cy="3815149"/>
          </a:xfrm>
          <a:prstGeom prst="rect">
            <a:avLst/>
          </a:prstGeom>
          <a:noFill/>
          <a:ln>
            <a:noFill/>
          </a:ln>
        </p:spPr>
      </p:pic>
    </p:spTree>
    <p:extLst>
      <p:ext uri="{BB962C8B-B14F-4D97-AF65-F5344CB8AC3E}">
        <p14:creationId xmlns:p14="http://schemas.microsoft.com/office/powerpoint/2010/main" val="1086870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6277-1685-2A33-494B-DA064D041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823DF-75F8-9D6D-9EC0-F89420557D0F}"/>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Les obligations en tant qu’investissement direct</a:t>
            </a:r>
            <a:endParaRPr lang="en-US"/>
          </a:p>
        </p:txBody>
      </p:sp>
      <p:sp>
        <p:nvSpPr>
          <p:cNvPr id="4" name="Slide Number Placeholder 3">
            <a:extLst>
              <a:ext uri="{FF2B5EF4-FFF2-40B4-BE49-F238E27FC236}">
                <a16:creationId xmlns:a16="http://schemas.microsoft.com/office/drawing/2014/main" id="{D4859591-1EA4-C32C-624D-7F56DD666E8E}"/>
              </a:ext>
            </a:extLst>
          </p:cNvPr>
          <p:cNvSpPr>
            <a:spLocks noGrp="1"/>
          </p:cNvSpPr>
          <p:nvPr>
            <p:ph type="sldNum" sz="quarter" idx="12"/>
            <p:custDataLst>
              <p:tags r:id="rId2"/>
            </p:custDataLst>
          </p:nvPr>
        </p:nvSpPr>
        <p:spPr/>
        <p:txBody>
          <a:bodyPr/>
          <a:lstStyle/>
          <a:p>
            <a:fld id="{DFDF98CC-160E-494C-8C3C-8CDC5FA257DE}" type="slidenum">
              <a:rPr lang="en-US" smtClean="0"/>
              <a:t>8</a:t>
            </a:fld>
            <a:endParaRPr lang="en-US"/>
          </a:p>
        </p:txBody>
      </p:sp>
      <p:sp>
        <p:nvSpPr>
          <p:cNvPr id="7" name="TextBox 6">
            <a:extLst>
              <a:ext uri="{FF2B5EF4-FFF2-40B4-BE49-F238E27FC236}">
                <a16:creationId xmlns:a16="http://schemas.microsoft.com/office/drawing/2014/main" id="{FA0DA748-DECC-61E6-7280-DE1AAA207B61}"/>
              </a:ext>
            </a:extLst>
          </p:cNvPr>
          <p:cNvSpPr txBox="1"/>
          <p:nvPr>
            <p:custDataLst>
              <p:tags r:id="rId3"/>
            </p:custDataLst>
          </p:nvPr>
        </p:nvSpPr>
        <p:spPr>
          <a:xfrm>
            <a:off x="517870" y="2232888"/>
            <a:ext cx="6577873" cy="2595582"/>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L’investisseur prête de l’argent à une entreprise ou au gouvernement</a:t>
            </a:r>
          </a:p>
          <a:p>
            <a:pPr marL="342900" lvl="0" indent="-342900" algn="l" rtl="0">
              <a:spcBef>
                <a:spcPts val="360"/>
              </a:spcBef>
              <a:spcAft>
                <a:spcPct val="0"/>
              </a:spcAft>
              <a:buClr>
                <a:srgbClr val="A2AAAD"/>
              </a:buClr>
              <a:buSzPts val="1800"/>
              <a:buChar char="•"/>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L’émetteur rembourse le prêt assorti d’intérêts pendant une certaine période</a:t>
            </a:r>
          </a:p>
          <a:p>
            <a:pPr marL="342900" lvl="0" indent="-342900" algn="l" rtl="0">
              <a:spcBef>
                <a:spcPts val="360"/>
              </a:spcBef>
              <a:spcAft>
                <a:spcPct val="0"/>
              </a:spcAft>
              <a:buClr>
                <a:srgbClr val="A2AAAD"/>
              </a:buClr>
              <a:buSzPts val="1800"/>
              <a:buChar char="•"/>
            </a:pPr>
            <a:endParaRPr lang="en-CA" sz="2600" dirty="0">
              <a:latin typeface="Century Gothic" panose="020B0502020202020204" pitchFamily="34" charset="0"/>
            </a:endParaRPr>
          </a:p>
        </p:txBody>
      </p:sp>
      <p:sp>
        <p:nvSpPr>
          <p:cNvPr id="6" name="Oval 5">
            <a:extLst>
              <a:ext uri="{FF2B5EF4-FFF2-40B4-BE49-F238E27FC236}">
                <a16:creationId xmlns:a16="http://schemas.microsoft.com/office/drawing/2014/main" id="{3ADDBE77-3F48-1537-EB93-3179C12CD22E}"/>
              </a:ext>
            </a:extLst>
          </p:cNvPr>
          <p:cNvSpPr/>
          <p:nvPr>
            <p:custDataLst>
              <p:tags r:id="rId4"/>
            </p:custDataLst>
          </p:nvPr>
        </p:nvSpPr>
        <p:spPr>
          <a:xfrm>
            <a:off x="7703566" y="1991844"/>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descr="Dessin au trait bleu de pièces de monnaie et d’un billet&#10;&#10;Le contenu généré par l’IA peut être incorrect.">
            <a:extLst>
              <a:ext uri="{FF2B5EF4-FFF2-40B4-BE49-F238E27FC236}">
                <a16:creationId xmlns:a16="http://schemas.microsoft.com/office/drawing/2014/main" id="{A16FCE9A-C33E-72A2-E50D-B30A4E429F0B}"/>
              </a:ext>
            </a:extLst>
          </p:cNvPr>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7854875" y="2384854"/>
            <a:ext cx="3119662" cy="2910416"/>
          </a:xfrm>
          <a:prstGeom prst="rect">
            <a:avLst/>
          </a:prstGeom>
        </p:spPr>
      </p:pic>
    </p:spTree>
    <p:extLst>
      <p:ext uri="{BB962C8B-B14F-4D97-AF65-F5344CB8AC3E}">
        <p14:creationId xmlns:p14="http://schemas.microsoft.com/office/powerpoint/2010/main" val="27229057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68E81-060A-6819-8459-E8C2B601F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76E11-D7D5-B641-2A29-4C60CC20FB2F}"/>
              </a:ext>
            </a:extLst>
          </p:cNvPr>
          <p:cNvSpPr>
            <a:spLocks noGrp="1"/>
          </p:cNvSpPr>
          <p:nvPr>
            <p:ph type="ctrTitle"/>
            <p:custDataLst>
              <p:tags r:id="rId1"/>
            </p:custDataLst>
          </p:nvPr>
        </p:nvSpPr>
        <p:spPr>
          <a:xfrm>
            <a:off x="517870" y="1160463"/>
            <a:ext cx="9627027" cy="668337"/>
          </a:xfrm>
        </p:spPr>
        <p:txBody>
          <a:bodyPr/>
          <a:lstStyle/>
          <a:p>
            <a:r>
              <a:rPr lang="fr-CA" dirty="0">
                <a:uFill>
                  <a:solidFill>
                    <a:prstClr val="black">
                      <a:alpha val="0"/>
                    </a:prstClr>
                  </a:solidFill>
                </a:uFill>
                <a:latin typeface="Century Gothic"/>
                <a:ea typeface="Century Gothic"/>
                <a:cs typeface="Century Gothic"/>
              </a:rPr>
              <a:t>D</a:t>
            </a:r>
            <a:r>
              <a:rPr lang="fr-CA" sz="3200" b="1" i="0" u="none" strike="noStrike" cap="none" baseline="0" dirty="0">
                <a:solidFill>
                  <a:srgbClr val="205885"/>
                </a:solidFill>
                <a:effectLst/>
                <a:uFill>
                  <a:solidFill>
                    <a:prstClr val="black">
                      <a:alpha val="0"/>
                    </a:prstClr>
                  </a:solidFill>
                </a:uFill>
                <a:latin typeface="Century Gothic"/>
                <a:ea typeface="Century Gothic"/>
                <a:cs typeface="Century Gothic"/>
              </a:rPr>
              <a:t>ifficultés associées à l’investissement direct</a:t>
            </a:r>
            <a:endParaRPr lang="en-US" dirty="0"/>
          </a:p>
        </p:txBody>
      </p:sp>
      <p:sp>
        <p:nvSpPr>
          <p:cNvPr id="4" name="Slide Number Placeholder 3">
            <a:extLst>
              <a:ext uri="{FF2B5EF4-FFF2-40B4-BE49-F238E27FC236}">
                <a16:creationId xmlns:a16="http://schemas.microsoft.com/office/drawing/2014/main" id="{9C950E60-4751-88CE-7D38-AAACAD0E66E7}"/>
              </a:ext>
            </a:extLst>
          </p:cNvPr>
          <p:cNvSpPr>
            <a:spLocks noGrp="1"/>
          </p:cNvSpPr>
          <p:nvPr>
            <p:ph type="sldNum" sz="quarter" idx="12"/>
            <p:custDataLst>
              <p:tags r:id="rId2"/>
            </p:custDataLst>
          </p:nvPr>
        </p:nvSpPr>
        <p:spPr/>
        <p:txBody>
          <a:bodyPr/>
          <a:lstStyle/>
          <a:p>
            <a:fld id="{DFDF98CC-160E-494C-8C3C-8CDC5FA257DE}" type="slidenum">
              <a:rPr lang="en-US" smtClean="0"/>
              <a:t>9</a:t>
            </a:fld>
            <a:endParaRPr lang="en-US"/>
          </a:p>
        </p:txBody>
      </p:sp>
      <p:sp>
        <p:nvSpPr>
          <p:cNvPr id="7" name="TextBox 6">
            <a:extLst>
              <a:ext uri="{FF2B5EF4-FFF2-40B4-BE49-F238E27FC236}">
                <a16:creationId xmlns:a16="http://schemas.microsoft.com/office/drawing/2014/main" id="{2642BAEB-A2C5-758F-E6BA-A7CA8129177F}"/>
              </a:ext>
            </a:extLst>
          </p:cNvPr>
          <p:cNvSpPr txBox="1"/>
          <p:nvPr>
            <p:custDataLst>
              <p:tags r:id="rId3"/>
            </p:custDataLst>
          </p:nvPr>
        </p:nvSpPr>
        <p:spPr>
          <a:xfrm>
            <a:off x="517870" y="2232888"/>
            <a:ext cx="7520661" cy="2123440"/>
          </a:xfrm>
          <a:prstGeom prst="rect">
            <a:avLst/>
          </a:prstGeom>
          <a:noFill/>
        </p:spPr>
        <p:txBody>
          <a:bodyPr wrap="square">
            <a:spAutoFit/>
          </a:bodyPr>
          <a:lstStyle/>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Nécessitent du temps, de la recherche et la connaissance des marchés</a:t>
            </a:r>
          </a:p>
          <a:p>
            <a:pPr marL="342900" lvl="0" indent="-342900" algn="l" rtl="0">
              <a:spcBef>
                <a:spcPts val="360"/>
              </a:spcBef>
              <a:spcAft>
                <a:spcPct val="0"/>
              </a:spcAft>
              <a:buClr>
                <a:srgbClr val="A2AAAD"/>
              </a:buClr>
              <a:buSzPts val="1800"/>
              <a:buChar char="•"/>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Points importants à considérer : diversification, répartition de l’actif, régions, secteurs, styles</a:t>
            </a:r>
          </a:p>
        </p:txBody>
      </p:sp>
      <p:pic>
        <p:nvPicPr>
          <p:cNvPr id="3" name="Google Shape;391;p45">
            <a:extLst>
              <a:ext uri="{FF2B5EF4-FFF2-40B4-BE49-F238E27FC236}">
                <a16:creationId xmlns:a16="http://schemas.microsoft.com/office/drawing/2014/main" id="{01917F73-A803-5312-3E70-C0088226E1BD}"/>
              </a:ext>
            </a:extLst>
          </p:cNvPr>
          <p:cNvPicPr preferRelativeResize="0"/>
          <p:nvPr>
            <p:custDataLst>
              <p:tags r:id="rId4"/>
            </p:custDataLst>
          </p:nvPr>
        </p:nvPicPr>
        <p:blipFill>
          <a:blip r:embed="rId6">
            <a:alphaModFix/>
            <a:extLst>
              <a:ext uri="{28A0092B-C50C-407E-A947-70E740481C1C}">
                <a14:useLocalDpi xmlns:a14="http://schemas.microsoft.com/office/drawing/2010/main" val="0"/>
              </a:ext>
            </a:extLst>
          </a:blip>
          <a:srcRect/>
          <a:stretch/>
        </p:blipFill>
        <p:spPr>
          <a:xfrm>
            <a:off x="9083041" y="1900032"/>
            <a:ext cx="3108959" cy="4269637"/>
          </a:xfrm>
          <a:prstGeom prst="rect">
            <a:avLst/>
          </a:prstGeom>
          <a:noFill/>
          <a:ln>
            <a:noFill/>
          </a:ln>
        </p:spPr>
      </p:pic>
    </p:spTree>
    <p:extLst>
      <p:ext uri="{BB962C8B-B14F-4D97-AF65-F5344CB8AC3E}">
        <p14:creationId xmlns:p14="http://schemas.microsoft.com/office/powerpoint/2010/main" val="6114930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4.0.570"/>
  <p:tag name="AS_RELEASE_DATE" val="2024.03.31"/>
  <p:tag name="AS_TITLE" val="Aspose.Slides for Java"/>
  <p:tag name="AS_VERSION" val="24.3"/>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Bierstadt"/>
        <a:cs typeface="Arial"/>
      </a:majorFont>
      <a:minorFont>
        <a:latin typeface="Bierstadt"/>
        <a:ea typeface="Bierstad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713</Words>
  <Application>Microsoft Macintosh PowerPoint</Application>
  <PresentationFormat>Widescreen</PresentationFormat>
  <Paragraphs>88</Paragraphs>
  <Slides>20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Bierstadt</vt:lpstr>
      <vt:lpstr>Calibri</vt:lpstr>
      <vt:lpstr>Century Gothic</vt:lpstr>
      <vt:lpstr>GestaltVTI</vt:lpstr>
      <vt:lpstr>Types d’instruments d’investissement</vt:lpstr>
      <vt:lpstr>Réflexion :</vt:lpstr>
      <vt:lpstr>Fais le calcul de tes points.</vt:lpstr>
      <vt:lpstr>Maintenant que tu connais ton profil d’investissement, repère dans la vidéo les investissements qui correspondent à ton profil. Prends des notes dans ton document. </vt:lpstr>
      <vt:lpstr>Qu’est-ce qu’un investissement?</vt:lpstr>
      <vt:lpstr>Investissements directs</vt:lpstr>
      <vt:lpstr>Les actions en tant qu’investissement direct</vt:lpstr>
      <vt:lpstr>Les obligations en tant qu’investissement direct</vt:lpstr>
      <vt:lpstr>Difficultés associées à l’investissement direct</vt:lpstr>
      <vt:lpstr>Investissements indirects</vt:lpstr>
      <vt:lpstr>Investissements indirects publics</vt:lpstr>
      <vt:lpstr>Aperçu des fonds communs de placement et des FNB</vt:lpstr>
      <vt:lpstr>Différences de prix et d’achat entre les fonds communs de placement et les FNB</vt:lpstr>
      <vt:lpstr>Différences dans la gestion des fonds communs de placement et des FNB</vt:lpstr>
      <vt:lpstr>Fonds distincts</vt:lpstr>
      <vt:lpstr>Investissements indirects privés : fonds de couverture</vt:lpstr>
      <vt:lpstr>Choisir un instrument d’investissement</vt:lpstr>
      <vt:lpstr>Activité d’appariement</vt:lpstr>
      <vt:lpstr>Exposition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180</cp:revision>
  <dcterms:created xsi:type="dcterms:W3CDTF">2023-10-22T21:01:04Z</dcterms:created>
  <dcterms:modified xsi:type="dcterms:W3CDTF">2026-02-24T21:41:30Z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ActionId">
    <vt:lpwstr>ee0202de-5cf6-46c2-8a21-1c0b412b413b</vt:lpwstr>
  </property>
  <property fmtid="{D5CDD505-2E9C-101B-9397-08002B2CF9AE}" pid="3" name="MSIP_Label_be873328-34e0-4f6c-84cb-dd757c63c1a0_ContentBits">
    <vt:lpwstr>0</vt:lpwstr>
  </property>
  <property fmtid="{D5CDD505-2E9C-101B-9397-08002B2CF9AE}" pid="4" name="MSIP_Label_be873328-34e0-4f6c-84cb-dd757c63c1a0_Enabled">
    <vt:lpwstr>true</vt:lpwstr>
  </property>
  <property fmtid="{D5CDD505-2E9C-101B-9397-08002B2CF9AE}" pid="5" name="MSIP_Label_be873328-34e0-4f6c-84cb-dd757c63c1a0_Method">
    <vt:lpwstr>Privileged</vt:lpwstr>
  </property>
  <property fmtid="{D5CDD505-2E9C-101B-9397-08002B2CF9AE}" pid="6" name="MSIP_Label_be873328-34e0-4f6c-84cb-dd757c63c1a0_Name">
    <vt:lpwstr>FIL-Internal</vt:lpwstr>
  </property>
  <property fmtid="{D5CDD505-2E9C-101B-9397-08002B2CF9AE}" pid="7" name="MSIP_Label_be873328-34e0-4f6c-84cb-dd757c63c1a0_SetDate">
    <vt:lpwstr>2023-11-01T18:04:36Z</vt:lpwstr>
  </property>
  <property fmtid="{D5CDD505-2E9C-101B-9397-08002B2CF9AE}" pid="8" name="MSIP_Label_be873328-34e0-4f6c-84cb-dd757c63c1a0_SiteId">
    <vt:lpwstr>6b94db52-3791-432c-b97e-871411cd202e</vt:lpwstr>
  </property>
</Properties>
</file>