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7"/>
  </p:notesMasterIdLst>
  <p:sldIdLst>
    <p:sldId id="281" r:id="rId2"/>
    <p:sldId id="294" r:id="rId3"/>
    <p:sldId id="444" r:id="rId4"/>
    <p:sldId id="445" r:id="rId5"/>
    <p:sldId id="443" r:id="rId6"/>
    <p:sldId id="419" r:id="rId7"/>
    <p:sldId id="447" r:id="rId8"/>
    <p:sldId id="420" r:id="rId9"/>
    <p:sldId id="448" r:id="rId10"/>
    <p:sldId id="421" r:id="rId11"/>
    <p:sldId id="296" r:id="rId12"/>
    <p:sldId id="356" r:id="rId13"/>
    <p:sldId id="442" r:id="rId14"/>
    <p:sldId id="449" r:id="rId15"/>
    <p:sldId id="44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82D2F5-6A79-1988-8E65-8DEEABE977D8}" name="Proulx, Mylène" initials="MP" userId="S::mylene.proulx@fidelity.ca::dabde34f-1aba-4d16-8b5b-696135f88b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gliardi, Monica" initials="GM" lastIdx="0" clrIdx="1"/>
  <p:cmAuthor id="1" name="Young, Alexandra" initials="YA" lastIdx="0" clrIdx="2"/>
  <p:cmAuthor id="2" name="Gill, Ravina" initials="GR" lastIdx="0" clrIdx="3"/>
  <p:cmAuthor id="3" name="Ponce, Vanessa" initials="PV" lastIdx="0" clrIdx="4"/>
  <p:cmAuthor id="4" name="Darien Desroches" initials="DD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91" autoAdjust="0"/>
    <p:restoredTop sz="96137"/>
  </p:normalViewPr>
  <p:slideViewPr>
    <p:cSldViewPr snapToGrid="0">
      <p:cViewPr varScale="1">
        <p:scale>
          <a:sx n="103" d="100"/>
          <a:sy n="103" d="100"/>
        </p:scale>
        <p:origin x="2432" y="4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2/27/26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Leçon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S.R.I.          </a:t>
            </a:r>
            <a:r>
              <a:rPr lang="en-CA" sz="900" dirty="0">
                <a:latin typeface="Century Gothic" panose="020B0502020202020204" pitchFamily="34" charset="0"/>
              </a:rPr>
              <a:t>3381315-v2025123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" name="Image 2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F1178E0B-86C3-AB7F-C9CB-64A1ED3E50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65" y="278960"/>
            <a:ext cx="2071370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/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video" Target="https://www.youtube.com/embed/-RsjmPk2wI4?list=PLBzmUd_ESwotHoBQVE0l2LIfSrf-_dGFU" TargetMode="Externa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8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5.png"/><Relationship Id="rId5" Type="http://schemas.openxmlformats.org/officeDocument/2006/relationships/tags" Target="../tags/tag2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différents styles d’investissement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/>
          </a:p>
        </p:txBody>
      </p:sp>
      <p:pic>
        <p:nvPicPr>
          <p:cNvPr id="8" name="Online Media 4" descr="Différents styles d’investissement">
            <a:hlinkClick r:id="" action="ppaction://media"/>
            <a:extLst>
              <a:ext uri="{FF2B5EF4-FFF2-40B4-BE49-F238E27FC236}">
                <a16:creationId xmlns:a16="http://schemas.microsoft.com/office/drawing/2014/main" id="{9F18CCA1-2725-A71C-D97A-948AE328A1B7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7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5B96A-1F3C-E101-64F8-349744F9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457B-0C59-BAB0-5858-79A71FAAE2F8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 systématique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433BD-8A63-BB0C-E026-35C0A1A6B1F8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5369" y="1828800"/>
            <a:ext cx="7734645" cy="4164227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Aussi appelé l’investissement quantitatif.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Analogie : </a:t>
            </a: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robot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Style de gestion :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recours à l’intelligence artificielle, à l’apprentissage automatique et aux modèles informatisés pour prendre des décisions 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se concentre sur plusieurs facteurs (caractéristiques des actions) : taille, valeur, </a:t>
            </a:r>
            <a:r>
              <a:rPr lang="fr-CA" sz="19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momentum</a:t>
            </a: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, qualité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 :</a:t>
            </a: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avoir un portefeuille diversifié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Frais :</a:t>
            </a: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faibles, comme avec l’approche passive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Utilisation de la technologie : </a:t>
            </a: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très élevée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1900" dirty="0">
              <a:solidFill>
                <a:srgbClr val="000000"/>
              </a:solidFill>
            </a:endParaRP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1900" dirty="0">
              <a:solidFill>
                <a:srgbClr val="000000"/>
              </a:solidFill>
            </a:endParaRP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19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343CC-B050-E78B-3C6A-65B7BD3558B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4C94F4-EF19-6F69-9306-AE87EBA1CAD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110015" y="1828800"/>
            <a:ext cx="3564115" cy="356411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5885"/>
              </a:solidFill>
            </a:endParaRPr>
          </a:p>
        </p:txBody>
      </p:sp>
      <p:pic>
        <p:nvPicPr>
          <p:cNvPr id="9" name="Picture 8" descr="Un dessin au trait blanc représentant une personne et un graphique&#10;&#10;Le contenu généré par l’IA peut être incorrect.">
            <a:extLst>
              <a:ext uri="{FF2B5EF4-FFF2-40B4-BE49-F238E27FC236}">
                <a16:creationId xmlns:a16="http://schemas.microsoft.com/office/drawing/2014/main" id="{DFBB3908-2B33-F6DA-C9C0-6BD2200FA9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46" y="1983860"/>
            <a:ext cx="2904448" cy="28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60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CAE2-AC2B-CD53-F0A1-751C64351A6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Sommaire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405CF-DF8B-B77E-A267-7195AD1FB67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F7F2D3-300E-F7BB-93C2-CEB4FB92F108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0">
              <a:spcBef>
                <a:spcPct val="0"/>
              </a:spcBef>
              <a:buClr>
                <a:schemeClr val="dk1"/>
              </a:buClr>
              <a:buSzPts val="1100"/>
              <a:buNone/>
            </a:pPr>
            <a:r>
              <a:rPr lang="fr-CA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 actif :</a:t>
            </a: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approche interventionniste, coût plus élevé, vise à surpasser le rendement des marchés</a:t>
            </a:r>
            <a:br>
              <a:rPr sz="2800"/>
            </a:br>
            <a:endParaRPr lang="en-CA" sz="2800">
              <a:solidFill>
                <a:schemeClr val="dk1"/>
              </a:solidFill>
            </a:endParaRP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 passif :</a:t>
            </a: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suit un indice, coût inférieur</a:t>
            </a:r>
            <a:br>
              <a:rPr sz="2800"/>
            </a:br>
            <a:endParaRPr lang="en-CA" sz="2800">
              <a:solidFill>
                <a:schemeClr val="dk1"/>
              </a:solidFill>
            </a:endParaRP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 systématique :</a:t>
            </a: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basé sur des données, recours à l’informatique, diversifié, coût moindre, peut être actif ou passif</a:t>
            </a:r>
          </a:p>
        </p:txBody>
      </p:sp>
    </p:spTree>
    <p:extLst>
      <p:ext uri="{BB962C8B-B14F-4D97-AF65-F5344CB8AC3E}">
        <p14:creationId xmlns:p14="http://schemas.microsoft.com/office/powerpoint/2010/main" val="42126570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5BFE-7968-1B67-EB67-88D2CF19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5D73A2-1714-2EAC-0163-83E02D3B2A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5867-01E0-8896-2FE1-E3C2F46CC601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6903" y="2946456"/>
            <a:ext cx="10947215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Activité – Débat!</a:t>
            </a:r>
            <a:endParaRPr lang="en-US" sz="30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C522D-0C2A-F7C1-00D2-0186E27240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92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4292-1580-C2CE-7C72-4896A81E621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6903" y="2760663"/>
            <a:ext cx="11158193" cy="668337"/>
          </a:xfrm>
        </p:spPr>
        <p:txBody>
          <a:bodyPr/>
          <a:lstStyle/>
          <a:p>
            <a:r>
              <a:rPr lang="fr-CA" sz="70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Délibération des juges</a:t>
            </a:r>
            <a:endParaRPr lang="en-US" sz="7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1EAF9-3127-AF65-2D92-4D5A452B3A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356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2C217-BB87-E3EF-349F-9FF93D42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1C55-BFEA-D480-FA06-F9AFCEA01EB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6903" y="2760663"/>
            <a:ext cx="11158193" cy="668337"/>
          </a:xfrm>
        </p:spPr>
        <p:txBody>
          <a:bodyPr/>
          <a:lstStyle/>
          <a:p>
            <a:r>
              <a:rPr lang="fr-CA" sz="70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Qui a gagné?</a:t>
            </a:r>
            <a:endParaRPr lang="en-US" sz="7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8F6DF-2E97-8741-CC2B-D453AA1CFE0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540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E24F3-B488-C954-020A-3B79ABD1A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8393-53D1-EC9F-0C01-73ADFCBE47F3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6903" y="2262318"/>
            <a:ext cx="11158193" cy="668337"/>
          </a:xfrm>
        </p:spPr>
        <p:txBody>
          <a:bodyPr/>
          <a:lstStyle/>
          <a:p>
            <a:r>
              <a:rPr lang="fr-CA" sz="50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Consolidation :</a:t>
            </a:r>
            <a:r>
              <a:rPr lang="fr-CA" sz="5000" b="0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Réfléchis en solo à ce que tu as appris aujourd’hui en te servant de la fiche de réflexion.</a:t>
            </a:r>
            <a:endParaRPr lang="en-US" sz="5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1D05-E2ED-1FEF-F9AE-E8FA0A1B23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48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Question :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F6CB-665F-4159-BEA6-714327D76113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5370" y="1989436"/>
            <a:ext cx="11394296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4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Imagine que tu disposes de 1 000 $ à investir. Tu peux choisir l’une de ces trois stratégies : 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Choisir les actions toi-même et en vendre et en acheter souvent.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Acheter un fonds dont le rendement est comparable à celui de l’ensemble d’un marché.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Utiliser un programme informatisé qui sélectionne des actions en fonction des données. </a:t>
            </a:r>
            <a:endParaRPr lang="en-CA" sz="2400" dirty="0">
              <a:solidFill>
                <a:srgbClr val="000000"/>
              </a:solidFill>
            </a:endParaRPr>
          </a:p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800" b="0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Discutes-en avec ton coéquipier ou ta coéquipière et partage tes connaissances.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45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41DDF-7C51-E651-F26E-66D4CBC38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5D57-941B-8A4D-58E0-FE61C0F2A1A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 actif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17045-FA81-A252-5422-218C34B95B6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5371" y="1989436"/>
            <a:ext cx="4335688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Analogie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Style de gestion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Frais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Utilisation de la technologie 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BADCC-3DBF-DCD2-7BFC-C3B5BCB70F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3192D-840E-F12D-4483-B2F876EF91A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28154" y="3194907"/>
            <a:ext cx="5019932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-CA" sz="3000" b="0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Sers-toi de ce que tu as consigné dans ta fiche.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B0E302-558E-6AF0-0E3E-BA2BDD29AA01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H="1">
            <a:off x="5019621" y="2113808"/>
            <a:ext cx="0" cy="3633851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800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32DB1-1208-7978-A4FA-61FBBF8A4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1D6E-5603-5F39-9288-3F7BDA4D5BE8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 actif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ADCAB-3633-8667-BD4B-7108D41772D8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5370" y="1989436"/>
            <a:ext cx="6642951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Analogie : </a:t>
            </a: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entraîneur.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Style de gestion :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approche interventionniste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achat et vente d’actions en continu 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gestion par des spécialistes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recherche et expertise requises pour la gestion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 :</a:t>
            </a: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surpasser le rendement des marchés (surpasser l’indice).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Frais :</a:t>
            </a: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élevés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19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Utilisation de la technologie : </a:t>
            </a:r>
            <a:r>
              <a:rPr lang="fr-CA" sz="19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limitée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19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B2D2C-8D61-0655-3D53-6E1442D4C2D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/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3841A148-5FE8-EF46-B28D-F1F16353B3E3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0943" y="1989436"/>
            <a:ext cx="4711057" cy="3140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5452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E589D-2DE7-1BB8-5E7A-893D50A52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D567-EAC5-8854-490C-15117A502B0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6903" y="2262318"/>
            <a:ext cx="10221981" cy="668337"/>
          </a:xfrm>
        </p:spPr>
        <p:txBody>
          <a:bodyPr/>
          <a:lstStyle/>
          <a:p>
            <a:r>
              <a:rPr lang="fr-CA" sz="50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 sont les approches d’investissement ascendante et descendante? </a:t>
            </a:r>
            <a:endParaRPr lang="en-US" sz="5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778C-5508-7D60-6EA9-86C81F63E03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319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CF21-7FF1-3D33-7C35-980E96B8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1B74-4624-E3C0-F05C-9B73F9A7A5C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Approche ascendante vs descendante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5485E-C97B-4269-D768-7C9CC1FC1D65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1989437"/>
            <a:ext cx="3959127" cy="1439564"/>
          </a:xfrm>
        </p:spPr>
        <p:txBody>
          <a:bodyPr>
            <a:no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fr-CA" sz="22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Approche ascendante</a:t>
            </a:r>
            <a:endParaRPr lang="en-CA" sz="2200" dirty="0">
              <a:solidFill>
                <a:schemeClr val="dk1"/>
              </a:solidFill>
            </a:endParaRP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Se concentre sur les indicateurs financiers des entreprises.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93662-574C-7624-8BF6-637AD976895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909CD4E-76F8-FF42-6658-EB1E2D03CFC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62620" y="1989437"/>
            <a:ext cx="5563071" cy="14395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A2AAAD"/>
              </a:buClr>
              <a:buFont typeface="Arial" panose="020B0604020202020204" pitchFamily="34" charset="0"/>
              <a:buChar char="•"/>
              <a:defRPr sz="250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fr-CA" sz="22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Approche descendante</a:t>
            </a:r>
            <a:endParaRPr lang="en-CA" sz="2200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Se concentre sur les indicateurs économiques (PIB, inflation, taux d’intérêt).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F240BF-EB47-216C-6994-75E3F06BB5C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2936" y="3728854"/>
            <a:ext cx="2018805" cy="201880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E3C33-613F-9BD0-1B5D-6309B4BA7A7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63306" y="3728854"/>
            <a:ext cx="2018805" cy="201880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2947EE-8AAC-0B9E-D36B-39CEFD686134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H="1">
            <a:off x="4821913" y="2113808"/>
            <a:ext cx="0" cy="3633851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n dessin au trait blanc représentant une personne et un graphique&#10;&#10;Le contenu généré par l’IA peut être incorrect.">
            <a:extLst>
              <a:ext uri="{FF2B5EF4-FFF2-40B4-BE49-F238E27FC236}">
                <a16:creationId xmlns:a16="http://schemas.microsoft.com/office/drawing/2014/main" id="{270A0AC5-AA77-7490-D5CB-2C5E44D924C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3" y="3954909"/>
            <a:ext cx="1526024" cy="1518579"/>
          </a:xfrm>
          <a:prstGeom prst="rect">
            <a:avLst/>
          </a:prstGeom>
        </p:spPr>
      </p:pic>
      <p:pic>
        <p:nvPicPr>
          <p:cNvPr id="14" name="Picture 13" descr="Un dessin au trait blanc représentant une personne et un graphique&#10;&#10;Le contenu généré par l’IA peut être incorrect.">
            <a:extLst>
              <a:ext uri="{FF2B5EF4-FFF2-40B4-BE49-F238E27FC236}">
                <a16:creationId xmlns:a16="http://schemas.microsoft.com/office/drawing/2014/main" id="{AFF52B20-831A-40A1-F85E-D6193D7B8EB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51" y="3987866"/>
            <a:ext cx="1524038" cy="15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13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00678-09E9-A923-AB3C-0ADB599E3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FF64-122D-0879-24D5-86535BBF79D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 passif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C798B-354E-6EE6-561D-A85B0F795C5C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5371" y="1989436"/>
            <a:ext cx="4335688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Analogie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Style de gestion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Frais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Utilisation de la technologie 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51F32-81B0-24BF-0270-39FC7DD9F8B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8A024-26DA-4F5D-C959-BA35F4ED2BF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28154" y="3194907"/>
            <a:ext cx="5019932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-CA" sz="3000" b="0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Sers-toi de ce que tu as consigné dans ta fiche.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345460-7D70-6035-E183-FABD74791A9D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H="1">
            <a:off x="5019621" y="2113808"/>
            <a:ext cx="0" cy="3633851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4197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A0C7-304C-2BE2-85DF-3861CEEF1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4490-2648-0E7D-93F0-C8D5C5C2A22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 passif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42907-85C8-D614-2BBE-5169BE10DCB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5370" y="1989436"/>
            <a:ext cx="8400140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Analogie : </a:t>
            </a: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jardinier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Style de gestion :</a:t>
            </a:r>
          </a:p>
          <a:p>
            <a:pPr marL="677863" lvl="0" indent="-271463">
              <a:spcBef>
                <a:spcPts val="1200"/>
              </a:spcBef>
              <a:buSzPts val="1300"/>
              <a:buChar char="●"/>
            </a:pP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stratégie à long terme; croissance au fil du temps</a:t>
            </a:r>
          </a:p>
          <a:p>
            <a:pPr marL="677863" lvl="0" indent="-271463">
              <a:spcBef>
                <a:spcPts val="1200"/>
              </a:spcBef>
              <a:buSzPts val="1300"/>
              <a:buChar char="●"/>
            </a:pP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investir dans des fonds communs de placement indiciels ou des FNB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 :</a:t>
            </a: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obtenir un rendement comparable à celui des marchés sans le surpasser.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Frais :</a:t>
            </a: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moins élevés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Utilisation de la technologie : </a:t>
            </a: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minimale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2000" dirty="0">
              <a:solidFill>
                <a:srgbClr val="000000"/>
              </a:solidFill>
            </a:endParaRP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D1DA8-4B27-9E86-36FD-C804E9BFA5C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/>
          </a:p>
        </p:txBody>
      </p:sp>
      <p:pic>
        <p:nvPicPr>
          <p:cNvPr id="6" name="Google Shape;78;p16" title="pexels-markusspiske-95215.jpg">
            <a:extLst>
              <a:ext uri="{FF2B5EF4-FFF2-40B4-BE49-F238E27FC236}">
                <a16:creationId xmlns:a16="http://schemas.microsoft.com/office/drawing/2014/main" id="{FE62B38F-E08D-3149-F180-6CFEAEC0D4EE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34818" y="1160463"/>
            <a:ext cx="3157182" cy="47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0098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F7DE0-0E7B-EDC3-D413-A465941F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5DC6-D16E-CDE6-B523-4D60447F518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 systématique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C9961-540B-587F-B736-5AA4C11DA2F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5371" y="1989436"/>
            <a:ext cx="4335688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Analogie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Style de gestion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Frais 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Utilisation de la technologie 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E7D68-DB0D-3D6C-9F45-A041BADE62F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8F466-E055-9D87-FFE8-3362CCCDE18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28154" y="3194907"/>
            <a:ext cx="5019932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-CA" sz="3000" b="0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Sers-toi de ce que tu as consigné dans ta fiche.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13A41-4EBB-62DA-1E5E-850C94035CA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H="1">
            <a:off x="5019621" y="2113808"/>
            <a:ext cx="0" cy="3633851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0246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4.0.611"/>
  <p:tag name="AS_RELEASE_DATE" val="2024.03.31"/>
  <p:tag name="AS_TITLE" val="Aspose.Slides for Java"/>
  <p:tag name="AS_VERSION" val="2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Bierstadt"/>
        <a:cs typeface="Arial"/>
      </a:majorFont>
      <a:minorFont>
        <a:latin typeface="Bierstadt"/>
        <a:ea typeface="Bierstad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478</Words>
  <Application>Microsoft Macintosh PowerPoint</Application>
  <PresentationFormat>Widescreen</PresentationFormat>
  <Paragraphs>85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Bierstadt</vt:lpstr>
      <vt:lpstr>Calibri</vt:lpstr>
      <vt:lpstr>Century Gothic</vt:lpstr>
      <vt:lpstr>GestaltVTI</vt:lpstr>
      <vt:lpstr>Les différents styles d’investissement</vt:lpstr>
      <vt:lpstr>Question :</vt:lpstr>
      <vt:lpstr>Investissement actif</vt:lpstr>
      <vt:lpstr>Investissement actif</vt:lpstr>
      <vt:lpstr>Que sont les approches d’investissement ascendante et descendante? </vt:lpstr>
      <vt:lpstr>Approche ascendante vs descendante</vt:lpstr>
      <vt:lpstr>Investissement passif</vt:lpstr>
      <vt:lpstr>Investissement passif</vt:lpstr>
      <vt:lpstr>Investissement systématique</vt:lpstr>
      <vt:lpstr>Investissement systématique</vt:lpstr>
      <vt:lpstr>Sommaire</vt:lpstr>
      <vt:lpstr>Activité – Débat!</vt:lpstr>
      <vt:lpstr>Délibération des juges</vt:lpstr>
      <vt:lpstr>Qui a gagné?</vt:lpstr>
      <vt:lpstr>Consolidation : Réfléchis en solo à ce que tu as appris aujourd’hui en te servant de la fiche de réflexion.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162</cp:revision>
  <dcterms:created xsi:type="dcterms:W3CDTF">2023-10-22T21:01:04Z</dcterms:created>
  <dcterms:modified xsi:type="dcterms:W3CDTF">2026-02-27T19:04:14Z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ActionId">
    <vt:lpwstr>ee0202de-5cf6-46c2-8a21-1c0b412b413b</vt:lpwstr>
  </property>
  <property fmtid="{D5CDD505-2E9C-101B-9397-08002B2CF9AE}" pid="3" name="MSIP_Label_be873328-34e0-4f6c-84cb-dd757c63c1a0_ContentBits">
    <vt:lpwstr>0</vt:lpwstr>
  </property>
  <property fmtid="{D5CDD505-2E9C-101B-9397-08002B2CF9AE}" pid="4" name="MSIP_Label_be873328-34e0-4f6c-84cb-dd757c63c1a0_Enabled">
    <vt:lpwstr>true</vt:lpwstr>
  </property>
  <property fmtid="{D5CDD505-2E9C-101B-9397-08002B2CF9AE}" pid="5" name="MSIP_Label_be873328-34e0-4f6c-84cb-dd757c63c1a0_Method">
    <vt:lpwstr>Privileged</vt:lpwstr>
  </property>
  <property fmtid="{D5CDD505-2E9C-101B-9397-08002B2CF9AE}" pid="6" name="MSIP_Label_be873328-34e0-4f6c-84cb-dd757c63c1a0_Name">
    <vt:lpwstr>FIL-Internal</vt:lpwstr>
  </property>
  <property fmtid="{D5CDD505-2E9C-101B-9397-08002B2CF9AE}" pid="7" name="MSIP_Label_be873328-34e0-4f6c-84cb-dd757c63c1a0_SetDate">
    <vt:lpwstr>2023-11-01T18:04:36Z</vt:lpwstr>
  </property>
  <property fmtid="{D5CDD505-2E9C-101B-9397-08002B2CF9AE}" pid="8" name="MSIP_Label_be873328-34e0-4f6c-84cb-dd757c63c1a0_SiteId">
    <vt:lpwstr>6b94db52-3791-432c-b97e-871411cd202e</vt:lpwstr>
  </property>
</Properties>
</file>