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omments/modernComment_119_59EDBE83.xml" ContentType="application/vnd.ms-powerpoint.comment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2"/>
  </p:notesMasterIdLst>
  <p:sldIdLst>
    <p:sldId id="281" r:id="rId2"/>
    <p:sldId id="294" r:id="rId3"/>
    <p:sldId id="419" r:id="rId4"/>
    <p:sldId id="420" r:id="rId5"/>
    <p:sldId id="421" r:id="rId6"/>
    <p:sldId id="296" r:id="rId7"/>
    <p:sldId id="356" r:id="rId8"/>
    <p:sldId id="422" r:id="rId9"/>
    <p:sldId id="389"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2D2F5-6A79-1988-8E65-8DEEABE977D8}" name="Proulx, Mylène" initials="MP" userId="S::mylene.proulx@fidelity.ca::dabde34f-1aba-4d16-8b5b-696135f88b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agliardi, Monica" initials="GM" lastIdx="0" clrIdx="1"/>
  <p:cmAuthor id="1" name="Young, Alexandra" initials="YA" lastIdx="0" clrIdx="2"/>
  <p:cmAuthor id="2" name="Gill, Ravina" initials="GR" lastIdx="0" clrIdx="3"/>
  <p:cmAuthor id="3" name="Ponce, Vanessa" initials="PV" lastIdx="0" clrIdx="4"/>
  <p:cmAuthor id="4" name="Darien Desroches" initials="DD"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99" autoAdjust="0"/>
    <p:restoredTop sz="94660"/>
  </p:normalViewPr>
  <p:slideViewPr>
    <p:cSldViewPr snapToGrid="0">
      <p:cViewPr varScale="1">
        <p:scale>
          <a:sx n="108" d="100"/>
          <a:sy n="108" d="100"/>
        </p:scale>
        <p:origin x="2272" y="48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19_59EDBE83.xml><?xml version="1.0" encoding="utf-8"?>
<p188:cmLst xmlns:a="http://schemas.openxmlformats.org/drawingml/2006/main" xmlns:r="http://schemas.openxmlformats.org/officeDocument/2006/relationships" xmlns:p188="http://schemas.microsoft.com/office/powerpoint/2018/8/main">
  <p188:cm id="{16D4C215-A077-4C40-A095-7D04A3AFDA22}" authorId="{E082D2F5-6A79-1988-8E65-8DEEABE977D8}" created="2026-01-29T14:09:51.115">
    <pc:sldMkLst xmlns:pc="http://schemas.microsoft.com/office/powerpoint/2013/main/command">
      <pc:docMk/>
      <pc:sldMk cId="1508753027" sldId="281"/>
    </pc:sldMkLst>
    <p188:txBody>
      <a:bodyPr/>
      <a:lstStyle/>
      <a:p>
        <a:r>
          <a:rPr lang="fr-CA"/>
          <a:t>Replace MONEY GAINS visual with the French one throughout</a:t>
        </a:r>
      </a:p>
    </p188:txBody>
  </p188:cm>
  <p188:cm id="{1E206682-B60F-4E5B-A0F9-170DD045B04D}" authorId="{E082D2F5-6A79-1988-8E65-8DEEABE977D8}" created="2026-01-29T14:10:12.615">
    <pc:sldMkLst xmlns:pc="http://schemas.microsoft.com/office/powerpoint/2013/main/command">
      <pc:docMk/>
      <pc:sldMk cId="1508753027" sldId="281"/>
    </pc:sldMkLst>
    <p188:txBody>
      <a:bodyPr/>
      <a:lstStyle/>
      <a:p>
        <a:r>
          <a:rPr lang="fr-CA"/>
          <a:t>Replace ‘Lesson 4’ with ‘Leçon 4’ throughout</a:t>
        </a:r>
      </a:p>
    </p188:txBody>
  </p188:cm>
  <p188:cm id="{06DCCB91-D078-4F1B-8651-F3560A3E2021}" authorId="{E082D2F5-6A79-1988-8E65-8DEEABE977D8}" created="2026-01-29T14:10:37.110">
    <ac:deMkLst xmlns:ac="http://schemas.microsoft.com/office/drawing/2013/main/command">
      <pc:docMk xmlns:pc="http://schemas.microsoft.com/office/powerpoint/2013/main/command"/>
      <pc:sldMk xmlns:pc="http://schemas.microsoft.com/office/powerpoint/2013/main/command" cId="1508753027" sldId="281"/>
      <ac:picMk id="7" creationId="{59C1240B-41A1-0181-6C14-256102279FB7}"/>
    </ac:deMkLst>
    <p188:txBody>
      <a:bodyPr/>
      <a:lstStyle/>
      <a:p>
        <a:r>
          <a:rPr lang="fr-CA"/>
          <a:t>Replace video link and image: https://www.youtube.com/watch?v=-RsjmPk2wI4&amp;list=PLBzmUd_ESwotHoBQVE0l2LIfSrf-_dGFU&amp;index=4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Tree>
    <p:extLst>
      <p:ext uri="{BB962C8B-B14F-4D97-AF65-F5344CB8AC3E}">
        <p14:creationId xmlns:p14="http://schemas.microsoft.com/office/powerpoint/2010/main" val="331860826"/>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4181888"/>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dirty="0" err="1">
                <a:solidFill>
                  <a:schemeClr val="tx1"/>
                </a:solidFill>
                <a:latin typeface="Century Gothic" panose="020B0502020202020204" pitchFamily="34" charset="0"/>
              </a:rPr>
              <a:t>Leçon</a:t>
            </a:r>
            <a:r>
              <a:rPr lang="en-US" b="1" dirty="0">
                <a:solidFill>
                  <a:schemeClr val="tx1"/>
                </a:solidFill>
                <a:latin typeface="Century Gothic" panose="020B0502020202020204" pitchFamily="34" charset="0"/>
              </a:rPr>
              <a:t> 4</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S.R.I.          </a:t>
            </a:r>
            <a:r>
              <a:rPr lang="en-CA" sz="900" dirty="0">
                <a:latin typeface="Century Gothic" panose="020B0502020202020204" pitchFamily="34" charset="0"/>
              </a:rPr>
              <a:t>3381316-v2025123</a:t>
            </a:r>
            <a:endParaRPr lang="en-US" sz="900" dirty="0">
              <a:solidFill>
                <a:schemeClr val="accent5"/>
              </a:solidFill>
              <a:latin typeface="Century Gothic" panose="020B0502020202020204" pitchFamily="34" charset="0"/>
              <a:cs typeface="Arial"/>
            </a:endParaRPr>
          </a:p>
        </p:txBody>
      </p:sp>
      <p:pic>
        <p:nvPicPr>
          <p:cNvPr id="3" name="Image 22" descr="Une image contenant texte, Police, Graphique, logo&#10;&#10;Description générée automatiquement">
            <a:extLst>
              <a:ext uri="{FF2B5EF4-FFF2-40B4-BE49-F238E27FC236}">
                <a16:creationId xmlns:a16="http://schemas.microsoft.com/office/drawing/2014/main" id="{1B3F9269-E5EF-5EAC-B060-726BA2EC47D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75165" y="278960"/>
            <a:ext cx="2071370" cy="553085"/>
          </a:xfrm>
          <a:prstGeom prst="rect">
            <a:avLst/>
          </a:prstGeom>
        </p:spPr>
      </p:pic>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microsoft.com/office/2018/10/relationships/comments" Target="../comments/modernComment_119_59EDBE8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video" Target="https://www.youtube.com/embed/-RsjmPk2wI4?list=PLBzmUd_ESwotHoBQVE0l2LIfSrf-_dGFU" TargetMode="Externa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5.png"/><Relationship Id="rId5" Type="http://schemas.openxmlformats.org/officeDocument/2006/relationships/tags" Target="../tags/tag14.xml"/><Relationship Id="rId10"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Les différents styles d’investissement</a:t>
            </a:r>
            <a:endParaRPr lang="en-US"/>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5" name="Online Media 4" descr="Différents styles d’investissement">
            <a:hlinkClick r:id="" action="ppaction://media"/>
            <a:extLst>
              <a:ext uri="{FF2B5EF4-FFF2-40B4-BE49-F238E27FC236}">
                <a16:creationId xmlns:a16="http://schemas.microsoft.com/office/drawing/2014/main" id="{B5A4F7FF-3983-659B-F5CC-9089D690C7C2}"/>
              </a:ext>
            </a:extLst>
          </p:cNvPr>
          <p:cNvPicPr>
            <a:picLocks noRot="1" noChangeAspect="1"/>
          </p:cNvPicPr>
          <p:nvPr>
            <a:videoFile r:link="rId5"/>
          </p:nvPr>
        </p:nvPicPr>
        <p:blipFill>
          <a:blip r:embed="rId8"/>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50875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extLst>
    <p:ext uri="{6950BFC3-D8DA-4A85-94F7-54DA5524770B}">
      <p188:commentRel xmlns:p188="http://schemas.microsoft.com/office/powerpoint/2018/8/main"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E992-764C-6CC9-C644-0F23AA0AD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002CC-1792-1C15-AAC8-3DA604083C71}"/>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1</a:t>
            </a:r>
          </a:p>
        </p:txBody>
      </p:sp>
      <p:sp>
        <p:nvSpPr>
          <p:cNvPr id="4" name="Slide Number Placeholder 3">
            <a:extLst>
              <a:ext uri="{FF2B5EF4-FFF2-40B4-BE49-F238E27FC236}">
                <a16:creationId xmlns:a16="http://schemas.microsoft.com/office/drawing/2014/main" id="{9047D942-E9CD-BA46-65F3-8EA2F2462935}"/>
              </a:ext>
            </a:extLst>
          </p:cNvPr>
          <p:cNvSpPr>
            <a:spLocks noGrp="1"/>
          </p:cNvSpPr>
          <p:nvPr>
            <p:ph type="sldNum" sz="quarter" idx="12"/>
            <p:custDataLst>
              <p:tags r:id="rId2"/>
            </p:custDataLst>
          </p:nvPr>
        </p:nvSpPr>
        <p:spPr/>
        <p:txBody>
          <a:bodyPr/>
          <a:lstStyle/>
          <a:p>
            <a:fld id="{DFDF98CC-160E-494C-8C3C-8CDC5FA257DE}" type="slidenum">
              <a:rPr lang="en-US" smtClean="0"/>
              <a:t>10</a:t>
            </a:fld>
            <a:endParaRPr lang="en-US"/>
          </a:p>
        </p:txBody>
      </p:sp>
      <p:sp>
        <p:nvSpPr>
          <p:cNvPr id="7" name="Subtitle 2">
            <a:extLst>
              <a:ext uri="{FF2B5EF4-FFF2-40B4-BE49-F238E27FC236}">
                <a16:creationId xmlns:a16="http://schemas.microsoft.com/office/drawing/2014/main" id="{2AE16B57-5593-DE1A-D5F1-B519B2B91C14}"/>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Camille veut analyser le bilan et les rapports financiers d’une société de vente au détail avant d’investir. Camille est à l’aise d’effectuer des transactions fréquentes en fonction du rendement et des bénéfices.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indent="0">
              <a:spcBef>
                <a:spcPts val="1200"/>
              </a:spcBef>
              <a:buNone/>
            </a:pPr>
            <a:r>
              <a:rPr lang="fr-CA" sz="2600" b="1" i="0" u="none" strike="noStrike" cap="none" baseline="0">
                <a:solidFill>
                  <a:srgbClr val="205885"/>
                </a:solidFill>
                <a:effectLst/>
                <a:uFill>
                  <a:solidFill>
                    <a:prstClr val="black">
                      <a:alpha val="0"/>
                    </a:prstClr>
                  </a:solidFill>
                </a:uFill>
                <a:latin typeface="Century Gothic"/>
                <a:ea typeface="Century Gothic"/>
                <a:cs typeface="Century Gothic"/>
              </a:rPr>
              <a:t>Réponse</a:t>
            </a:r>
            <a:r>
              <a:rPr lang="fr-CA" sz="2600" b="0" i="0" u="none" strike="noStrike" cap="none" baseline="0">
                <a:solidFill>
                  <a:srgbClr val="205885"/>
                </a:solidFill>
                <a:effectLst/>
                <a:uFill>
                  <a:solidFill>
                    <a:prstClr val="black">
                      <a:alpha val="0"/>
                    </a:prstClr>
                  </a:solidFill>
                </a:uFill>
                <a:latin typeface="Century Gothic"/>
                <a:ea typeface="Century Gothic"/>
                <a:cs typeface="Century Gothic"/>
              </a:rPr>
              <a:t> : actif</a:t>
            </a:r>
          </a:p>
          <a:p>
            <a:pPr marL="0" indent="0">
              <a:spcBef>
                <a:spcPts val="1200"/>
              </a:spcBef>
              <a:buNone/>
            </a:pPr>
            <a:r>
              <a:rPr lang="fr-CA" sz="2600" b="1" i="0" u="none" strike="noStrike" cap="none" baseline="0">
                <a:solidFill>
                  <a:srgbClr val="205885"/>
                </a:solidFill>
                <a:effectLst/>
                <a:uFill>
                  <a:solidFill>
                    <a:prstClr val="black">
                      <a:alpha val="0"/>
                    </a:prstClr>
                  </a:solidFill>
                </a:uFill>
                <a:latin typeface="Century Gothic"/>
                <a:ea typeface="Century Gothic"/>
                <a:cs typeface="Century Gothic"/>
              </a:rPr>
              <a:t>Raisonnement :</a:t>
            </a:r>
            <a:r>
              <a:rPr lang="fr-CA" sz="2600" b="0" i="0" u="none" strike="noStrike" cap="none" baseline="0">
                <a:solidFill>
                  <a:srgbClr val="205885"/>
                </a:solidFill>
                <a:effectLst/>
                <a:uFill>
                  <a:solidFill>
                    <a:prstClr val="black">
                      <a:alpha val="0"/>
                    </a:prstClr>
                  </a:solidFill>
                </a:uFill>
                <a:latin typeface="Century Gothic"/>
                <a:ea typeface="Century Gothic"/>
                <a:cs typeface="Century Gothic"/>
              </a:rPr>
              <a:t> C’est une approche interventionniste ascendante qui s’intéresse aux indicateurs des entreprises.</a:t>
            </a:r>
          </a:p>
        </p:txBody>
      </p:sp>
    </p:spTree>
    <p:extLst>
      <p:ext uri="{BB962C8B-B14F-4D97-AF65-F5344CB8AC3E}">
        <p14:creationId xmlns:p14="http://schemas.microsoft.com/office/powerpoint/2010/main" val="28973925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05D8-26CB-C6B0-843B-1B2B6F167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A7A22-0D44-D552-EF4D-757426D8156D}"/>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2</a:t>
            </a:r>
          </a:p>
        </p:txBody>
      </p:sp>
      <p:sp>
        <p:nvSpPr>
          <p:cNvPr id="4" name="Slide Number Placeholder 3">
            <a:extLst>
              <a:ext uri="{FF2B5EF4-FFF2-40B4-BE49-F238E27FC236}">
                <a16:creationId xmlns:a16="http://schemas.microsoft.com/office/drawing/2014/main" id="{FB65D1DB-7576-F105-AA4B-0D14B3159A9A}"/>
              </a:ext>
            </a:extLst>
          </p:cNvPr>
          <p:cNvSpPr>
            <a:spLocks noGrp="1"/>
          </p:cNvSpPr>
          <p:nvPr>
            <p:ph type="sldNum" sz="quarter" idx="12"/>
            <p:custDataLst>
              <p:tags r:id="rId2"/>
            </p:custDataLst>
          </p:nvPr>
        </p:nvSpPr>
        <p:spPr/>
        <p:txBody>
          <a:bodyPr/>
          <a:lstStyle/>
          <a:p>
            <a:fld id="{DFDF98CC-160E-494C-8C3C-8CDC5FA257DE}" type="slidenum">
              <a:rPr lang="en-US" smtClean="0"/>
              <a:t>11</a:t>
            </a:fld>
            <a:endParaRPr lang="en-US"/>
          </a:p>
        </p:txBody>
      </p:sp>
      <p:sp>
        <p:nvSpPr>
          <p:cNvPr id="7" name="Subtitle 2">
            <a:extLst>
              <a:ext uri="{FF2B5EF4-FFF2-40B4-BE49-F238E27FC236}">
                <a16:creationId xmlns:a16="http://schemas.microsoft.com/office/drawing/2014/main" id="{EEDC1A7E-DDBB-76BB-501A-8A2952534775}"/>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Dominique veut investir dans l’ensemble du marché boursier en y consacrant un minimum de temps. Dominique est à l’aise avec un rendement comparable à celui des marchés et veut payer des frais peu élevés.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p:txBody>
      </p:sp>
    </p:spTree>
    <p:extLst>
      <p:ext uri="{BB962C8B-B14F-4D97-AF65-F5344CB8AC3E}">
        <p14:creationId xmlns:p14="http://schemas.microsoft.com/office/powerpoint/2010/main" val="9642539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7E9E-F96E-1C94-3C85-77B29EF8A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4DC3E-7A4C-5147-DD54-4210EFBB5588}"/>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2</a:t>
            </a:r>
          </a:p>
        </p:txBody>
      </p:sp>
      <p:sp>
        <p:nvSpPr>
          <p:cNvPr id="4" name="Slide Number Placeholder 3">
            <a:extLst>
              <a:ext uri="{FF2B5EF4-FFF2-40B4-BE49-F238E27FC236}">
                <a16:creationId xmlns:a16="http://schemas.microsoft.com/office/drawing/2014/main" id="{0F76A08F-BA69-3AE3-97A7-B61EBB2AC8FB}"/>
              </a:ext>
            </a:extLst>
          </p:cNvPr>
          <p:cNvSpPr>
            <a:spLocks noGrp="1"/>
          </p:cNvSpPr>
          <p:nvPr>
            <p:ph type="sldNum" sz="quarter" idx="12"/>
            <p:custDataLst>
              <p:tags r:id="rId2"/>
            </p:custDataLst>
          </p:nvPr>
        </p:nvSpPr>
        <p:spPr/>
        <p:txBody>
          <a:bodyPr/>
          <a:lstStyle/>
          <a:p>
            <a:fld id="{DFDF98CC-160E-494C-8C3C-8CDC5FA257DE}" type="slidenum">
              <a:rPr lang="en-US" smtClean="0"/>
              <a:t>12</a:t>
            </a:fld>
            <a:endParaRPr lang="en-US"/>
          </a:p>
        </p:txBody>
      </p:sp>
      <p:sp>
        <p:nvSpPr>
          <p:cNvPr id="7" name="Subtitle 2">
            <a:extLst>
              <a:ext uri="{FF2B5EF4-FFF2-40B4-BE49-F238E27FC236}">
                <a16:creationId xmlns:a16="http://schemas.microsoft.com/office/drawing/2014/main" id="{81933FD4-22B7-BF3E-84A9-8B6128A30D4D}"/>
              </a:ext>
            </a:extLst>
          </p:cNvPr>
          <p:cNvSpPr>
            <a:spLocks noGrp="1"/>
          </p:cNvSpPr>
          <p:nvPr>
            <p:ph type="subTitle" idx="1"/>
            <p:custDataLst>
              <p:tags r:id="rId3"/>
            </p:custDataLst>
          </p:nvPr>
        </p:nvSpPr>
        <p:spPr>
          <a:xfrm>
            <a:off x="516903" y="2030856"/>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Dominique veut investir dans l’ensemble du marché boursier en y consacrant un minimum de temps. Dominique est à l’aise avec un rendement comparable à celui des marchés et veut payer des frais peu élevés.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 passif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Dominique ne recherche pas un rendement supérieur à celui des marchés mais plutôt un rendement comparable : un exemple classique d’investissement passif.</a:t>
            </a: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011175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0119-E490-2A9B-BA4B-887C3E17C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876F1-4664-D12E-15C2-AC35A36B5C7C}"/>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3</a:t>
            </a:r>
          </a:p>
        </p:txBody>
      </p:sp>
      <p:sp>
        <p:nvSpPr>
          <p:cNvPr id="4" name="Slide Number Placeholder 3">
            <a:extLst>
              <a:ext uri="{FF2B5EF4-FFF2-40B4-BE49-F238E27FC236}">
                <a16:creationId xmlns:a16="http://schemas.microsoft.com/office/drawing/2014/main" id="{DED15267-EAA7-DD6D-CB50-A9EF154D585C}"/>
              </a:ext>
            </a:extLst>
          </p:cNvPr>
          <p:cNvSpPr>
            <a:spLocks noGrp="1"/>
          </p:cNvSpPr>
          <p:nvPr>
            <p:ph type="sldNum" sz="quarter" idx="12"/>
            <p:custDataLst>
              <p:tags r:id="rId2"/>
            </p:custDataLst>
          </p:nvPr>
        </p:nvSpPr>
        <p:spPr/>
        <p:txBody>
          <a:bodyPr/>
          <a:lstStyle/>
          <a:p>
            <a:fld id="{DFDF98CC-160E-494C-8C3C-8CDC5FA257DE}" type="slidenum">
              <a:rPr lang="en-US" smtClean="0"/>
              <a:t>13</a:t>
            </a:fld>
            <a:endParaRPr lang="en-US"/>
          </a:p>
        </p:txBody>
      </p:sp>
      <p:sp>
        <p:nvSpPr>
          <p:cNvPr id="7" name="Subtitle 2">
            <a:extLst>
              <a:ext uri="{FF2B5EF4-FFF2-40B4-BE49-F238E27FC236}">
                <a16:creationId xmlns:a16="http://schemas.microsoft.com/office/drawing/2014/main" id="{C4C096D8-DE81-8938-D1E3-5AFB9F163311}"/>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Claude est adepte de technologies et veut investir en se servant d’une stratégie informatisée. Claude s’intéresse à des facteurs comme le </a:t>
            </a:r>
            <a:r>
              <a:rPr lang="fr-CA" sz="2600" b="0" i="0" u="none" strike="noStrike" cap="none" baseline="0" dirty="0" err="1">
                <a:solidFill>
                  <a:srgbClr val="000000"/>
                </a:solidFill>
                <a:effectLst/>
                <a:uFill>
                  <a:solidFill>
                    <a:prstClr val="black">
                      <a:alpha val="0"/>
                    </a:prstClr>
                  </a:solidFill>
                </a:uFill>
                <a:latin typeface="Century Gothic"/>
                <a:ea typeface="Century Gothic"/>
                <a:cs typeface="Century Gothic"/>
              </a:rPr>
              <a:t>momentum</a:t>
            </a: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 et la qualité pour choisir des actions.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p:txBody>
      </p:sp>
    </p:spTree>
    <p:extLst>
      <p:ext uri="{BB962C8B-B14F-4D97-AF65-F5344CB8AC3E}">
        <p14:creationId xmlns:p14="http://schemas.microsoft.com/office/powerpoint/2010/main" val="11258511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0A55-34FB-7BEE-9ED9-693C0DF05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09001-7985-CBFF-261A-D4DB6880DA80}"/>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3</a:t>
            </a:r>
          </a:p>
        </p:txBody>
      </p:sp>
      <p:sp>
        <p:nvSpPr>
          <p:cNvPr id="4" name="Slide Number Placeholder 3">
            <a:extLst>
              <a:ext uri="{FF2B5EF4-FFF2-40B4-BE49-F238E27FC236}">
                <a16:creationId xmlns:a16="http://schemas.microsoft.com/office/drawing/2014/main" id="{F6A027BE-C744-A36D-11F1-B4014692AB31}"/>
              </a:ext>
            </a:extLst>
          </p:cNvPr>
          <p:cNvSpPr>
            <a:spLocks noGrp="1"/>
          </p:cNvSpPr>
          <p:nvPr>
            <p:ph type="sldNum" sz="quarter" idx="12"/>
            <p:custDataLst>
              <p:tags r:id="rId2"/>
            </p:custDataLst>
          </p:nvPr>
        </p:nvSpPr>
        <p:spPr/>
        <p:txBody>
          <a:bodyPr/>
          <a:lstStyle/>
          <a:p>
            <a:fld id="{DFDF98CC-160E-494C-8C3C-8CDC5FA257DE}" type="slidenum">
              <a:rPr lang="en-US" smtClean="0"/>
              <a:t>14</a:t>
            </a:fld>
            <a:endParaRPr lang="en-US"/>
          </a:p>
        </p:txBody>
      </p:sp>
      <p:sp>
        <p:nvSpPr>
          <p:cNvPr id="7" name="Subtitle 2">
            <a:extLst>
              <a:ext uri="{FF2B5EF4-FFF2-40B4-BE49-F238E27FC236}">
                <a16:creationId xmlns:a16="http://schemas.microsoft.com/office/drawing/2014/main" id="{3D959D0C-2804-442B-153E-C12F951336F2}"/>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Claude est adepte de technologies et veut investir en se servant d’une stratégie informatisée. Claude s’intéresse à des facteurs comme le </a:t>
            </a:r>
            <a:r>
              <a:rPr lang="fr-CA" sz="2600" b="0" i="0" u="none" strike="noStrike" cap="none" baseline="0" dirty="0" err="1">
                <a:solidFill>
                  <a:srgbClr val="000000"/>
                </a:solidFill>
                <a:effectLst/>
                <a:uFill>
                  <a:solidFill>
                    <a:prstClr val="black">
                      <a:alpha val="0"/>
                    </a:prstClr>
                  </a:solidFill>
                </a:uFill>
                <a:latin typeface="Century Gothic"/>
                <a:ea typeface="Century Gothic"/>
                <a:cs typeface="Century Gothic"/>
              </a:rPr>
              <a:t>momentum</a:t>
            </a: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 et la qualité pour choisir des actions.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systématique</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Claude se fonde sur des règles et des facteurs axés sur les données, c’est donc l’investissement systématique.</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2049246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6E55-8D2E-4D8E-10A1-FBB3B5D75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B79B1-37B8-A5BF-9BE0-50C81425CF82}"/>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4</a:t>
            </a:r>
          </a:p>
        </p:txBody>
      </p:sp>
      <p:sp>
        <p:nvSpPr>
          <p:cNvPr id="4" name="Slide Number Placeholder 3">
            <a:extLst>
              <a:ext uri="{FF2B5EF4-FFF2-40B4-BE49-F238E27FC236}">
                <a16:creationId xmlns:a16="http://schemas.microsoft.com/office/drawing/2014/main" id="{CDD5E4E6-E768-8F76-23BC-BE45B0D6B51E}"/>
              </a:ext>
            </a:extLst>
          </p:cNvPr>
          <p:cNvSpPr>
            <a:spLocks noGrp="1"/>
          </p:cNvSpPr>
          <p:nvPr>
            <p:ph type="sldNum" sz="quarter" idx="12"/>
            <p:custDataLst>
              <p:tags r:id="rId2"/>
            </p:custDataLst>
          </p:nvPr>
        </p:nvSpPr>
        <p:spPr/>
        <p:txBody>
          <a:bodyPr/>
          <a:lstStyle/>
          <a:p>
            <a:fld id="{DFDF98CC-160E-494C-8C3C-8CDC5FA257DE}" type="slidenum">
              <a:rPr lang="en-US" smtClean="0"/>
              <a:t>15</a:t>
            </a:fld>
            <a:endParaRPr lang="en-US"/>
          </a:p>
        </p:txBody>
      </p:sp>
      <p:sp>
        <p:nvSpPr>
          <p:cNvPr id="7" name="Subtitle 2">
            <a:extLst>
              <a:ext uri="{FF2B5EF4-FFF2-40B4-BE49-F238E27FC236}">
                <a16:creationId xmlns:a16="http://schemas.microsoft.com/office/drawing/2014/main" id="{DD15E4A7-101C-E35E-67E7-38C9D7F7ED9B}"/>
              </a:ext>
            </a:extLst>
          </p:cNvPr>
          <p:cNvSpPr>
            <a:spLocks noGrp="1"/>
          </p:cNvSpPr>
          <p:nvPr>
            <p:ph type="subTitle" idx="1"/>
            <p:custDataLst>
              <p:tags r:id="rId3"/>
            </p:custDataLst>
          </p:nvPr>
        </p:nvSpPr>
        <p:spPr>
          <a:xfrm>
            <a:off x="517871" y="2174789"/>
            <a:ext cx="10891658"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Dany pense qu’à l’aide des tendances économiques (comme la hausse des taux d’intérêt), on peut repérer les secteurs qui se porteront bien. Dany veut pouvoir modifier ses investissements en fonction de ces prévisions.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a:solidFill>
                <a:srgbClr val="205885"/>
              </a:solidFill>
            </a:endParaRPr>
          </a:p>
          <a:p>
            <a:pPr marL="0" lvl="0" indent="0">
              <a:spcBef>
                <a:spcPts val="1200"/>
              </a:spcBef>
              <a:buNone/>
            </a:pPr>
            <a:endParaRPr lang="en-CA" sz="2600" b="1">
              <a:solidFill>
                <a:srgbClr val="205885"/>
              </a:solidFill>
            </a:endParaRPr>
          </a:p>
        </p:txBody>
      </p:sp>
    </p:spTree>
    <p:extLst>
      <p:ext uri="{BB962C8B-B14F-4D97-AF65-F5344CB8AC3E}">
        <p14:creationId xmlns:p14="http://schemas.microsoft.com/office/powerpoint/2010/main" val="26782627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5C5B-9C7B-29E6-75D8-EF3FD1C62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D900B8-3555-31BF-047D-1241D34B6BFE}"/>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4</a:t>
            </a:r>
          </a:p>
        </p:txBody>
      </p:sp>
      <p:sp>
        <p:nvSpPr>
          <p:cNvPr id="4" name="Slide Number Placeholder 3">
            <a:extLst>
              <a:ext uri="{FF2B5EF4-FFF2-40B4-BE49-F238E27FC236}">
                <a16:creationId xmlns:a16="http://schemas.microsoft.com/office/drawing/2014/main" id="{F046EABD-894A-87A8-CED6-9F7294ECE876}"/>
              </a:ext>
            </a:extLst>
          </p:cNvPr>
          <p:cNvSpPr>
            <a:spLocks noGrp="1"/>
          </p:cNvSpPr>
          <p:nvPr>
            <p:ph type="sldNum" sz="quarter" idx="12"/>
            <p:custDataLst>
              <p:tags r:id="rId2"/>
            </p:custDataLst>
          </p:nvPr>
        </p:nvSpPr>
        <p:spPr/>
        <p:txBody>
          <a:bodyPr/>
          <a:lstStyle/>
          <a:p>
            <a:fld id="{DFDF98CC-160E-494C-8C3C-8CDC5FA257DE}" type="slidenum">
              <a:rPr lang="en-US" smtClean="0"/>
              <a:t>16</a:t>
            </a:fld>
            <a:endParaRPr lang="en-US"/>
          </a:p>
        </p:txBody>
      </p:sp>
      <p:sp>
        <p:nvSpPr>
          <p:cNvPr id="7" name="Subtitle 2">
            <a:extLst>
              <a:ext uri="{FF2B5EF4-FFF2-40B4-BE49-F238E27FC236}">
                <a16:creationId xmlns:a16="http://schemas.microsoft.com/office/drawing/2014/main" id="{647C1D24-3661-FA40-7EAF-D31F3EDD0B53}"/>
              </a:ext>
            </a:extLst>
          </p:cNvPr>
          <p:cNvSpPr>
            <a:spLocks noGrp="1"/>
          </p:cNvSpPr>
          <p:nvPr>
            <p:ph type="subTitle" idx="1"/>
            <p:custDataLst>
              <p:tags r:id="rId3"/>
            </p:custDataLst>
          </p:nvPr>
        </p:nvSpPr>
        <p:spPr>
          <a:xfrm>
            <a:off x="517870" y="2174789"/>
            <a:ext cx="10946249"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Dany pense qu’à l’aide des tendances économiques (comme la hausse des taux d’intérêt), on peut repérer les secteurs qui se porteront bien. Dany veut pouvoir modifier ses investissements en fonction de ces prévisions.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actif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C’est une approche descendante qui fait intervenir la prise de décision et repose sur l’action.</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2160143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F276-38F5-071C-457C-1542F07EC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709E2-4A72-B803-7BAD-FB6A08027F3F}"/>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5</a:t>
            </a:r>
          </a:p>
        </p:txBody>
      </p:sp>
      <p:sp>
        <p:nvSpPr>
          <p:cNvPr id="4" name="Slide Number Placeholder 3">
            <a:extLst>
              <a:ext uri="{FF2B5EF4-FFF2-40B4-BE49-F238E27FC236}">
                <a16:creationId xmlns:a16="http://schemas.microsoft.com/office/drawing/2014/main" id="{50563CE0-ACE3-2F48-4623-68D8D8908B86}"/>
              </a:ext>
            </a:extLst>
          </p:cNvPr>
          <p:cNvSpPr>
            <a:spLocks noGrp="1"/>
          </p:cNvSpPr>
          <p:nvPr>
            <p:ph type="sldNum" sz="quarter" idx="12"/>
            <p:custDataLst>
              <p:tags r:id="rId2"/>
            </p:custDataLst>
          </p:nvPr>
        </p:nvSpPr>
        <p:spPr/>
        <p:txBody>
          <a:bodyPr/>
          <a:lstStyle/>
          <a:p>
            <a:fld id="{DFDF98CC-160E-494C-8C3C-8CDC5FA257DE}" type="slidenum">
              <a:rPr lang="en-US" smtClean="0"/>
              <a:t>17</a:t>
            </a:fld>
            <a:endParaRPr lang="en-US"/>
          </a:p>
        </p:txBody>
      </p:sp>
      <p:sp>
        <p:nvSpPr>
          <p:cNvPr id="7" name="Subtitle 2">
            <a:extLst>
              <a:ext uri="{FF2B5EF4-FFF2-40B4-BE49-F238E27FC236}">
                <a16:creationId xmlns:a16="http://schemas.microsoft.com/office/drawing/2014/main" id="{DCD56207-6410-303E-7808-2F45FE8BDA5B}"/>
              </a:ext>
            </a:extLst>
          </p:cNvPr>
          <p:cNvSpPr>
            <a:spLocks noGrp="1"/>
          </p:cNvSpPr>
          <p:nvPr>
            <p:ph type="subTitle" idx="1"/>
            <p:custDataLst>
              <p:tags r:id="rId3"/>
            </p:custDataLst>
          </p:nvPr>
        </p:nvSpPr>
        <p:spPr>
          <a:xfrm>
            <a:off x="517870" y="2174789"/>
            <a:ext cx="10708930"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Taylor veut se concentrer sur des investissements dans le secteur des technologies et recherche une option à long terme à faible coût qui ne nécessite pas d’apporter des changements fréquents.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1918337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B840-E15B-3753-0819-C7BF7591A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CA832-69E8-31CD-2DFE-5BB8C7EB7F45}"/>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5</a:t>
            </a:r>
          </a:p>
        </p:txBody>
      </p:sp>
      <p:sp>
        <p:nvSpPr>
          <p:cNvPr id="4" name="Slide Number Placeholder 3">
            <a:extLst>
              <a:ext uri="{FF2B5EF4-FFF2-40B4-BE49-F238E27FC236}">
                <a16:creationId xmlns:a16="http://schemas.microsoft.com/office/drawing/2014/main" id="{C12BD760-7ADF-CA0A-9088-89CB6369F309}"/>
              </a:ext>
            </a:extLst>
          </p:cNvPr>
          <p:cNvSpPr>
            <a:spLocks noGrp="1"/>
          </p:cNvSpPr>
          <p:nvPr>
            <p:ph type="sldNum" sz="quarter" idx="12"/>
            <p:custDataLst>
              <p:tags r:id="rId2"/>
            </p:custDataLst>
          </p:nvPr>
        </p:nvSpPr>
        <p:spPr/>
        <p:txBody>
          <a:bodyPr/>
          <a:lstStyle/>
          <a:p>
            <a:fld id="{DFDF98CC-160E-494C-8C3C-8CDC5FA257DE}" type="slidenum">
              <a:rPr lang="en-US" smtClean="0"/>
              <a:t>18</a:t>
            </a:fld>
            <a:endParaRPr lang="en-US"/>
          </a:p>
        </p:txBody>
      </p:sp>
      <p:sp>
        <p:nvSpPr>
          <p:cNvPr id="7" name="Subtitle 2">
            <a:extLst>
              <a:ext uri="{FF2B5EF4-FFF2-40B4-BE49-F238E27FC236}">
                <a16:creationId xmlns:a16="http://schemas.microsoft.com/office/drawing/2014/main" id="{8E86F76C-DC1D-9D79-B0B8-1435F5373487}"/>
              </a:ext>
            </a:extLst>
          </p:cNvPr>
          <p:cNvSpPr>
            <a:spLocks noGrp="1"/>
          </p:cNvSpPr>
          <p:nvPr>
            <p:ph type="subTitle" idx="1"/>
            <p:custDataLst>
              <p:tags r:id="rId3"/>
            </p:custDataLst>
          </p:nvPr>
        </p:nvSpPr>
        <p:spPr>
          <a:xfrm>
            <a:off x="517870" y="1988522"/>
            <a:ext cx="10734330"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Taylor veut se concentrer sur des investissements dans le secteur des technologies et recherche une option à long terme à faible coût qui ne nécessite pas d’apporter des changements fréquents.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passif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L’achat d’un FNB sectoriel correspondant au rendement du secteur des technologies est une approche passive.</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4505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2A52-5AFE-47FC-3C56-1BBDD8764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5AB26-5EB0-C9D8-6F29-2E1987DB0965}"/>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6</a:t>
            </a:r>
          </a:p>
        </p:txBody>
      </p:sp>
      <p:sp>
        <p:nvSpPr>
          <p:cNvPr id="4" name="Slide Number Placeholder 3">
            <a:extLst>
              <a:ext uri="{FF2B5EF4-FFF2-40B4-BE49-F238E27FC236}">
                <a16:creationId xmlns:a16="http://schemas.microsoft.com/office/drawing/2014/main" id="{A95D2C50-A56E-4CB1-7362-E1CFA7805199}"/>
              </a:ext>
            </a:extLst>
          </p:cNvPr>
          <p:cNvSpPr>
            <a:spLocks noGrp="1"/>
          </p:cNvSpPr>
          <p:nvPr>
            <p:ph type="sldNum" sz="quarter" idx="12"/>
            <p:custDataLst>
              <p:tags r:id="rId2"/>
            </p:custDataLst>
          </p:nvPr>
        </p:nvSpPr>
        <p:spPr/>
        <p:txBody>
          <a:bodyPr/>
          <a:lstStyle/>
          <a:p>
            <a:fld id="{DFDF98CC-160E-494C-8C3C-8CDC5FA257DE}" type="slidenum">
              <a:rPr lang="en-US" smtClean="0"/>
              <a:t>19</a:t>
            </a:fld>
            <a:endParaRPr lang="en-US"/>
          </a:p>
        </p:txBody>
      </p:sp>
      <p:sp>
        <p:nvSpPr>
          <p:cNvPr id="7" name="Subtitle 2">
            <a:extLst>
              <a:ext uri="{FF2B5EF4-FFF2-40B4-BE49-F238E27FC236}">
                <a16:creationId xmlns:a16="http://schemas.microsoft.com/office/drawing/2014/main" id="{72CF73FD-9561-A193-A791-2009C02E0C83}"/>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Alix veut que son portefeuille soit géré par l’intelligence artificielle en se basant sur les données historiques des actions, les tendances et les modèles informatisés pour </a:t>
            </a:r>
            <a:br>
              <a:rPr sz="2600"/>
            </a:b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prendre des décisions.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p:txBody>
      </p:sp>
    </p:spTree>
    <p:extLst>
      <p:ext uri="{BB962C8B-B14F-4D97-AF65-F5344CB8AC3E}">
        <p14:creationId xmlns:p14="http://schemas.microsoft.com/office/powerpoint/2010/main" val="22682282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L’investissement actif</a:t>
            </a:r>
            <a:endParaRPr lang="en-US"/>
          </a:p>
        </p:txBody>
      </p:sp>
      <p:sp>
        <p:nvSpPr>
          <p:cNvPr id="3" name="Subtitle 2">
            <a:extLst>
              <a:ext uri="{FF2B5EF4-FFF2-40B4-BE49-F238E27FC236}">
                <a16:creationId xmlns:a16="http://schemas.microsoft.com/office/drawing/2014/main" id="{2FAFF6CB-665F-4159-BEA6-714327D76113}"/>
              </a:ext>
            </a:extLst>
          </p:cNvPr>
          <p:cNvSpPr>
            <a:spLocks noGrp="1"/>
          </p:cNvSpPr>
          <p:nvPr>
            <p:ph type="subTitle" idx="1"/>
            <p:custDataLst>
              <p:tags r:id="rId2"/>
            </p:custDataLst>
          </p:nvPr>
        </p:nvSpPr>
        <p:spPr>
          <a:xfrm>
            <a:off x="375370" y="1989436"/>
            <a:ext cx="6846697" cy="4003591"/>
          </a:xfrm>
        </p:spPr>
        <p:txBody>
          <a:bodyPr>
            <a:noAutofit/>
          </a:bodyPr>
          <a:lstStyle/>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Approche interventionniste.</a:t>
            </a:r>
          </a:p>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Achat et vente de titres en continu.</a:t>
            </a:r>
          </a:p>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Gestion par des professionnels.</a:t>
            </a:r>
          </a:p>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Recherche et expertise requises pour la gestion.</a:t>
            </a:r>
          </a:p>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Achat et vente de titres en continu.</a:t>
            </a:r>
          </a:p>
          <a:p>
            <a:pPr marL="365125" lvl="0" indent="-219075">
              <a:spcBef>
                <a:spcPts val="1200"/>
              </a:spcBef>
              <a:buSzPts val="1300"/>
              <a:buChar char="●"/>
            </a:pPr>
            <a:r>
              <a:rPr lang="fr-CA" sz="2100" b="1" i="0" u="none" strike="noStrike" cap="none" baseline="0" dirty="0">
                <a:solidFill>
                  <a:srgbClr val="000000"/>
                </a:solidFill>
                <a:effectLst/>
                <a:uFill>
                  <a:solidFill>
                    <a:prstClr val="black">
                      <a:alpha val="0"/>
                    </a:prstClr>
                  </a:solidFill>
                </a:uFill>
                <a:latin typeface="Century Gothic"/>
                <a:ea typeface="Century Gothic"/>
                <a:cs typeface="Century Gothic"/>
              </a:rPr>
              <a:t>Objectif :</a:t>
            </a: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 surpasser le rendement du marché (surpasser l’indice).</a:t>
            </a:r>
          </a:p>
          <a:p>
            <a:pPr marL="365125" lvl="0" indent="-219075">
              <a:spcBef>
                <a:spcPts val="1200"/>
              </a:spcBef>
              <a:buSzPts val="1300"/>
              <a:buChar char="●"/>
            </a:pPr>
            <a:r>
              <a:rPr lang="fr-CA" sz="2100" b="0" i="0" u="none" strike="noStrike" cap="none" baseline="0" dirty="0">
                <a:solidFill>
                  <a:srgbClr val="000000"/>
                </a:solidFill>
                <a:effectLst/>
                <a:uFill>
                  <a:solidFill>
                    <a:prstClr val="black">
                      <a:alpha val="0"/>
                    </a:prstClr>
                  </a:solidFill>
                </a:uFill>
                <a:latin typeface="Century Gothic"/>
                <a:ea typeface="Century Gothic"/>
                <a:cs typeface="Century Gothic"/>
              </a:rPr>
              <a:t>Habituellement, les </a:t>
            </a:r>
            <a:r>
              <a:rPr lang="fr-CA" sz="2100" b="1" i="0" u="none" strike="noStrike" cap="none" baseline="0" dirty="0">
                <a:solidFill>
                  <a:srgbClr val="000000"/>
                </a:solidFill>
                <a:effectLst/>
                <a:uFill>
                  <a:solidFill>
                    <a:prstClr val="black">
                      <a:alpha val="0"/>
                    </a:prstClr>
                  </a:solidFill>
                </a:uFill>
                <a:latin typeface="Century Gothic"/>
                <a:ea typeface="Century Gothic"/>
                <a:cs typeface="Century Gothic"/>
              </a:rPr>
              <a:t>frais de gestion sont plus élevés.</a:t>
            </a: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pic>
        <p:nvPicPr>
          <p:cNvPr id="5" name="Google Shape;62;p14">
            <a:extLst>
              <a:ext uri="{FF2B5EF4-FFF2-40B4-BE49-F238E27FC236}">
                <a16:creationId xmlns:a16="http://schemas.microsoft.com/office/drawing/2014/main" id="{84D3ECC9-3DC1-85FF-BD6A-1DC87095ECCA}"/>
              </a:ext>
            </a:extLst>
          </p:cNvPr>
          <p:cNvPicPr preferRelativeResize="0"/>
          <p:nvPr>
            <p:custDataLst>
              <p:tags r:id="rId4"/>
            </p:custDataLst>
          </p:nvPr>
        </p:nvPicPr>
        <p:blipFill>
          <a:blip r:embed="rId6">
            <a:alphaModFix/>
          </a:blip>
          <a:stretch>
            <a:fillRect/>
          </a:stretch>
        </p:blipFill>
        <p:spPr>
          <a:xfrm>
            <a:off x="7480943" y="1989436"/>
            <a:ext cx="4711057" cy="3140704"/>
          </a:xfrm>
          <a:prstGeom prst="rect">
            <a:avLst/>
          </a:prstGeom>
          <a:noFill/>
          <a:ln>
            <a:noFill/>
          </a:ln>
        </p:spPr>
      </p:pic>
    </p:spTree>
    <p:extLst>
      <p:ext uri="{BB962C8B-B14F-4D97-AF65-F5344CB8AC3E}">
        <p14:creationId xmlns:p14="http://schemas.microsoft.com/office/powerpoint/2010/main" val="29584345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CA75-58F4-9DE5-B156-8CA9A03E7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D1497-3AE8-C775-5D98-D4F4D38C1158}"/>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6</a:t>
            </a:r>
          </a:p>
        </p:txBody>
      </p:sp>
      <p:sp>
        <p:nvSpPr>
          <p:cNvPr id="4" name="Slide Number Placeholder 3">
            <a:extLst>
              <a:ext uri="{FF2B5EF4-FFF2-40B4-BE49-F238E27FC236}">
                <a16:creationId xmlns:a16="http://schemas.microsoft.com/office/drawing/2014/main" id="{76E4D4A5-04F7-953D-ADE9-EA95B9C47CC0}"/>
              </a:ext>
            </a:extLst>
          </p:cNvPr>
          <p:cNvSpPr>
            <a:spLocks noGrp="1"/>
          </p:cNvSpPr>
          <p:nvPr>
            <p:ph type="sldNum" sz="quarter" idx="12"/>
            <p:custDataLst>
              <p:tags r:id="rId2"/>
            </p:custDataLst>
          </p:nvPr>
        </p:nvSpPr>
        <p:spPr/>
        <p:txBody>
          <a:bodyPr/>
          <a:lstStyle/>
          <a:p>
            <a:fld id="{DFDF98CC-160E-494C-8C3C-8CDC5FA257DE}" type="slidenum">
              <a:rPr lang="en-US" smtClean="0"/>
              <a:t>20</a:t>
            </a:fld>
            <a:endParaRPr lang="en-US"/>
          </a:p>
        </p:txBody>
      </p:sp>
      <p:sp>
        <p:nvSpPr>
          <p:cNvPr id="7" name="Subtitle 2">
            <a:extLst>
              <a:ext uri="{FF2B5EF4-FFF2-40B4-BE49-F238E27FC236}">
                <a16:creationId xmlns:a16="http://schemas.microsoft.com/office/drawing/2014/main" id="{69E0189C-0024-23C0-9609-D068C88C4B5A}"/>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Alix veut que son portefeuille soit géré par l’intelligence artificielle en se basant sur les données historiques des actions, les tendances et les modèles informatisés pour </a:t>
            </a:r>
            <a:br>
              <a:rPr sz="2600" dirty="0"/>
            </a:b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prendre des décisions.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systématique</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L’utilisation de l’IA et des données brutes est une composante de l’investissement systématique (quantitatif).</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2280065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810F-83A8-4EB9-C095-2DE83E92F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94249-1044-C671-6EC6-7E64E9764B5E}"/>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7</a:t>
            </a:r>
          </a:p>
        </p:txBody>
      </p:sp>
      <p:sp>
        <p:nvSpPr>
          <p:cNvPr id="4" name="Slide Number Placeholder 3">
            <a:extLst>
              <a:ext uri="{FF2B5EF4-FFF2-40B4-BE49-F238E27FC236}">
                <a16:creationId xmlns:a16="http://schemas.microsoft.com/office/drawing/2014/main" id="{C839DBE2-8CF3-237C-9068-DEE0DFD71B0A}"/>
              </a:ext>
            </a:extLst>
          </p:cNvPr>
          <p:cNvSpPr>
            <a:spLocks noGrp="1"/>
          </p:cNvSpPr>
          <p:nvPr>
            <p:ph type="sldNum" sz="quarter" idx="12"/>
            <p:custDataLst>
              <p:tags r:id="rId2"/>
            </p:custDataLst>
          </p:nvPr>
        </p:nvSpPr>
        <p:spPr/>
        <p:txBody>
          <a:bodyPr/>
          <a:lstStyle/>
          <a:p>
            <a:fld id="{DFDF98CC-160E-494C-8C3C-8CDC5FA257DE}" type="slidenum">
              <a:rPr lang="en-US" smtClean="0"/>
              <a:t>21</a:t>
            </a:fld>
            <a:endParaRPr lang="en-US"/>
          </a:p>
        </p:txBody>
      </p:sp>
      <p:sp>
        <p:nvSpPr>
          <p:cNvPr id="7" name="Subtitle 2">
            <a:extLst>
              <a:ext uri="{FF2B5EF4-FFF2-40B4-BE49-F238E27FC236}">
                <a16:creationId xmlns:a16="http://schemas.microsoft.com/office/drawing/2014/main" id="{093DBF3F-82BB-AAB9-6D56-3331D1FC2937}"/>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Sasha lit les rapports économiques et les nouvelles sur les marchés afin de déterminer les secteurs dans lesquels investir chaque trimestre. Sasha veut gérer activement son portefeuille en fonction de ces renseignements.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p:txBody>
      </p:sp>
    </p:spTree>
    <p:extLst>
      <p:ext uri="{BB962C8B-B14F-4D97-AF65-F5344CB8AC3E}">
        <p14:creationId xmlns:p14="http://schemas.microsoft.com/office/powerpoint/2010/main" val="32039608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E493-7E52-2C7B-28B8-657E95BE3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332D5-A82A-F039-4E57-6C7844C2B446}"/>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7</a:t>
            </a:r>
          </a:p>
        </p:txBody>
      </p:sp>
      <p:sp>
        <p:nvSpPr>
          <p:cNvPr id="4" name="Slide Number Placeholder 3">
            <a:extLst>
              <a:ext uri="{FF2B5EF4-FFF2-40B4-BE49-F238E27FC236}">
                <a16:creationId xmlns:a16="http://schemas.microsoft.com/office/drawing/2014/main" id="{9B3C23A1-150E-45DA-30E7-4407251F7B24}"/>
              </a:ext>
            </a:extLst>
          </p:cNvPr>
          <p:cNvSpPr>
            <a:spLocks noGrp="1"/>
          </p:cNvSpPr>
          <p:nvPr>
            <p:ph type="sldNum" sz="quarter" idx="12"/>
            <p:custDataLst>
              <p:tags r:id="rId2"/>
            </p:custDataLst>
          </p:nvPr>
        </p:nvSpPr>
        <p:spPr/>
        <p:txBody>
          <a:bodyPr/>
          <a:lstStyle/>
          <a:p>
            <a:fld id="{DFDF98CC-160E-494C-8C3C-8CDC5FA257DE}" type="slidenum">
              <a:rPr lang="en-US" smtClean="0"/>
              <a:t>22</a:t>
            </a:fld>
            <a:endParaRPr lang="en-US"/>
          </a:p>
        </p:txBody>
      </p:sp>
      <p:sp>
        <p:nvSpPr>
          <p:cNvPr id="7" name="Subtitle 2">
            <a:extLst>
              <a:ext uri="{FF2B5EF4-FFF2-40B4-BE49-F238E27FC236}">
                <a16:creationId xmlns:a16="http://schemas.microsoft.com/office/drawing/2014/main" id="{CEA9981E-DB79-A8D9-4D38-CC0682659B2A}"/>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Sasha lit les rapports économiques et les nouvelles sur les marchés afin de déterminer les secteurs dans lesquels investir chaque trimestre. Sasha veut gérer activement son portefeuille en fonction de ces renseignements.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actif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L’utilisation de données économiques générales correspond à l’approche descendante de l’investissement actif.</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7528839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3B5D-C059-69B6-A9E2-624119F8E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AE9EB-FA1A-F7F7-5F8A-179436C2AF86}"/>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8</a:t>
            </a:r>
          </a:p>
        </p:txBody>
      </p:sp>
      <p:sp>
        <p:nvSpPr>
          <p:cNvPr id="4" name="Slide Number Placeholder 3">
            <a:extLst>
              <a:ext uri="{FF2B5EF4-FFF2-40B4-BE49-F238E27FC236}">
                <a16:creationId xmlns:a16="http://schemas.microsoft.com/office/drawing/2014/main" id="{07200BC5-1B2B-6A98-4B60-ECD61E9AC8B8}"/>
              </a:ext>
            </a:extLst>
          </p:cNvPr>
          <p:cNvSpPr>
            <a:spLocks noGrp="1"/>
          </p:cNvSpPr>
          <p:nvPr>
            <p:ph type="sldNum" sz="quarter" idx="12"/>
            <p:custDataLst>
              <p:tags r:id="rId2"/>
            </p:custDataLst>
          </p:nvPr>
        </p:nvSpPr>
        <p:spPr/>
        <p:txBody>
          <a:bodyPr/>
          <a:lstStyle/>
          <a:p>
            <a:fld id="{DFDF98CC-160E-494C-8C3C-8CDC5FA257DE}" type="slidenum">
              <a:rPr lang="en-US" smtClean="0"/>
              <a:t>23</a:t>
            </a:fld>
            <a:endParaRPr lang="en-US"/>
          </a:p>
        </p:txBody>
      </p:sp>
      <p:sp>
        <p:nvSpPr>
          <p:cNvPr id="7" name="Subtitle 2">
            <a:extLst>
              <a:ext uri="{FF2B5EF4-FFF2-40B4-BE49-F238E27FC236}">
                <a16:creationId xmlns:a16="http://schemas.microsoft.com/office/drawing/2014/main" id="{1CA3D6FC-7704-6CBA-0122-579FE1AFCB4D}"/>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Sam bâtit un portefeuille diversifié à l’aide d’un modèle qui donne la priorité aux petites entreprises ayant de solides cotes de valeur. Sam recherche un équilibre entre automatisation et contrôle.</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p:txBody>
      </p:sp>
    </p:spTree>
    <p:extLst>
      <p:ext uri="{BB962C8B-B14F-4D97-AF65-F5344CB8AC3E}">
        <p14:creationId xmlns:p14="http://schemas.microsoft.com/office/powerpoint/2010/main" val="39616210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71EE3-5745-ED5B-A864-F98D6EDAA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7B900-0B37-5D78-112E-E2594BC443AA}"/>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8</a:t>
            </a:r>
          </a:p>
        </p:txBody>
      </p:sp>
      <p:sp>
        <p:nvSpPr>
          <p:cNvPr id="4" name="Slide Number Placeholder 3">
            <a:extLst>
              <a:ext uri="{FF2B5EF4-FFF2-40B4-BE49-F238E27FC236}">
                <a16:creationId xmlns:a16="http://schemas.microsoft.com/office/drawing/2014/main" id="{1F7D92A3-5645-B3EE-55BE-F898B1B3E7BC}"/>
              </a:ext>
            </a:extLst>
          </p:cNvPr>
          <p:cNvSpPr>
            <a:spLocks noGrp="1"/>
          </p:cNvSpPr>
          <p:nvPr>
            <p:ph type="sldNum" sz="quarter" idx="12"/>
            <p:custDataLst>
              <p:tags r:id="rId2"/>
            </p:custDataLst>
          </p:nvPr>
        </p:nvSpPr>
        <p:spPr/>
        <p:txBody>
          <a:bodyPr/>
          <a:lstStyle/>
          <a:p>
            <a:fld id="{DFDF98CC-160E-494C-8C3C-8CDC5FA257DE}" type="slidenum">
              <a:rPr lang="en-US" smtClean="0"/>
              <a:t>24</a:t>
            </a:fld>
            <a:endParaRPr lang="en-US"/>
          </a:p>
        </p:txBody>
      </p:sp>
      <p:sp>
        <p:nvSpPr>
          <p:cNvPr id="7" name="Subtitle 2">
            <a:extLst>
              <a:ext uri="{FF2B5EF4-FFF2-40B4-BE49-F238E27FC236}">
                <a16:creationId xmlns:a16="http://schemas.microsoft.com/office/drawing/2014/main" id="{42EBA320-34DC-7E98-AAAF-AA8D9C58F131}"/>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Sam bâtit un portefeuille diversifié à l’aide d’un modèle qui donne la priorité aux petites entreprises ayant de solides cotes de valeur. Sam recherche un équilibre entre automatisation et contrôle.</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systématique</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Utilisation des caractéristiques des actions (taille et valeur) et de modèles, donc investissement systématique.</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2333435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4C89-0A4F-DCB9-AE84-5338CDF89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6B807-C16F-F032-95C4-5C25D05BC761}"/>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9</a:t>
            </a:r>
          </a:p>
        </p:txBody>
      </p:sp>
      <p:sp>
        <p:nvSpPr>
          <p:cNvPr id="4" name="Slide Number Placeholder 3">
            <a:extLst>
              <a:ext uri="{FF2B5EF4-FFF2-40B4-BE49-F238E27FC236}">
                <a16:creationId xmlns:a16="http://schemas.microsoft.com/office/drawing/2014/main" id="{03352476-740D-E339-6474-72D3C9C45EF1}"/>
              </a:ext>
            </a:extLst>
          </p:cNvPr>
          <p:cNvSpPr>
            <a:spLocks noGrp="1"/>
          </p:cNvSpPr>
          <p:nvPr>
            <p:ph type="sldNum" sz="quarter" idx="12"/>
            <p:custDataLst>
              <p:tags r:id="rId2"/>
            </p:custDataLst>
          </p:nvPr>
        </p:nvSpPr>
        <p:spPr/>
        <p:txBody>
          <a:bodyPr/>
          <a:lstStyle/>
          <a:p>
            <a:fld id="{DFDF98CC-160E-494C-8C3C-8CDC5FA257DE}" type="slidenum">
              <a:rPr lang="en-US" smtClean="0"/>
              <a:t>25</a:t>
            </a:fld>
            <a:endParaRPr lang="en-US"/>
          </a:p>
        </p:txBody>
      </p:sp>
      <p:sp>
        <p:nvSpPr>
          <p:cNvPr id="7" name="Subtitle 2">
            <a:extLst>
              <a:ext uri="{FF2B5EF4-FFF2-40B4-BE49-F238E27FC236}">
                <a16:creationId xmlns:a16="http://schemas.microsoft.com/office/drawing/2014/main" id="{DECCB1AE-7743-82E1-FEE9-63754D1C1CAD}"/>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Lou veut investir dans autant d’actions que possible pour reproduire </a:t>
            </a:r>
            <a:br>
              <a:rPr sz="2600" dirty="0"/>
            </a:b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 l’indice du marché dans son ensemble et réduire le risque. Lou prévoit un rééquilibrage occasionnel.</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3333907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B53B4-66AB-C3E6-8644-0E679554A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9161-E8F6-24F3-7E3B-041247389646}"/>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9</a:t>
            </a:r>
          </a:p>
        </p:txBody>
      </p:sp>
      <p:sp>
        <p:nvSpPr>
          <p:cNvPr id="4" name="Slide Number Placeholder 3">
            <a:extLst>
              <a:ext uri="{FF2B5EF4-FFF2-40B4-BE49-F238E27FC236}">
                <a16:creationId xmlns:a16="http://schemas.microsoft.com/office/drawing/2014/main" id="{1226AD7F-2956-80A3-1F49-07EFD1A88ED9}"/>
              </a:ext>
            </a:extLst>
          </p:cNvPr>
          <p:cNvSpPr>
            <a:spLocks noGrp="1"/>
          </p:cNvSpPr>
          <p:nvPr>
            <p:ph type="sldNum" sz="quarter" idx="12"/>
            <p:custDataLst>
              <p:tags r:id="rId2"/>
            </p:custDataLst>
          </p:nvPr>
        </p:nvSpPr>
        <p:spPr/>
        <p:txBody>
          <a:bodyPr/>
          <a:lstStyle/>
          <a:p>
            <a:fld id="{DFDF98CC-160E-494C-8C3C-8CDC5FA257DE}" type="slidenum">
              <a:rPr lang="en-US" smtClean="0"/>
              <a:t>26</a:t>
            </a:fld>
            <a:endParaRPr lang="en-US"/>
          </a:p>
        </p:txBody>
      </p:sp>
      <p:sp>
        <p:nvSpPr>
          <p:cNvPr id="7" name="Subtitle 2">
            <a:extLst>
              <a:ext uri="{FF2B5EF4-FFF2-40B4-BE49-F238E27FC236}">
                <a16:creationId xmlns:a16="http://schemas.microsoft.com/office/drawing/2014/main" id="{68996D41-DC95-2591-7156-14485B2994EE}"/>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Lou veut investir dans autant d’actions que possible pour reproduire </a:t>
            </a:r>
            <a:br>
              <a:rPr sz="2600" dirty="0"/>
            </a:b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 l’indice du marché dans son ensemble et réduire le risque. Lou prévoit un rééquilibrage occasionnel.</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passif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Reproduire l’indice grâce au rééquilibrage périodique est une stratégie d’investissement passive.</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0279130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8604-05F0-5345-5D6C-DB68FDBFA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6B463-DE99-64B0-8BCE-09152CD57D8B}"/>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10</a:t>
            </a:r>
          </a:p>
        </p:txBody>
      </p:sp>
      <p:sp>
        <p:nvSpPr>
          <p:cNvPr id="4" name="Slide Number Placeholder 3">
            <a:extLst>
              <a:ext uri="{FF2B5EF4-FFF2-40B4-BE49-F238E27FC236}">
                <a16:creationId xmlns:a16="http://schemas.microsoft.com/office/drawing/2014/main" id="{4BDD7DBC-B927-C77C-BD9D-4F33064E0FBE}"/>
              </a:ext>
            </a:extLst>
          </p:cNvPr>
          <p:cNvSpPr>
            <a:spLocks noGrp="1"/>
          </p:cNvSpPr>
          <p:nvPr>
            <p:ph type="sldNum" sz="quarter" idx="12"/>
            <p:custDataLst>
              <p:tags r:id="rId2"/>
            </p:custDataLst>
          </p:nvPr>
        </p:nvSpPr>
        <p:spPr/>
        <p:txBody>
          <a:bodyPr/>
          <a:lstStyle/>
          <a:p>
            <a:fld id="{DFDF98CC-160E-494C-8C3C-8CDC5FA257DE}" type="slidenum">
              <a:rPr lang="en-US" smtClean="0"/>
              <a:t>27</a:t>
            </a:fld>
            <a:endParaRPr lang="en-US"/>
          </a:p>
        </p:txBody>
      </p:sp>
      <p:sp>
        <p:nvSpPr>
          <p:cNvPr id="7" name="Subtitle 2">
            <a:extLst>
              <a:ext uri="{FF2B5EF4-FFF2-40B4-BE49-F238E27FC236}">
                <a16:creationId xmlns:a16="http://schemas.microsoft.com/office/drawing/2014/main" id="{79596C0D-64FC-932C-FA16-215E37BE544A}"/>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Axel aime étudier les tendances du marché, le rendement des entreprises et les communications de résultats. Axel pense qu’en négociant souvent et en ajustant son portefeuille au besoin, le rendement sera supérieur à celui des marchés.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a:p>
            <a:pPr marL="0" lvl="0" indent="0">
              <a:spcBef>
                <a:spcPts val="1200"/>
              </a:spcBef>
              <a:buNone/>
            </a:pPr>
            <a:endParaRPr lang="en-CA" sz="2600" b="1">
              <a:solidFill>
                <a:srgbClr val="205885"/>
              </a:solidFill>
            </a:endParaRPr>
          </a:p>
        </p:txBody>
      </p:sp>
    </p:spTree>
    <p:extLst>
      <p:ext uri="{BB962C8B-B14F-4D97-AF65-F5344CB8AC3E}">
        <p14:creationId xmlns:p14="http://schemas.microsoft.com/office/powerpoint/2010/main" val="19047433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54730-3BFA-27BC-C40E-4B1681F19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02206-68EF-540B-D1B5-D19BF537D89B}"/>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10</a:t>
            </a:r>
          </a:p>
        </p:txBody>
      </p:sp>
      <p:sp>
        <p:nvSpPr>
          <p:cNvPr id="4" name="Slide Number Placeholder 3">
            <a:extLst>
              <a:ext uri="{FF2B5EF4-FFF2-40B4-BE49-F238E27FC236}">
                <a16:creationId xmlns:a16="http://schemas.microsoft.com/office/drawing/2014/main" id="{4E2C63AB-52A8-406D-195A-63BB81E3C5CC}"/>
              </a:ext>
            </a:extLst>
          </p:cNvPr>
          <p:cNvSpPr>
            <a:spLocks noGrp="1"/>
          </p:cNvSpPr>
          <p:nvPr>
            <p:ph type="sldNum" sz="quarter" idx="12"/>
            <p:custDataLst>
              <p:tags r:id="rId2"/>
            </p:custDataLst>
          </p:nvPr>
        </p:nvSpPr>
        <p:spPr/>
        <p:txBody>
          <a:bodyPr/>
          <a:lstStyle/>
          <a:p>
            <a:fld id="{DFDF98CC-160E-494C-8C3C-8CDC5FA257DE}" type="slidenum">
              <a:rPr lang="en-US" smtClean="0"/>
              <a:t>28</a:t>
            </a:fld>
            <a:endParaRPr lang="en-US"/>
          </a:p>
        </p:txBody>
      </p:sp>
      <p:sp>
        <p:nvSpPr>
          <p:cNvPr id="7" name="Subtitle 2">
            <a:extLst>
              <a:ext uri="{FF2B5EF4-FFF2-40B4-BE49-F238E27FC236}">
                <a16:creationId xmlns:a16="http://schemas.microsoft.com/office/drawing/2014/main" id="{C0AD2089-133E-3CFC-64D3-FC51A725C317}"/>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dirty="0">
                <a:solidFill>
                  <a:srgbClr val="000000"/>
                </a:solidFill>
                <a:effectLst/>
                <a:uFill>
                  <a:solidFill>
                    <a:prstClr val="black">
                      <a:alpha val="0"/>
                    </a:prstClr>
                  </a:solidFill>
                </a:uFill>
                <a:latin typeface="Century Gothic"/>
                <a:ea typeface="Century Gothic"/>
                <a:cs typeface="Century Gothic"/>
              </a:rPr>
              <a:t>Axel aime étudier les tendances du marché, le rendement des entreprises et les communications de résultats. Axel pense qu’en négociant souvent et en ajustant son portefeuille au besoin, le rendement sera supérieur à celui des marchés.</a:t>
            </a:r>
          </a:p>
          <a:p>
            <a:pPr marL="0" lvl="0" indent="0">
              <a:spcBef>
                <a:spcPts val="1200"/>
              </a:spcBef>
              <a:buNone/>
            </a:pPr>
            <a:r>
              <a:rPr lang="fr-CA" sz="2600" b="1" i="0" u="none" strike="noStrike" cap="none" baseline="0" dirty="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Réponse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actif</a:t>
            </a:r>
          </a:p>
          <a:p>
            <a:pPr marL="0" lvl="0" indent="0">
              <a:spcBef>
                <a:spcPts val="1200"/>
              </a:spcBef>
              <a:buNone/>
            </a:pPr>
            <a:r>
              <a:rPr lang="fr-CA" sz="2600" b="1" i="0" u="none" strike="noStrike" cap="none" baseline="0" dirty="0">
                <a:solidFill>
                  <a:srgbClr val="205885"/>
                </a:solidFill>
                <a:effectLst/>
                <a:uFill>
                  <a:solidFill>
                    <a:prstClr val="black">
                      <a:alpha val="0"/>
                    </a:prstClr>
                  </a:solidFill>
                </a:uFill>
                <a:latin typeface="Century Gothic"/>
                <a:ea typeface="Century Gothic"/>
                <a:cs typeface="Century Gothic"/>
              </a:rPr>
              <a:t>Raisonnement : </a:t>
            </a:r>
            <a:r>
              <a:rPr lang="fr-CA" sz="2600" b="0" i="0" u="none" strike="noStrike" cap="none" baseline="0" dirty="0">
                <a:solidFill>
                  <a:srgbClr val="205885"/>
                </a:solidFill>
                <a:effectLst/>
                <a:uFill>
                  <a:solidFill>
                    <a:prstClr val="black">
                      <a:alpha val="0"/>
                    </a:prstClr>
                  </a:solidFill>
                </a:uFill>
                <a:latin typeface="Century Gothic"/>
                <a:ea typeface="Century Gothic"/>
                <a:cs typeface="Century Gothic"/>
              </a:rPr>
              <a:t>Les opérations fréquentes fondées sur un jugement expert sont la marque de fabrique de l’investissement actif.</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094199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4292-1580-C2CE-7C72-4896A81E6216}"/>
              </a:ext>
            </a:extLst>
          </p:cNvPr>
          <p:cNvSpPr>
            <a:spLocks noGrp="1"/>
          </p:cNvSpPr>
          <p:nvPr>
            <p:ph type="ctrTitle"/>
            <p:custDataLst>
              <p:tags r:id="rId1"/>
            </p:custDataLst>
          </p:nvPr>
        </p:nvSpPr>
        <p:spPr>
          <a:xfrm>
            <a:off x="516903" y="2760663"/>
            <a:ext cx="11158193" cy="668337"/>
          </a:xfrm>
        </p:spPr>
        <p:txBody>
          <a:bodyPr/>
          <a:lstStyle/>
          <a:p>
            <a:r>
              <a:rPr lang="fr-CA" sz="7000" b="1" i="0" u="none" strike="noStrike" cap="none" baseline="0">
                <a:solidFill>
                  <a:srgbClr val="205885"/>
                </a:solidFill>
                <a:effectLst/>
                <a:uFill>
                  <a:solidFill>
                    <a:prstClr val="black">
                      <a:alpha val="0"/>
                    </a:prstClr>
                  </a:solidFill>
                </a:uFill>
                <a:latin typeface="Century Gothic"/>
                <a:ea typeface="Century Gothic"/>
                <a:cs typeface="Century Gothic"/>
              </a:rPr>
              <a:t>Qui a gagné?</a:t>
            </a:r>
            <a:endParaRPr lang="en-US" sz="7000"/>
          </a:p>
        </p:txBody>
      </p:sp>
      <p:sp>
        <p:nvSpPr>
          <p:cNvPr id="4" name="Slide Number Placeholder 3">
            <a:extLst>
              <a:ext uri="{FF2B5EF4-FFF2-40B4-BE49-F238E27FC236}">
                <a16:creationId xmlns:a16="http://schemas.microsoft.com/office/drawing/2014/main" id="{E261EAF9-3127-AF65-2D92-4D5A452B3A51}"/>
              </a:ext>
            </a:extLst>
          </p:cNvPr>
          <p:cNvSpPr>
            <a:spLocks noGrp="1"/>
          </p:cNvSpPr>
          <p:nvPr>
            <p:ph type="sldNum" sz="quarter" idx="12"/>
            <p:custDataLst>
              <p:tags r:id="rId2"/>
            </p:custDataLst>
          </p:nvPr>
        </p:nvSpPr>
        <p:spPr/>
        <p:txBody>
          <a:bodyPr/>
          <a:lstStyle/>
          <a:p>
            <a:fld id="{DFDF98CC-160E-494C-8C3C-8CDC5FA257DE}" type="slidenum">
              <a:rPr lang="en-US" smtClean="0"/>
              <a:t>29</a:t>
            </a:fld>
            <a:endParaRPr lang="en-US"/>
          </a:p>
        </p:txBody>
      </p:sp>
    </p:spTree>
    <p:extLst>
      <p:ext uri="{BB962C8B-B14F-4D97-AF65-F5344CB8AC3E}">
        <p14:creationId xmlns:p14="http://schemas.microsoft.com/office/powerpoint/2010/main" val="9660356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CF21-7FF1-3D33-7C35-980E96B8F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91B74-4624-E3C0-F05C-9B73F9A7A5C7}"/>
              </a:ext>
            </a:extLst>
          </p:cNvPr>
          <p:cNvSpPr>
            <a:spLocks noGrp="1"/>
          </p:cNvSpPr>
          <p:nvPr>
            <p:ph type="ctrTitle"/>
            <p:custDataLst>
              <p:tags r:id="rId1"/>
            </p:custDataLst>
          </p:nvPr>
        </p:nvSpPr>
        <p:spPr>
          <a:xfrm>
            <a:off x="517870" y="1160463"/>
            <a:ext cx="10810530" cy="668337"/>
          </a:xfrm>
        </p:spPr>
        <p:txBody>
          <a:bodyPr/>
          <a:lstStyle/>
          <a:p>
            <a:r>
              <a:rPr lang="fr-CA" sz="3200" b="1" i="0" u="none" strike="noStrike" cap="none" baseline="0" dirty="0">
                <a:solidFill>
                  <a:srgbClr val="205885"/>
                </a:solidFill>
                <a:effectLst/>
                <a:uFill>
                  <a:solidFill>
                    <a:prstClr val="black">
                      <a:alpha val="0"/>
                    </a:prstClr>
                  </a:solidFill>
                </a:uFill>
                <a:latin typeface="Century Gothic"/>
                <a:ea typeface="Century Gothic"/>
                <a:cs typeface="Century Gothic"/>
              </a:rPr>
              <a:t>Approche de gestion ascendante ou descendante</a:t>
            </a:r>
            <a:endParaRPr lang="en-US" dirty="0"/>
          </a:p>
        </p:txBody>
      </p:sp>
      <p:sp>
        <p:nvSpPr>
          <p:cNvPr id="3" name="Subtitle 2">
            <a:extLst>
              <a:ext uri="{FF2B5EF4-FFF2-40B4-BE49-F238E27FC236}">
                <a16:creationId xmlns:a16="http://schemas.microsoft.com/office/drawing/2014/main" id="{E865485E-C97B-4269-D768-7C9CC1FC1D65}"/>
              </a:ext>
            </a:extLst>
          </p:cNvPr>
          <p:cNvSpPr>
            <a:spLocks noGrp="1"/>
          </p:cNvSpPr>
          <p:nvPr>
            <p:ph type="subTitle" idx="1"/>
            <p:custDataLst>
              <p:tags r:id="rId2"/>
            </p:custDataLst>
          </p:nvPr>
        </p:nvSpPr>
        <p:spPr>
          <a:xfrm>
            <a:off x="517870" y="1989437"/>
            <a:ext cx="3959127" cy="1439564"/>
          </a:xfrm>
        </p:spPr>
        <p:txBody>
          <a:bodyPr>
            <a:noAutofit/>
          </a:bodyPr>
          <a:lstStyle/>
          <a:p>
            <a:pPr marL="0" lvl="0" indent="0">
              <a:spcBef>
                <a:spcPct val="0"/>
              </a:spcBef>
              <a:buNone/>
            </a:pPr>
            <a:r>
              <a:rPr lang="fr-CA" sz="2200" b="1" i="0" u="none" strike="noStrike" cap="none" baseline="0" dirty="0">
                <a:solidFill>
                  <a:srgbClr val="000000"/>
                </a:solidFill>
                <a:effectLst/>
                <a:uFill>
                  <a:solidFill>
                    <a:prstClr val="black">
                      <a:alpha val="0"/>
                    </a:prstClr>
                  </a:solidFill>
                </a:uFill>
                <a:latin typeface="Century Gothic"/>
                <a:ea typeface="Century Gothic"/>
                <a:cs typeface="Century Gothic"/>
              </a:rPr>
              <a:t>Gestion ascendante</a:t>
            </a:r>
            <a:endParaRPr lang="en-CA" sz="2200" dirty="0">
              <a:solidFill>
                <a:schemeClr val="dk1"/>
              </a:solidFill>
            </a:endParaRPr>
          </a:p>
          <a:p>
            <a:pPr marL="0" lvl="0" indent="0">
              <a:spcBef>
                <a:spcPts val="1200"/>
              </a:spcBef>
              <a:buClr>
                <a:schemeClr val="dk1"/>
              </a:buClr>
              <a:buSzPts val="1100"/>
              <a:buNone/>
            </a:pPr>
            <a:r>
              <a:rPr lang="fr-CA" sz="2200" b="0" i="0" u="none" strike="noStrike" cap="none" baseline="0" dirty="0">
                <a:solidFill>
                  <a:srgbClr val="000000"/>
                </a:solidFill>
                <a:effectLst/>
                <a:uFill>
                  <a:solidFill>
                    <a:prstClr val="black">
                      <a:alpha val="0"/>
                    </a:prstClr>
                  </a:solidFill>
                </a:uFill>
                <a:latin typeface="Century Gothic"/>
                <a:ea typeface="Century Gothic"/>
                <a:cs typeface="Century Gothic"/>
              </a:rPr>
              <a:t>Se concentre sur les indicateurs financiers des entreprises.</a:t>
            </a:r>
          </a:p>
        </p:txBody>
      </p:sp>
      <p:sp>
        <p:nvSpPr>
          <p:cNvPr id="4" name="Slide Number Placeholder 3">
            <a:extLst>
              <a:ext uri="{FF2B5EF4-FFF2-40B4-BE49-F238E27FC236}">
                <a16:creationId xmlns:a16="http://schemas.microsoft.com/office/drawing/2014/main" id="{FC493662-574C-7624-8BF6-637AD9768955}"/>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
        <p:nvSpPr>
          <p:cNvPr id="6" name="Subtitle 2">
            <a:extLst>
              <a:ext uri="{FF2B5EF4-FFF2-40B4-BE49-F238E27FC236}">
                <a16:creationId xmlns:a16="http://schemas.microsoft.com/office/drawing/2014/main" id="{9909CD4E-76F8-FF42-6658-EB1E2D03CFCA}"/>
              </a:ext>
            </a:extLst>
          </p:cNvPr>
          <p:cNvSpPr txBox="1"/>
          <p:nvPr>
            <p:custDataLst>
              <p:tags r:id="rId4"/>
            </p:custDataLst>
          </p:nvPr>
        </p:nvSpPr>
        <p:spPr>
          <a:xfrm>
            <a:off x="5962620" y="1989437"/>
            <a:ext cx="5365775" cy="1439564"/>
          </a:xfrm>
          <a:prstGeom prst="rect">
            <a:avLst/>
          </a:prstGeom>
        </p:spPr>
        <p:txBody>
          <a:bodyPr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nSpc>
                <a:spcPct val="115000"/>
              </a:lnSpc>
              <a:spcBef>
                <a:spcPct val="0"/>
              </a:spcBef>
              <a:buNone/>
            </a:pPr>
            <a:r>
              <a:rPr lang="fr-CA" sz="2200" b="1" i="0" u="none" strike="noStrike" cap="none" baseline="0" dirty="0">
                <a:solidFill>
                  <a:srgbClr val="000000"/>
                </a:solidFill>
                <a:effectLst/>
                <a:uFill>
                  <a:solidFill>
                    <a:prstClr val="black">
                      <a:alpha val="0"/>
                    </a:prstClr>
                  </a:solidFill>
                </a:uFill>
                <a:latin typeface="Century Gothic"/>
                <a:ea typeface="Century Gothic"/>
                <a:cs typeface="Century Gothic"/>
              </a:rPr>
              <a:t>Gestion descendante</a:t>
            </a:r>
            <a:endParaRPr lang="en-CA" sz="2200" dirty="0">
              <a:solidFill>
                <a:schemeClr val="dk1"/>
              </a:solidFill>
            </a:endParaRPr>
          </a:p>
          <a:p>
            <a:pPr marL="0" lvl="0" indent="0">
              <a:lnSpc>
                <a:spcPct val="115000"/>
              </a:lnSpc>
              <a:spcBef>
                <a:spcPts val="1200"/>
              </a:spcBef>
              <a:spcAft>
                <a:spcPts val="1200"/>
              </a:spcAft>
              <a:buNone/>
            </a:pPr>
            <a:r>
              <a:rPr lang="fr-CA" sz="2200" b="0" i="0" u="none" strike="noStrike" cap="none" baseline="0" dirty="0">
                <a:solidFill>
                  <a:srgbClr val="000000"/>
                </a:solidFill>
                <a:effectLst/>
                <a:uFill>
                  <a:solidFill>
                    <a:prstClr val="black">
                      <a:alpha val="0"/>
                    </a:prstClr>
                  </a:solidFill>
                </a:uFill>
                <a:latin typeface="Century Gothic"/>
                <a:ea typeface="Century Gothic"/>
                <a:cs typeface="Century Gothic"/>
              </a:rPr>
              <a:t>Se concentre sur les indicateurs économiques (PIB, inflation, taux d’intérêt).</a:t>
            </a:r>
          </a:p>
        </p:txBody>
      </p:sp>
      <p:sp>
        <p:nvSpPr>
          <p:cNvPr id="7" name="Oval 6">
            <a:extLst>
              <a:ext uri="{FF2B5EF4-FFF2-40B4-BE49-F238E27FC236}">
                <a16:creationId xmlns:a16="http://schemas.microsoft.com/office/drawing/2014/main" id="{0AF240BF-EB47-216C-6994-75E3F06BB5C7}"/>
              </a:ext>
            </a:extLst>
          </p:cNvPr>
          <p:cNvSpPr/>
          <p:nvPr>
            <p:custDataLst>
              <p:tags r:id="rId5"/>
            </p:custDataLst>
          </p:nvPr>
        </p:nvSpPr>
        <p:spPr>
          <a:xfrm>
            <a:off x="672936" y="3728854"/>
            <a:ext cx="2018805" cy="201880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4E3C33-613F-9BD0-1B5D-6309B4BA7A77}"/>
              </a:ext>
            </a:extLst>
          </p:cNvPr>
          <p:cNvSpPr/>
          <p:nvPr>
            <p:custDataLst>
              <p:tags r:id="rId6"/>
            </p:custDataLst>
          </p:nvPr>
        </p:nvSpPr>
        <p:spPr>
          <a:xfrm>
            <a:off x="5963306" y="3728854"/>
            <a:ext cx="2018805" cy="201880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62947EE-8AAC-0B9E-D36B-39CEFD686134}"/>
              </a:ext>
            </a:extLst>
          </p:cNvPr>
          <p:cNvCxnSpPr/>
          <p:nvPr>
            <p:custDataLst>
              <p:tags r:id="rId7"/>
            </p:custDataLst>
          </p:nvPr>
        </p:nvCxnSpPr>
        <p:spPr>
          <a:xfrm flipH="1">
            <a:off x="4821913" y="2113808"/>
            <a:ext cx="0" cy="3633851"/>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pic>
        <p:nvPicPr>
          <p:cNvPr id="12" name="Picture 11" descr="Un dessin au trait blanc représentant une personne et un graphique&#10;&#10;Le contenu généré par l’IA peut être incorrect.">
            <a:extLst>
              <a:ext uri="{FF2B5EF4-FFF2-40B4-BE49-F238E27FC236}">
                <a16:creationId xmlns:a16="http://schemas.microsoft.com/office/drawing/2014/main" id="{270A0AC5-AA77-7490-D5CB-2C5E44D924CA}"/>
              </a:ext>
            </a:extLst>
          </p:cNvPr>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930573" y="3954909"/>
            <a:ext cx="1526024" cy="1518579"/>
          </a:xfrm>
          <a:prstGeom prst="rect">
            <a:avLst/>
          </a:prstGeom>
        </p:spPr>
      </p:pic>
      <p:pic>
        <p:nvPicPr>
          <p:cNvPr id="14" name="Picture 13" descr="Un dessin au trait blanc représentant une personne et un graphique&#10;&#10;Le contenu généré par l’IA peut être incorrect.">
            <a:extLst>
              <a:ext uri="{FF2B5EF4-FFF2-40B4-BE49-F238E27FC236}">
                <a16:creationId xmlns:a16="http://schemas.microsoft.com/office/drawing/2014/main" id="{AFF52B20-831A-40A1-F85E-D6193D7B8EB9}"/>
              </a:ext>
            </a:extLst>
          </p:cNvPr>
          <p:cNvPicPr>
            <a:picLocks noChangeAspect="1"/>
          </p:cNvPicPr>
          <p:nvPr>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a:off x="6186951" y="3987866"/>
            <a:ext cx="1524038" cy="1516604"/>
          </a:xfrm>
          <a:prstGeom prst="rect">
            <a:avLst/>
          </a:prstGeom>
        </p:spPr>
      </p:pic>
    </p:spTree>
    <p:extLst>
      <p:ext uri="{BB962C8B-B14F-4D97-AF65-F5344CB8AC3E}">
        <p14:creationId xmlns:p14="http://schemas.microsoft.com/office/powerpoint/2010/main" val="1800231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589D-2DE7-1BB8-5E7A-893D50A52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7D567-EAC5-8854-490C-15117A502B0D}"/>
              </a:ext>
            </a:extLst>
          </p:cNvPr>
          <p:cNvSpPr>
            <a:spLocks noGrp="1"/>
          </p:cNvSpPr>
          <p:nvPr>
            <p:ph type="ctrTitle"/>
            <p:custDataLst>
              <p:tags r:id="rId1"/>
            </p:custDataLst>
          </p:nvPr>
        </p:nvSpPr>
        <p:spPr>
          <a:xfrm>
            <a:off x="516903" y="2262318"/>
            <a:ext cx="11158193" cy="668337"/>
          </a:xfrm>
        </p:spPr>
        <p:txBody>
          <a:bodyPr/>
          <a:lstStyle/>
          <a:p>
            <a:r>
              <a:rPr lang="fr-CA" sz="5000" b="1" i="0" u="none" strike="noStrike" cap="none" baseline="0" dirty="0">
                <a:solidFill>
                  <a:srgbClr val="205885"/>
                </a:solidFill>
                <a:effectLst/>
                <a:uFill>
                  <a:solidFill>
                    <a:prstClr val="black">
                      <a:alpha val="0"/>
                    </a:prstClr>
                  </a:solidFill>
                </a:uFill>
                <a:latin typeface="Century Gothic"/>
                <a:ea typeface="Century Gothic"/>
                <a:cs typeface="Century Gothic"/>
              </a:rPr>
              <a:t>Consolidation : </a:t>
            </a:r>
            <a:r>
              <a:rPr lang="fr-CA" sz="5000" b="0" i="0" u="none" strike="noStrike" cap="none" baseline="0" dirty="0">
                <a:solidFill>
                  <a:srgbClr val="205885"/>
                </a:solidFill>
                <a:effectLst/>
                <a:uFill>
                  <a:solidFill>
                    <a:prstClr val="black">
                      <a:alpha val="0"/>
                    </a:prstClr>
                  </a:solidFill>
                </a:uFill>
                <a:latin typeface="Century Gothic"/>
                <a:ea typeface="Century Gothic"/>
                <a:cs typeface="Century Gothic"/>
              </a:rPr>
              <a:t>Réfléchis en solo à ce que tu as appris aujourd’hui en te servant de la fiche de réflexion.</a:t>
            </a:r>
            <a:endParaRPr lang="en-US" sz="5000" b="0" dirty="0"/>
          </a:p>
        </p:txBody>
      </p:sp>
      <p:sp>
        <p:nvSpPr>
          <p:cNvPr id="4" name="Slide Number Placeholder 3">
            <a:extLst>
              <a:ext uri="{FF2B5EF4-FFF2-40B4-BE49-F238E27FC236}">
                <a16:creationId xmlns:a16="http://schemas.microsoft.com/office/drawing/2014/main" id="{793E778C-5508-7D60-6EA9-86C81F63E038}"/>
              </a:ext>
            </a:extLst>
          </p:cNvPr>
          <p:cNvSpPr>
            <a:spLocks noGrp="1"/>
          </p:cNvSpPr>
          <p:nvPr>
            <p:ph type="sldNum" sz="quarter" idx="12"/>
            <p:custDataLst>
              <p:tags r:id="rId2"/>
            </p:custDataLst>
          </p:nvPr>
        </p:nvSpPr>
        <p:spPr/>
        <p:txBody>
          <a:bodyPr/>
          <a:lstStyle/>
          <a:p>
            <a:fld id="{DFDF98CC-160E-494C-8C3C-8CDC5FA257DE}" type="slidenum">
              <a:rPr lang="en-US" smtClean="0"/>
              <a:t>30</a:t>
            </a:fld>
            <a:endParaRPr lang="en-US"/>
          </a:p>
        </p:txBody>
      </p:sp>
    </p:spTree>
    <p:extLst>
      <p:ext uri="{BB962C8B-B14F-4D97-AF65-F5344CB8AC3E}">
        <p14:creationId xmlns:p14="http://schemas.microsoft.com/office/powerpoint/2010/main" val="6811319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A0C7-304C-2BE2-85DF-3861CEEF1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4490-2648-0E7D-93F0-C8D5C5C2A226}"/>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L’investissement passif</a:t>
            </a:r>
            <a:endParaRPr lang="en-US"/>
          </a:p>
        </p:txBody>
      </p:sp>
      <p:sp>
        <p:nvSpPr>
          <p:cNvPr id="3" name="Subtitle 2">
            <a:extLst>
              <a:ext uri="{FF2B5EF4-FFF2-40B4-BE49-F238E27FC236}">
                <a16:creationId xmlns:a16="http://schemas.microsoft.com/office/drawing/2014/main" id="{37742907-85C8-D614-2BBE-5169BE10DCB4}"/>
              </a:ext>
            </a:extLst>
          </p:cNvPr>
          <p:cNvSpPr>
            <a:spLocks noGrp="1"/>
          </p:cNvSpPr>
          <p:nvPr>
            <p:ph type="subTitle" idx="1"/>
            <p:custDataLst>
              <p:tags r:id="rId2"/>
            </p:custDataLst>
          </p:nvPr>
        </p:nvSpPr>
        <p:spPr>
          <a:xfrm>
            <a:off x="375370" y="1989436"/>
            <a:ext cx="8400140" cy="4003591"/>
          </a:xfrm>
        </p:spPr>
        <p:txBody>
          <a:bodyPr>
            <a:noAutofit/>
          </a:bodyPr>
          <a:lstStyle/>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Approche à long terme visant la croissance au fil du temps.</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Investissement dans des fonds communs de placement indiciels ou des FNB.</a:t>
            </a:r>
          </a:p>
          <a:p>
            <a:pPr marL="365125" lvl="0" indent="-219075">
              <a:spcBef>
                <a:spcPts val="1200"/>
              </a:spcBef>
              <a:buSzPts val="1300"/>
              <a:buChar char="●"/>
            </a:pPr>
            <a:r>
              <a:rPr lang="fr-CA" sz="2000" b="1" i="0" u="none" strike="noStrike" cap="none" baseline="0" dirty="0">
                <a:solidFill>
                  <a:srgbClr val="000000"/>
                </a:solidFill>
                <a:effectLst/>
                <a:uFill>
                  <a:solidFill>
                    <a:prstClr val="black">
                      <a:alpha val="0"/>
                    </a:prstClr>
                  </a:solidFill>
                </a:uFill>
                <a:latin typeface="Century Gothic"/>
                <a:ea typeface="Century Gothic"/>
                <a:cs typeface="Century Gothic"/>
              </a:rPr>
              <a:t>Objectif : </a:t>
            </a: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obtenir un rendement comparable à celui du marché sans le surpasser.</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Harmoniser l’exposition par secteur, région ou caractéristiques du risque.</a:t>
            </a:r>
          </a:p>
          <a:p>
            <a:pPr marL="365125" lvl="0" indent="-219075">
              <a:spcBef>
                <a:spcPts val="1200"/>
              </a:spcBef>
              <a:buSzPts val="1300"/>
              <a:buChar char="●"/>
            </a:pPr>
            <a:r>
              <a:rPr lang="fr-CA" sz="2000" b="1" i="0" u="none" strike="noStrike" cap="none" baseline="0" dirty="0">
                <a:solidFill>
                  <a:srgbClr val="000000"/>
                </a:solidFill>
                <a:effectLst/>
                <a:uFill>
                  <a:solidFill>
                    <a:prstClr val="black">
                      <a:alpha val="0"/>
                    </a:prstClr>
                  </a:solidFill>
                </a:uFill>
                <a:latin typeface="Century Gothic"/>
                <a:ea typeface="Century Gothic"/>
                <a:cs typeface="Century Gothic"/>
              </a:rPr>
              <a:t>Rééquilibrage : </a:t>
            </a: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achat et vente de titres pour obtenir un rendement comparable à celui de l’indice.</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Moins de décisions à prendre et frais habituellement sont moins élevés. </a:t>
            </a:r>
          </a:p>
          <a:p>
            <a:pPr marL="365125" lvl="0" indent="-219075">
              <a:spcBef>
                <a:spcPts val="1200"/>
              </a:spcBef>
              <a:buSzPts val="1300"/>
              <a:buChar char="●"/>
            </a:pPr>
            <a:endParaRPr lang="en-CA" sz="2000" dirty="0">
              <a:solidFill>
                <a:srgbClr val="000000"/>
              </a:solidFill>
            </a:endParaRPr>
          </a:p>
        </p:txBody>
      </p:sp>
      <p:sp>
        <p:nvSpPr>
          <p:cNvPr id="4" name="Slide Number Placeholder 3">
            <a:extLst>
              <a:ext uri="{FF2B5EF4-FFF2-40B4-BE49-F238E27FC236}">
                <a16:creationId xmlns:a16="http://schemas.microsoft.com/office/drawing/2014/main" id="{A28D1DA8-4B27-9E86-36FD-C804E9BFA5C8}"/>
              </a:ext>
            </a:extLst>
          </p:cNvPr>
          <p:cNvSpPr>
            <a:spLocks noGrp="1"/>
          </p:cNvSpPr>
          <p:nvPr>
            <p:ph type="sldNum" sz="quarter" idx="12"/>
            <p:custDataLst>
              <p:tags r:id="rId3"/>
            </p:custDataLst>
          </p:nvPr>
        </p:nvSpPr>
        <p:spPr/>
        <p:txBody>
          <a:bodyPr/>
          <a:lstStyle/>
          <a:p>
            <a:fld id="{DFDF98CC-160E-494C-8C3C-8CDC5FA257DE}" type="slidenum">
              <a:rPr lang="en-US" smtClean="0"/>
              <a:t>4</a:t>
            </a:fld>
            <a:endParaRPr lang="en-US"/>
          </a:p>
        </p:txBody>
      </p:sp>
      <p:pic>
        <p:nvPicPr>
          <p:cNvPr id="6" name="Google Shape;78;p16" title="pexels-markusspiske-95215.jpg">
            <a:extLst>
              <a:ext uri="{FF2B5EF4-FFF2-40B4-BE49-F238E27FC236}">
                <a16:creationId xmlns:a16="http://schemas.microsoft.com/office/drawing/2014/main" id="{FE62B38F-E08D-3149-F180-6CFEAEC0D4EE}"/>
              </a:ext>
            </a:extLst>
          </p:cNvPr>
          <p:cNvPicPr preferRelativeResize="0"/>
          <p:nvPr>
            <p:custDataLst>
              <p:tags r:id="rId4"/>
            </p:custDataLst>
          </p:nvPr>
        </p:nvPicPr>
        <p:blipFill>
          <a:blip r:embed="rId6">
            <a:alphaModFix/>
          </a:blip>
          <a:stretch>
            <a:fillRect/>
          </a:stretch>
        </p:blipFill>
        <p:spPr>
          <a:xfrm>
            <a:off x="9034818" y="1160463"/>
            <a:ext cx="3157182" cy="4736930"/>
          </a:xfrm>
          <a:prstGeom prst="rect">
            <a:avLst/>
          </a:prstGeom>
          <a:noFill/>
          <a:ln>
            <a:noFill/>
          </a:ln>
        </p:spPr>
      </p:pic>
    </p:spTree>
    <p:extLst>
      <p:ext uri="{BB962C8B-B14F-4D97-AF65-F5344CB8AC3E}">
        <p14:creationId xmlns:p14="http://schemas.microsoft.com/office/powerpoint/2010/main" val="35320098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B96A-1F3C-E101-64F8-349744F9A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3457B-0C59-BAB0-5858-79A71FAAE2F8}"/>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L’investissement systématique</a:t>
            </a:r>
            <a:endParaRPr lang="en-US"/>
          </a:p>
        </p:txBody>
      </p:sp>
      <p:sp>
        <p:nvSpPr>
          <p:cNvPr id="3" name="Subtitle 2">
            <a:extLst>
              <a:ext uri="{FF2B5EF4-FFF2-40B4-BE49-F238E27FC236}">
                <a16:creationId xmlns:a16="http://schemas.microsoft.com/office/drawing/2014/main" id="{566433BD-8A63-BB0C-E026-35C0A1A6B1F8}"/>
              </a:ext>
            </a:extLst>
          </p:cNvPr>
          <p:cNvSpPr>
            <a:spLocks noGrp="1"/>
          </p:cNvSpPr>
          <p:nvPr>
            <p:ph type="subTitle" idx="1"/>
            <p:custDataLst>
              <p:tags r:id="rId2"/>
            </p:custDataLst>
          </p:nvPr>
        </p:nvSpPr>
        <p:spPr>
          <a:xfrm>
            <a:off x="375370" y="1989436"/>
            <a:ext cx="7049012" cy="4003591"/>
          </a:xfrm>
        </p:spPr>
        <p:txBody>
          <a:bodyPr>
            <a:noAutofit/>
          </a:bodyPr>
          <a:lstStyle/>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Aussi appelé l’investissement quantitatif.</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Basé sur les données : l’intelligence artificielle, l’apprentissage automatique et les modèles informatisés aident à la prise de décisions.</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Axé sur plusieurs facteurs (caractéristiques des actions) : taille, valeur, </a:t>
            </a:r>
            <a:r>
              <a:rPr lang="fr-CA" sz="2000" b="0" i="0" u="none" strike="noStrike" cap="none" baseline="0" dirty="0" err="1">
                <a:solidFill>
                  <a:srgbClr val="000000"/>
                </a:solidFill>
                <a:effectLst/>
                <a:uFill>
                  <a:solidFill>
                    <a:prstClr val="black">
                      <a:alpha val="0"/>
                    </a:prstClr>
                  </a:solidFill>
                </a:uFill>
                <a:latin typeface="Century Gothic"/>
                <a:ea typeface="Century Gothic"/>
                <a:cs typeface="Century Gothic"/>
              </a:rPr>
              <a:t>momentum</a:t>
            </a: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 qualité.</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Plus on inclut de facteurs, plus le portefeuille est diversifié.</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Combinaison d’une approche active (interventions humaines) et passive (recours à l’informatique).</a:t>
            </a:r>
          </a:p>
          <a:p>
            <a:pPr marL="365125" lvl="0" indent="-219075">
              <a:spcBef>
                <a:spcPts val="1200"/>
              </a:spcBef>
              <a:buSzPts val="1300"/>
              <a:buChar char="●"/>
            </a:pPr>
            <a:r>
              <a:rPr lang="fr-CA" sz="2000" b="0" i="0" u="none" strike="noStrike" cap="none" baseline="0" dirty="0">
                <a:solidFill>
                  <a:srgbClr val="000000"/>
                </a:solidFill>
                <a:effectLst/>
                <a:uFill>
                  <a:solidFill>
                    <a:prstClr val="black">
                      <a:alpha val="0"/>
                    </a:prstClr>
                  </a:solidFill>
                </a:uFill>
                <a:latin typeface="Century Gothic"/>
                <a:ea typeface="Century Gothic"/>
                <a:cs typeface="Century Gothic"/>
              </a:rPr>
              <a:t>Faible coût grâce à une surveillance moindre.</a:t>
            </a:r>
          </a:p>
          <a:p>
            <a:pPr marL="365125" lvl="0" indent="-219075">
              <a:spcBef>
                <a:spcPts val="1200"/>
              </a:spcBef>
              <a:buSzPts val="1300"/>
              <a:buChar char="●"/>
            </a:pPr>
            <a:endParaRPr lang="en-CA" sz="2000" dirty="0">
              <a:solidFill>
                <a:srgbClr val="000000"/>
              </a:solidFill>
            </a:endParaRPr>
          </a:p>
          <a:p>
            <a:pPr marL="365125" lvl="0" indent="-219075">
              <a:spcBef>
                <a:spcPts val="1200"/>
              </a:spcBef>
              <a:buSzPts val="1300"/>
              <a:buChar char="●"/>
            </a:pPr>
            <a:endParaRPr lang="en-CA" sz="2000" dirty="0">
              <a:solidFill>
                <a:srgbClr val="000000"/>
              </a:solidFill>
            </a:endParaRPr>
          </a:p>
        </p:txBody>
      </p:sp>
      <p:sp>
        <p:nvSpPr>
          <p:cNvPr id="4" name="Slide Number Placeholder 3">
            <a:extLst>
              <a:ext uri="{FF2B5EF4-FFF2-40B4-BE49-F238E27FC236}">
                <a16:creationId xmlns:a16="http://schemas.microsoft.com/office/drawing/2014/main" id="{A0F343CC-B050-E78B-3C6A-65B7BD3558BD}"/>
              </a:ext>
            </a:extLst>
          </p:cNvPr>
          <p:cNvSpPr>
            <a:spLocks noGrp="1"/>
          </p:cNvSpPr>
          <p:nvPr>
            <p:ph type="sldNum" sz="quarter" idx="12"/>
            <p:custDataLst>
              <p:tags r:id="rId3"/>
            </p:custDataLst>
          </p:nvPr>
        </p:nvSpPr>
        <p:spPr/>
        <p:txBody>
          <a:bodyPr/>
          <a:lstStyle/>
          <a:p>
            <a:fld id="{DFDF98CC-160E-494C-8C3C-8CDC5FA257DE}" type="slidenum">
              <a:rPr lang="en-US" smtClean="0"/>
              <a:t>5</a:t>
            </a:fld>
            <a:endParaRPr lang="en-US"/>
          </a:p>
        </p:txBody>
      </p:sp>
      <p:sp>
        <p:nvSpPr>
          <p:cNvPr id="7" name="Oval 6">
            <a:extLst>
              <a:ext uri="{FF2B5EF4-FFF2-40B4-BE49-F238E27FC236}">
                <a16:creationId xmlns:a16="http://schemas.microsoft.com/office/drawing/2014/main" id="{0C4C94F4-EF19-6F69-9306-AE87EBA1CAD8}"/>
              </a:ext>
            </a:extLst>
          </p:cNvPr>
          <p:cNvSpPr/>
          <p:nvPr>
            <p:custDataLst>
              <p:tags r:id="rId4"/>
            </p:custDataLst>
          </p:nvPr>
        </p:nvSpPr>
        <p:spPr>
          <a:xfrm>
            <a:off x="8110015"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descr="Un dessin au trait blanc représentant une personne et un graphique&#10;&#10;Le contenu généré par l’IA peut être incorrect.">
            <a:extLst>
              <a:ext uri="{FF2B5EF4-FFF2-40B4-BE49-F238E27FC236}">
                <a16:creationId xmlns:a16="http://schemas.microsoft.com/office/drawing/2014/main" id="{DFBB3908-2B33-F6DA-C9C0-6BD2200FA929}"/>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8409546" y="1983860"/>
            <a:ext cx="2904448" cy="2890280"/>
          </a:xfrm>
          <a:prstGeom prst="rect">
            <a:avLst/>
          </a:prstGeom>
        </p:spPr>
      </p:pic>
    </p:spTree>
    <p:extLst>
      <p:ext uri="{BB962C8B-B14F-4D97-AF65-F5344CB8AC3E}">
        <p14:creationId xmlns:p14="http://schemas.microsoft.com/office/powerpoint/2010/main" val="1672660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CAE2-AC2B-CD53-F0A1-751C64351A6C}"/>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Sommaire</a:t>
            </a:r>
            <a:endParaRPr lang="en-US"/>
          </a:p>
        </p:txBody>
      </p:sp>
      <p:sp>
        <p:nvSpPr>
          <p:cNvPr id="4" name="Slide Number Placeholder 3">
            <a:extLst>
              <a:ext uri="{FF2B5EF4-FFF2-40B4-BE49-F238E27FC236}">
                <a16:creationId xmlns:a16="http://schemas.microsoft.com/office/drawing/2014/main" id="{37D405CF-DF8B-B77E-A267-7195AD1FB670}"/>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
        <p:nvSpPr>
          <p:cNvPr id="7" name="Subtitle 2">
            <a:extLst>
              <a:ext uri="{FF2B5EF4-FFF2-40B4-BE49-F238E27FC236}">
                <a16:creationId xmlns:a16="http://schemas.microsoft.com/office/drawing/2014/main" id="{27F7F2D3-300E-F7BB-93C2-CEB4FB92F108}"/>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ct val="0"/>
              </a:spcBef>
              <a:buClr>
                <a:schemeClr val="dk1"/>
              </a:buClr>
              <a:buSzPts val="1100"/>
              <a:buNone/>
            </a:pPr>
            <a:r>
              <a:rPr lang="fr-CA" sz="2800" b="1" i="0" u="none" strike="noStrike" cap="none" baseline="0">
                <a:solidFill>
                  <a:srgbClr val="000000"/>
                </a:solidFill>
                <a:effectLst/>
                <a:uFill>
                  <a:solidFill>
                    <a:prstClr val="black">
                      <a:alpha val="0"/>
                    </a:prstClr>
                  </a:solidFill>
                </a:uFill>
                <a:latin typeface="Century Gothic"/>
                <a:ea typeface="Century Gothic"/>
                <a:cs typeface="Century Gothic"/>
              </a:rPr>
              <a:t>Investissement actif :</a:t>
            </a: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 approche interventionniste, coût plus élevé, vise à surpasser le rendement des marchés</a:t>
            </a:r>
            <a:br>
              <a:rPr sz="2800"/>
            </a:br>
            <a:endParaRPr lang="en-CA" sz="2800">
              <a:solidFill>
                <a:schemeClr val="dk1"/>
              </a:solidFill>
            </a:endParaRPr>
          </a:p>
          <a:p>
            <a:pPr marL="0" lvl="0" indent="0">
              <a:spcBef>
                <a:spcPts val="1200"/>
              </a:spcBef>
              <a:buClr>
                <a:schemeClr val="dk1"/>
              </a:buClr>
              <a:buSzPts val="1100"/>
              <a:buNone/>
            </a:pPr>
            <a:r>
              <a:rPr lang="fr-CA" sz="2800" b="1" i="0" u="none" strike="noStrike" cap="none" baseline="0">
                <a:solidFill>
                  <a:srgbClr val="000000"/>
                </a:solidFill>
                <a:effectLst/>
                <a:uFill>
                  <a:solidFill>
                    <a:prstClr val="black">
                      <a:alpha val="0"/>
                    </a:prstClr>
                  </a:solidFill>
                </a:uFill>
                <a:latin typeface="Century Gothic"/>
                <a:ea typeface="Century Gothic"/>
                <a:cs typeface="Century Gothic"/>
              </a:rPr>
              <a:t>Investissement passif :</a:t>
            </a: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 suit un indice, coût inférieur</a:t>
            </a:r>
            <a:br>
              <a:rPr sz="2800"/>
            </a:br>
            <a:endParaRPr lang="en-CA" sz="2800">
              <a:solidFill>
                <a:schemeClr val="dk1"/>
              </a:solidFill>
            </a:endParaRPr>
          </a:p>
          <a:p>
            <a:pPr marL="0" lvl="0" indent="0">
              <a:spcBef>
                <a:spcPts val="1200"/>
              </a:spcBef>
              <a:buClr>
                <a:schemeClr val="dk1"/>
              </a:buClr>
              <a:buSzPts val="1100"/>
              <a:buNone/>
            </a:pPr>
            <a:r>
              <a:rPr lang="fr-CA" sz="2800" b="1" i="0" u="none" strike="noStrike" cap="none" baseline="0">
                <a:solidFill>
                  <a:srgbClr val="000000"/>
                </a:solidFill>
                <a:effectLst/>
                <a:uFill>
                  <a:solidFill>
                    <a:prstClr val="black">
                      <a:alpha val="0"/>
                    </a:prstClr>
                  </a:solidFill>
                </a:uFill>
                <a:latin typeface="Century Gothic"/>
                <a:ea typeface="Century Gothic"/>
                <a:cs typeface="Century Gothic"/>
              </a:rPr>
              <a:t>Investissement systématique :</a:t>
            </a:r>
            <a:r>
              <a:rPr lang="fr-CA" sz="2800" b="0" i="0" u="none" strike="noStrike" cap="none" baseline="0">
                <a:solidFill>
                  <a:srgbClr val="000000"/>
                </a:solidFill>
                <a:effectLst/>
                <a:uFill>
                  <a:solidFill>
                    <a:prstClr val="black">
                      <a:alpha val="0"/>
                    </a:prstClr>
                  </a:solidFill>
                </a:uFill>
                <a:latin typeface="Century Gothic"/>
                <a:ea typeface="Century Gothic"/>
                <a:cs typeface="Century Gothic"/>
              </a:rPr>
              <a:t> basé sur des données, recours à l’informatique, diversifié, coût moindre, peut être actif ou passif</a:t>
            </a:r>
          </a:p>
        </p:txBody>
      </p:sp>
    </p:spTree>
    <p:extLst>
      <p:ext uri="{BB962C8B-B14F-4D97-AF65-F5344CB8AC3E}">
        <p14:creationId xmlns:p14="http://schemas.microsoft.com/office/powerpoint/2010/main" val="42126570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5BFE-7968-1B67-EB67-88D2CF1943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5D73A2-1714-2EAC-0163-83E02D3B2ADE}"/>
              </a:ext>
            </a:extLst>
          </p:cNvPr>
          <p:cNvSpPr/>
          <p:nvPr>
            <p:custDataLst>
              <p:tags r:id="rId1"/>
            </p:custDataLst>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
        <p:nvSpPr>
          <p:cNvPr id="2" name="Title 1">
            <a:extLst>
              <a:ext uri="{FF2B5EF4-FFF2-40B4-BE49-F238E27FC236}">
                <a16:creationId xmlns:a16="http://schemas.microsoft.com/office/drawing/2014/main" id="{585B5867-01E0-8896-2FE1-E3C2F46CC601}"/>
              </a:ext>
            </a:extLst>
          </p:cNvPr>
          <p:cNvSpPr>
            <a:spLocks noGrp="1"/>
          </p:cNvSpPr>
          <p:nvPr>
            <p:ph type="ctrTitle"/>
            <p:custDataLst>
              <p:tags r:id="rId2"/>
            </p:custDataLst>
          </p:nvPr>
        </p:nvSpPr>
        <p:spPr>
          <a:xfrm>
            <a:off x="516903" y="2946456"/>
            <a:ext cx="10947215" cy="1298532"/>
          </a:xfrm>
        </p:spPr>
        <p:txBody>
          <a:bodyPr/>
          <a:lstStyle/>
          <a:p>
            <a:pPr>
              <a:spcBef>
                <a:spcPts val="1000"/>
              </a:spcBef>
            </a:pPr>
            <a:r>
              <a:rPr lang="fr-CA" sz="4500" b="1" i="0" u="none" strike="noStrike" cap="none" baseline="0" dirty="0">
                <a:solidFill>
                  <a:srgbClr val="205885"/>
                </a:solidFill>
                <a:effectLst/>
                <a:uFill>
                  <a:solidFill>
                    <a:prstClr val="black">
                      <a:alpha val="0"/>
                    </a:prstClr>
                  </a:solidFill>
                </a:uFill>
                <a:latin typeface="Century Gothic"/>
                <a:ea typeface="Century Gothic"/>
                <a:cs typeface="Century Gothic"/>
              </a:rPr>
              <a:t>Au jeu : devine le style d’investissement!</a:t>
            </a:r>
            <a:endParaRPr lang="en-US" sz="3000" b="0" dirty="0"/>
          </a:p>
        </p:txBody>
      </p:sp>
      <p:sp>
        <p:nvSpPr>
          <p:cNvPr id="4" name="Slide Number Placeholder 3">
            <a:extLst>
              <a:ext uri="{FF2B5EF4-FFF2-40B4-BE49-F238E27FC236}">
                <a16:creationId xmlns:a16="http://schemas.microsoft.com/office/drawing/2014/main" id="{B51C522D-0C2A-F7C1-00D2-0186E272400F}"/>
              </a:ext>
            </a:extLst>
          </p:cNvPr>
          <p:cNvSpPr>
            <a:spLocks noGrp="1"/>
          </p:cNvSpPr>
          <p:nvPr>
            <p:ph type="sldNum" sz="quarter" idx="12"/>
            <p:custDataLst>
              <p:tags r:id="rId3"/>
            </p:custDataLst>
          </p:nvPr>
        </p:nvSpPr>
        <p:spPr/>
        <p:txBody>
          <a:bodyPr/>
          <a:lstStyle/>
          <a:p>
            <a:fld id="{DFDF98CC-160E-494C-8C3C-8CDC5FA257DE}" type="slidenum">
              <a:rPr lang="en-US" smtClean="0"/>
              <a:t>7</a:t>
            </a:fld>
            <a:endParaRPr lang="en-US"/>
          </a:p>
        </p:txBody>
      </p:sp>
    </p:spTree>
    <p:extLst>
      <p:ext uri="{BB962C8B-B14F-4D97-AF65-F5344CB8AC3E}">
        <p14:creationId xmlns:p14="http://schemas.microsoft.com/office/powerpoint/2010/main" val="42662492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68D2-30E4-9643-0849-3DEDD63FE2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EF838-4750-CA63-913E-31848FF41ED7}"/>
              </a:ext>
            </a:extLst>
          </p:cNvPr>
          <p:cNvSpPr>
            <a:spLocks noGrp="1"/>
          </p:cNvSpPr>
          <p:nvPr>
            <p:ph type="sldNum" sz="quarter" idx="12"/>
            <p:custDataLst>
              <p:tags r:id="rId1"/>
            </p:custDataLst>
          </p:nvPr>
        </p:nvSpPr>
        <p:spPr/>
        <p:txBody>
          <a:bodyPr/>
          <a:lstStyle/>
          <a:p>
            <a:fld id="{DFDF98CC-160E-494C-8C3C-8CDC5FA257DE}" type="slidenum">
              <a:rPr lang="en-US" smtClean="0"/>
              <a:t>8</a:t>
            </a:fld>
            <a:endParaRPr lang="en-US"/>
          </a:p>
        </p:txBody>
      </p:sp>
      <p:sp>
        <p:nvSpPr>
          <p:cNvPr id="7" name="Subtitle 2">
            <a:extLst>
              <a:ext uri="{FF2B5EF4-FFF2-40B4-BE49-F238E27FC236}">
                <a16:creationId xmlns:a16="http://schemas.microsoft.com/office/drawing/2014/main" id="{0072441B-FA7B-4AF3-E56D-4BB171CD1A5A}"/>
              </a:ext>
            </a:extLst>
          </p:cNvPr>
          <p:cNvSpPr>
            <a:spLocks noGrp="1"/>
          </p:cNvSpPr>
          <p:nvPr>
            <p:ph type="subTitle" idx="1"/>
            <p:custDataLst>
              <p:tags r:id="rId2"/>
            </p:custDataLst>
          </p:nvPr>
        </p:nvSpPr>
        <p:spPr>
          <a:xfrm>
            <a:off x="516903" y="1783608"/>
            <a:ext cx="11158193" cy="3290784"/>
          </a:xfrm>
        </p:spPr>
        <p:txBody>
          <a:bodyPr>
            <a:noAutofit/>
          </a:bodyPr>
          <a:lstStyle/>
          <a:p>
            <a:pPr marL="0" lvl="0" indent="0">
              <a:spcBef>
                <a:spcPct val="0"/>
              </a:spcBef>
              <a:buClr>
                <a:schemeClr val="dk1"/>
              </a:buClr>
              <a:buSzPts val="1100"/>
              <a:buNone/>
            </a:pPr>
            <a:r>
              <a:rPr lang="fr-CA" sz="3200" b="0" i="0" u="none" strike="noStrike" cap="none" baseline="0" dirty="0">
                <a:solidFill>
                  <a:srgbClr val="000000"/>
                </a:solidFill>
                <a:effectLst/>
                <a:uFill>
                  <a:solidFill>
                    <a:prstClr val="black">
                      <a:alpha val="0"/>
                    </a:prstClr>
                  </a:solidFill>
                </a:uFill>
                <a:latin typeface="Century Gothic"/>
                <a:ea typeface="Century Gothic"/>
                <a:cs typeface="Century Gothic"/>
              </a:rPr>
              <a:t>Formez des équipes de trois ou quatre personnes. Lisez les scénarios et déterminez le meilleur style d’investissement pour chacun d’eux. Expliquez les raisons de votre choix. Vous obtiendrez un point pour chaque bonne recommandation de style d’investissement et un point pour chaque explication convaincante. L’équipe gagnante est celle qui cumule le plus de points!</a:t>
            </a:r>
          </a:p>
        </p:txBody>
      </p:sp>
    </p:spTree>
    <p:extLst>
      <p:ext uri="{BB962C8B-B14F-4D97-AF65-F5344CB8AC3E}">
        <p14:creationId xmlns:p14="http://schemas.microsoft.com/office/powerpoint/2010/main" val="37463492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E83B-7B8F-11B6-6025-3A8A85198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C28EA-994E-009C-0C16-68C6D94F8527}"/>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Scénario 1</a:t>
            </a:r>
          </a:p>
        </p:txBody>
      </p:sp>
      <p:sp>
        <p:nvSpPr>
          <p:cNvPr id="4" name="Slide Number Placeholder 3">
            <a:extLst>
              <a:ext uri="{FF2B5EF4-FFF2-40B4-BE49-F238E27FC236}">
                <a16:creationId xmlns:a16="http://schemas.microsoft.com/office/drawing/2014/main" id="{4F80F0BA-35C5-C586-CF8F-5CF4E861B597}"/>
              </a:ext>
            </a:extLst>
          </p:cNvPr>
          <p:cNvSpPr>
            <a:spLocks noGrp="1"/>
          </p:cNvSpPr>
          <p:nvPr>
            <p:ph type="sldNum" sz="quarter" idx="12"/>
            <p:custDataLst>
              <p:tags r:id="rId2"/>
            </p:custDataLst>
          </p:nvPr>
        </p:nvSpPr>
        <p:spPr/>
        <p:txBody>
          <a:bodyPr/>
          <a:lstStyle/>
          <a:p>
            <a:fld id="{DFDF98CC-160E-494C-8C3C-8CDC5FA257DE}" type="slidenum">
              <a:rPr lang="en-US" smtClean="0"/>
              <a:t>9</a:t>
            </a:fld>
            <a:endParaRPr lang="en-US"/>
          </a:p>
        </p:txBody>
      </p:sp>
      <p:sp>
        <p:nvSpPr>
          <p:cNvPr id="7" name="Subtitle 2">
            <a:extLst>
              <a:ext uri="{FF2B5EF4-FFF2-40B4-BE49-F238E27FC236}">
                <a16:creationId xmlns:a16="http://schemas.microsoft.com/office/drawing/2014/main" id="{968A919D-39BB-3C8F-83B6-F1015206A24F}"/>
              </a:ext>
            </a:extLst>
          </p:cNvPr>
          <p:cNvSpPr>
            <a:spLocks noGrp="1"/>
          </p:cNvSpPr>
          <p:nvPr>
            <p:ph type="subTitle" idx="1"/>
            <p:custDataLst>
              <p:tags r:id="rId3"/>
            </p:custDataLst>
          </p:nvPr>
        </p:nvSpPr>
        <p:spPr>
          <a:xfrm>
            <a:off x="517870" y="2174789"/>
            <a:ext cx="11158193" cy="3290784"/>
          </a:xfrm>
        </p:spPr>
        <p:txBody>
          <a:bodyPr>
            <a:noAutofit/>
          </a:bodyPr>
          <a:lstStyle/>
          <a:p>
            <a:pPr marL="0" lvl="0" indent="0">
              <a:spcBef>
                <a:spcPts val="1200"/>
              </a:spcBef>
              <a:buNone/>
            </a:pPr>
            <a:r>
              <a:rPr lang="fr-CA" sz="2600" b="0" i="0" u="none" strike="noStrike" cap="none" baseline="0">
                <a:solidFill>
                  <a:srgbClr val="000000"/>
                </a:solidFill>
                <a:effectLst/>
                <a:uFill>
                  <a:solidFill>
                    <a:prstClr val="black">
                      <a:alpha val="0"/>
                    </a:prstClr>
                  </a:solidFill>
                </a:uFill>
                <a:latin typeface="Century Gothic"/>
                <a:ea typeface="Century Gothic"/>
                <a:cs typeface="Century Gothic"/>
              </a:rPr>
              <a:t>Camille veut analyser le bilan et les rapports financiers d’une société de vente au détail avant d’investir. Camille est à l’aise d’effectuer des transactions fréquentes en fonction du rendement et des bénéfices.</a:t>
            </a:r>
          </a:p>
          <a:p>
            <a:pPr marL="0" lvl="0" indent="0">
              <a:spcBef>
                <a:spcPts val="1200"/>
              </a:spcBef>
              <a:buNone/>
            </a:pPr>
            <a:r>
              <a:rPr lang="fr-CA" sz="2600" b="1" i="0" u="none" strike="noStrike" cap="none" baseline="0">
                <a:solidFill>
                  <a:srgbClr val="000000"/>
                </a:solidFill>
                <a:effectLst/>
                <a:uFill>
                  <a:solidFill>
                    <a:prstClr val="black">
                      <a:alpha val="0"/>
                    </a:prstClr>
                  </a:solidFill>
                </a:uFill>
                <a:latin typeface="Century Gothic"/>
                <a:ea typeface="Century Gothic"/>
                <a:cs typeface="Century Gothic"/>
              </a:rPr>
              <a:t>Quel style d’investissement serait le plus approprié et pourquoi?</a:t>
            </a:r>
          </a:p>
        </p:txBody>
      </p:sp>
    </p:spTree>
    <p:extLst>
      <p:ext uri="{BB962C8B-B14F-4D97-AF65-F5344CB8AC3E}">
        <p14:creationId xmlns:p14="http://schemas.microsoft.com/office/powerpoint/2010/main" val="22641610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4.0.611"/>
  <p:tag name="AS_RELEASE_DATE" val="2024.03.31"/>
  <p:tag name="AS_TITLE" val="Aspose.Slides for Java"/>
  <p:tag name="AS_VERSION" val="24.3"/>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Bierstadt"/>
        <a:cs typeface="Arial"/>
      </a:majorFont>
      <a:minorFont>
        <a:latin typeface="Bierstadt"/>
        <a:ea typeface="Bierstad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1550</Words>
  <Application>Microsoft Macintosh PowerPoint</Application>
  <PresentationFormat>Widescreen</PresentationFormat>
  <Paragraphs>163</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Bierstadt</vt:lpstr>
      <vt:lpstr>Calibri</vt:lpstr>
      <vt:lpstr>Century Gothic</vt:lpstr>
      <vt:lpstr>GestaltVTI</vt:lpstr>
      <vt:lpstr>Les différents styles d’investissement</vt:lpstr>
      <vt:lpstr>L’investissement actif</vt:lpstr>
      <vt:lpstr>Approche de gestion ascendante ou descendante</vt:lpstr>
      <vt:lpstr>L’investissement passif</vt:lpstr>
      <vt:lpstr>L’investissement systématique</vt:lpstr>
      <vt:lpstr>Sommaire</vt:lpstr>
      <vt:lpstr>Au jeu : devine le style d’investissement!</vt:lpstr>
      <vt:lpstr>PowerPoint Presentation</vt:lpstr>
      <vt:lpstr>Scénario 1</vt:lpstr>
      <vt:lpstr>Scénario 1</vt:lpstr>
      <vt:lpstr>Scénario 2</vt:lpstr>
      <vt:lpstr>Scénario 2</vt:lpstr>
      <vt:lpstr>Scénario 3</vt:lpstr>
      <vt:lpstr>Scénario 3</vt:lpstr>
      <vt:lpstr>Scénario 4</vt:lpstr>
      <vt:lpstr>Scénario 4</vt:lpstr>
      <vt:lpstr>Scénario 5</vt:lpstr>
      <vt:lpstr>Scénario 5</vt:lpstr>
      <vt:lpstr>Scénario 6</vt:lpstr>
      <vt:lpstr>Scénario 6</vt:lpstr>
      <vt:lpstr>Scénario 7</vt:lpstr>
      <vt:lpstr>Scénario 7</vt:lpstr>
      <vt:lpstr>Scénario 8</vt:lpstr>
      <vt:lpstr>Scénario 8</vt:lpstr>
      <vt:lpstr>Scénario 9</vt:lpstr>
      <vt:lpstr>Scénario 9</vt:lpstr>
      <vt:lpstr>Scénario 10</vt:lpstr>
      <vt:lpstr>Scénario 10</vt:lpstr>
      <vt:lpstr>Qui a gagné?</vt:lpstr>
      <vt:lpstr>Consolidation : Réfléchis en solo à ce que tu as appris aujourd’hui en te servant de la fiche de réflexion.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160</cp:revision>
  <dcterms:created xsi:type="dcterms:W3CDTF">2023-10-22T21:01:04Z</dcterms:created>
  <dcterms:modified xsi:type="dcterms:W3CDTF">2026-02-27T19:03:21Z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ActionId">
    <vt:lpwstr>ee0202de-5cf6-46c2-8a21-1c0b412b413b</vt:lpwstr>
  </property>
  <property fmtid="{D5CDD505-2E9C-101B-9397-08002B2CF9AE}" pid="3" name="MSIP_Label_be873328-34e0-4f6c-84cb-dd757c63c1a0_ContentBits">
    <vt:lpwstr>0</vt:lpwstr>
  </property>
  <property fmtid="{D5CDD505-2E9C-101B-9397-08002B2CF9AE}" pid="4" name="MSIP_Label_be873328-34e0-4f6c-84cb-dd757c63c1a0_Enabled">
    <vt:lpwstr>true</vt:lpwstr>
  </property>
  <property fmtid="{D5CDD505-2E9C-101B-9397-08002B2CF9AE}" pid="5" name="MSIP_Label_be873328-34e0-4f6c-84cb-dd757c63c1a0_Method">
    <vt:lpwstr>Privileged</vt:lpwstr>
  </property>
  <property fmtid="{D5CDD505-2E9C-101B-9397-08002B2CF9AE}" pid="6" name="MSIP_Label_be873328-34e0-4f6c-84cb-dd757c63c1a0_Name">
    <vt:lpwstr>FIL-Internal</vt:lpwstr>
  </property>
  <property fmtid="{D5CDD505-2E9C-101B-9397-08002B2CF9AE}" pid="7" name="MSIP_Label_be873328-34e0-4f6c-84cb-dd757c63c1a0_SetDate">
    <vt:lpwstr>2023-11-01T18:04:36Z</vt:lpwstr>
  </property>
  <property fmtid="{D5CDD505-2E9C-101B-9397-08002B2CF9AE}" pid="8" name="MSIP_Label_be873328-34e0-4f6c-84cb-dd757c63c1a0_SiteId">
    <vt:lpwstr>6b94db52-3791-432c-b97e-871411cd202e</vt:lpwstr>
  </property>
</Properties>
</file>