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7"/>
  </p:notesMasterIdLst>
  <p:sldIdLst>
    <p:sldId id="281" r:id="rId2"/>
    <p:sldId id="294" r:id="rId3"/>
    <p:sldId id="305" r:id="rId4"/>
    <p:sldId id="298" r:id="rId5"/>
    <p:sldId id="296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297" r:id="rId14"/>
    <p:sldId id="396" r:id="rId15"/>
    <p:sldId id="397" r:id="rId16"/>
    <p:sldId id="398" r:id="rId17"/>
    <p:sldId id="399" r:id="rId18"/>
    <p:sldId id="400" r:id="rId19"/>
    <p:sldId id="401" r:id="rId20"/>
    <p:sldId id="36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363" r:id="rId29"/>
    <p:sldId id="306" r:id="rId30"/>
    <p:sldId id="409" r:id="rId31"/>
    <p:sldId id="410" r:id="rId32"/>
    <p:sldId id="411" r:id="rId33"/>
    <p:sldId id="412" r:id="rId34"/>
    <p:sldId id="413" r:id="rId35"/>
    <p:sldId id="365" r:id="rId36"/>
    <p:sldId id="414" r:id="rId37"/>
    <p:sldId id="415" r:id="rId38"/>
    <p:sldId id="416" r:id="rId39"/>
    <p:sldId id="417" r:id="rId40"/>
    <p:sldId id="368" r:id="rId41"/>
    <p:sldId id="369" r:id="rId42"/>
    <p:sldId id="371" r:id="rId43"/>
    <p:sldId id="418" r:id="rId44"/>
    <p:sldId id="356" r:id="rId45"/>
    <p:sldId id="385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82D2F5-6A79-1988-8E65-8DEEABE977D8}" name="Proulx, Mylène" initials="MP" userId="S::mylene.proulx@fidelity.ca::dabde34f-1aba-4d16-8b5b-696135f88b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liardi, Monica" initials="GM" lastIdx="0" clrIdx="1"/>
  <p:cmAuthor id="1" name="Young, Alexandra" initials="YA" lastIdx="0" clrIdx="2"/>
  <p:cmAuthor id="2" name="Gill, Ravina" initials="GR" lastIdx="0" clrIdx="3"/>
  <p:cmAuthor id="3" name="Ponce, Vanessa" initials="PV" lastIdx="0" clrIdx="4"/>
  <p:cmAuthor id="4" name="Darien Desroches" initials="DD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7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Leçon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S.R.I.          </a:t>
            </a:r>
            <a:r>
              <a:rPr lang="en-CA" sz="900" dirty="0">
                <a:latin typeface="Century Gothic" panose="020B0502020202020204" pitchFamily="34" charset="0"/>
              </a:rPr>
              <a:t>3408089-v20251128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DE3732C-6202-6C23-9B12-3BDC33F282E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5" y="278960"/>
            <a:ext cx="207137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video" Target="https://www.youtube.com/embed/70AnOflMOV0?list=PLBzmUd_ESwotHoBQVE0l2LIfSrf-_dGFU" TargetMode="Externa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video" Target="https://www.youtube.com/embed/70AnOflMOV0?list=PLBzmUd_ESwotHoBQVE0l2LIfSrf-_dGF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Types de comptes d’investissement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/>
          </a:p>
        </p:txBody>
      </p:sp>
      <p:pic>
        <p:nvPicPr>
          <p:cNvPr id="7" name="Online Media 6" descr="Types de comptes d’investissement">
            <a:hlinkClick r:id="" action="ppaction://media"/>
            <a:extLst>
              <a:ext uri="{FF2B5EF4-FFF2-40B4-BE49-F238E27FC236}">
                <a16:creationId xmlns:a16="http://schemas.microsoft.com/office/drawing/2014/main" id="{A789E172-1E5F-4730-E2FA-4EBB846CDEFD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7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9777-FA32-C2FE-13C3-FCAC92C1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48BA-210B-E3B0-C405-4EE8CDC4248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3. Qui peut ouvrir un CELI?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4B58-1B52-1985-49C5-74D124371D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A54850-0902-5D53-9B5B-3D7B219B8223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Toute personne adulte ayant le statut d’étudiant et résidant au Canada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 adulte canadien de plus de 50 ans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Toute personne canadienne qui a un emploi</a:t>
            </a:r>
          </a:p>
          <a:p>
            <a:pPr marL="514350" lvl="0" indent="-514350">
              <a:spcBef>
                <a:spcPts val="1200"/>
              </a:spcBef>
              <a:buClr>
                <a:srgbClr val="6ABD4A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 adulte canadien ayant un numéro d’assurance sociale</a:t>
            </a:r>
          </a:p>
        </p:txBody>
      </p:sp>
    </p:spTree>
    <p:extLst>
      <p:ext uri="{BB962C8B-B14F-4D97-AF65-F5344CB8AC3E}">
        <p14:creationId xmlns:p14="http://schemas.microsoft.com/office/powerpoint/2010/main" val="23648676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0F0B1-579B-399B-9240-87FFF4FE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6974-88CE-F415-3B0C-762396E1AAD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4. Quel est le plafond de cotisation annuel au CELI en 2024?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1E290-5204-BEC3-B193-F8AD6C1174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B704AA-E83B-6943-7F4B-A8E24F4CD26D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5 000 $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6 000 $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7 000 $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8 000 $</a:t>
            </a:r>
          </a:p>
        </p:txBody>
      </p:sp>
    </p:spTree>
    <p:extLst>
      <p:ext uri="{BB962C8B-B14F-4D97-AF65-F5344CB8AC3E}">
        <p14:creationId xmlns:p14="http://schemas.microsoft.com/office/powerpoint/2010/main" val="15264986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8D45-A091-4D50-466E-C72C50E1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4B69-903F-D102-A75E-93A4E79B409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4. Quel est le plafond de cotisation annuel au CELI en 2024?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7B2B0-13BF-37CF-A125-51086F820D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05C14E-A12E-5210-732B-D439F2E5353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5 000 $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6 000 $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7 000 $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8 000 $</a:t>
            </a:r>
          </a:p>
        </p:txBody>
      </p:sp>
    </p:spTree>
    <p:extLst>
      <p:ext uri="{BB962C8B-B14F-4D97-AF65-F5344CB8AC3E}">
        <p14:creationId xmlns:p14="http://schemas.microsoft.com/office/powerpoint/2010/main" val="28907424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 : compte d’épargne libre d’impôt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038864"/>
            <a:ext cx="6428840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Offert aux Canadiens et Canadiennes qui ont un numéro d’assurance sociale et qui ont atteint l’âge de la majorité.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ne donnent pas droit à une déduction d’impôt.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revenus d’investissement et retraits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ne sont pas imposables.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 limite de cotisation pour 2024 est de 7 000 $ (plus tout droit de cotisation inutilisés).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Flexible : sert à financer des objectifs à court ou à long terme.</a:t>
            </a:r>
          </a:p>
          <a:p>
            <a:endParaRPr lang="en-US" sz="20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21;p25">
            <a:extLst>
              <a:ext uri="{FF2B5EF4-FFF2-40B4-BE49-F238E27FC236}">
                <a16:creationId xmlns:a16="http://schemas.microsoft.com/office/drawing/2014/main" id="{34191416-675E-6DDE-EC62-FFFEE82D89BD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345" y="2038864"/>
            <a:ext cx="4952623" cy="3309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9205-A26E-E4D8-90D0-3F2EBA8D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E093-EA43-86E2-A92C-74C7C2D9C4C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5. Que signifie l’acronyme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6400-B5B8-B6B1-BAB4-140DDF4AC13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BEEB9C-8231-0A2F-56F3-061E051BF37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Régime excédent d’épargne-retraite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Régime enregistré d’économies de retraite</a:t>
            </a:r>
          </a:p>
          <a:p>
            <a:pPr marL="0" lvl="0" indent="96838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Remise enregistrée d’épargne réglementée</a:t>
            </a:r>
          </a:p>
          <a:p>
            <a:pPr marL="0" lvl="0" indent="96838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 Régime enregistré d’épargne-retraite</a:t>
            </a:r>
          </a:p>
          <a:p>
            <a:pPr marL="0" lvl="0" indent="96838">
              <a:spcBef>
                <a:spcPts val="1200"/>
              </a:spcBef>
              <a:buNone/>
            </a:pPr>
            <a:endParaRPr lang="en-CA" sz="2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271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DA97A-1B1E-C28B-7240-07624A65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09F3-357C-5FC7-CD3C-1D02D93E44E3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5. Que signifie l’acronyme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8E096-4443-205F-6451-6430595BCFD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FA7F8F6-827D-93B8-2748-E6F8C6CAF52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Régime excédent d’épargne-retraite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Régime enregistré d’économies de retraite</a:t>
            </a:r>
          </a:p>
          <a:p>
            <a:pPr marL="0" lvl="0" indent="96838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Remise enregistrée d’épargne réglementée</a:t>
            </a:r>
          </a:p>
          <a:p>
            <a:pPr marL="0" lvl="0" indent="96838">
              <a:spcBef>
                <a:spcPct val="0"/>
              </a:spcBef>
              <a:buNone/>
            </a:pP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 Régime enregistré d’épargne-retraite</a:t>
            </a:r>
          </a:p>
          <a:p>
            <a:pPr marL="0" lvl="0" indent="96838">
              <a:spcBef>
                <a:spcPts val="1200"/>
              </a:spcBef>
              <a:buNone/>
            </a:pPr>
            <a:endParaRPr lang="en-CA" sz="2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74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F07A-A37E-26E7-0DAE-936A422D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06C4-816D-EAF2-13C2-78568BA7EA9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6. Quel énoncé décrit le mieux le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E25B-014B-D5CD-6445-27016255169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781BE7-60AF-5A3B-B002-5739AC01A8D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ne donne pas droit à une déduction d’impôt.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réduit le revenu imposable.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On peut en retirer des fonds n’importe quand sans pénalité.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revenus d’investissement sont imposables chaque année.</a:t>
            </a:r>
          </a:p>
        </p:txBody>
      </p:sp>
    </p:spTree>
    <p:extLst>
      <p:ext uri="{BB962C8B-B14F-4D97-AF65-F5344CB8AC3E}">
        <p14:creationId xmlns:p14="http://schemas.microsoft.com/office/powerpoint/2010/main" val="8952111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6F579-A679-B7A5-FDD2-E59B7498D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99A-1093-A959-C53E-847E0E737ED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6. Quel énoncé décrit le mieux le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C99B-B78C-F56C-EA63-36CDD57BA1F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922EE6-7CF2-2EFD-1AEC-15275FEE383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ne donne pas droit à une déduction d’impôt.</a:t>
            </a:r>
          </a:p>
          <a:p>
            <a:pPr marL="514350" lvl="0" indent="-514350">
              <a:spcBef>
                <a:spcPts val="1200"/>
              </a:spcBef>
              <a:buClr>
                <a:srgbClr val="6ABD4A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réduit le revenu imposable.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On peut en retirer des fonds n’importe quand sans pénalité.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revenus d’investissement sont imposables chaque année.</a:t>
            </a:r>
          </a:p>
        </p:txBody>
      </p:sp>
    </p:spTree>
    <p:extLst>
      <p:ext uri="{BB962C8B-B14F-4D97-AF65-F5344CB8AC3E}">
        <p14:creationId xmlns:p14="http://schemas.microsoft.com/office/powerpoint/2010/main" val="25618649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A210-7C48-DEA9-54E5-FFC44C00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951F-FE66-5462-7135-5FE9CB01E0F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7. Sur quoi est basé le plafond de cotisation annuel au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ECBBF-F2C8-3527-E51D-64E2740A20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0F86DA-9E66-B727-8D59-0E48E8646D3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Un montant fixe pour tous les Canadiens et Canadiennes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18 % des revenus gagnés l’année précédente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Le montant que l’on veut épargner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L’âge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25207233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AB34-DD44-6A11-46CB-5F32FDB1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C70F-4583-5B50-A935-FAAF9DEAF6A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7. Sur quoi est basé le plafond de cotisation annuel au REER?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FF708-1C01-E2DE-682C-10383F9CB2B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60AAC8-507B-C65C-B984-1E21E82A354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360597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Un montant fixe pour tous les Canadiens et Canadiennes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18 % des revenus gagnés l’année précédente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Le montant que l’on veut épargner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L’âge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12062984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d’apprentissage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1989436"/>
            <a:ext cx="999773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Décrire différents types d’instruments d’investissement dans des comptes d’épargne enregistrés et non enregistrés.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Comprendre les caractéristiques et les avantages de chaque type d’instrument d’investissement.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Déterminer quels types de placement conviennent aux différents profils d’investissement.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D943-8E18-3C17-AFCB-019D96F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2CA-F280-47A1-0959-9B9111FEBC6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REER : régime enregistré d’épargne-retraite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AF00-46AB-A6F0-A29C-4C4C4AFE729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5578129" cy="3883909"/>
          </a:xfrm>
        </p:spPr>
        <p:txBody>
          <a:bodyPr>
            <a:noAutofit/>
          </a:bodyPr>
          <a:lstStyle/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Conçu pour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l’épargne-retraite.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sont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déductibles d’impôt</a:t>
            </a:r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(diminuent le revenu imposable).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fructifient à l’abri de l’impôt jusqu’à leur retrait.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retraits sont imposables à titre de </a:t>
            </a:r>
            <a:r>
              <a:rPr lang="fr-CA" sz="18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Limite pour 2024 : 18 % du revenu de l’année précédente (jusqu’à plus ou moins 31 560 $).</a:t>
            </a:r>
          </a:p>
          <a:p>
            <a:r>
              <a:rPr lang="fr-CA" sz="18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On peut y cotiser jusqu’à l’âge de 71 ans, après quoi il faut le convertir en FERR.</a:t>
            </a:r>
          </a:p>
          <a:p>
            <a:endParaRPr lang="en-US" sz="18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56CC-5FAB-967B-2D1D-5420A8936A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/>
          </a:p>
        </p:txBody>
      </p:sp>
      <p:pic>
        <p:nvPicPr>
          <p:cNvPr id="7" name="Google Shape;158;p32" title="pexels-olly-3823493.jpg">
            <a:extLst>
              <a:ext uri="{FF2B5EF4-FFF2-40B4-BE49-F238E27FC236}">
                <a16:creationId xmlns:a16="http://schemas.microsoft.com/office/drawing/2014/main" id="{4C477750-014F-36DD-F85D-AC39299AC8A3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651" y="2038863"/>
            <a:ext cx="5489350" cy="3658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2581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E289F-EAD3-5F6A-23C5-72697A04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EEE1-9879-7EFB-5569-5B6CD057045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8. À quel âge faut-il convertir un REER en fonds enregistré de revenu de retraite (FERR)?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74A24-7CAB-E629-CF8C-D76B78E1675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4D81BF-59BF-E155-BF26-E8824D392D0F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1298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65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69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71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75</a:t>
            </a:r>
          </a:p>
        </p:txBody>
      </p:sp>
    </p:spTree>
    <p:extLst>
      <p:ext uri="{BB962C8B-B14F-4D97-AF65-F5344CB8AC3E}">
        <p14:creationId xmlns:p14="http://schemas.microsoft.com/office/powerpoint/2010/main" val="22418653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E94A-5D6A-7749-8822-0718AD3B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8AD5-BA3B-1F00-C89C-12C8E60CAD3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8. À quel âge faut-il convertir un REER en fonds enregistré de revenu de retraite (FERR)?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8F1A8-6816-B578-A76E-0CECB71303D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16B454-3298-4232-D441-B461B171396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1298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65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69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71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75</a:t>
            </a:r>
          </a:p>
        </p:txBody>
      </p:sp>
    </p:spTree>
    <p:extLst>
      <p:ext uri="{BB962C8B-B14F-4D97-AF65-F5344CB8AC3E}">
        <p14:creationId xmlns:p14="http://schemas.microsoft.com/office/powerpoint/2010/main" val="10999303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B25-5A74-1C2D-07A2-ABB38359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23C-3521-185C-4A72-82015D32820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FERR : fonds enregistré de revenu de retraite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C761A-E844-A083-CE49-FA87B31C72C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7427524" cy="3883909"/>
          </a:xfrm>
        </p:spPr>
        <p:txBody>
          <a:bodyPr>
            <a:noAutofit/>
          </a:bodyPr>
          <a:lstStyle/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Conversion d’un REER à l’âge de 71 ans.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minimums requis chaque année.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imposables à titre de revenu.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Utilisé pour </a:t>
            </a:r>
            <a:r>
              <a:rPr lang="fr-CA" sz="2600" b="1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prélever</a:t>
            </a:r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l’épargne-retraite.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B5BF-ADC0-3D45-BECC-2C92BB28FF9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/>
          </a:p>
        </p:txBody>
      </p:sp>
      <p:pic>
        <p:nvPicPr>
          <p:cNvPr id="5" name="Google Shape;175;p35" title="pexels-olly-3831645.jpg">
            <a:extLst>
              <a:ext uri="{FF2B5EF4-FFF2-40B4-BE49-F238E27FC236}">
                <a16:creationId xmlns:a16="http://schemas.microsoft.com/office/drawing/2014/main" id="{278149B2-07F4-9F68-F325-210A5A211D79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9795" y="1927653"/>
            <a:ext cx="3332205" cy="410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881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B55D-712F-AF27-4EAF-F417737E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B9B1-D571-2C72-59E2-54E24EB4CF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9. À quoi sert un REEE?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861EE-E1F0-155C-F618-05A98BBD8BA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23BFAF-031B-E6DE-06EA-FA5C2F71A073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Épargner pour la retraite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Épargner pour des études postsecondaires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Épargner pour acheter une première maison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Épargner en général en bénéficiant d’avantages fiscaux</a:t>
            </a:r>
          </a:p>
        </p:txBody>
      </p:sp>
    </p:spTree>
    <p:extLst>
      <p:ext uri="{BB962C8B-B14F-4D97-AF65-F5344CB8AC3E}">
        <p14:creationId xmlns:p14="http://schemas.microsoft.com/office/powerpoint/2010/main" val="28389539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5FB30-AFDE-6D1C-85E2-6A439027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D499-422C-052D-FF97-A71A879F2A7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9. À quoi sert un REEE?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F8F66-7557-8C91-9F04-009E762258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F122C3-84DE-41E8-79AC-DA7694F5AA6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Épargner pour la retraite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Épargner pour des études postsecondaires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Épargner pour acheter une première maison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Épargner en général en bénéficiant d’avantages fiscaux</a:t>
            </a:r>
          </a:p>
        </p:txBody>
      </p:sp>
    </p:spTree>
    <p:extLst>
      <p:ext uri="{BB962C8B-B14F-4D97-AF65-F5344CB8AC3E}">
        <p14:creationId xmlns:p14="http://schemas.microsoft.com/office/powerpoint/2010/main" val="39935302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40E5-2FB2-1D24-543B-CBC27D73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BE55-A025-2259-3795-3D5468074B5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10. Quel avantage gouvernemental est associé au REEE?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0A4E-4492-6C21-7231-7F18CA3ECA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1C0C44-FD4E-0EBF-BBA2-9F860FF7771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Cotisations déductibles d’impôt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Subventions de contrepartie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Retraits non imposables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Aucun plafond de cotisation</a:t>
            </a:r>
          </a:p>
        </p:txBody>
      </p:sp>
    </p:spTree>
    <p:extLst>
      <p:ext uri="{BB962C8B-B14F-4D97-AF65-F5344CB8AC3E}">
        <p14:creationId xmlns:p14="http://schemas.microsoft.com/office/powerpoint/2010/main" val="7003907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2390A-F1B9-A56F-6F12-491484BD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B885-4DD8-3CDA-BBBA-3EB308046CA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10. Quel avantage gouvernemental est associé au REEE?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F10A-B101-6070-66C9-B672893897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AFE270-0CE9-1324-C5F5-BB972D44BD3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62432"/>
            <a:ext cx="11158193" cy="3336940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Cotisations déductibles d’impôt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Subventions de contrepartie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Retraits non imposables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Aucune limite de cotisation</a:t>
            </a:r>
          </a:p>
        </p:txBody>
      </p:sp>
    </p:spTree>
    <p:extLst>
      <p:ext uri="{BB962C8B-B14F-4D97-AF65-F5344CB8AC3E}">
        <p14:creationId xmlns:p14="http://schemas.microsoft.com/office/powerpoint/2010/main" val="31157472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D0CD-D7F4-A9C2-04AE-9D0F78B5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ABB-4CC8-2D1B-C528-F4CAD3B5472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REEE : régime enregistré d’épargne-études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A4A29-A37D-FD40-AA34-24A8F6639D4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6327772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Sert à épargner en vue des études postsecondaires d’un enfant.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N’importe qui peut en ouvrir un (parents, famille éloignée, amis et amies).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 gouvernement verse l’équivalent de certaines cotisations sous forme de subventions.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investis fructifient à l’abri de l’impôt.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peut s’agir de régimes individuels, familiaux ou collectifs.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7D4A-61DD-153C-331A-7F9194C250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/>
          </a:p>
        </p:txBody>
      </p:sp>
      <p:pic>
        <p:nvPicPr>
          <p:cNvPr id="7" name="Google Shape;202;p40" title="pexels-emily-ranquist-493228-1205651.jpg">
            <a:extLst>
              <a:ext uri="{FF2B5EF4-FFF2-40B4-BE49-F238E27FC236}">
                <a16:creationId xmlns:a16="http://schemas.microsoft.com/office/drawing/2014/main" id="{04EA2257-325A-1ECF-B47A-CD6736C914C4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496" y="2038864"/>
            <a:ext cx="4849504" cy="323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4395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BA65-8894-CA9F-9F85-92D8C2AE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B7FC-2015-8E3E-BF5B-25712E356F5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11. Que signifie l’acronyme CELIAPP?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8079-8D8A-71E0-B42B-63D48FD2E8F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l’affranchissement d’une première propriété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l’achat d’une première propriété</a:t>
            </a:r>
            <a:endParaRPr lang="fr-CA" sz="2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</a:endParaRP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l’accumulation d’un patrimoine permanent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CA" sz="2800" dirty="0"/>
              <a:t>Compte </a:t>
            </a:r>
            <a:r>
              <a:rPr lang="en-CA" sz="2800" dirty="0" err="1"/>
              <a:t>d’économie</a:t>
            </a:r>
            <a:r>
              <a:rPr lang="en-CA" sz="2800" dirty="0"/>
              <a:t> libre</a:t>
            </a: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d’impôt pour l’achat d’une propriété privée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F80D-9A80-1A24-6BDE-A343E11499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00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756BC5-D53E-F6B6-73B3-9DC9EC99A6F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7871" y="1759761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 visionnez la vidéo et encerclez les bonnes réponses sur le questionnaire.</a:t>
            </a:r>
            <a:endParaRPr lang="en-CA" sz="2600" b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94055-BFF6-E18B-D955-D822DF73FF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70" y="4245237"/>
            <a:ext cx="9861805" cy="487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réponses seront fournies à la fin de la leçon.</a:t>
            </a:r>
            <a:endParaRPr lang="en-US" sz="2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9BF7-1D71-FF99-2312-81E8424F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7E20-2E8A-0D8A-59E8-BE4DD4E40C0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11. Que signifie l’acronyme CELIAPP?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D36CB-5B3D-32CD-7659-06C926B92DE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l’affranchissement d’une première propriété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l’achat d’une première propriété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d’épargne libre d’impôt pour l’accumulation d’un patrimoine permanent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libre d’impôt pour l’achat d’une propriété privée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27B9-0EB7-5F21-0B7E-C259D85F370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04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6B8D5-4BF6-7914-F169-EDA3415CD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7FCC-D719-17AD-841B-85FE6E0F9AD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12. Quelle caractéristique décrit le mieux le CELIAPP?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A4B-AE02-13B1-13C8-CAAE88AF65F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ne donne pas droit à une déduction fiscale.</a:t>
            </a:r>
            <a:endParaRPr lang="fr-CA" sz="2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</a:endParaRP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retraits peuvent être utilisés à n’importe quelle fin et sont non imposables.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donnent droit à une déduction d’impôt.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n’y a aucun plafond de cotisation.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FA634-FA8F-59C6-979B-93F5F414DF7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052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AA2A-FFC0-FF4A-47A8-55CC690A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2F67-FCE0-C18E-1AD4-7944A2BC098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12. Quelle caractéristique décrit le mieux le CELIAPP?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29DF5-537B-DD2D-29CC-3CECCEC0A19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99501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ne donne pas droit à une déduction fiscale.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retraits peuvent être utilisés à n’importe quelle fin et sont non imposables.</a:t>
            </a:r>
          </a:p>
          <a:p>
            <a:pPr marL="514350" indent="-514350">
              <a:spcBef>
                <a:spcPct val="0"/>
              </a:spcBef>
              <a:buClr>
                <a:srgbClr val="6ABD4A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cotisations donnent droit à une déduction d’impôt.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n’y a aucun plafond de cotisation.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CE8D-AAEC-305B-D0B5-BD691CE0A7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78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655E-2256-3CA0-B9E4-0CE86D98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71A0-CB86-1C74-00B5-A16DF392FFEA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13. Quelle est la cotisation annuelle maximale à un CELIAPP en 2024?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6301-3AE7-C06F-2701-9E134073FAB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6567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5 000 $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6 000 $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7 000 $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 8 000 $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F4E48-24D2-6528-AB2B-C6A56B1177F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393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60F74-2F59-2D1C-2BF6-A37BAAB8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0D3A-5D23-4963-3780-060E362BC4D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13. Quelle est la cotisation annuelle maximale à un CELIAPP en 2024?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57A19-54DB-B977-0636-A4289795457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656701"/>
            <a:ext cx="11158193" cy="3352571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5 000 $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6 000 $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c) 7 000 $</a:t>
            </a:r>
            <a:br>
              <a:rPr sz="2800"/>
            </a:b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d) 8 000 $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7636-E9BE-532D-B9D4-04D07167B1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91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6897-FFEA-6231-E578-DE9B2DAC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50B6-8968-C21D-F159-E88732A88F1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CELIAPP : compte d’épargne libre d’impôt pour l’achat d’une première propriété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B78A-2B59-30D8-BC11-CFB8265F1D8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445264"/>
            <a:ext cx="6401913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Aide à épargner en vue d’acheter une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première maison.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Cotisations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déductibles d’impôt 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(comme le REER).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Revenus d’investissement et retraits admissibles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non imposables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(comme le CELI).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Limite annuelle :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8 000 $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; limite à vie :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40 000 $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inutilisés peuvent être transférés dans un REER.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F51F-E689-3A46-7914-95E0277F28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/>
          </a:p>
        </p:txBody>
      </p:sp>
      <p:pic>
        <p:nvPicPr>
          <p:cNvPr id="5" name="Google Shape;239;p47" title="pexels-kindelmedia-7579198.jpg">
            <a:extLst>
              <a:ext uri="{FF2B5EF4-FFF2-40B4-BE49-F238E27FC236}">
                <a16:creationId xmlns:a16="http://schemas.microsoft.com/office/drawing/2014/main" id="{058EB65C-BC93-0A25-A809-9BD33DC7DAA0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2270" y="2038864"/>
            <a:ext cx="4839730" cy="36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6306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4062-2CF6-43EC-C8AF-085E9367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4B34-5BA2-D866-6B8D-B05DBC04724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14. En quoi se distinguent les comptes non enregistrés?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98E07-B681-9DBF-8E72-3826D4361AF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87144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ont un plafond de cotisation.</a:t>
            </a:r>
            <a:endParaRPr lang="fr-CA" sz="2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</a:endParaRP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sont non imposables.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peuvent être retirés à tout moment, mais les gains sont imposables.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ne permettent pas les investissements dans des actions ou des obligations.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A6FB-7575-A411-BA6C-4EC29CB46C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88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3973A-DC6C-AE2F-4CE3-397880F1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05C0-7E28-9C82-B020-89E8900E956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14. En quoi se distinguent les comptes non enregistrés?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20437-8BAF-CBA2-B0D3-6375F47C9BE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187144"/>
            <a:ext cx="11158193" cy="3352571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ont un plafond de cotisation.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sont non imposables.</a:t>
            </a:r>
          </a:p>
          <a:p>
            <a:pPr marL="514350" indent="-514350">
              <a:spcBef>
                <a:spcPct val="0"/>
              </a:spcBef>
              <a:buClr>
                <a:srgbClr val="6ABD4A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peuvent être retirés à tout moment, mais les gains sont imposables.</a:t>
            </a:r>
            <a:endParaRPr lang="fr-CA" sz="28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  <a:ea typeface="Century Gothic"/>
              <a:cs typeface="Century Gothic"/>
            </a:endParaRP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ne permettent pas les investissements dans des actions ou des obligations.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7F83D-6360-4204-215F-3A644366B99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41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00B8-B886-FB35-E7FF-D1781AF98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87DB-6731-994E-5435-64C1A1ADBE3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15. Quel est le principal inconvénient des comptes d’investissement non enregistrés?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28090-EB0C-6F96-FD29-1F15FEAB2D8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619632"/>
            <a:ext cx="11158193" cy="2920083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n’ont aucun plafond de cotisation.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ne permettent pas d’investir dans des actions ou des obligations.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à n’importe quel moment non autorisés.</a:t>
            </a:r>
            <a:endParaRPr lang="fr-CA" sz="2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  <a:ea typeface="Century Gothic"/>
              <a:cs typeface="Century Gothic"/>
            </a:endParaRP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Gains entièrement imposables.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920C5-C814-7DFF-674C-16FD774293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01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BE28-F8EE-134A-5569-317CD490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3D3B-3412-9F76-8DAD-A9C7D4FB5E1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9849449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15. Quel est le principal inconvénient des comptes de placement non enregistrés?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340E6-DE45-09DD-D0C0-DB66A1C5B8D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0" y="2619632"/>
            <a:ext cx="11158193" cy="2920083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n’ont aucun plafond de cotisation.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ne permettent pas d’investir dans des actions ou des obligations.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Retraits à n’importe quel moment non autorisés.</a:t>
            </a:r>
            <a:endParaRPr lang="fr-CA" sz="2800" dirty="0">
              <a:solidFill>
                <a:srgbClr val="000000"/>
              </a:solidFill>
              <a:uFill>
                <a:solidFill>
                  <a:prstClr val="black">
                    <a:alpha val="0"/>
                  </a:prstClr>
                </a:solidFill>
              </a:uFill>
              <a:latin typeface="Century Gothic"/>
              <a:ea typeface="Century Gothic"/>
              <a:cs typeface="Century Gothic"/>
            </a:endParaRPr>
          </a:p>
          <a:p>
            <a:pPr marL="514350" indent="-514350">
              <a:spcBef>
                <a:spcPct val="0"/>
              </a:spcBef>
              <a:buClr>
                <a:srgbClr val="6ABD4A"/>
              </a:buClr>
              <a:buFont typeface="+mj-lt"/>
              <a:buAutoNum type="alphaLcParenR"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Gains entièrement imposables.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1ED53-9F63-BAB4-5F76-D3D094936DA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62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Types de comptes d’investissement</a:t>
            </a:r>
            <a:endParaRPr lang="en-US"/>
          </a:p>
        </p:txBody>
      </p:sp>
      <p:pic>
        <p:nvPicPr>
          <p:cNvPr id="5" name="Online Media 6" descr="Types de comptes d’investissement">
            <a:hlinkClick r:id="" action="ppaction://media"/>
            <a:extLst>
              <a:ext uri="{FF2B5EF4-FFF2-40B4-BE49-F238E27FC236}">
                <a16:creationId xmlns:a16="http://schemas.microsoft.com/office/drawing/2014/main" id="{8EAB7FA4-91E7-2013-25AB-4C5F80A6E645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FC1F-06C4-9359-439B-2C373E5F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3542-119E-0F4F-F5A5-A5D0D259B61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 Comptes d’investissement non enregistrés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DB2F-68AE-BB19-E18C-93907244C2C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Également appelés comptes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ouverts</a:t>
            </a:r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ou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imposables.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Aucun plafond de cotisation.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 les types d’investissement sont autorisés (actions, obligations, fonds communs de placement).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Revenu (intérêts, dividendes, gains en capital) </a:t>
            </a:r>
            <a:r>
              <a:rPr lang="fr-CA" sz="20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imposable.</a:t>
            </a:r>
          </a:p>
          <a:p>
            <a:r>
              <a:rPr lang="fr-CA" sz="20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Idéal pour investir au-delà des plafonds des comptes enregistrés.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893F-C8D2-3039-8C18-52ED894531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/>
          </a:p>
        </p:txBody>
      </p:sp>
      <p:pic>
        <p:nvPicPr>
          <p:cNvPr id="7" name="Google Shape;266;p52">
            <a:extLst>
              <a:ext uri="{FF2B5EF4-FFF2-40B4-BE49-F238E27FC236}">
                <a16:creationId xmlns:a16="http://schemas.microsoft.com/office/drawing/2014/main" id="{BED9599B-9E34-3F5F-58F7-51560FA76581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757" y="2038864"/>
            <a:ext cx="4885328" cy="319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271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2A97-0F6E-8615-D0E1-34A36605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E486-0A63-03A6-C206-E35354EFC7E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9" name="Google Shape;271;p53">
            <a:extLst>
              <a:ext uri="{FF2B5EF4-FFF2-40B4-BE49-F238E27FC236}">
                <a16:creationId xmlns:a16="http://schemas.microsoft.com/office/drawing/2014/main" id="{0BCF75F7-0723-E257-C4E4-74E6A29E60D7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8082884"/>
              </p:ext>
            </p:extLst>
          </p:nvPr>
        </p:nvGraphicFramePr>
        <p:xfrm>
          <a:off x="544189" y="1012392"/>
          <a:ext cx="11145303" cy="54332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8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CELI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REER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FERR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REEE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CELIAPP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non enregistré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SIGNIFICATION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d’épargne libre d’impôt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Régime enregistré d’épargne-retraite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enregistré de revenu de retraite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Régime enregistré d’épargne-études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Compte d’épargne libre d’impôt pour l’achat d’une première propriété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(compte ouvert ou imposable)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OBJECTIF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et investissements en général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Épargne-retraite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Retraits de revenu de retraite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pour les études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pour une première propriété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Investissements excédant les plafonds de cotisation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EXIGENCES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Résident canadien, âge de la majorité, NAS valide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Avoir gagné un revenu et avoir moins de 71 ans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provenant d’un REER converti avant l’âge de 71 ans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Ouvert pour un bénéficiaire (enfant ou étudiant)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Résident canadien, 18 ans et plus, acheteur et acheteuse d’une première propriété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exigence particulière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DÉDUCTION FISCALE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REVENUS D’INVESTISSEMENT NON IMPOSABLES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(jusqu’au retrait)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8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RETRAITS NON IMPOSABLES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 (imposables à titre de revenu)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 (imposables à titre de revenu)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(pour les études)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Oui (pour acheter une propriété)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Non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1" i="0" u="none" strike="noStrike" cap="none" baseline="0"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PLAFOND DE COTISATION</a:t>
                      </a:r>
                      <a:endParaRPr sz="11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7 000 $ par année (2024); droits de cotisation inutilisés reportés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18 % du revenu de l’année précédente (maximum de plus ou moins 31 560 $ en 2024)</a:t>
                      </a:r>
                      <a:endParaRPr sz="1100" spc="-50" baseline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cotisation; retraits requis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50 000 $ à vie par enfant; 7 200 $ disponible en subvention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8 000 $ par année; 40 000 $ à vie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CA" sz="1100" b="0" i="0" u="none" strike="noStrike" cap="none" spc="-5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Aucune limite</a:t>
                      </a:r>
                      <a:endParaRPr sz="1100" spc="-50" baseline="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28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C9F7-099C-6E69-D013-12644C4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D804-4B61-311C-9368-8F8AEDA1B35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Choisir le bon compte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D72C-0892-AAE8-BB01-679BF7ED076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 : 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premier compte à ouvrir, grande flexibilité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REER : 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idéal pour l’épargne-retraite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REEE : 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études des enfants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CELIAPP : 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achat d’une première propriété</a:t>
            </a:r>
          </a:p>
          <a:p>
            <a:r>
              <a:rPr lang="fr-CA" sz="2400" b="1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Compte non enregistré :</a:t>
            </a:r>
            <a:r>
              <a:rPr lang="fr-CA" sz="2400" b="0" i="0" u="none" strike="noStrike" cap="none" baseline="0" dirty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investissements excédant les plafonds de cotisation</a:t>
            </a:r>
          </a:p>
          <a:p>
            <a:endParaRPr lang="en-US" sz="24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A6CE-F594-F594-DDDA-74E73C5747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/>
          </a:p>
        </p:txBody>
      </p:sp>
      <p:pic>
        <p:nvPicPr>
          <p:cNvPr id="5" name="Google Shape;278;p54" title="pexels-mikhail-nilov-6893950.jpg">
            <a:extLst>
              <a:ext uri="{FF2B5EF4-FFF2-40B4-BE49-F238E27FC236}">
                <a16:creationId xmlns:a16="http://schemas.microsoft.com/office/drawing/2014/main" id="{F86750A2-7FCC-DBFF-F080-09CDEF006256}"/>
              </a:ext>
            </a:extLst>
          </p:cNvPr>
          <p:cNvPicPr preferRelativeResize="0"/>
          <p:nvPr>
            <p:custDataLst>
              <p:tags r:id="rId4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2119" y="2038863"/>
            <a:ext cx="5299881" cy="353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601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101-DCFA-6CA3-CE5D-DD5B44CF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F02-8C02-AF2A-2395-9E32BAF789F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Rappel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CBF11-C218-B15A-1C6F-3DAA214B79F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2038864"/>
            <a:ext cx="10467286" cy="3883909"/>
          </a:xfrm>
        </p:spPr>
        <p:txBody>
          <a:bodyPr>
            <a:noAutofit/>
          </a:bodyPr>
          <a:lstStyle/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Chaque compte présente des avantages fiscaux particuliers.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 faut faire son choix en fonction de ses </a:t>
            </a:r>
            <a:r>
              <a:rPr lang="fr-CA" sz="2600" b="1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financiers :</a:t>
            </a:r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achat d’une propriété, études, retraite ou investissements en général.</a:t>
            </a:r>
          </a:p>
          <a:p>
            <a:r>
              <a:rPr lang="fr-CA" sz="2600" b="0" i="0" u="none" strike="noStrike" cap="none" baseline="0">
                <a:solidFill>
                  <a:srgbClr val="37415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L’important, c’est connaitre les exigences et de maximiser les revenus d’investissement à l’abri de l’impôt!</a:t>
            </a:r>
          </a:p>
          <a:p>
            <a:endParaRPr lang="en-US" sz="2600">
              <a:solidFill>
                <a:srgbClr val="374151"/>
              </a:solidFill>
              <a:ea typeface="+mn-lt"/>
              <a:cs typeface="+mn-lt"/>
            </a:endParaRPr>
          </a:p>
          <a:p>
            <a:endParaRPr lang="en-US" sz="260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87A1-56F0-A58C-5DEC-AB0AD6D0E5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77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6904" y="2359602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45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Défi en tandem!</a:t>
            </a:r>
            <a:br>
              <a:rPr sz="4500"/>
            </a:br>
            <a:r>
              <a:rPr lang="fr-CA" sz="4500" b="0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Lisez les instructions et découvrez qui est le ou la plus rapide.</a:t>
            </a:r>
            <a:endParaRPr lang="en-US" sz="30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8468A-DFAF-4FD5-58BA-58F0D6FD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0D23-2200-A879-7364-3EFE2D1C97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Réflexion, discussion, partage</a:t>
            </a:r>
            <a:endParaRPr lang="en-US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93B31-D0C8-B50D-205E-CF704E70FD0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7871" y="1991844"/>
            <a:ext cx="10850345" cy="4029786"/>
          </a:xfrm>
        </p:spPr>
        <p:txBody>
          <a:bodyPr>
            <a:noAutofit/>
          </a:bodyPr>
          <a:lstStyle/>
          <a:p>
            <a:pPr marL="457200" lvl="0" indent="-36830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Pourquoi faut-il tenir compte des objectifs d’avenir (études, retraite ou achat d’une propriété) quand on choisit un compte d’investissement?</a:t>
            </a:r>
          </a:p>
          <a:p>
            <a:pPr marL="457200" lvl="0" indent="-36830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À votre avis, pourquoi le gouvernement offre-t-il des incitatifs comme des déductions fiscales ou des subventions avec certains comptes?</a:t>
            </a:r>
          </a:p>
          <a:p>
            <a:pPr marL="457200" lvl="0" indent="-36830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Comment le niveau de revenu influence-t-il la capacité à cotiser à chaque type de compte ou à en bénéficier?</a:t>
            </a:r>
          </a:p>
          <a:p>
            <a:pPr marL="457200" lvl="0" indent="-36830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fr-CA" sz="2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le risque de ne pas comprendre les règles ou les plafonds de cotisation de ces comptes?</a:t>
            </a:r>
          </a:p>
          <a:p>
            <a:pPr marL="457200" lvl="0" indent="-36830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ts val="2200"/>
              <a:buAutoNum type="arabicPeriod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Comment ces comptes d’investissement peuvent-ils favoriser la sécurité financière à long terme?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F987-2E1D-C673-C099-C41621DB50F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8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1. Que signifie l’acronyme CELI?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F7F2D3-300E-F7BB-93C2-CEB4FB92F108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a) Compte d’épargne libre d’impôt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Convention d’épargne largement inflexible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Compte d’économie libre indépendant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Compte d’épargne lié à l’impôt</a:t>
            </a:r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EE83B-7B8F-11B6-6025-3A8A8519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28EA-994E-009C-0C16-68C6D94F852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1. Que signifie l’acronyme CELI?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F0BA-35C5-C586-CF8F-5CF4E861B59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68A919D-39BB-3C8F-83B6-F1015206A24F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fr-CA" sz="2800" b="1" i="0" u="none" strike="noStrike" cap="none" baseline="0" dirty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a) Compte d’épargne libre d’impôt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Convention d’épargne largement inflexible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Compte d’économie libre indépendant</a:t>
            </a:r>
            <a:br>
              <a:rPr sz="2800" dirty="0"/>
            </a:b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Compte d’épargne lié à l’impôt</a:t>
            </a:r>
          </a:p>
        </p:txBody>
      </p:sp>
    </p:spTree>
    <p:extLst>
      <p:ext uri="{BB962C8B-B14F-4D97-AF65-F5344CB8AC3E}">
        <p14:creationId xmlns:p14="http://schemas.microsoft.com/office/powerpoint/2010/main" val="2264161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4C8B1-B607-A839-F2B3-13FA2E2E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FDCF-BABC-8CD9-DC35-25673308652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2. Parmi les énoncés suivants concernant le CELI, lequel est vrai?</a:t>
            </a:r>
            <a:br>
              <a:rPr sz="3200"/>
            </a:br>
            <a:endParaRPr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A069E-D38C-DBE1-0533-41EBE83E5E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68A210-1891-D23D-823D-52204F8F0B6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Il donne droit à une déduction d’impôt.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b) Les retraits ne sont pas imposables.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Il faut payer de l’impôt sur les retraits.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On ne peut pas retirer des fonds n’importe quand.</a:t>
            </a:r>
          </a:p>
        </p:txBody>
      </p:sp>
    </p:spTree>
    <p:extLst>
      <p:ext uri="{BB962C8B-B14F-4D97-AF65-F5344CB8AC3E}">
        <p14:creationId xmlns:p14="http://schemas.microsoft.com/office/powerpoint/2010/main" val="898547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6653-2A81-FE6A-551E-F6077C96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15FD-DC47-F931-F48D-34A9CFF0F42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7870" y="1160463"/>
            <a:ext cx="11158193" cy="1001969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2. Parmi les énoncés suivants concernant le CELI, lequel est vrai?</a:t>
            </a:r>
            <a:br>
              <a:rPr sz="3200"/>
            </a:br>
            <a:endParaRPr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D324-5706-A2DB-3C10-169849EECA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9CEAEC-EA8A-AA5E-B75E-344036735126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730843"/>
            <a:ext cx="11158193" cy="3290784"/>
          </a:xfrm>
        </p:spPr>
        <p:txBody>
          <a:bodyPr>
            <a:noAutofit/>
          </a:bodyPr>
          <a:lstStyle/>
          <a:p>
            <a:pPr marL="0" lvl="0" indent="96838">
              <a:spcBef>
                <a:spcPts val="1200"/>
              </a:spcBef>
              <a:buNone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a) Il donne droit à une déduction d’impôt.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</a:t>
            </a:r>
            <a:r>
              <a:rPr lang="fr-CA" sz="2800" b="1" i="0" u="none" strike="noStrike" cap="none" baseline="0">
                <a:solidFill>
                  <a:srgbClr val="6ABD4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b) Les retraits ne sont pas imposables.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c) Il faut payer de l’impôt sur les retraits.</a:t>
            </a:r>
            <a:br>
              <a:rPr sz="2800"/>
            </a:b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 d) On ne peut pas retirer des fonds n’importe quand.</a:t>
            </a:r>
          </a:p>
        </p:txBody>
      </p:sp>
    </p:spTree>
    <p:extLst>
      <p:ext uri="{BB962C8B-B14F-4D97-AF65-F5344CB8AC3E}">
        <p14:creationId xmlns:p14="http://schemas.microsoft.com/office/powerpoint/2010/main" val="14897905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B54E4-364C-51DC-7E60-961E3936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B22C-C058-9CC5-26FD-82A0203D6F7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3. Qui peut ouvrir un CELI?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8B10B-8D96-210E-A30B-22BBB0FD16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F47A6C4-DB59-5496-84FE-F38E47F15A5C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Toute personne adulte ayant le statut d’étudiant et résidant au Canada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 adulte canadien de plus de 50 ans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Toute personne canadienne qui a un emploi</a:t>
            </a:r>
          </a:p>
          <a:p>
            <a:pPr marL="514350" lvl="0" indent="-514350"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fr-CA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Tout adulte canadien ayant un numéro d’assurance sociale</a:t>
            </a:r>
          </a:p>
        </p:txBody>
      </p:sp>
    </p:spTree>
    <p:extLst>
      <p:ext uri="{BB962C8B-B14F-4D97-AF65-F5344CB8AC3E}">
        <p14:creationId xmlns:p14="http://schemas.microsoft.com/office/powerpoint/2010/main" val="20174663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570"/>
  <p:tag name="AS_RELEASE_DATE" val="2024.03.31"/>
  <p:tag name="AS_TITLE" val="Aspose.Slides for Java"/>
  <p:tag name="AS_VERSION" val="2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Bierstadt"/>
        <a:cs typeface="Arial"/>
      </a:majorFont>
      <a:minorFont>
        <a:latin typeface="Bierstadt"/>
        <a:ea typeface="Bierstad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2266</Words>
  <Application>Microsoft Macintosh PowerPoint</Application>
  <PresentationFormat>Widescreen</PresentationFormat>
  <Paragraphs>261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Bierstadt</vt:lpstr>
      <vt:lpstr>Calibri</vt:lpstr>
      <vt:lpstr>Century Gothic</vt:lpstr>
      <vt:lpstr>GestaltVTI</vt:lpstr>
      <vt:lpstr>Types de comptes d’investissement</vt:lpstr>
      <vt:lpstr>Objectifs d’apprentissage</vt:lpstr>
      <vt:lpstr>Réflexion : visionnez la vidéo et encerclez les bonnes réponses sur le questionnaire.</vt:lpstr>
      <vt:lpstr>Types de comptes d’investissement</vt:lpstr>
      <vt:lpstr>1. Que signifie l’acronyme CELI?</vt:lpstr>
      <vt:lpstr>1. Que signifie l’acronyme CELI?</vt:lpstr>
      <vt:lpstr>2. Parmi les énoncés suivants concernant le CELI, lequel est vrai? </vt:lpstr>
      <vt:lpstr>2. Parmi les énoncés suivants concernant le CELI, lequel est vrai? </vt:lpstr>
      <vt:lpstr>3. Qui peut ouvrir un CELI?</vt:lpstr>
      <vt:lpstr>3. Qui peut ouvrir un CELI?</vt:lpstr>
      <vt:lpstr>4. Quel est le plafond de cotisation annuel au CELI en 2024?</vt:lpstr>
      <vt:lpstr>4. Quel est le plafond de cotisation annuel au CELI en 2024?</vt:lpstr>
      <vt:lpstr>CELI : compte d’épargne libre d’impôt</vt:lpstr>
      <vt:lpstr>5. Que signifie l’acronyme REER?</vt:lpstr>
      <vt:lpstr>5. Que signifie l’acronyme REER?</vt:lpstr>
      <vt:lpstr>6. Quel énoncé décrit le mieux le REER?</vt:lpstr>
      <vt:lpstr>6. Quel énoncé décrit le mieux le REER?</vt:lpstr>
      <vt:lpstr>7. Sur quoi est basé le plafond de cotisation annuel au REER?</vt:lpstr>
      <vt:lpstr>7. Sur quoi est basé le plafond de cotisation annuel au REER?</vt:lpstr>
      <vt:lpstr>REER : régime enregistré d’épargne-retraite</vt:lpstr>
      <vt:lpstr>8. À quel âge faut-il convertir un REER en fonds enregistré de revenu de retraite (FERR)?</vt:lpstr>
      <vt:lpstr>8. À quel âge faut-il convertir un REER en fonds enregistré de revenu de retraite (FERR)?</vt:lpstr>
      <vt:lpstr>FERR : fonds enregistré de revenu de retraite</vt:lpstr>
      <vt:lpstr>9. À quoi sert un REEE?</vt:lpstr>
      <vt:lpstr>9. À quoi sert un REEE?</vt:lpstr>
      <vt:lpstr>10. Quel avantage gouvernemental est associé au REEE?</vt:lpstr>
      <vt:lpstr>10. Quel avantage gouvernemental est associé au REEE?</vt:lpstr>
      <vt:lpstr>REEE : régime enregistré d’épargne-études</vt:lpstr>
      <vt:lpstr>11. Que signifie l’acronyme CELIAPP?</vt:lpstr>
      <vt:lpstr>11. Que signifie l’acronyme CELIAPP?</vt:lpstr>
      <vt:lpstr>12. Quelle caractéristique décrit le mieux le CELIAPP?</vt:lpstr>
      <vt:lpstr>12. Quelle caractéristique décrit le mieux le CELIAPP?</vt:lpstr>
      <vt:lpstr>13. Quelle est la cotisation annuelle maximale à un CELIAPP en 2024?</vt:lpstr>
      <vt:lpstr>13. Quelle est la cotisation annuelle maximale à un CELIAPP en 2024?</vt:lpstr>
      <vt:lpstr>CELIAPP : compte d’épargne libre d’impôt pour l’achat d’une première propriété</vt:lpstr>
      <vt:lpstr>14. En quoi se distinguent les comptes non enregistrés?</vt:lpstr>
      <vt:lpstr>14. En quoi se distinguent les comptes non enregistrés?</vt:lpstr>
      <vt:lpstr>15. Quel est le principal inconvénient des comptes d’investissement non enregistrés?</vt:lpstr>
      <vt:lpstr>15. Quel est le principal inconvénient des comptes de placement non enregistrés?</vt:lpstr>
      <vt:lpstr>  Comptes d’investissement non enregistrés</vt:lpstr>
      <vt:lpstr>PowerPoint Presentation</vt:lpstr>
      <vt:lpstr>Choisir le bon compte</vt:lpstr>
      <vt:lpstr>Rappel</vt:lpstr>
      <vt:lpstr>Défi en tandem! Lisez les instructions et découvrez qui est le ou la plus rapide.</vt:lpstr>
      <vt:lpstr>Réflexion, discussion, partage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167</cp:revision>
  <dcterms:created xsi:type="dcterms:W3CDTF">2023-10-22T21:01:04Z</dcterms:created>
  <dcterms:modified xsi:type="dcterms:W3CDTF">2026-03-06T19:55:31Z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ActionId">
    <vt:lpwstr>ee0202de-5cf6-46c2-8a21-1c0b412b413b</vt:lpwstr>
  </property>
  <property fmtid="{D5CDD505-2E9C-101B-9397-08002B2CF9AE}" pid="3" name="MSIP_Label_be873328-34e0-4f6c-84cb-dd757c63c1a0_ContentBits">
    <vt:lpwstr>0</vt:lpwstr>
  </property>
  <property fmtid="{D5CDD505-2E9C-101B-9397-08002B2CF9AE}" pid="4" name="MSIP_Label_be873328-34e0-4f6c-84cb-dd757c63c1a0_Enabled">
    <vt:lpwstr>true</vt:lpwstr>
  </property>
  <property fmtid="{D5CDD505-2E9C-101B-9397-08002B2CF9AE}" pid="5" name="MSIP_Label_be873328-34e0-4f6c-84cb-dd757c63c1a0_Method">
    <vt:lpwstr>Privileged</vt:lpwstr>
  </property>
  <property fmtid="{D5CDD505-2E9C-101B-9397-08002B2CF9AE}" pid="6" name="MSIP_Label_be873328-34e0-4f6c-84cb-dd757c63c1a0_Name">
    <vt:lpwstr>FIL-Internal</vt:lpwstr>
  </property>
  <property fmtid="{D5CDD505-2E9C-101B-9397-08002B2CF9AE}" pid="7" name="MSIP_Label_be873328-34e0-4f6c-84cb-dd757c63c1a0_SetDate">
    <vt:lpwstr>2023-11-01T18:04:36Z</vt:lpwstr>
  </property>
  <property fmtid="{D5CDD505-2E9C-101B-9397-08002B2CF9AE}" pid="8" name="MSIP_Label_be873328-34e0-4f6c-84cb-dd757c63c1a0_SiteId">
    <vt:lpwstr>6b94db52-3791-432c-b97e-871411cd202e</vt:lpwstr>
  </property>
</Properties>
</file>