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81" r:id="rId2"/>
    <p:sldId id="294" r:id="rId3"/>
    <p:sldId id="305" r:id="rId4"/>
    <p:sldId id="298" r:id="rId5"/>
    <p:sldId id="419" r:id="rId6"/>
    <p:sldId id="297" r:id="rId7"/>
    <p:sldId id="420" r:id="rId8"/>
    <p:sldId id="361" r:id="rId9"/>
    <p:sldId id="421" r:id="rId10"/>
    <p:sldId id="404" r:id="rId11"/>
    <p:sldId id="422" r:id="rId12"/>
    <p:sldId id="363" r:id="rId13"/>
    <p:sldId id="423" r:id="rId14"/>
    <p:sldId id="365" r:id="rId15"/>
    <p:sldId id="424" r:id="rId16"/>
    <p:sldId id="368" r:id="rId17"/>
    <p:sldId id="369" r:id="rId18"/>
    <p:sldId id="371" r:id="rId19"/>
    <p:sldId id="418" r:id="rId20"/>
    <p:sldId id="35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82D2F5-6A79-1988-8E65-8DEEABE977D8}" name="Proulx, Mylène" initials="MP" userId="S::mylene.proulx@fidelity.ca::dabde34f-1aba-4d16-8b5b-696135f88b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gliardi, Monica" initials="GM" lastIdx="0" clrIdx="1"/>
  <p:cmAuthor id="1" name="Young, Alexandra" initials="YA" lastIdx="0" clrIdx="2"/>
  <p:cmAuthor id="2" name="Gill, Ravina" initials="GR" lastIdx="0" clrIdx="3"/>
  <p:cmAuthor id="3" name="Ponce, Vanessa" initials="PV" lastIdx="0" clrIdx="4"/>
  <p:cmAuthor id="4" name="Darien Desroches" initials="DD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93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S.R.I.        </a:t>
            </a:r>
            <a:r>
              <a:rPr lang="en-CA" sz="900" dirty="0">
                <a:latin typeface="Century Gothic" panose="020B0502020202020204" pitchFamily="34" charset="0"/>
              </a:rPr>
              <a:t>3407801-v20251128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3CCF0-BDBE-9B21-7EE4-1FC794B43C30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Leçon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3</a:t>
            </a:r>
          </a:p>
        </p:txBody>
      </p:sp>
      <p:pic>
        <p:nvPicPr>
          <p:cNvPr id="4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0EFD27B-46ED-56B0-CD72-09FC102FC4A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65" y="278960"/>
            <a:ext cx="2071370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/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video" Target="https://www.youtube.com/embed/70AnOflMOV0?list=PLBzmUd_ESwotHoBQVE0l2LIfSrf-_dGFU" TargetMode="Externa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video" Target="https://www.youtube.com/embed/70AnOflMOV0?list=PLBzmUd_ESwotHoBQVE0l2LIfSrf-_dGF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Types de comptes d’investissement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/>
          </a:p>
        </p:txBody>
      </p:sp>
      <p:pic>
        <p:nvPicPr>
          <p:cNvPr id="7" name="Online Media 6" descr="Types de comptes d’investissement">
            <a:hlinkClick r:id="" action="ppaction://media"/>
            <a:extLst>
              <a:ext uri="{FF2B5EF4-FFF2-40B4-BE49-F238E27FC236}">
                <a16:creationId xmlns:a16="http://schemas.microsoft.com/office/drawing/2014/main" id="{03B94086-BEE6-7146-FFE4-100C3F4BCB80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7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2B25-5A74-1C2D-07A2-ABB38359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223C-3521-185C-4A72-82015D32820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FERR : fonds enregistré de revenu de retraite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C761A-E844-A083-CE49-FA87B31C72C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7427524" cy="3883909"/>
          </a:xfrm>
        </p:spPr>
        <p:txBody>
          <a:bodyPr>
            <a:noAutofit/>
          </a:bodyPr>
          <a:lstStyle/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Conversion d’un REER à l’âge de 71 ans.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Retraits minimums requis chaque année.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Retraits imposables à titre de revenu.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Utilisé pour </a:t>
            </a:r>
            <a:r>
              <a:rPr lang="fr-CA" sz="2600" b="1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prélever</a:t>
            </a:r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l’épargne-retraite.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8B5BF-ADC0-3D45-BECC-2C92BB28FF9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/>
          </a:p>
        </p:txBody>
      </p:sp>
      <p:pic>
        <p:nvPicPr>
          <p:cNvPr id="5" name="Google Shape;175;p35" title="pexels-olly-3831645.jpg">
            <a:extLst>
              <a:ext uri="{FF2B5EF4-FFF2-40B4-BE49-F238E27FC236}">
                <a16:creationId xmlns:a16="http://schemas.microsoft.com/office/drawing/2014/main" id="{278149B2-07F4-9F68-F325-210A5A211D79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9795" y="1927653"/>
            <a:ext cx="3332205" cy="410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881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7258D-92E1-4EA2-5F82-89356A98E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79632-53F8-EDDD-C7D0-A41B2BE6B6F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2E2F05-73B0-D758-C57C-F226BBBDE04E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REEE?</a:t>
            </a:r>
            <a:endParaRPr lang="en-CA" sz="2600" b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C3479-C4E9-7E03-F3C4-91F42E83977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70" y="3689183"/>
            <a:ext cx="9861805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Examinons le graphique!</a:t>
            </a:r>
          </a:p>
        </p:txBody>
      </p:sp>
    </p:spTree>
    <p:extLst>
      <p:ext uri="{BB962C8B-B14F-4D97-AF65-F5344CB8AC3E}">
        <p14:creationId xmlns:p14="http://schemas.microsoft.com/office/powerpoint/2010/main" val="42463863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CD0CD-D7F4-A9C2-04AE-9D0F78B5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ABB-4CC8-2D1B-C528-F4CAD3B5472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REEE : régime enregistré d’épargne-études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A4A29-A37D-FD40-AA34-24A8F6639D4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6327772" cy="3883909"/>
          </a:xfrm>
        </p:spPr>
        <p:txBody>
          <a:bodyPr>
            <a:noAutofit/>
          </a:bodyPr>
          <a:lstStyle/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Sert à épargner en vue des études postsecondaires d’un enfant.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N’importe qui peut en ouvrir un (parents, famille éloignée, amis et amies).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 gouvernement verse l’équivalent de certaines cotisations sous forme de subventions.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investis fructifient à l’abri de l’impôt.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peut s’agir de régimes individuels, familiaux ou collectifs.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C7D4A-61DD-153C-331A-7F9194C250B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/>
          </a:p>
        </p:txBody>
      </p:sp>
      <p:pic>
        <p:nvPicPr>
          <p:cNvPr id="7" name="Google Shape;202;p40" title="pexels-emily-ranquist-493228-1205651.jpg">
            <a:extLst>
              <a:ext uri="{FF2B5EF4-FFF2-40B4-BE49-F238E27FC236}">
                <a16:creationId xmlns:a16="http://schemas.microsoft.com/office/drawing/2014/main" id="{04EA2257-325A-1ECF-B47A-CD6736C914C4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2496" y="2038864"/>
            <a:ext cx="4849504" cy="3232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4395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552D7-D06B-AA79-B334-4259D54D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88DFE-377C-21FF-78AC-9FDA35A6428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FA949A-3EC3-4A45-BA14-3E3249ABB449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CELIAPP?</a:t>
            </a:r>
            <a:endParaRPr lang="en-CA" sz="2600" b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00E6A-A794-9E6A-9F3F-7790636682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70" y="3689183"/>
            <a:ext cx="9861805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Examinons le graphique!</a:t>
            </a:r>
          </a:p>
        </p:txBody>
      </p:sp>
    </p:spTree>
    <p:extLst>
      <p:ext uri="{BB962C8B-B14F-4D97-AF65-F5344CB8AC3E}">
        <p14:creationId xmlns:p14="http://schemas.microsoft.com/office/powerpoint/2010/main" val="6449364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D6897-FFEA-6231-E578-DE9B2DAC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50B6-8968-C21D-F159-E88732A88F1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CELIAPP : compte d’épargne libre d’impôt pour l’achat d’une première propriété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DB78A-2B59-30D8-BC11-CFB8265F1D8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292975"/>
            <a:ext cx="6401913" cy="3629798"/>
          </a:xfrm>
        </p:spPr>
        <p:txBody>
          <a:bodyPr>
            <a:noAutofit/>
          </a:bodyPr>
          <a:lstStyle/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Aide à épargner en vue d’acheter une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première maison.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Cotisations donnant droit à une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déduction d’impôt 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(comme le REER).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Revenus d’investissement et retraits admissibles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non imposables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(comme le CELI).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Limite annuelle :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8 000 $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; limite à vie :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40 000 $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inutilisés peuvent être transférés dans un REER.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2F51F-E689-3A46-7914-95E0277F28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/>
          </a:p>
        </p:txBody>
      </p:sp>
      <p:pic>
        <p:nvPicPr>
          <p:cNvPr id="5" name="Google Shape;239;p47" title="pexels-kindelmedia-7579198.jpg">
            <a:extLst>
              <a:ext uri="{FF2B5EF4-FFF2-40B4-BE49-F238E27FC236}">
                <a16:creationId xmlns:a16="http://schemas.microsoft.com/office/drawing/2014/main" id="{058EB65C-BC93-0A25-A809-9BD33DC7DAA0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2270" y="2038864"/>
            <a:ext cx="4839730" cy="362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163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CF5E-0345-D4AA-F760-0DC27AD1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CFF2E-FD08-ACAE-2046-A1163DAEC8A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89EEF1-2D21-8F50-4C8A-0DC14F94AE2C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7870" y="2241180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compte d’investissement non enregistré? 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22AFC-766E-94D2-3C05-236685E1716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70" y="3689183"/>
            <a:ext cx="9861805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Examinons le graphique!</a:t>
            </a:r>
          </a:p>
        </p:txBody>
      </p:sp>
    </p:spTree>
    <p:extLst>
      <p:ext uri="{BB962C8B-B14F-4D97-AF65-F5344CB8AC3E}">
        <p14:creationId xmlns:p14="http://schemas.microsoft.com/office/powerpoint/2010/main" val="5809435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6FC1F-06C4-9359-439B-2C373E5F4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3542-119E-0F4F-F5A5-A5D0D259B61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de placement non enregistré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DB2F-68AE-BB19-E18C-93907244C2C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038864"/>
            <a:ext cx="6562551" cy="3883909"/>
          </a:xfrm>
        </p:spPr>
        <p:txBody>
          <a:bodyPr>
            <a:noAutofit/>
          </a:bodyPr>
          <a:lstStyle/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Également appelé compte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ouvert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b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</a:b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ou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imposable.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Aucun plafond de cotisation.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Tous les types d’investissement sont autorisés (actions, obligations, fonds communs de placement).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Revenu (intérêts, dividendes, gains en capital)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imposable.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Idéal pour investir au-delà des plafonds des comptes enregistrés.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F893F-C8D2-3039-8C18-52ED894531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/>
          </a:p>
        </p:txBody>
      </p:sp>
      <p:pic>
        <p:nvPicPr>
          <p:cNvPr id="7" name="Google Shape;266;p52">
            <a:extLst>
              <a:ext uri="{FF2B5EF4-FFF2-40B4-BE49-F238E27FC236}">
                <a16:creationId xmlns:a16="http://schemas.microsoft.com/office/drawing/2014/main" id="{BED9599B-9E34-3F5F-58F7-51560FA76581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757" y="2038864"/>
            <a:ext cx="4885328" cy="319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2271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2A97-0F6E-8615-D0E1-34A36605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6E486-0A63-03A6-C206-E35354EFC7E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9" name="Google Shape;271;p53">
            <a:extLst>
              <a:ext uri="{FF2B5EF4-FFF2-40B4-BE49-F238E27FC236}">
                <a16:creationId xmlns:a16="http://schemas.microsoft.com/office/drawing/2014/main" id="{0BCF75F7-0723-E257-C4E4-74E6A29E60D7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6484059"/>
              </p:ext>
            </p:extLst>
          </p:nvPr>
        </p:nvGraphicFramePr>
        <p:xfrm>
          <a:off x="523348" y="1074181"/>
          <a:ext cx="11145303" cy="50283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0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7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0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7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CELI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REER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FERR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REEE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CELIAPP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Compte non enregistré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SIGNIFICATION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Compte d’épargne libre d’impôt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Régime enregistré d’épargne-retraite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Fonds enregistré de revenu de retraite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Régime enregistré d’épargne-études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Compte d’épargne libre d’impôt pour l’achat d’une première propriété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(compte ouvert ou imposable)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3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OBJECTIF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 et investissement en général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Épargne-retraite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Retraits de revenu de retraite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 pour les études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 pour une première propriété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Investissements excédant les plafonds de cotisation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6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EXIGENCES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Résidence canadienne, âge de la majorité, NAS valide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Avoir gagné un revenu et avoir moins de 71 ans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Fonds provenant d’un REER converti avant l’âge de 71 ans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Ouvert pour un bénéficiaire (enfant, étudiant ou étudiante)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Résidence canadienne, 18 ans et plus, acheteur ou acheteuse d’une première propriété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Aucune exigence particulière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6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DÉDUCTION FISCALE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36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REVENUS D’INVESTISSEMENT NON IMPOSABLES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 (jusqu’au retrait)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RETRAITS NON IMPOSABLES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 (imposables à titre de revenu)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 (imposables à titre de revenu)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 (pour les études)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 (pour acheter une propriété)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81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PLAFOND DE COTISATION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7 000 $ par année (2024); droits de cotisation inutilisés reportés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18 % du revenu de l’année précédente (maximum de plus ou moins 31 560 $ en 2024)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Aucune cotisation; retraits requis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50 000 $ à vie par enfant; 7 200 $ disponible en subvention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8 000 $ par année; 40 000 $ à vie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Aucune limite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928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FC9F7-099C-6E69-D013-12644C47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D804-4B61-311C-9368-8F8AEDA1B35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Choisir le bon compte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8D72C-0892-AAE8-BB01-679BF7ED076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5907643" cy="3883909"/>
          </a:xfrm>
        </p:spPr>
        <p:txBody>
          <a:bodyPr>
            <a:noAutofit/>
          </a:bodyPr>
          <a:lstStyle/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CELI :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premier compte à ouvrir, grande flexibilité.</a:t>
            </a:r>
          </a:p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REER :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idéal pour l’épargne-retraite.</a:t>
            </a:r>
          </a:p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REEE :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études d’un enfant.</a:t>
            </a:r>
          </a:p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CELIAPP :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achat d’une première propriété.</a:t>
            </a:r>
          </a:p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non enregistré :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investissements excédant les plafonds de cotisation.</a:t>
            </a:r>
          </a:p>
          <a:p>
            <a:endParaRPr lang="en-US" sz="24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8A6CE-F594-F594-DDDA-74E73C5747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/>
          </a:p>
        </p:txBody>
      </p:sp>
      <p:pic>
        <p:nvPicPr>
          <p:cNvPr id="5" name="Google Shape;278;p54" title="pexels-mikhail-nilov-6893950.jpg">
            <a:extLst>
              <a:ext uri="{FF2B5EF4-FFF2-40B4-BE49-F238E27FC236}">
                <a16:creationId xmlns:a16="http://schemas.microsoft.com/office/drawing/2014/main" id="{F86750A2-7FCC-DBFF-F080-09CDEF00625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2121" y="2038863"/>
            <a:ext cx="5299881" cy="353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2601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F101-DCFA-6CA3-CE5D-DD5B44CFE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F02-8C02-AF2A-2395-9E32BAF789F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Rappel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CBF11-C218-B15A-1C6F-3DAA214B79F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10467286" cy="3883909"/>
          </a:xfrm>
        </p:spPr>
        <p:txBody>
          <a:bodyPr>
            <a:noAutofit/>
          </a:bodyPr>
          <a:lstStyle/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Chaque compte présente des avantages fiscaux particuliers.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faut faire son choix en fonction de ses </a:t>
            </a:r>
            <a:r>
              <a:rPr lang="fr-CA" sz="2600" b="1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objectifs financiers :</a:t>
            </a:r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achat d’une propriété, études, retraite ou investissements en général.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L’important c’est de connaître les exigences et de maximiser ses revenus d’investissement à l’abri de l’impôt!</a:t>
            </a:r>
          </a:p>
          <a:p>
            <a:endParaRPr lang="en-US" sz="2600">
              <a:solidFill>
                <a:srgbClr val="374151"/>
              </a:solidFill>
              <a:ea typeface="+mn-lt"/>
              <a:cs typeface="+mn-lt"/>
            </a:endParaRPr>
          </a:p>
          <a:p>
            <a:endParaRPr lang="en-US" sz="260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87A1-56F0-A58C-5DEC-AB0AD6D0E5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77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Objectifs d’apprentissage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1989436"/>
            <a:ext cx="9997730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Décrire différents types d’instruments d’investissement dans des comptes d’épargne enregistrés et non enregistrés.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Comprendre les caractéristiques et les avantages de chaque type d’instrument d’investissement.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Déterminer quels types d’investissement conviennent aux différents profils d’investissement.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BFE-7968-1B67-EB67-88D2CF19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D73A2-1714-2EAC-0163-83E02D3B2A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5867-01E0-8896-2FE1-E3C2F46CC60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6904" y="2952726"/>
            <a:ext cx="9467356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Obtenez votre visa de sortie!</a:t>
            </a:r>
            <a:endParaRPr lang="en-US" sz="30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522D-0C2A-F7C1-00D2-0186E27240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92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606C-3617-2DFD-1243-E3F5BDB2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17DD-43F4-CD84-C32C-DE042FCFA65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756BC5-D53E-F6B6-73B3-9DC9EC99A6F4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7871" y="1759761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 : visionnez la vidéo et encerclez les bonnes réponses sur la feuille de travail.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94055-BFF6-E18B-D955-D822DF73FF7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70" y="4245237"/>
            <a:ext cx="9861805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réponses seront fournies à la fin de la leçon.</a:t>
            </a:r>
            <a:endParaRPr lang="en-US" sz="2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596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F9D-E15A-0075-047C-1DC1FA6D97F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6BC85-98B9-A06E-244E-50E7FC9EEE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09A398-83B7-A8D0-DC6C-669CB8D85AC8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17870" y="1160463"/>
            <a:ext cx="11158193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Types de comptes d’investissement</a:t>
            </a:r>
            <a:endParaRPr lang="en-US"/>
          </a:p>
        </p:txBody>
      </p:sp>
      <p:pic>
        <p:nvPicPr>
          <p:cNvPr id="5" name="Online Media 6" descr="Types de comptes d’investissement">
            <a:hlinkClick r:id="" action="ppaction://media"/>
            <a:extLst>
              <a:ext uri="{FF2B5EF4-FFF2-40B4-BE49-F238E27FC236}">
                <a16:creationId xmlns:a16="http://schemas.microsoft.com/office/drawing/2014/main" id="{4B577A32-71D3-9815-E30D-E4C87DC4BC36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4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78D00-9E04-A619-46E2-C54A3B568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CACB8-1A72-D578-AE78-9C2D93D5B3A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CE2639-F137-CAA8-D2E8-D1F8A2EC5C6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CELI? </a:t>
            </a:r>
            <a:endParaRPr lang="en-CA" sz="2600" b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43E07-02DB-DA52-2F1B-37E62D156B3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70" y="3689183"/>
            <a:ext cx="9861805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Examinons le graphique!</a:t>
            </a:r>
          </a:p>
        </p:txBody>
      </p:sp>
    </p:spTree>
    <p:extLst>
      <p:ext uri="{BB962C8B-B14F-4D97-AF65-F5344CB8AC3E}">
        <p14:creationId xmlns:p14="http://schemas.microsoft.com/office/powerpoint/2010/main" val="3841821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1BF7-B47C-90B7-1E82-656D80FBE39A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CELI : compte d’épargne libre d’impôt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C563-3C3A-52D3-0916-80658462467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038864"/>
            <a:ext cx="6428840" cy="3883909"/>
          </a:xfrm>
        </p:spPr>
        <p:txBody>
          <a:bodyPr>
            <a:noAutofit/>
          </a:bodyPr>
          <a:lstStyle/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Offert aux Canadiens et Canadiennes qui ont un numéro d’assurance sociale (NAS) et qui ont atteint l’âge de la majorité.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cotisations ne donnent pas droit à une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déduction d’impôt.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revenus d’investissement et les retraits 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ne sont pas imposables.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La limite de cotisation pour 2024 est de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7 000 $ 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(plus tout droit de cotisation inutilisé).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Flexible : sert à financer des objectifs à court ou à long terme.</a:t>
            </a:r>
          </a:p>
          <a:p>
            <a:endParaRPr lang="en-US" sz="20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B33F-8DF7-BCF5-BF28-DC0333BEF76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  <p:pic>
        <p:nvPicPr>
          <p:cNvPr id="5" name="Google Shape;121;p25">
            <a:extLst>
              <a:ext uri="{FF2B5EF4-FFF2-40B4-BE49-F238E27FC236}">
                <a16:creationId xmlns:a16="http://schemas.microsoft.com/office/drawing/2014/main" id="{34191416-675E-6DDE-EC62-FFFEE82D89B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345" y="2038864"/>
            <a:ext cx="4952623" cy="3309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8839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61AE-D008-22DF-44A0-08665417F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72602-AF20-F134-9328-82D83BC4903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90C30-BF97-6644-9460-78F0F0BB1AA6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REER?</a:t>
            </a:r>
            <a:endParaRPr lang="en-CA" sz="2600" b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92FDF-89A3-00DA-2EFE-7B4D99475F7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70" y="3689183"/>
            <a:ext cx="9861805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Examinons le graphique!</a:t>
            </a:r>
          </a:p>
        </p:txBody>
      </p:sp>
    </p:spTree>
    <p:extLst>
      <p:ext uri="{BB962C8B-B14F-4D97-AF65-F5344CB8AC3E}">
        <p14:creationId xmlns:p14="http://schemas.microsoft.com/office/powerpoint/2010/main" val="1147362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2D943-8E18-3C17-AFCB-019D96FF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22CA-F280-47A1-0959-9B9111FEBC6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REER : régime enregistré d’épargne-retraite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AF00-46AB-A6F0-A29C-4C4C4AFE7295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5578129" cy="3883909"/>
          </a:xfrm>
        </p:spPr>
        <p:txBody>
          <a:bodyPr>
            <a:noAutofit/>
          </a:bodyPr>
          <a:lstStyle/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Conçu pour </a:t>
            </a:r>
            <a:r>
              <a:rPr lang="fr-CA" sz="18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l’épargne-retraite.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cotisations donnent droit à une </a:t>
            </a:r>
            <a:r>
              <a:rPr lang="fr-CA" sz="18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déduction d’impôt</a:t>
            </a:r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(diminuent le revenu imposable).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fructifient à l’abri de l’impôt jusqu’à leur retrait.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retraits sont imposables à titre de </a:t>
            </a:r>
            <a:r>
              <a:rPr lang="fr-CA" sz="18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revenu.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La limite pour 2024 correspond à 18 % du revenu de l’année précédente (jusqu’à plus ou moins 31 560 $).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On peut y cotiser jusqu’à l’âge de 71 ans, après quoi il faut le convertir en FERR.</a:t>
            </a:r>
          </a:p>
          <a:p>
            <a:endParaRPr lang="en-US" sz="18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56CC-5FAB-967B-2D1D-5420A8936A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/>
          </a:p>
        </p:txBody>
      </p:sp>
      <p:pic>
        <p:nvPicPr>
          <p:cNvPr id="7" name="Google Shape;158;p32" title="pexels-olly-3823493.jpg">
            <a:extLst>
              <a:ext uri="{FF2B5EF4-FFF2-40B4-BE49-F238E27FC236}">
                <a16:creationId xmlns:a16="http://schemas.microsoft.com/office/drawing/2014/main" id="{4C477750-014F-36DD-F85D-AC39299AC8A3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2651" y="2038863"/>
            <a:ext cx="5489350" cy="3658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2581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3941-B41D-A707-F27E-73EE597BE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81211-F961-0636-F007-35BDE884B22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485AE1-5227-DA06-0370-7388CC8A0CD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FERR?</a:t>
            </a:r>
            <a:endParaRPr lang="en-CA" sz="2600" b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C1A05-78B2-39BD-3A6C-5A1F44B9EED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70" y="3689183"/>
            <a:ext cx="9861805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Examinons le graphique!</a:t>
            </a:r>
          </a:p>
        </p:txBody>
      </p:sp>
    </p:spTree>
    <p:extLst>
      <p:ext uri="{BB962C8B-B14F-4D97-AF65-F5344CB8AC3E}">
        <p14:creationId xmlns:p14="http://schemas.microsoft.com/office/powerpoint/2010/main" val="163270264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.0.570"/>
  <p:tag name="AS_RELEASE_DATE" val="2024.03.31"/>
  <p:tag name="AS_TITLE" val="Aspose.Slides for Java"/>
  <p:tag name="AS_VERSION" val="2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Bierstadt"/>
        <a:cs typeface="Arial"/>
      </a:majorFont>
      <a:minorFont>
        <a:latin typeface="Bierstadt"/>
        <a:ea typeface="Bierstad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883</Words>
  <Application>Microsoft Macintosh PowerPoint</Application>
  <PresentationFormat>Widescreen</PresentationFormat>
  <Paragraphs>142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Bierstadt</vt:lpstr>
      <vt:lpstr>Calibri</vt:lpstr>
      <vt:lpstr>Century Gothic</vt:lpstr>
      <vt:lpstr>GestaltVTI</vt:lpstr>
      <vt:lpstr>Types de comptes d’investissement</vt:lpstr>
      <vt:lpstr>Objectifs d’apprentissage</vt:lpstr>
      <vt:lpstr>Réflexion : visionnez la vidéo et encerclez les bonnes réponses sur la feuille de travail.</vt:lpstr>
      <vt:lpstr>Types de comptes d’investissement</vt:lpstr>
      <vt:lpstr>Qu’est-ce qu’un CELI? </vt:lpstr>
      <vt:lpstr>CELI : compte d’épargne libre d’impôt</vt:lpstr>
      <vt:lpstr>Qu’est-ce qu’un REER?</vt:lpstr>
      <vt:lpstr>REER : régime enregistré d’épargne-retraite</vt:lpstr>
      <vt:lpstr>Qu’est-ce qu’un FERR?</vt:lpstr>
      <vt:lpstr>FERR : fonds enregistré de revenu de retraite</vt:lpstr>
      <vt:lpstr>Qu’est-ce qu’un REEE?</vt:lpstr>
      <vt:lpstr>REEE : régime enregistré d’épargne-études</vt:lpstr>
      <vt:lpstr>Qu’est-ce qu’un CELIAPP?</vt:lpstr>
      <vt:lpstr>CELIAPP : compte d’épargne libre d’impôt pour l’achat d’une première propriété</vt:lpstr>
      <vt:lpstr>Qu’est-ce qu’un compte d’investissement non enregistré? </vt:lpstr>
      <vt:lpstr>Compte de placement non enregistré  </vt:lpstr>
      <vt:lpstr>PowerPoint Presentation</vt:lpstr>
      <vt:lpstr>Choisir le bon compte</vt:lpstr>
      <vt:lpstr>Rappel</vt:lpstr>
      <vt:lpstr>Obtenez votre visa de sortie!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158</cp:revision>
  <dcterms:created xsi:type="dcterms:W3CDTF">2023-10-22T21:01:04Z</dcterms:created>
  <dcterms:modified xsi:type="dcterms:W3CDTF">2026-03-06T19:55:15Z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ActionId">
    <vt:lpwstr>ee0202de-5cf6-46c2-8a21-1c0b412b413b</vt:lpwstr>
  </property>
  <property fmtid="{D5CDD505-2E9C-101B-9397-08002B2CF9AE}" pid="3" name="MSIP_Label_be873328-34e0-4f6c-84cb-dd757c63c1a0_ContentBits">
    <vt:lpwstr>0</vt:lpwstr>
  </property>
  <property fmtid="{D5CDD505-2E9C-101B-9397-08002B2CF9AE}" pid="4" name="MSIP_Label_be873328-34e0-4f6c-84cb-dd757c63c1a0_Enabled">
    <vt:lpwstr>true</vt:lpwstr>
  </property>
  <property fmtid="{D5CDD505-2E9C-101B-9397-08002B2CF9AE}" pid="5" name="MSIP_Label_be873328-34e0-4f6c-84cb-dd757c63c1a0_Method">
    <vt:lpwstr>Privileged</vt:lpwstr>
  </property>
  <property fmtid="{D5CDD505-2E9C-101B-9397-08002B2CF9AE}" pid="6" name="MSIP_Label_be873328-34e0-4f6c-84cb-dd757c63c1a0_Name">
    <vt:lpwstr>FIL-Internal</vt:lpwstr>
  </property>
  <property fmtid="{D5CDD505-2E9C-101B-9397-08002B2CF9AE}" pid="7" name="MSIP_Label_be873328-34e0-4f6c-84cb-dd757c63c1a0_SetDate">
    <vt:lpwstr>2023-11-01T18:04:36Z</vt:lpwstr>
  </property>
  <property fmtid="{D5CDD505-2E9C-101B-9397-08002B2CF9AE}" pid="8" name="MSIP_Label_be873328-34e0-4f6c-84cb-dd757c63c1a0_SiteId">
    <vt:lpwstr>6b94db52-3791-432c-b97e-871411cd202e</vt:lpwstr>
  </property>
</Properties>
</file>