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2.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48"/>
  </p:notesMasterIdLst>
  <p:sldIdLst>
    <p:sldId id="281" r:id="rId2"/>
    <p:sldId id="294" r:id="rId3"/>
    <p:sldId id="305" r:id="rId4"/>
    <p:sldId id="298" r:id="rId5"/>
    <p:sldId id="357" r:id="rId6"/>
    <p:sldId id="304" r:id="rId7"/>
    <p:sldId id="358" r:id="rId8"/>
    <p:sldId id="296" r:id="rId9"/>
    <p:sldId id="359" r:id="rId10"/>
    <p:sldId id="297" r:id="rId11"/>
    <p:sldId id="299" r:id="rId12"/>
    <p:sldId id="360" r:id="rId13"/>
    <p:sldId id="361" r:id="rId14"/>
    <p:sldId id="280" r:id="rId15"/>
    <p:sldId id="362" r:id="rId16"/>
    <p:sldId id="363" r:id="rId17"/>
    <p:sldId id="306" r:id="rId18"/>
    <p:sldId id="364" r:id="rId19"/>
    <p:sldId id="365" r:id="rId20"/>
    <p:sldId id="366" r:id="rId21"/>
    <p:sldId id="367" r:id="rId22"/>
    <p:sldId id="368" r:id="rId23"/>
    <p:sldId id="369" r:id="rId24"/>
    <p:sldId id="370" r:id="rId25"/>
    <p:sldId id="371" r:id="rId26"/>
    <p:sldId id="372" r:id="rId27"/>
    <p:sldId id="373" r:id="rId28"/>
    <p:sldId id="374" r:id="rId29"/>
    <p:sldId id="375" r:id="rId30"/>
    <p:sldId id="376" r:id="rId31"/>
    <p:sldId id="377" r:id="rId32"/>
    <p:sldId id="378" r:id="rId33"/>
    <p:sldId id="379" r:id="rId34"/>
    <p:sldId id="307" r:id="rId35"/>
    <p:sldId id="308" r:id="rId36"/>
    <p:sldId id="380" r:id="rId37"/>
    <p:sldId id="381" r:id="rId38"/>
    <p:sldId id="354" r:id="rId39"/>
    <p:sldId id="386" r:id="rId40"/>
    <p:sldId id="382" r:id="rId41"/>
    <p:sldId id="383" r:id="rId42"/>
    <p:sldId id="384" r:id="rId43"/>
    <p:sldId id="356" r:id="rId44"/>
    <p:sldId id="385" r:id="rId45"/>
    <p:sldId id="387" r:id="rId46"/>
    <p:sldId id="388" r:id="rId47"/>
  </p:sldIdLst>
  <p:sldSz cx="12192000" cy="6858000"/>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2313AA-70BB-5D03-5235-BD645A1D21AC}" name="Verreault, Lorianne" initials="LV" userId="S::Lorianne.Verreault@fidelity.ca::d92078dc-d85a-4005-a612-3182e84fbe8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Gagliardi, Monica" initials="GM" lastIdx="0" clrIdx="1"/>
  <p:cmAuthor id="1" name="Young, Alexandra" initials="YA" lastIdx="0" clrIdx="2"/>
  <p:cmAuthor id="2" name="Gill, Ravina" initials="GR" lastIdx="0" clrIdx="3"/>
  <p:cmAuthor id="3" name="Ponce, Vanessa" initials="PV" lastIdx="0" clrIdx="4"/>
  <p:cmAuthor id="4" name="Darien Desroches" initials="DD"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13" autoAdjust="0"/>
    <p:restoredTop sz="94660"/>
  </p:normalViewPr>
  <p:slideViewPr>
    <p:cSldViewPr snapToGrid="0">
      <p:cViewPr varScale="1">
        <p:scale>
          <a:sx n="108" d="100"/>
          <a:sy n="108" d="100"/>
        </p:scale>
        <p:origin x="976" y="480"/>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9444D-42D3-4CC0-927A-FF18E050527A}" type="datetimeFigureOut">
              <a:t>3/5/26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96D0F3-C04C-4EB4-93F2-B3F04278AF65}" type="slidenum">
              <a:t>‹#›</a:t>
            </a:fld>
            <a:endParaRPr lang="en-US"/>
          </a:p>
        </p:txBody>
      </p:sp>
    </p:spTree>
    <p:extLst>
      <p:ext uri="{BB962C8B-B14F-4D97-AF65-F5344CB8AC3E}">
        <p14:creationId xmlns:p14="http://schemas.microsoft.com/office/powerpoint/2010/main" val="304859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ct val="0"/>
              </a:spcBef>
              <a:spcAft>
                <a:spcPct val="0"/>
              </a:spcAft>
              <a:buNone/>
            </a:pPr>
            <a:endParaRPr/>
          </a:p>
        </p:txBody>
      </p:sp>
      <p:sp>
        <p:nvSpPr>
          <p:cNvPr id="232" name="Google Shape;232;p2: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a:extLst>
            <a:ext uri="{FF2B5EF4-FFF2-40B4-BE49-F238E27FC236}">
              <a16:creationId xmlns:a16="http://schemas.microsoft.com/office/drawing/2014/main" id="{66FB12CB-E115-2DED-B37D-AEB068983E0F}"/>
            </a:ext>
          </a:extLst>
        </p:cNvPr>
        <p:cNvGrpSpPr/>
        <p:nvPr/>
      </p:nvGrpSpPr>
      <p:grpSpPr>
        <a:xfrm>
          <a:off x="0" y="0"/>
          <a:ext cx="0" cy="0"/>
          <a:chOff x="0" y="0"/>
          <a:chExt cx="0" cy="0"/>
        </a:xfrm>
      </p:grpSpPr>
      <p:sp>
        <p:nvSpPr>
          <p:cNvPr id="231" name="Google Shape;231;p2:notes">
            <a:extLst>
              <a:ext uri="{FF2B5EF4-FFF2-40B4-BE49-F238E27FC236}">
                <a16:creationId xmlns:a16="http://schemas.microsoft.com/office/drawing/2014/main" id="{61B27CA3-D9DB-4062-097C-43438C823CB8}"/>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ct val="0"/>
              </a:spcBef>
              <a:spcAft>
                <a:spcPct val="0"/>
              </a:spcAft>
              <a:buNone/>
            </a:pPr>
            <a:endParaRPr/>
          </a:p>
        </p:txBody>
      </p:sp>
      <p:sp>
        <p:nvSpPr>
          <p:cNvPr id="232" name="Google Shape;232;p2:notes">
            <a:extLst>
              <a:ext uri="{FF2B5EF4-FFF2-40B4-BE49-F238E27FC236}">
                <a16:creationId xmlns:a16="http://schemas.microsoft.com/office/drawing/2014/main" id="{CD812E28-9E47-7E9E-9720-2B36D9781BEF}"/>
              </a:ext>
            </a:extLst>
          </p:cNvPr>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3559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Video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7" name="Rectangle 6">
            <a:extLst>
              <a:ext uri="{FF2B5EF4-FFF2-40B4-BE49-F238E27FC236}">
                <a16:creationId xmlns:a16="http://schemas.microsoft.com/office/drawing/2014/main" id="{722FD5A5-A16C-00DE-E581-0AFD83A16CAB}"/>
              </a:ext>
            </a:extLst>
          </p:cNvPr>
          <p:cNvSpPr/>
          <p:nvPr userDrawn="1"/>
        </p:nvSpPr>
        <p:spPr>
          <a:xfrm>
            <a:off x="0" y="2057400"/>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Tree>
    <p:extLst>
      <p:ext uri="{BB962C8B-B14F-4D97-AF65-F5344CB8AC3E}">
        <p14:creationId xmlns:p14="http://schemas.microsoft.com/office/powerpoint/2010/main" val="331860826"/>
      </p:ext>
    </p:extLst>
  </p:cSld>
  <p:clrMapOvr>
    <a:masterClrMapping/>
  </p:clrMapOvr>
  <p:transition/>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176990" y="995362"/>
            <a:ext cx="502700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a:prstGeom prst="rect">
            <a:avLst/>
          </a:prstGeo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82399639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a:xfrm>
            <a:off x="6662168" y="969264"/>
            <a:ext cx="5021182" cy="487045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977518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7BD47B-C187-494C-812F-46BE0040B915}"/>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7694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ullets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517870" y="1991844"/>
            <a:ext cx="11158193" cy="4029786"/>
          </a:xfrm>
          <a:prstGeom prst="rect">
            <a:avLst/>
          </a:prstGeom>
        </p:spPr>
        <p:txBody>
          <a:bodyPr anchor="t" anchorCtr="0">
            <a:normAutofit/>
          </a:bodyPr>
          <a:lstStyle>
            <a:lvl1pPr marL="342900" indent="-342900" algn="l">
              <a:lnSpc>
                <a:spcPct val="100000"/>
              </a:lnSpc>
              <a:buClr>
                <a:srgbClr val="A2AAAD"/>
              </a:buClr>
              <a:buFont typeface="Arial" panose="020B0604020202020204" pitchFamily="34" charset="0"/>
              <a:buChar char="•"/>
              <a:defRPr sz="2500" i="0">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44181888"/>
      </p:ext>
    </p:extLst>
  </p:cSld>
  <p:clrMapOvr>
    <a:masterClrMapping/>
  </p:clrMapOvr>
  <p:transition/>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guide id="5" orient="horz" pos="125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a:xfrm>
            <a:off x="517869" y="1160463"/>
            <a:ext cx="11158193" cy="532370"/>
          </a:xfrm>
          <a:prstGeom prst="rect">
            <a:avLst/>
          </a:prstGeom>
        </p:spPr>
        <p:txBody>
          <a:bodyPr/>
          <a:lstStyle>
            <a:lvl1pPr>
              <a:defRPr sz="3200">
                <a:solidFill>
                  <a:srgbClr val="205885"/>
                </a:solidFill>
                <a:latin typeface="Century Gothic" panose="020B050202020202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9" name="TextBox 8">
            <a:extLst>
              <a:ext uri="{FF2B5EF4-FFF2-40B4-BE49-F238E27FC236}">
                <a16:creationId xmlns:a16="http://schemas.microsoft.com/office/drawing/2014/main" id="{184BBE33-EAC1-3B1E-8EFB-448124FA14AC}"/>
              </a:ext>
            </a:extLst>
          </p:cNvPr>
          <p:cNvSpPr txBox="1"/>
          <p:nvPr userDrawn="1"/>
        </p:nvSpPr>
        <p:spPr>
          <a:xfrm>
            <a:off x="552033" y="2009274"/>
            <a:ext cx="5247187" cy="4012113"/>
          </a:xfrm>
          <a:prstGeom prst="rect">
            <a:avLst/>
          </a:prstGeom>
          <a:noFill/>
        </p:spPr>
        <p:txBody>
          <a:bodyPr wrap="square" rtlCol="0">
            <a:spAutoFit/>
          </a:bodyPr>
          <a:lstStyle/>
          <a:p>
            <a:endParaRPr lang="en-US"/>
          </a:p>
        </p:txBody>
      </p:sp>
      <p:sp>
        <p:nvSpPr>
          <p:cNvPr id="13" name="Text Placeholder 12">
            <a:extLst>
              <a:ext uri="{FF2B5EF4-FFF2-40B4-BE49-F238E27FC236}">
                <a16:creationId xmlns:a16="http://schemas.microsoft.com/office/drawing/2014/main" id="{CAA535C0-5BE2-5A59-3D11-8ABCC9A62912}"/>
              </a:ext>
            </a:extLst>
          </p:cNvPr>
          <p:cNvSpPr>
            <a:spLocks noGrp="1"/>
          </p:cNvSpPr>
          <p:nvPr>
            <p:ph type="body" sz="quarter" idx="13"/>
          </p:nvPr>
        </p:nvSpPr>
        <p:spPr>
          <a:xfrm>
            <a:off x="517525" y="2128838"/>
            <a:ext cx="5184775" cy="3892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2">
            <a:extLst>
              <a:ext uri="{FF2B5EF4-FFF2-40B4-BE49-F238E27FC236}">
                <a16:creationId xmlns:a16="http://schemas.microsoft.com/office/drawing/2014/main" id="{BB27B774-CAD3-DF42-BBF0-6DE55F243F01}"/>
              </a:ext>
            </a:extLst>
          </p:cNvPr>
          <p:cNvSpPr>
            <a:spLocks noGrp="1"/>
          </p:cNvSpPr>
          <p:nvPr>
            <p:ph type="body" sz="quarter" idx="14"/>
          </p:nvPr>
        </p:nvSpPr>
        <p:spPr>
          <a:xfrm>
            <a:off x="6497220" y="2128838"/>
            <a:ext cx="5184775" cy="3892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81900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a:prstGeom prst="rect">
            <a:avLst/>
          </a:prstGeo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a:prstGeom prst="rect">
            <a:avLst/>
          </a:prstGeo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1894697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44314968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F4AA536-072F-4374-926E-17E038EC7E98}"/>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064449401"/>
      </p:ext>
    </p:extLst>
  </p:cSld>
  <p:clrMapOvr>
    <a:masterClrMapping/>
  </p:clrMapOvr>
  <p:transition/>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24265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4605013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a:prstGeom prst="rect">
            <a:avLst/>
          </a:prstGeo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34890752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131757" y="6451599"/>
            <a:ext cx="637909" cy="169141"/>
          </a:xfrm>
          <a:prstGeom prst="rect">
            <a:avLst/>
          </a:prstGeom>
        </p:spPr>
        <p:txBody>
          <a:bodyPr vert="horz" lIns="91440" tIns="45720" rIns="91440" bIns="45720" rtlCol="0" anchor="ctr"/>
          <a:lstStyle>
            <a:lvl1pPr algn="r">
              <a:defRPr sz="900">
                <a:solidFill>
                  <a:schemeClr val="tx1"/>
                </a:solidFill>
                <a:latin typeface="Century Gothic" panose="020B0502020202020204" pitchFamily="34" charset="0"/>
              </a:defRPr>
            </a:lvl1pPr>
          </a:lstStyle>
          <a:p>
            <a:fld id="{DFDF98CC-160E-494C-8C3C-8CDC5FA257DE}" type="slidenum">
              <a:rPr lang="en-US" smtClean="0"/>
              <a:t>‹#›</a:t>
            </a:fld>
            <a:endParaRPr lang="en-US"/>
          </a:p>
        </p:txBody>
      </p:sp>
      <p:sp>
        <p:nvSpPr>
          <p:cNvPr id="14" name="Rectangle 13">
            <a:extLst>
              <a:ext uri="{FF2B5EF4-FFF2-40B4-BE49-F238E27FC236}">
                <a16:creationId xmlns:a16="http://schemas.microsoft.com/office/drawing/2014/main" id="{ADE57300-C7FF-4578-99A0-42B0295B123C}"/>
              </a:ext>
            </a:extLst>
          </p:cNvPr>
          <p:cNvSpPr/>
          <p:nvPr/>
        </p:nvSpPr>
        <p:spPr>
          <a:xfrm>
            <a:off x="1" y="230284"/>
            <a:ext cx="1842447" cy="466685"/>
          </a:xfrm>
          <a:prstGeom prst="rect">
            <a:avLst/>
          </a:prstGeom>
          <a:solidFill>
            <a:srgbClr val="00B5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90"/>
              </a:solidFill>
            </a:endParaRPr>
          </a:p>
        </p:txBody>
      </p:sp>
      <p:pic>
        <p:nvPicPr>
          <p:cNvPr id="10" name="Picture 9" descr="A blue and black logo&#10;&#10;Description automatically generated">
            <a:extLst>
              <a:ext uri="{FF2B5EF4-FFF2-40B4-BE49-F238E27FC236}">
                <a16:creationId xmlns:a16="http://schemas.microsoft.com/office/drawing/2014/main" id="{CD5AB2A9-403F-025D-C64F-BA17CAA50F3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17870" y="6277840"/>
            <a:ext cx="1600200" cy="342900"/>
          </a:xfrm>
          <a:prstGeom prst="rect">
            <a:avLst/>
          </a:prstGeom>
        </p:spPr>
      </p:pic>
      <p:sp>
        <p:nvSpPr>
          <p:cNvPr id="13" name="TextBox 12">
            <a:extLst>
              <a:ext uri="{FF2B5EF4-FFF2-40B4-BE49-F238E27FC236}">
                <a16:creationId xmlns:a16="http://schemas.microsoft.com/office/drawing/2014/main" id="{1EBC3D8A-1F30-A2D6-D920-8223E6E639FB}"/>
              </a:ext>
            </a:extLst>
          </p:cNvPr>
          <p:cNvSpPr txBox="1"/>
          <p:nvPr userDrawn="1"/>
        </p:nvSpPr>
        <p:spPr>
          <a:xfrm>
            <a:off x="409433" y="278960"/>
            <a:ext cx="1433015" cy="369332"/>
          </a:xfrm>
          <a:prstGeom prst="rect">
            <a:avLst/>
          </a:prstGeom>
          <a:noFill/>
        </p:spPr>
        <p:txBody>
          <a:bodyPr wrap="square" rtlCol="0">
            <a:spAutoFit/>
          </a:bodyPr>
          <a:lstStyle/>
          <a:p>
            <a:r>
              <a:rPr lang="en-US" b="1">
                <a:solidFill>
                  <a:schemeClr val="tx1"/>
                </a:solidFill>
                <a:latin typeface="Century Gothic" panose="020B0502020202020204" pitchFamily="34" charset="0"/>
              </a:rPr>
              <a:t>Leçon 2</a:t>
            </a:r>
          </a:p>
        </p:txBody>
      </p:sp>
      <p:sp>
        <p:nvSpPr>
          <p:cNvPr id="2" name="TextBox 1">
            <a:extLst>
              <a:ext uri="{FF2B5EF4-FFF2-40B4-BE49-F238E27FC236}">
                <a16:creationId xmlns:a16="http://schemas.microsoft.com/office/drawing/2014/main" id="{1A3B7BA9-0BD9-9116-F1CC-B9CA6D49E9E4}"/>
              </a:ext>
            </a:extLst>
          </p:cNvPr>
          <p:cNvSpPr txBox="1"/>
          <p:nvPr userDrawn="1"/>
        </p:nvSpPr>
        <p:spPr>
          <a:xfrm>
            <a:off x="2395310" y="6433019"/>
            <a:ext cx="4800518" cy="2308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0"/>
              </a:spcBef>
              <a:buClr>
                <a:srgbClr val="A2AAAD"/>
              </a:buClr>
            </a:pPr>
            <a:r>
              <a:rPr lang="en-CA" sz="900" b="0" i="0" u="none" strike="noStrike" dirty="0">
                <a:solidFill>
                  <a:srgbClr val="222222"/>
                </a:solidFill>
                <a:effectLst/>
                <a:highlight>
                  <a:srgbClr val="FFFFFF"/>
                </a:highlight>
                <a:latin typeface="Century Gothic" panose="020B0502020202020204" pitchFamily="34" charset="0"/>
              </a:rPr>
              <a:t>© 2026 FIDELITY INVESTMENTS CANADA S.R.I          </a:t>
            </a:r>
            <a:r>
              <a:rPr lang="en-CA" sz="900" dirty="0">
                <a:highlight>
                  <a:srgbClr val="FFFFFF"/>
                </a:highlight>
                <a:latin typeface="Century Gothic" panose="020B0502020202020204" pitchFamily="34" charset="0"/>
              </a:rPr>
              <a:t>3354100-v20251111</a:t>
            </a:r>
            <a:endParaRPr lang="en-US" sz="900" dirty="0">
              <a:solidFill>
                <a:schemeClr val="accent5"/>
              </a:solidFill>
              <a:latin typeface="Century Gothic" panose="020B0502020202020204" pitchFamily="34" charset="0"/>
              <a:cs typeface="Arial"/>
            </a:endParaRPr>
          </a:p>
        </p:txBody>
      </p:sp>
      <p:pic>
        <p:nvPicPr>
          <p:cNvPr id="3" name="Image 22" descr="Une image contenant texte, Police, Graphique, logo&#10;&#10;Description générée automatiquement">
            <a:extLst>
              <a:ext uri="{FF2B5EF4-FFF2-40B4-BE49-F238E27FC236}">
                <a16:creationId xmlns:a16="http://schemas.microsoft.com/office/drawing/2014/main" id="{A22150DF-0467-6495-5A3C-F243DFB7A87F}"/>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575165" y="278960"/>
            <a:ext cx="2071370" cy="553085"/>
          </a:xfrm>
          <a:prstGeom prst="rect">
            <a:avLst/>
          </a:prstGeom>
        </p:spPr>
      </p:pic>
    </p:spTree>
    <p:extLst>
      <p:ext uri="{BB962C8B-B14F-4D97-AF65-F5344CB8AC3E}">
        <p14:creationId xmlns:p14="http://schemas.microsoft.com/office/powerpoint/2010/main" val="1281054387"/>
      </p:ext>
    </p:extLst>
  </p:cSld>
  <p:clrMap bg1="lt1" tx1="dk1" bg2="lt2" tx2="dk2" accent1="accent1" accent2="accent2" accent3="accent3" accent4="accent4" accent5="accent5" accent6="accent6" hlink="hlink" folHlink="folHlink"/>
  <p:sldLayoutIdLst>
    <p:sldLayoutId id="2147483713" r:id="rId1"/>
    <p:sldLayoutId id="2147483725"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ransition/>
  <p:hf hd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1" userDrawn="1">
          <p15:clr>
            <a:srgbClr val="F26B43"/>
          </p15:clr>
        </p15:guide>
        <p15:guide id="2" pos="325" userDrawn="1">
          <p15:clr>
            <a:srgbClr val="F26B43"/>
          </p15:clr>
        </p15:guide>
        <p15:guide id="3" pos="7355" userDrawn="1">
          <p15:clr>
            <a:srgbClr val="F26B43"/>
          </p15:clr>
        </p15:guide>
        <p15:guide id="4"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3.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1.xml"/><Relationship Id="rId5" Type="http://schemas.openxmlformats.org/officeDocument/2006/relationships/video" Target="https://www.youtube.com/embed/ebL9OiLvC7U?list=PLBzmUd_ESwotHoBQVE0l2LIfSrf-_dGFU" TargetMode="Externa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image" Target="../media/image6.png"/><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2.xml"/><Relationship Id="rId5" Type="http://schemas.openxmlformats.org/officeDocument/2006/relationships/tags" Target="../tags/tag32.xml"/><Relationship Id="rId4" Type="http://schemas.openxmlformats.org/officeDocument/2006/relationships/tags" Target="../tags/tag31.xml"/></Relationships>
</file>

<file path=ppt/slides/_rels/slide1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7.png"/><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slideLayout" Target="../slideLayouts/slideLayout2.xml"/><Relationship Id="rId5" Type="http://schemas.openxmlformats.org/officeDocument/2006/relationships/tags" Target="../tags/tag43.xml"/><Relationship Id="rId4" Type="http://schemas.openxmlformats.org/officeDocument/2006/relationships/tags" Target="../tags/tag42.xml"/></Relationships>
</file>

<file path=ppt/slides/_rels/slide14.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2.xml"/><Relationship Id="rId7" Type="http://schemas.openxmlformats.org/officeDocument/2006/relationships/image" Target="../media/image8.png"/><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tags" Target="../tags/tag53.xml"/></Relationships>
</file>

<file path=ppt/slides/_rels/slide17.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63.xml"/><Relationship Id="rId7" Type="http://schemas.openxmlformats.org/officeDocument/2006/relationships/image" Target="../media/image9.png"/><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slideLayout" Target="../slideLayouts/slideLayout2.xml"/><Relationship Id="rId5" Type="http://schemas.openxmlformats.org/officeDocument/2006/relationships/tags" Target="../tags/tag65.xml"/><Relationship Id="rId4" Type="http://schemas.openxmlformats.org/officeDocument/2006/relationships/tags" Target="../tags/tag64.xml"/></Relationships>
</file>

<file path=ppt/slides/_rels/slide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74.xml"/><Relationship Id="rId7" Type="http://schemas.openxmlformats.org/officeDocument/2006/relationships/image" Target="../media/image10.png"/><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slideLayout" Target="../slideLayouts/slideLayout2.xml"/><Relationship Id="rId5" Type="http://schemas.openxmlformats.org/officeDocument/2006/relationships/tags" Target="../tags/tag76.xml"/><Relationship Id="rId4" Type="http://schemas.openxmlformats.org/officeDocument/2006/relationships/tags" Target="../tags/tag75.xml"/></Relationships>
</file>

<file path=ppt/slides/_rels/slide23.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4"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tags" Target="../tags/tag85.xml"/><Relationship Id="rId7" Type="http://schemas.openxmlformats.org/officeDocument/2006/relationships/image" Target="../media/image11.png"/><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slideLayout" Target="../slideLayouts/slideLayout2.xml"/><Relationship Id="rId5" Type="http://schemas.openxmlformats.org/officeDocument/2006/relationships/tags" Target="../tags/tag87.xml"/><Relationship Id="rId4" Type="http://schemas.openxmlformats.org/officeDocument/2006/relationships/tags" Target="../tags/tag86.xml"/></Relationships>
</file>

<file path=ppt/slides/_rels/slide26.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tags" Target="../tags/tag96.xml"/><Relationship Id="rId7" Type="http://schemas.openxmlformats.org/officeDocument/2006/relationships/image" Target="../media/image12.png"/><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2.xml"/><Relationship Id="rId5" Type="http://schemas.openxmlformats.org/officeDocument/2006/relationships/tags" Target="../tags/tag98.xml"/><Relationship Id="rId4" Type="http://schemas.openxmlformats.org/officeDocument/2006/relationships/tags" Target="../tags/tag97.xml"/></Relationships>
</file>

<file path=ppt/slides/_rels/slide29.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30.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image" Target="../media/image13.png"/><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slideLayout" Target="../slideLayouts/slideLayout2.xml"/><Relationship Id="rId5" Type="http://schemas.openxmlformats.org/officeDocument/2006/relationships/tags" Target="../tags/tag109.xml"/><Relationship Id="rId4" Type="http://schemas.openxmlformats.org/officeDocument/2006/relationships/tags" Target="../tags/tag108.xml"/></Relationships>
</file>

<file path=ppt/slides/_rels/slide32.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4"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tags" Target="../tags/tag118.xml"/><Relationship Id="rId7" Type="http://schemas.openxmlformats.org/officeDocument/2006/relationships/image" Target="../media/image14.png"/><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Layout" Target="../slideLayouts/slideLayout2.xml"/><Relationship Id="rId5" Type="http://schemas.openxmlformats.org/officeDocument/2006/relationships/tags" Target="../tags/tag120.xml"/><Relationship Id="rId4" Type="http://schemas.openxmlformats.org/officeDocument/2006/relationships/tags" Target="../tags/tag119.xml"/></Relationships>
</file>

<file path=ppt/slides/_rels/slide35.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4"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15.png"/><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2.xml"/><Relationship Id="rId5" Type="http://schemas.openxmlformats.org/officeDocument/2006/relationships/tags" Target="../tags/tag131.xml"/><Relationship Id="rId4" Type="http://schemas.openxmlformats.org/officeDocument/2006/relationships/tags" Target="../tags/tag130.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3.xml"/><Relationship Id="rId1" Type="http://schemas.openxmlformats.org/officeDocument/2006/relationships/tags" Target="../tags/tag132.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5.xml"/><Relationship Id="rId1" Type="http://schemas.openxmlformats.org/officeDocument/2006/relationships/tags" Target="../tags/tag134.xml"/></Relationships>
</file>

<file path=ppt/slides/_rels/slide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3.jpeg"/><Relationship Id="rId5" Type="http://schemas.openxmlformats.org/officeDocument/2006/relationships/slideLayout" Target="../slideLayouts/slideLayout2.xml"/><Relationship Id="rId4" Type="http://schemas.openxmlformats.org/officeDocument/2006/relationships/video" Target="https://www.youtube.com/embed/ebL9OiLvC7U?list=PLBzmUd_ESwotHoBQVE0l2LIfSrf-_dGFU" TargetMode="External"/></Relationships>
</file>

<file path=ppt/slides/_rels/slide40.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tags" Target="../tags/tag144.xml"/><Relationship Id="rId7" Type="http://schemas.openxmlformats.org/officeDocument/2006/relationships/image" Target="../media/image16.png"/><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slideLayout" Target="../slideLayouts/slideLayout2.xml"/><Relationship Id="rId5" Type="http://schemas.openxmlformats.org/officeDocument/2006/relationships/tags" Target="../tags/tag146.xml"/><Relationship Id="rId4"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4"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6.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4.png"/><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5.png"/><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ADED-E4F4-96B4-771C-22B444389C6E}"/>
              </a:ext>
            </a:extLst>
          </p:cNvPr>
          <p:cNvSpPr>
            <a:spLocks noGrp="1"/>
          </p:cNvSpPr>
          <p:nvPr>
            <p:ph type="ctrTitle"/>
            <p:custDataLst>
              <p:tags r:id="rId1"/>
            </p:custDataLst>
          </p:nvPr>
        </p:nvSpPr>
        <p:spPr/>
        <p:txBody>
          <a:bodyPr>
            <a:noAutofit/>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Les frais liés à l’investissement</a:t>
            </a:r>
            <a:br>
              <a:rPr sz="3200"/>
            </a:br>
            <a:br>
              <a:rPr sz="3200"/>
            </a:br>
            <a:br>
              <a:rPr sz="3200"/>
            </a:br>
            <a:endParaRPr lang="en-US"/>
          </a:p>
        </p:txBody>
      </p:sp>
      <p:sp>
        <p:nvSpPr>
          <p:cNvPr id="3" name="TextBox 2">
            <a:extLst>
              <a:ext uri="{FF2B5EF4-FFF2-40B4-BE49-F238E27FC236}">
                <a16:creationId xmlns:a16="http://schemas.microsoft.com/office/drawing/2014/main" id="{6A9EBC07-E89A-480E-0B63-1C54B7A50807}"/>
              </a:ext>
            </a:extLst>
          </p:cNvPr>
          <p:cNvSpPr txBox="1"/>
          <p:nvPr>
            <p:custDataLst>
              <p:tags r:id="rId2"/>
            </p:custDataLst>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0AF1ADBB-F79D-BADA-AC9D-C2A8B61D7835}"/>
              </a:ext>
            </a:extLst>
          </p:cNvPr>
          <p:cNvSpPr txBox="1"/>
          <p:nvPr>
            <p:custDataLst>
              <p:tags r:id="rId3"/>
            </p:custDataLst>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62CE6CB1-45A9-C8FE-81D0-492E8B4ED968}"/>
              </a:ext>
            </a:extLst>
          </p:cNvPr>
          <p:cNvSpPr>
            <a:spLocks noGrp="1"/>
          </p:cNvSpPr>
          <p:nvPr>
            <p:ph type="sldNum" sz="quarter" idx="12"/>
            <p:custDataLst>
              <p:tags r:id="rId4"/>
            </p:custDataLst>
          </p:nvPr>
        </p:nvSpPr>
        <p:spPr/>
        <p:txBody>
          <a:bodyPr/>
          <a:lstStyle/>
          <a:p>
            <a:fld id="{DFDF98CC-160E-494C-8C3C-8CDC5FA257DE}" type="slidenum">
              <a:rPr lang="en-US" smtClean="0"/>
              <a:t>1</a:t>
            </a:fld>
            <a:endParaRPr lang="en-US"/>
          </a:p>
        </p:txBody>
      </p:sp>
      <p:pic>
        <p:nvPicPr>
          <p:cNvPr id="5" name="Online Media 4" descr="Les frais liés à l’investissement">
            <a:hlinkClick r:id="" action="ppaction://media"/>
            <a:extLst>
              <a:ext uri="{FF2B5EF4-FFF2-40B4-BE49-F238E27FC236}">
                <a16:creationId xmlns:a16="http://schemas.microsoft.com/office/drawing/2014/main" id="{4F3996D3-B1E6-582F-4ADB-8A82446AFB28}"/>
              </a:ext>
            </a:extLst>
          </p:cNvPr>
          <p:cNvPicPr>
            <a:picLocks noRot="1" noChangeAspect="1"/>
          </p:cNvPicPr>
          <p:nvPr>
            <a:videoFile r:link="rId5"/>
          </p:nvPr>
        </p:nvPicPr>
        <p:blipFill>
          <a:blip r:embed="rId7"/>
          <a:stretch>
            <a:fillRect/>
          </a:stretch>
        </p:blipFill>
        <p:spPr>
          <a:xfrm>
            <a:off x="3290483" y="2420027"/>
            <a:ext cx="5611034" cy="3170234"/>
          </a:xfrm>
          <a:prstGeom prst="rect">
            <a:avLst/>
          </a:prstGeom>
        </p:spPr>
      </p:pic>
    </p:spTree>
    <p:extLst>
      <p:ext uri="{BB962C8B-B14F-4D97-AF65-F5344CB8AC3E}">
        <p14:creationId xmlns:p14="http://schemas.microsoft.com/office/powerpoint/2010/main" val="15087530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vol="80000">
                <p:cTn id="12" fill="hold" display="0">
                  <p:stCondLst>
                    <p:cond delay="indefinite"/>
                  </p:stCondLst>
                </p:cTn>
                <p:tgtEl>
                  <p:spTgt spid="5"/>
                </p:tgtEl>
              </p:cMediaNode>
            </p:vide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370C1204-2D63-257B-A323-05B3FB30D188}"/>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AB6A1BF7-B47C-90B7-1E82-656D80FBE39A}"/>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commission</a:t>
            </a:r>
          </a:p>
        </p:txBody>
      </p:sp>
      <p:sp>
        <p:nvSpPr>
          <p:cNvPr id="3" name="Subtitle 2">
            <a:extLst>
              <a:ext uri="{FF2B5EF4-FFF2-40B4-BE49-F238E27FC236}">
                <a16:creationId xmlns:a16="http://schemas.microsoft.com/office/drawing/2014/main" id="{2051C563-3C3A-52D3-0916-806584624679}"/>
              </a:ext>
            </a:extLst>
          </p:cNvPr>
          <p:cNvSpPr>
            <a:spLocks noGrp="1"/>
          </p:cNvSpPr>
          <p:nvPr>
            <p:ph type="subTitle" idx="1"/>
            <p:custDataLst>
              <p:tags r:id="rId3"/>
            </p:custDataLst>
          </p:nvPr>
        </p:nvSpPr>
        <p:spPr>
          <a:xfrm>
            <a:off x="517870" y="2038864"/>
            <a:ext cx="6105351"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commission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chaque fois que tu achètes ou vends un actif financier. Certaines plateformes offrent un certain nombre de transactions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gratuites</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par mois.</a:t>
            </a:r>
          </a:p>
        </p:txBody>
      </p:sp>
      <p:sp>
        <p:nvSpPr>
          <p:cNvPr id="4" name="Slide Number Placeholder 3">
            <a:extLst>
              <a:ext uri="{FF2B5EF4-FFF2-40B4-BE49-F238E27FC236}">
                <a16:creationId xmlns:a16="http://schemas.microsoft.com/office/drawing/2014/main" id="{B361B33F-8DF7-BCF5-BF28-DC0333BEF76D}"/>
              </a:ext>
            </a:extLst>
          </p:cNvPr>
          <p:cNvSpPr>
            <a:spLocks noGrp="1"/>
          </p:cNvSpPr>
          <p:nvPr>
            <p:ph type="sldNum" sz="quarter" idx="12"/>
            <p:custDataLst>
              <p:tags r:id="rId4"/>
            </p:custDataLst>
          </p:nvPr>
        </p:nvSpPr>
        <p:spPr/>
        <p:txBody>
          <a:bodyPr/>
          <a:lstStyle/>
          <a:p>
            <a:fld id="{DFDF98CC-160E-494C-8C3C-8CDC5FA257DE}" type="slidenum">
              <a:rPr lang="en-US" smtClean="0"/>
              <a:t>10</a:t>
            </a:fld>
            <a:endParaRPr lang="en-US"/>
          </a:p>
        </p:txBody>
      </p:sp>
      <p:pic>
        <p:nvPicPr>
          <p:cNvPr id="7" name="Picture 6" descr="Dessin au trait bleu de pièces de monnaie et d’un billet d’un dollar&#10;&#10;Le contenu généré par l’IA peut être incorrect.">
            <a:extLst>
              <a:ext uri="{FF2B5EF4-FFF2-40B4-BE49-F238E27FC236}">
                <a16:creationId xmlns:a16="http://schemas.microsoft.com/office/drawing/2014/main" id="{36C0F4BC-11EE-012F-59A2-FDF7073FA14E}"/>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98932" y="2329568"/>
            <a:ext cx="2653801" cy="2603886"/>
          </a:xfrm>
          <a:prstGeom prst="rect">
            <a:avLst/>
          </a:prstGeom>
        </p:spPr>
      </p:pic>
    </p:spTree>
    <p:extLst>
      <p:ext uri="{BB962C8B-B14F-4D97-AF65-F5344CB8AC3E}">
        <p14:creationId xmlns:p14="http://schemas.microsoft.com/office/powerpoint/2010/main" val="136088392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623CD-6DAF-3DC2-D13C-F1EC28CA6878}"/>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Des frais te sont facturés chaque trimestre simplement pour maintenir ton compte de placement ouvert, même si tu n’effectues aucune opération. De quel type de frais s’agit-il?</a:t>
            </a:r>
          </a:p>
        </p:txBody>
      </p:sp>
      <p:sp>
        <p:nvSpPr>
          <p:cNvPr id="3" name="Subtitle 2">
            <a:extLst>
              <a:ext uri="{FF2B5EF4-FFF2-40B4-BE49-F238E27FC236}">
                <a16:creationId xmlns:a16="http://schemas.microsoft.com/office/drawing/2014/main" id="{ED7CFD94-0353-48C3-C573-277BDA8291DE}"/>
              </a:ext>
            </a:extLst>
          </p:cNvPr>
          <p:cNvSpPr>
            <a:spLocks noGrp="1"/>
          </p:cNvSpPr>
          <p:nvPr>
            <p:ph type="subTitle" idx="1"/>
            <p:custDataLst>
              <p:tags r:id="rId2"/>
            </p:custDataLst>
          </p:nvPr>
        </p:nvSpPr>
        <p:spPr>
          <a:xfrm>
            <a:off x="517871" y="3200400"/>
            <a:ext cx="10613886" cy="2631988"/>
          </a:xfrm>
        </p:spPr>
        <p:txBody>
          <a:bodyPr>
            <a:normAutofit/>
          </a:bodyPr>
          <a:lstStyle/>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souscription initiaux</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retrait</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gestion courante</a:t>
            </a:r>
          </a:p>
        </p:txBody>
      </p:sp>
      <p:sp>
        <p:nvSpPr>
          <p:cNvPr id="4" name="Slide Number Placeholder 3">
            <a:extLst>
              <a:ext uri="{FF2B5EF4-FFF2-40B4-BE49-F238E27FC236}">
                <a16:creationId xmlns:a16="http://schemas.microsoft.com/office/drawing/2014/main" id="{07472D31-697E-2EC4-FB80-E88C2A45A11E}"/>
              </a:ext>
            </a:extLst>
          </p:cNvPr>
          <p:cNvSpPr>
            <a:spLocks noGrp="1"/>
          </p:cNvSpPr>
          <p:nvPr>
            <p:ph type="sldNum" sz="quarter" idx="12"/>
            <p:custDataLst>
              <p:tags r:id="rId3"/>
            </p:custDataLst>
          </p:nvPr>
        </p:nvSpPr>
        <p:spPr/>
        <p:txBody>
          <a:bodyPr/>
          <a:lstStyle/>
          <a:p>
            <a:fld id="{DFDF98CC-160E-494C-8C3C-8CDC5FA257DE}" type="slidenum">
              <a:rPr lang="en-US" smtClean="0"/>
              <a:t>11</a:t>
            </a:fld>
            <a:endParaRPr lang="en-US"/>
          </a:p>
        </p:txBody>
      </p:sp>
    </p:spTree>
    <p:extLst>
      <p:ext uri="{BB962C8B-B14F-4D97-AF65-F5344CB8AC3E}">
        <p14:creationId xmlns:p14="http://schemas.microsoft.com/office/powerpoint/2010/main" val="256281695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3B964-1507-412C-C261-EE0066363F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8F6EB-22D3-7C50-BEE8-28CE726597C2}"/>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Des frais te sont facturés chaque trimestre simplement pour maintenir ton compte de placement ouvert, même si tu n’effectues aucune opération. De quel type de frais s’agit-il?</a:t>
            </a:r>
          </a:p>
        </p:txBody>
      </p:sp>
      <p:sp>
        <p:nvSpPr>
          <p:cNvPr id="3" name="Subtitle 2">
            <a:extLst>
              <a:ext uri="{FF2B5EF4-FFF2-40B4-BE49-F238E27FC236}">
                <a16:creationId xmlns:a16="http://schemas.microsoft.com/office/drawing/2014/main" id="{46B12673-D19F-3E06-3F9D-3F0D6006EC2F}"/>
              </a:ext>
            </a:extLst>
          </p:cNvPr>
          <p:cNvSpPr>
            <a:spLocks noGrp="1"/>
          </p:cNvSpPr>
          <p:nvPr>
            <p:ph type="subTitle" idx="1"/>
            <p:custDataLst>
              <p:tags r:id="rId2"/>
            </p:custDataLst>
          </p:nvPr>
        </p:nvSpPr>
        <p:spPr>
          <a:xfrm>
            <a:off x="517871" y="3200400"/>
            <a:ext cx="10613886" cy="2631988"/>
          </a:xfrm>
        </p:spPr>
        <p:txBody>
          <a:bodyPr>
            <a:normAutofit/>
          </a:bodyPr>
          <a:lstStyle/>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souscription initiaux</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retrait</a:t>
            </a: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C) Frais de gestion courante</a:t>
            </a:r>
          </a:p>
        </p:txBody>
      </p:sp>
      <p:sp>
        <p:nvSpPr>
          <p:cNvPr id="4" name="Slide Number Placeholder 3">
            <a:extLst>
              <a:ext uri="{FF2B5EF4-FFF2-40B4-BE49-F238E27FC236}">
                <a16:creationId xmlns:a16="http://schemas.microsoft.com/office/drawing/2014/main" id="{66281FC0-CE8B-3F87-7300-F8B1B987272B}"/>
              </a:ext>
            </a:extLst>
          </p:cNvPr>
          <p:cNvSpPr>
            <a:spLocks noGrp="1"/>
          </p:cNvSpPr>
          <p:nvPr>
            <p:ph type="sldNum" sz="quarter" idx="12"/>
            <p:custDataLst>
              <p:tags r:id="rId3"/>
            </p:custDataLst>
          </p:nvPr>
        </p:nvSpPr>
        <p:spPr/>
        <p:txBody>
          <a:bodyPr/>
          <a:lstStyle/>
          <a:p>
            <a:fld id="{DFDF98CC-160E-494C-8C3C-8CDC5FA257DE}" type="slidenum">
              <a:rPr lang="en-US" smtClean="0"/>
              <a:t>12</a:t>
            </a:fld>
            <a:endParaRPr lang="en-US"/>
          </a:p>
        </p:txBody>
      </p:sp>
    </p:spTree>
    <p:extLst>
      <p:ext uri="{BB962C8B-B14F-4D97-AF65-F5344CB8AC3E}">
        <p14:creationId xmlns:p14="http://schemas.microsoft.com/office/powerpoint/2010/main" val="16706362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2D943-8E18-3C17-AFCB-019D96FFC69F}"/>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A37ACC37-9CDC-B6EA-AF3F-57AF18DA9484}"/>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E6B722CA-F280-47A1-0959-9B9111FEBC6E}"/>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gestion courante</a:t>
            </a:r>
          </a:p>
        </p:txBody>
      </p:sp>
      <p:sp>
        <p:nvSpPr>
          <p:cNvPr id="3" name="Subtitle 2">
            <a:extLst>
              <a:ext uri="{FF2B5EF4-FFF2-40B4-BE49-F238E27FC236}">
                <a16:creationId xmlns:a16="http://schemas.microsoft.com/office/drawing/2014/main" id="{C07DAF00-46AB-A6F0-A29C-4C4C4AFE7295}"/>
              </a:ext>
            </a:extLst>
          </p:cNvPr>
          <p:cNvSpPr>
            <a:spLocks noGrp="1"/>
          </p:cNvSpPr>
          <p:nvPr>
            <p:ph type="subTitle" idx="1"/>
            <p:custDataLst>
              <p:tags r:id="rId3"/>
            </p:custDataLst>
          </p:nvPr>
        </p:nvSpPr>
        <p:spPr>
          <a:xfrm>
            <a:off x="517871" y="2038864"/>
            <a:ext cx="557813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gestion courante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pour la tenue de ton compte, en particulier si ton solde est inférieur à un certain montant. Ils sont souvent facturés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mensuellement</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ou </a:t>
            </a: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annuellement</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a:t>
            </a:r>
          </a:p>
        </p:txBody>
      </p:sp>
      <p:sp>
        <p:nvSpPr>
          <p:cNvPr id="4" name="Slide Number Placeholder 3">
            <a:extLst>
              <a:ext uri="{FF2B5EF4-FFF2-40B4-BE49-F238E27FC236}">
                <a16:creationId xmlns:a16="http://schemas.microsoft.com/office/drawing/2014/main" id="{825656CC-5FAB-967B-2D1D-5420A8936A0A}"/>
              </a:ext>
            </a:extLst>
          </p:cNvPr>
          <p:cNvSpPr>
            <a:spLocks noGrp="1"/>
          </p:cNvSpPr>
          <p:nvPr>
            <p:ph type="sldNum" sz="quarter" idx="12"/>
            <p:custDataLst>
              <p:tags r:id="rId4"/>
            </p:custDataLst>
          </p:nvPr>
        </p:nvSpPr>
        <p:spPr/>
        <p:txBody>
          <a:bodyPr/>
          <a:lstStyle/>
          <a:p>
            <a:fld id="{DFDF98CC-160E-494C-8C3C-8CDC5FA257DE}" type="slidenum">
              <a:rPr lang="en-US" smtClean="0"/>
              <a:t>13</a:t>
            </a:fld>
            <a:endParaRPr lang="en-US"/>
          </a:p>
        </p:txBody>
      </p:sp>
      <p:pic>
        <p:nvPicPr>
          <p:cNvPr id="5" name="Picture 4" descr="Dessin au trait blanc représentant un téléphone portable et des bulles de dialogue&#10;&#10;Le contenu généré par l’IA peut être incorrect.">
            <a:extLst>
              <a:ext uri="{FF2B5EF4-FFF2-40B4-BE49-F238E27FC236}">
                <a16:creationId xmlns:a16="http://schemas.microsoft.com/office/drawing/2014/main" id="{2E7B6E7F-04E3-2CEA-C9A2-95DBB4C205AF}"/>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231429" y="2296760"/>
            <a:ext cx="2678575" cy="2628194"/>
          </a:xfrm>
          <a:prstGeom prst="rect">
            <a:avLst/>
          </a:prstGeom>
        </p:spPr>
      </p:pic>
    </p:spTree>
    <p:extLst>
      <p:ext uri="{BB962C8B-B14F-4D97-AF65-F5344CB8AC3E}">
        <p14:creationId xmlns:p14="http://schemas.microsoft.com/office/powerpoint/2010/main" val="276325814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2"/>
          <p:cNvSpPr txBox="1">
            <a:spLocks noGrp="1"/>
          </p:cNvSpPr>
          <p:nvPr>
            <p:ph type="ctrTitle"/>
            <p:custDataLst>
              <p:tags r:id="rId1"/>
            </p:custDataLst>
          </p:nvPr>
        </p:nvSpPr>
        <p:spPr>
          <a:xfrm>
            <a:off x="517870" y="1160463"/>
            <a:ext cx="10613887" cy="668337"/>
          </a:xfrm>
          <a:prstGeom prst="rect">
            <a:avLst/>
          </a:prstGeom>
          <a:noFill/>
          <a:ln>
            <a:noFill/>
          </a:ln>
        </p:spPr>
        <p:txBody>
          <a:bodyPr spcFirstLastPara="1" wrap="square" lIns="91425" tIns="45700" rIns="91425" bIns="45700" anchor="t" anchorCtr="0">
            <a:noAutofit/>
          </a:bodyPr>
          <a:lstStyle/>
          <a:p>
            <a:pPr>
              <a:buClr>
                <a:schemeClr val="dk2"/>
              </a:buClr>
              <a:buSzPts val="4400"/>
            </a:pPr>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Tu décides de retirer </a:t>
            </a:r>
            <a:r>
              <a:rPr lang="fr-CA">
                <a:uFill>
                  <a:solidFill>
                    <a:prstClr val="black">
                      <a:alpha val="0"/>
                    </a:prstClr>
                  </a:solidFill>
                </a:uFill>
                <a:latin typeface="Century Gothic"/>
                <a:ea typeface="Century Gothic"/>
                <a:cs typeface="Century Gothic"/>
              </a:rPr>
              <a:t>de l’</a:t>
            </a:r>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argent de ton compte d’investissement, et des frais de 30 $ te sont facturés pour cela.</a:t>
            </a:r>
            <a:endParaRPr/>
          </a:p>
        </p:txBody>
      </p:sp>
      <p:sp>
        <p:nvSpPr>
          <p:cNvPr id="7" name="Slide Number Placeholder 6">
            <a:extLst>
              <a:ext uri="{FF2B5EF4-FFF2-40B4-BE49-F238E27FC236}">
                <a16:creationId xmlns:a16="http://schemas.microsoft.com/office/drawing/2014/main" id="{595BB57A-6F00-161B-B080-878D6F34DDED}"/>
              </a:ext>
            </a:extLst>
          </p:cNvPr>
          <p:cNvSpPr>
            <a:spLocks noGrp="1"/>
          </p:cNvSpPr>
          <p:nvPr>
            <p:ph type="sldNum" sz="quarter" idx="12"/>
            <p:custDataLst>
              <p:tags r:id="rId2"/>
            </p:custDataLst>
          </p:nvPr>
        </p:nvSpPr>
        <p:spPr/>
        <p:txBody>
          <a:bodyPr/>
          <a:lstStyle/>
          <a:p>
            <a:fld id="{DFDF98CC-160E-494C-8C3C-8CDC5FA257DE}" type="slidenum">
              <a:rPr lang="en-US" smtClean="0"/>
              <a:t>14</a:t>
            </a:fld>
            <a:endParaRPr lang="en-US"/>
          </a:p>
        </p:txBody>
      </p:sp>
      <p:sp>
        <p:nvSpPr>
          <p:cNvPr id="14" name="Subtitle 13">
            <a:extLst>
              <a:ext uri="{FF2B5EF4-FFF2-40B4-BE49-F238E27FC236}">
                <a16:creationId xmlns:a16="http://schemas.microsoft.com/office/drawing/2014/main" id="{6A5C2D11-882C-D660-D6F6-7F260D982986}"/>
              </a:ext>
            </a:extLst>
          </p:cNvPr>
          <p:cNvSpPr>
            <a:spLocks noGrp="1"/>
          </p:cNvSpPr>
          <p:nvPr>
            <p:ph type="subTitle" idx="1"/>
            <p:custDataLst>
              <p:tags r:id="rId3"/>
            </p:custDataLst>
          </p:nvPr>
        </p:nvSpPr>
        <p:spPr>
          <a:xfrm>
            <a:off x="517871" y="3002692"/>
            <a:ext cx="11251796" cy="3018938"/>
          </a:xfrm>
        </p:spPr>
        <p:txBody>
          <a:bodyPr>
            <a:normAutofit/>
          </a:bodyPr>
          <a:lstStyle/>
          <a:p>
            <a:pPr marL="0" lvl="0" indent="0">
              <a:spcBef>
                <a:spcPct val="0"/>
              </a:spcBef>
              <a:buClr>
                <a:schemeClr val="dk1"/>
              </a:buClr>
              <a:buSzPts val="110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 De quel type de frais s’agit-il?</a:t>
            </a:r>
            <a:br>
              <a:rPr sz="2800"/>
            </a:br>
            <a:endParaRPr lang="en-CA" sz="2800">
              <a:solidFill>
                <a:schemeClr val="dk1"/>
              </a:solidFill>
            </a:endParaRP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retrait</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d’inactivité</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souscription différés</a:t>
            </a:r>
          </a:p>
        </p:txBody>
      </p:sp>
    </p:spTree>
    <p:extLst>
      <p:ext uri="{BB962C8B-B14F-4D97-AF65-F5344CB8AC3E}">
        <p14:creationId xmlns:p14="http://schemas.microsoft.com/office/powerpoint/2010/main" val="166697060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3">
          <a:extLst>
            <a:ext uri="{FF2B5EF4-FFF2-40B4-BE49-F238E27FC236}">
              <a16:creationId xmlns:a16="http://schemas.microsoft.com/office/drawing/2014/main" id="{3C4E470B-7F85-F023-1C1E-106E2EEC97D7}"/>
            </a:ext>
          </a:extLst>
        </p:cNvPr>
        <p:cNvGrpSpPr/>
        <p:nvPr/>
      </p:nvGrpSpPr>
      <p:grpSpPr>
        <a:xfrm>
          <a:off x="0" y="0"/>
          <a:ext cx="0" cy="0"/>
          <a:chOff x="0" y="0"/>
          <a:chExt cx="0" cy="0"/>
        </a:xfrm>
      </p:grpSpPr>
      <p:sp>
        <p:nvSpPr>
          <p:cNvPr id="234" name="Google Shape;234;p22">
            <a:extLst>
              <a:ext uri="{FF2B5EF4-FFF2-40B4-BE49-F238E27FC236}">
                <a16:creationId xmlns:a16="http://schemas.microsoft.com/office/drawing/2014/main" id="{6639B819-9E06-BFC9-F1CC-94ED0489E0D7}"/>
              </a:ext>
            </a:extLst>
          </p:cNvPr>
          <p:cNvSpPr txBox="1">
            <a:spLocks noGrp="1"/>
          </p:cNvSpPr>
          <p:nvPr>
            <p:ph type="ctrTitle"/>
            <p:custDataLst>
              <p:tags r:id="rId1"/>
            </p:custDataLst>
          </p:nvPr>
        </p:nvSpPr>
        <p:spPr>
          <a:xfrm>
            <a:off x="517870" y="1160463"/>
            <a:ext cx="10613887" cy="668337"/>
          </a:xfrm>
          <a:prstGeom prst="rect">
            <a:avLst/>
          </a:prstGeom>
          <a:noFill/>
          <a:ln>
            <a:noFill/>
          </a:ln>
        </p:spPr>
        <p:txBody>
          <a:bodyPr spcFirstLastPara="1" wrap="square" lIns="91425" tIns="45700" rIns="91425" bIns="45700" anchor="t" anchorCtr="0">
            <a:noAutofit/>
          </a:bodyPr>
          <a:lstStyle/>
          <a:p>
            <a:pPr>
              <a:buClr>
                <a:schemeClr val="dk2"/>
              </a:buClr>
              <a:buSzPts val="4400"/>
            </a:pPr>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Tu décides de retirer </a:t>
            </a:r>
            <a:r>
              <a:rPr lang="fr-CA">
                <a:uFill>
                  <a:solidFill>
                    <a:prstClr val="black">
                      <a:alpha val="0"/>
                    </a:prstClr>
                  </a:solidFill>
                </a:uFill>
                <a:latin typeface="Century Gothic"/>
                <a:ea typeface="Century Gothic"/>
                <a:cs typeface="Century Gothic"/>
              </a:rPr>
              <a:t>de l’</a:t>
            </a:r>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argent de ton compte d’investissement, et des frais de 30 $ te sont facturés pour cela.</a:t>
            </a:r>
            <a:endParaRPr/>
          </a:p>
        </p:txBody>
      </p:sp>
      <p:sp>
        <p:nvSpPr>
          <p:cNvPr id="7" name="Slide Number Placeholder 6">
            <a:extLst>
              <a:ext uri="{FF2B5EF4-FFF2-40B4-BE49-F238E27FC236}">
                <a16:creationId xmlns:a16="http://schemas.microsoft.com/office/drawing/2014/main" id="{3E91EC48-EDEC-935B-C796-8A83279E76E6}"/>
              </a:ext>
            </a:extLst>
          </p:cNvPr>
          <p:cNvSpPr>
            <a:spLocks noGrp="1"/>
          </p:cNvSpPr>
          <p:nvPr>
            <p:ph type="sldNum" sz="quarter" idx="12"/>
            <p:custDataLst>
              <p:tags r:id="rId2"/>
            </p:custDataLst>
          </p:nvPr>
        </p:nvSpPr>
        <p:spPr/>
        <p:txBody>
          <a:bodyPr/>
          <a:lstStyle/>
          <a:p>
            <a:fld id="{DFDF98CC-160E-494C-8C3C-8CDC5FA257DE}" type="slidenum">
              <a:rPr lang="en-US" smtClean="0"/>
              <a:t>15</a:t>
            </a:fld>
            <a:endParaRPr lang="en-US"/>
          </a:p>
        </p:txBody>
      </p:sp>
      <p:sp>
        <p:nvSpPr>
          <p:cNvPr id="14" name="Subtitle 13">
            <a:extLst>
              <a:ext uri="{FF2B5EF4-FFF2-40B4-BE49-F238E27FC236}">
                <a16:creationId xmlns:a16="http://schemas.microsoft.com/office/drawing/2014/main" id="{5D9C64D4-4727-C7FA-F9C8-673FFA4ED2BE}"/>
              </a:ext>
            </a:extLst>
          </p:cNvPr>
          <p:cNvSpPr>
            <a:spLocks noGrp="1"/>
          </p:cNvSpPr>
          <p:nvPr>
            <p:ph type="subTitle" idx="1"/>
            <p:custDataLst>
              <p:tags r:id="rId3"/>
            </p:custDataLst>
          </p:nvPr>
        </p:nvSpPr>
        <p:spPr>
          <a:xfrm>
            <a:off x="517871" y="3002692"/>
            <a:ext cx="11251796" cy="3018938"/>
          </a:xfrm>
        </p:spPr>
        <p:txBody>
          <a:bodyPr>
            <a:normAutofit/>
          </a:bodyPr>
          <a:lstStyle/>
          <a:p>
            <a:pPr marL="0" lvl="0" indent="0">
              <a:spcBef>
                <a:spcPct val="0"/>
              </a:spcBef>
              <a:buClr>
                <a:schemeClr val="dk1"/>
              </a:buClr>
              <a:buSzPts val="110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 De quel type de frais s’agit-il?</a:t>
            </a:r>
            <a:br>
              <a:rPr sz="2800"/>
            </a:br>
            <a:endParaRPr lang="en-CA" sz="2800">
              <a:solidFill>
                <a:schemeClr val="dk1"/>
              </a:solidFill>
            </a:endParaRPr>
          </a:p>
          <a:p>
            <a:pPr marL="0" lvl="0" indent="0">
              <a:spcBef>
                <a:spcPts val="1200"/>
              </a:spcBef>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A) Frais de retrait</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d’inactivité</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souscription différés</a:t>
            </a:r>
          </a:p>
        </p:txBody>
      </p:sp>
    </p:spTree>
    <p:extLst>
      <p:ext uri="{BB962C8B-B14F-4D97-AF65-F5344CB8AC3E}">
        <p14:creationId xmlns:p14="http://schemas.microsoft.com/office/powerpoint/2010/main" val="13660091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CD0CD-D7F4-A9C2-04AE-9D0F78B53688}"/>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63AFFC62-961F-6B4F-56CC-98AF88B88597}"/>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35029ABB-4CC8-2D1B-C528-F4CAD3B5472C}"/>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retrait</a:t>
            </a:r>
          </a:p>
        </p:txBody>
      </p:sp>
      <p:sp>
        <p:nvSpPr>
          <p:cNvPr id="3" name="Subtitle 2">
            <a:extLst>
              <a:ext uri="{FF2B5EF4-FFF2-40B4-BE49-F238E27FC236}">
                <a16:creationId xmlns:a16="http://schemas.microsoft.com/office/drawing/2014/main" id="{32EA4A29-A37D-FD40-AA34-24A8F6639D44}"/>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retrait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lorsque tu retires de l’argent de ton compte.</a:t>
            </a:r>
          </a:p>
        </p:txBody>
      </p:sp>
      <p:sp>
        <p:nvSpPr>
          <p:cNvPr id="4" name="Slide Number Placeholder 3">
            <a:extLst>
              <a:ext uri="{FF2B5EF4-FFF2-40B4-BE49-F238E27FC236}">
                <a16:creationId xmlns:a16="http://schemas.microsoft.com/office/drawing/2014/main" id="{960C7D4A-61DD-153C-331A-7F9194C250B1}"/>
              </a:ext>
            </a:extLst>
          </p:cNvPr>
          <p:cNvSpPr>
            <a:spLocks noGrp="1"/>
          </p:cNvSpPr>
          <p:nvPr>
            <p:ph type="sldNum" sz="quarter" idx="12"/>
            <p:custDataLst>
              <p:tags r:id="rId4"/>
            </p:custDataLst>
          </p:nvPr>
        </p:nvSpPr>
        <p:spPr/>
        <p:txBody>
          <a:bodyPr/>
          <a:lstStyle/>
          <a:p>
            <a:fld id="{DFDF98CC-160E-494C-8C3C-8CDC5FA257DE}" type="slidenum">
              <a:rPr lang="en-US" smtClean="0"/>
              <a:t>16</a:t>
            </a:fld>
            <a:endParaRPr lang="en-US"/>
          </a:p>
        </p:txBody>
      </p:sp>
      <p:pic>
        <p:nvPicPr>
          <p:cNvPr id="5" name="Picture 4" descr="Un signe de dollar en blanc sur un fond noir&#10;&#10;Le contenu généré par l’IA peut être incorrect.">
            <a:extLst>
              <a:ext uri="{FF2B5EF4-FFF2-40B4-BE49-F238E27FC236}">
                <a16:creationId xmlns:a16="http://schemas.microsoft.com/office/drawing/2014/main" id="{EF347D4B-7701-05A2-AD54-3A22E2F62428}"/>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9622" y="2251604"/>
            <a:ext cx="3030243" cy="2973248"/>
          </a:xfrm>
          <a:prstGeom prst="rect">
            <a:avLst/>
          </a:prstGeom>
        </p:spPr>
      </p:pic>
    </p:spTree>
    <p:extLst>
      <p:ext uri="{BB962C8B-B14F-4D97-AF65-F5344CB8AC3E}">
        <p14:creationId xmlns:p14="http://schemas.microsoft.com/office/powerpoint/2010/main" val="308843952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5BA65-8894-CA9F-9F85-92D8C2AED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5B7FC-2015-8E3E-BF5B-25712E356F5F}"/>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n’as effectué aucune opération pendant six mois, et ta plateforme t’impose une pénalité.</a:t>
            </a:r>
            <a:endParaRPr lang="en-US" b="0"/>
          </a:p>
        </p:txBody>
      </p:sp>
      <p:sp>
        <p:nvSpPr>
          <p:cNvPr id="3" name="Subtitle 2">
            <a:extLst>
              <a:ext uri="{FF2B5EF4-FFF2-40B4-BE49-F238E27FC236}">
                <a16:creationId xmlns:a16="http://schemas.microsoft.com/office/drawing/2014/main" id="{8DFA8079-8D8A-71E0-B42B-63D48FD2E8F7}"/>
              </a:ext>
            </a:extLst>
          </p:cNvPr>
          <p:cNvSpPr>
            <a:spLocks noGrp="1"/>
          </p:cNvSpPr>
          <p:nvPr>
            <p:ph type="subTitle" idx="1"/>
            <p:custDataLst>
              <p:tags r:id="rId2"/>
            </p:custDataLst>
          </p:nvPr>
        </p:nvSpPr>
        <p:spPr>
          <a:xfrm>
            <a:off x="517870" y="2669058"/>
            <a:ext cx="11158193" cy="3352571"/>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Comment s’appelle ce type de frais?</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d’inactivité</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retrait</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uniformes</a:t>
            </a:r>
          </a:p>
        </p:txBody>
      </p:sp>
      <p:sp>
        <p:nvSpPr>
          <p:cNvPr id="4" name="Slide Number Placeholder 3">
            <a:extLst>
              <a:ext uri="{FF2B5EF4-FFF2-40B4-BE49-F238E27FC236}">
                <a16:creationId xmlns:a16="http://schemas.microsoft.com/office/drawing/2014/main" id="{4CA0F80D-9A80-1A24-6BDE-A343E1149958}"/>
              </a:ext>
            </a:extLst>
          </p:cNvPr>
          <p:cNvSpPr>
            <a:spLocks noGrp="1"/>
          </p:cNvSpPr>
          <p:nvPr>
            <p:ph type="sldNum" sz="quarter" idx="12"/>
            <p:custDataLst>
              <p:tags r:id="rId3"/>
            </p:custDataLst>
          </p:nvPr>
        </p:nvSpPr>
        <p:spPr/>
        <p:txBody>
          <a:bodyPr/>
          <a:lstStyle/>
          <a:p>
            <a:fld id="{DFDF98CC-160E-494C-8C3C-8CDC5FA257DE}" type="slidenum">
              <a:rPr lang="en-US" smtClean="0"/>
              <a:t>17</a:t>
            </a:fld>
            <a:endParaRPr lang="en-US"/>
          </a:p>
        </p:txBody>
      </p:sp>
    </p:spTree>
    <p:extLst>
      <p:ext uri="{BB962C8B-B14F-4D97-AF65-F5344CB8AC3E}">
        <p14:creationId xmlns:p14="http://schemas.microsoft.com/office/powerpoint/2010/main" val="176714008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4E6F9-4B2C-B72F-D758-19EDA5932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1418D-97A6-1B3A-4BDD-F15C426F2895}"/>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n’as effectué aucune opération pendant six mois, et ta plateforme t’impose une pénalité.</a:t>
            </a:r>
            <a:endParaRPr lang="en-US" b="0"/>
          </a:p>
        </p:txBody>
      </p:sp>
      <p:sp>
        <p:nvSpPr>
          <p:cNvPr id="3" name="Subtitle 2">
            <a:extLst>
              <a:ext uri="{FF2B5EF4-FFF2-40B4-BE49-F238E27FC236}">
                <a16:creationId xmlns:a16="http://schemas.microsoft.com/office/drawing/2014/main" id="{F9CF043E-2CDB-8B37-4A35-B4C864CB67D8}"/>
              </a:ext>
            </a:extLst>
          </p:cNvPr>
          <p:cNvSpPr>
            <a:spLocks noGrp="1"/>
          </p:cNvSpPr>
          <p:nvPr>
            <p:ph type="subTitle" idx="1"/>
            <p:custDataLst>
              <p:tags r:id="rId2"/>
            </p:custDataLst>
          </p:nvPr>
        </p:nvSpPr>
        <p:spPr>
          <a:xfrm>
            <a:off x="517870" y="2669058"/>
            <a:ext cx="11158193" cy="3352571"/>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Comment s’appelle ce type de frais?</a:t>
            </a:r>
          </a:p>
          <a:p>
            <a:pPr marL="0" indent="0">
              <a:buNone/>
            </a:pPr>
            <a:endParaRPr lang="en-US" sz="2800">
              <a:cs typeface="Arial"/>
            </a:endParaRP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A) Frais d’inactivité</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retrait</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uniformes</a:t>
            </a:r>
          </a:p>
        </p:txBody>
      </p:sp>
      <p:sp>
        <p:nvSpPr>
          <p:cNvPr id="4" name="Slide Number Placeholder 3">
            <a:extLst>
              <a:ext uri="{FF2B5EF4-FFF2-40B4-BE49-F238E27FC236}">
                <a16:creationId xmlns:a16="http://schemas.microsoft.com/office/drawing/2014/main" id="{2442320A-C38E-3FC1-5211-995268AE7270}"/>
              </a:ext>
            </a:extLst>
          </p:cNvPr>
          <p:cNvSpPr>
            <a:spLocks noGrp="1"/>
          </p:cNvSpPr>
          <p:nvPr>
            <p:ph type="sldNum" sz="quarter" idx="12"/>
            <p:custDataLst>
              <p:tags r:id="rId3"/>
            </p:custDataLst>
          </p:nvPr>
        </p:nvSpPr>
        <p:spPr/>
        <p:txBody>
          <a:bodyPr/>
          <a:lstStyle/>
          <a:p>
            <a:fld id="{DFDF98CC-160E-494C-8C3C-8CDC5FA257DE}" type="slidenum">
              <a:rPr lang="en-US" smtClean="0"/>
              <a:t>18</a:t>
            </a:fld>
            <a:endParaRPr lang="en-US"/>
          </a:p>
        </p:txBody>
      </p:sp>
    </p:spTree>
    <p:extLst>
      <p:ext uri="{BB962C8B-B14F-4D97-AF65-F5344CB8AC3E}">
        <p14:creationId xmlns:p14="http://schemas.microsoft.com/office/powerpoint/2010/main" val="155960779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D6897-FFEA-6231-E578-DE9B2DAC358A}"/>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C1A5C9DE-D184-CD36-3F2B-B2B9B89A218F}"/>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14C650B6-8968-C21D-F159-E88732A88F1D}"/>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d’inactivité</a:t>
            </a:r>
          </a:p>
        </p:txBody>
      </p:sp>
      <p:sp>
        <p:nvSpPr>
          <p:cNvPr id="3" name="Subtitle 2">
            <a:extLst>
              <a:ext uri="{FF2B5EF4-FFF2-40B4-BE49-F238E27FC236}">
                <a16:creationId xmlns:a16="http://schemas.microsoft.com/office/drawing/2014/main" id="{339DB78A-2B59-30D8-BC11-CFB8265F1D86}"/>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d’inactivité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lorsque tu n’effectues aucune opération pendant une certaine période.</a:t>
            </a:r>
          </a:p>
          <a:p>
            <a:pPr marL="0" indent="0">
              <a:buNone/>
            </a:pPr>
            <a:endParaRPr lang="en-US" sz="2600" b="1">
              <a:solidFill>
                <a:srgbClr val="374151"/>
              </a:solidFill>
              <a:ea typeface="+mn-lt"/>
              <a:cs typeface="+mn-lt"/>
            </a:endParaRPr>
          </a:p>
        </p:txBody>
      </p:sp>
      <p:sp>
        <p:nvSpPr>
          <p:cNvPr id="4" name="Slide Number Placeholder 3">
            <a:extLst>
              <a:ext uri="{FF2B5EF4-FFF2-40B4-BE49-F238E27FC236}">
                <a16:creationId xmlns:a16="http://schemas.microsoft.com/office/drawing/2014/main" id="{7302F51F-E689-3A46-7914-95E0277F28AD}"/>
              </a:ext>
            </a:extLst>
          </p:cNvPr>
          <p:cNvSpPr>
            <a:spLocks noGrp="1"/>
          </p:cNvSpPr>
          <p:nvPr>
            <p:ph type="sldNum" sz="quarter" idx="12"/>
            <p:custDataLst>
              <p:tags r:id="rId4"/>
            </p:custDataLst>
          </p:nvPr>
        </p:nvSpPr>
        <p:spPr/>
        <p:txBody>
          <a:bodyPr/>
          <a:lstStyle/>
          <a:p>
            <a:fld id="{DFDF98CC-160E-494C-8C3C-8CDC5FA257DE}" type="slidenum">
              <a:rPr lang="en-US" smtClean="0"/>
              <a:t>19</a:t>
            </a:fld>
            <a:endParaRPr lang="en-US"/>
          </a:p>
        </p:txBody>
      </p:sp>
      <p:pic>
        <p:nvPicPr>
          <p:cNvPr id="7" name="Picture 6" descr="Un téléphone cellulaire blanc sur fond noir&#10;&#10;Le contenu généré par l’IA peut être incorrect.">
            <a:extLst>
              <a:ext uri="{FF2B5EF4-FFF2-40B4-BE49-F238E27FC236}">
                <a16:creationId xmlns:a16="http://schemas.microsoft.com/office/drawing/2014/main" id="{944F2888-DFAD-FAD5-F5BA-10BD6EE1F914}"/>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064286" y="2083902"/>
            <a:ext cx="3112450" cy="3053909"/>
          </a:xfrm>
          <a:prstGeom prst="rect">
            <a:avLst/>
          </a:prstGeom>
        </p:spPr>
      </p:pic>
    </p:spTree>
    <p:extLst>
      <p:ext uri="{BB962C8B-B14F-4D97-AF65-F5344CB8AC3E}">
        <p14:creationId xmlns:p14="http://schemas.microsoft.com/office/powerpoint/2010/main" val="119016306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8E34A-38AF-F096-37AD-F34DF98A751D}"/>
              </a:ext>
            </a:extLst>
          </p:cNvPr>
          <p:cNvSpPr>
            <a:spLocks noGrp="1"/>
          </p:cNvSpPr>
          <p:nvPr>
            <p:ph type="ctrTitle"/>
            <p:custDataLst>
              <p:tags r:id="rId1"/>
            </p:custDataLst>
          </p:nvPr>
        </p:nvSpPr>
        <p:spPr>
          <a:xfrm>
            <a:off x="517870" y="1160463"/>
            <a:ext cx="9627027"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Objectifs d’apprentissage</a:t>
            </a:r>
          </a:p>
        </p:txBody>
      </p:sp>
      <p:sp>
        <p:nvSpPr>
          <p:cNvPr id="3" name="Subtitle 2">
            <a:extLst>
              <a:ext uri="{FF2B5EF4-FFF2-40B4-BE49-F238E27FC236}">
                <a16:creationId xmlns:a16="http://schemas.microsoft.com/office/drawing/2014/main" id="{2FAFF6CB-665F-4159-BEA6-714327D76113}"/>
              </a:ext>
            </a:extLst>
          </p:cNvPr>
          <p:cNvSpPr>
            <a:spLocks noGrp="1"/>
          </p:cNvSpPr>
          <p:nvPr>
            <p:ph type="subTitle" idx="1"/>
            <p:custDataLst>
              <p:tags r:id="rId2"/>
            </p:custDataLst>
          </p:nvPr>
        </p:nvSpPr>
        <p:spPr>
          <a:xfrm>
            <a:off x="517870" y="1875136"/>
            <a:ext cx="11251795" cy="4003591"/>
          </a:xfrm>
        </p:spPr>
        <p:txBody>
          <a:bodyPr>
            <a:noAutofit/>
          </a:bodyPr>
          <a:lstStyle/>
          <a:p>
            <a:pPr marL="365125" lvl="0" indent="-219075">
              <a:lnSpc>
                <a:spcPct val="95000"/>
              </a:lnSpc>
              <a:spcBef>
                <a:spcPts val="120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Identifier et expliquer les types courants de frais associés aux plateformes d’investissement autonome, notamment</a:t>
            </a: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commission</a:t>
            </a: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gestion courante</a:t>
            </a: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retrait et d’inactivité</a:t>
            </a:r>
          </a:p>
          <a:p>
            <a:pPr marL="365125" lvl="0" indent="-219075">
              <a:lnSpc>
                <a:spcPct val="95000"/>
              </a:lnSpc>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Distinguer les différents types de frais de commission de vente facturés par les conseillers et conseillères en placements, notamment </a:t>
            </a:r>
            <a:r>
              <a:rPr lang="fr-CA" sz="1600">
                <a:solidFill>
                  <a:srgbClr val="000000"/>
                </a:solidFill>
                <a:uFill>
                  <a:solidFill>
                    <a:prstClr val="black">
                      <a:alpha val="0"/>
                    </a:prstClr>
                  </a:solidFill>
                </a:uFill>
                <a:latin typeface="Century Gothic"/>
                <a:ea typeface="Century Gothic"/>
                <a:cs typeface="Century Gothic"/>
              </a:rPr>
              <a:t>:</a:t>
            </a:r>
            <a:endParaRPr lang="fr-CA" sz="1600" b="0" i="0" u="none" strike="noStrike" cap="none" baseline="0">
              <a:solidFill>
                <a:srgbClr val="000000"/>
              </a:solidFill>
              <a:effectLst/>
              <a:uFill>
                <a:solidFill>
                  <a:prstClr val="black">
                    <a:alpha val="0"/>
                  </a:prstClr>
                </a:solidFill>
              </a:uFill>
              <a:latin typeface="Century Gothic"/>
              <a:ea typeface="Century Gothic"/>
              <a:cs typeface="Century Gothic"/>
            </a:endParaRP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souscription initiaux</a:t>
            </a: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de souscription différés</a:t>
            </a:r>
          </a:p>
          <a:p>
            <a:pPr marL="585788" lvl="1" indent="-220663" algn="l">
              <a:lnSpc>
                <a:spcPct val="95000"/>
              </a:lnSpc>
              <a:spcBef>
                <a:spcPct val="0"/>
              </a:spcBef>
              <a:buClr>
                <a:srgbClr val="A2AAAD"/>
              </a:buClr>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les frais uniformes</a:t>
            </a:r>
          </a:p>
          <a:p>
            <a:pPr marL="365125" lvl="0" indent="-231775">
              <a:lnSpc>
                <a:spcPct val="95000"/>
              </a:lnSpc>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Comprendre le ratio des frais de gestion (RFG) des fonds communs de placement et des FNB, y compris ses principaux éléments.</a:t>
            </a:r>
          </a:p>
          <a:p>
            <a:pPr marL="365125" lvl="0" indent="-231775">
              <a:lnSpc>
                <a:spcPct val="95000"/>
              </a:lnSpc>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Reconnaître le rôle des courtiers dans les placements autonomes et ceux assistés par un conseiller ou une conseillère, et comparer les structures tarifaires des courtiers (par exemple, les plateformes basées sur des commissions et celles sans commission).</a:t>
            </a:r>
          </a:p>
          <a:p>
            <a:pPr marL="365125" lvl="0" indent="-231775">
              <a:lnSpc>
                <a:spcPct val="95000"/>
              </a:lnSpc>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Analyser les considérations clés dans la gestion des coûts d’investissement.</a:t>
            </a:r>
          </a:p>
          <a:p>
            <a:pPr marL="365125" lvl="0" indent="-231775">
              <a:lnSpc>
                <a:spcPct val="95000"/>
              </a:lnSpc>
              <a:spcBef>
                <a:spcPct val="0"/>
              </a:spcBef>
              <a:buSzPts val="1300"/>
              <a:buChar char="●"/>
            </a:pPr>
            <a:r>
              <a:rPr lang="fr-CA" sz="1600" b="0" i="0" u="none" strike="noStrike" cap="none" baseline="0">
                <a:solidFill>
                  <a:srgbClr val="000000"/>
                </a:solidFill>
                <a:effectLst/>
                <a:uFill>
                  <a:solidFill>
                    <a:prstClr val="black">
                      <a:alpha val="0"/>
                    </a:prstClr>
                  </a:solidFill>
                </a:uFill>
                <a:latin typeface="Century Gothic"/>
                <a:ea typeface="Century Gothic"/>
                <a:cs typeface="Century Gothic"/>
              </a:rPr>
              <a:t>Appliquer ses connaissances en matière de frais et de réglementation fiscale pour prendre des décisions éclairées qui aideront à maximiser le rendement des placements au fil du temps.</a:t>
            </a:r>
          </a:p>
        </p:txBody>
      </p:sp>
      <p:sp>
        <p:nvSpPr>
          <p:cNvPr id="4" name="Slide Number Placeholder 3">
            <a:extLst>
              <a:ext uri="{FF2B5EF4-FFF2-40B4-BE49-F238E27FC236}">
                <a16:creationId xmlns:a16="http://schemas.microsoft.com/office/drawing/2014/main" id="{52A5DADA-BE06-D202-DBAE-ED5B628E5A63}"/>
              </a:ext>
            </a:extLst>
          </p:cNvPr>
          <p:cNvSpPr>
            <a:spLocks noGrp="1"/>
          </p:cNvSpPr>
          <p:nvPr>
            <p:ph type="sldNum" sz="quarter" idx="12"/>
            <p:custDataLst>
              <p:tags r:id="rId3"/>
            </p:custDataLst>
          </p:nvPr>
        </p:nvSpPr>
        <p:spPr/>
        <p:txBody>
          <a:bodyPr/>
          <a:lstStyle/>
          <a:p>
            <a:fld id="{DFDF98CC-160E-494C-8C3C-8CDC5FA257DE}" type="slidenum">
              <a:rPr lang="en-US" smtClean="0"/>
              <a:t>2</a:t>
            </a:fld>
            <a:endParaRPr lang="en-US"/>
          </a:p>
        </p:txBody>
      </p:sp>
    </p:spTree>
    <p:extLst>
      <p:ext uri="{BB962C8B-B14F-4D97-AF65-F5344CB8AC3E}">
        <p14:creationId xmlns:p14="http://schemas.microsoft.com/office/powerpoint/2010/main" val="295843454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54740-AAD7-A37B-0858-1591B6338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20157E-F5EF-3CF4-3E9E-D7086D4A3B4C}"/>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Chaque fois que tu achètes ou vends une action, tu paies 10 $. </a:t>
            </a:r>
            <a:endParaRPr lang="en-US" b="0"/>
          </a:p>
        </p:txBody>
      </p:sp>
      <p:sp>
        <p:nvSpPr>
          <p:cNvPr id="3" name="Subtitle 2">
            <a:extLst>
              <a:ext uri="{FF2B5EF4-FFF2-40B4-BE49-F238E27FC236}">
                <a16:creationId xmlns:a16="http://schemas.microsoft.com/office/drawing/2014/main" id="{5B3059B3-CD84-F589-ACC1-7D4444C72A1D}"/>
              </a:ext>
            </a:extLst>
          </p:cNvPr>
          <p:cNvSpPr>
            <a:spLocks noGrp="1"/>
          </p:cNvSpPr>
          <p:nvPr>
            <p:ph type="subTitle" idx="1"/>
            <p:custDataLst>
              <p:tags r:id="rId2"/>
            </p:custDataLst>
          </p:nvPr>
        </p:nvSpPr>
        <p:spPr>
          <a:xfrm>
            <a:off x="517870" y="2236571"/>
            <a:ext cx="11158193" cy="3352571"/>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De quel type de frais s’agit-il?</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souscription différés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transaction</a:t>
            </a:r>
          </a:p>
        </p:txBody>
      </p:sp>
      <p:sp>
        <p:nvSpPr>
          <p:cNvPr id="4" name="Slide Number Placeholder 3">
            <a:extLst>
              <a:ext uri="{FF2B5EF4-FFF2-40B4-BE49-F238E27FC236}">
                <a16:creationId xmlns:a16="http://schemas.microsoft.com/office/drawing/2014/main" id="{12679B37-44C6-B3E1-DE1A-B547E3DFDC55}"/>
              </a:ext>
            </a:extLst>
          </p:cNvPr>
          <p:cNvSpPr>
            <a:spLocks noGrp="1"/>
          </p:cNvSpPr>
          <p:nvPr>
            <p:ph type="sldNum" sz="quarter" idx="12"/>
            <p:custDataLst>
              <p:tags r:id="rId3"/>
            </p:custDataLst>
          </p:nvPr>
        </p:nvSpPr>
        <p:spPr/>
        <p:txBody>
          <a:bodyPr/>
          <a:lstStyle/>
          <a:p>
            <a:fld id="{DFDF98CC-160E-494C-8C3C-8CDC5FA257DE}" type="slidenum">
              <a:rPr lang="en-US" smtClean="0"/>
              <a:t>20</a:t>
            </a:fld>
            <a:endParaRPr lang="en-US"/>
          </a:p>
        </p:txBody>
      </p:sp>
    </p:spTree>
    <p:extLst>
      <p:ext uri="{BB962C8B-B14F-4D97-AF65-F5344CB8AC3E}">
        <p14:creationId xmlns:p14="http://schemas.microsoft.com/office/powerpoint/2010/main" val="121346262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DF7D2-2877-FD55-ACDC-60B790A55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DD1DB0-AC00-E4A4-3791-0517D05514B8}"/>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Chaque fois que tu achètes ou vends une action, tu paies 10 $. </a:t>
            </a:r>
            <a:endParaRPr lang="en-US" b="0"/>
          </a:p>
        </p:txBody>
      </p:sp>
      <p:sp>
        <p:nvSpPr>
          <p:cNvPr id="3" name="Subtitle 2">
            <a:extLst>
              <a:ext uri="{FF2B5EF4-FFF2-40B4-BE49-F238E27FC236}">
                <a16:creationId xmlns:a16="http://schemas.microsoft.com/office/drawing/2014/main" id="{32106722-D7E9-DE5F-5F07-E79DD295430E}"/>
              </a:ext>
            </a:extLst>
          </p:cNvPr>
          <p:cNvSpPr>
            <a:spLocks noGrp="1"/>
          </p:cNvSpPr>
          <p:nvPr>
            <p:ph type="subTitle" idx="1"/>
            <p:custDataLst>
              <p:tags r:id="rId2"/>
            </p:custDataLst>
          </p:nvPr>
        </p:nvSpPr>
        <p:spPr>
          <a:xfrm>
            <a:off x="517870" y="2236571"/>
            <a:ext cx="11158193" cy="3352571"/>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De quel type de frais s’agit-il?</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souscription différés</a:t>
            </a: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C) Frais de transaction</a:t>
            </a:r>
          </a:p>
        </p:txBody>
      </p:sp>
      <p:sp>
        <p:nvSpPr>
          <p:cNvPr id="4" name="Slide Number Placeholder 3">
            <a:extLst>
              <a:ext uri="{FF2B5EF4-FFF2-40B4-BE49-F238E27FC236}">
                <a16:creationId xmlns:a16="http://schemas.microsoft.com/office/drawing/2014/main" id="{579C1478-969C-5CA3-3B2B-6D9FCA978D5A}"/>
              </a:ext>
            </a:extLst>
          </p:cNvPr>
          <p:cNvSpPr>
            <a:spLocks noGrp="1"/>
          </p:cNvSpPr>
          <p:nvPr>
            <p:ph type="sldNum" sz="quarter" idx="12"/>
            <p:custDataLst>
              <p:tags r:id="rId3"/>
            </p:custDataLst>
          </p:nvPr>
        </p:nvSpPr>
        <p:spPr/>
        <p:txBody>
          <a:bodyPr/>
          <a:lstStyle/>
          <a:p>
            <a:fld id="{DFDF98CC-160E-494C-8C3C-8CDC5FA257DE}" type="slidenum">
              <a:rPr lang="en-US" smtClean="0"/>
              <a:t>21</a:t>
            </a:fld>
            <a:endParaRPr lang="en-US"/>
          </a:p>
        </p:txBody>
      </p:sp>
    </p:spTree>
    <p:extLst>
      <p:ext uri="{BB962C8B-B14F-4D97-AF65-F5344CB8AC3E}">
        <p14:creationId xmlns:p14="http://schemas.microsoft.com/office/powerpoint/2010/main" val="261552888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6FC1F-06C4-9359-439B-2C373E5F432C}"/>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5138BB4C-72C6-1A56-425F-CF899E08FF45}"/>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2D4F3542-119E-0F4F-F5A5-A5D0D259B612}"/>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transaction</a:t>
            </a:r>
          </a:p>
        </p:txBody>
      </p:sp>
      <p:sp>
        <p:nvSpPr>
          <p:cNvPr id="3" name="Subtitle 2">
            <a:extLst>
              <a:ext uri="{FF2B5EF4-FFF2-40B4-BE49-F238E27FC236}">
                <a16:creationId xmlns:a16="http://schemas.microsoft.com/office/drawing/2014/main" id="{C1A0DB2F-68AE-BB19-E18C-93907244C2CE}"/>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transaction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lorsqu’un conseiller ou une conseillère effectue des opérations en ton nom.</a:t>
            </a:r>
          </a:p>
        </p:txBody>
      </p:sp>
      <p:sp>
        <p:nvSpPr>
          <p:cNvPr id="4" name="Slide Number Placeholder 3">
            <a:extLst>
              <a:ext uri="{FF2B5EF4-FFF2-40B4-BE49-F238E27FC236}">
                <a16:creationId xmlns:a16="http://schemas.microsoft.com/office/drawing/2014/main" id="{655F893F-C8D2-3039-8C18-52ED8945316F}"/>
              </a:ext>
            </a:extLst>
          </p:cNvPr>
          <p:cNvSpPr>
            <a:spLocks noGrp="1"/>
          </p:cNvSpPr>
          <p:nvPr>
            <p:ph type="sldNum" sz="quarter" idx="12"/>
            <p:custDataLst>
              <p:tags r:id="rId4"/>
            </p:custDataLst>
          </p:nvPr>
        </p:nvSpPr>
        <p:spPr/>
        <p:txBody>
          <a:bodyPr/>
          <a:lstStyle/>
          <a:p>
            <a:fld id="{DFDF98CC-160E-494C-8C3C-8CDC5FA257DE}" type="slidenum">
              <a:rPr lang="en-US" smtClean="0"/>
              <a:t>22</a:t>
            </a:fld>
            <a:endParaRPr lang="en-US"/>
          </a:p>
        </p:txBody>
      </p:sp>
      <p:pic>
        <p:nvPicPr>
          <p:cNvPr id="5" name="Picture 4" descr="Dessin au trait blanc d’une pièce de monnaie et d’un signe de dollar&#10;&#10;Le contenu généré par l’IA peut être incorrect.">
            <a:extLst>
              <a:ext uri="{FF2B5EF4-FFF2-40B4-BE49-F238E27FC236}">
                <a16:creationId xmlns:a16="http://schemas.microsoft.com/office/drawing/2014/main" id="{6216886F-38C8-92E8-C6FB-CAFEB13FB859}"/>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10877" y="2108902"/>
            <a:ext cx="3087700" cy="3029624"/>
          </a:xfrm>
          <a:prstGeom prst="rect">
            <a:avLst/>
          </a:prstGeom>
        </p:spPr>
      </p:pic>
    </p:spTree>
    <p:extLst>
      <p:ext uri="{BB962C8B-B14F-4D97-AF65-F5344CB8AC3E}">
        <p14:creationId xmlns:p14="http://schemas.microsoft.com/office/powerpoint/2010/main" val="420922710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92A97-0F6E-8615-D0E1-34A36605A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44BD3-E5C3-196D-5BDF-CCF08B630A6B}"/>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investis 1 000 $ dans un fonds commun de placement, mais 3 % sont immédiatement prélevés à titre de frais de vente. De quel type de frais s’agit-il?</a:t>
            </a:r>
            <a:endParaRPr lang="en-US" b="0"/>
          </a:p>
        </p:txBody>
      </p:sp>
      <p:sp>
        <p:nvSpPr>
          <p:cNvPr id="3" name="Subtitle 2">
            <a:extLst>
              <a:ext uri="{FF2B5EF4-FFF2-40B4-BE49-F238E27FC236}">
                <a16:creationId xmlns:a16="http://schemas.microsoft.com/office/drawing/2014/main" id="{62C96A62-9E89-428C-7454-47A719664B3A}"/>
              </a:ext>
            </a:extLst>
          </p:cNvPr>
          <p:cNvSpPr>
            <a:spLocks noGrp="1"/>
          </p:cNvSpPr>
          <p:nvPr>
            <p:ph type="subTitle" idx="1"/>
            <p:custDataLst>
              <p:tags r:id="rId2"/>
            </p:custDataLst>
          </p:nvPr>
        </p:nvSpPr>
        <p:spPr>
          <a:xfrm>
            <a:off x="517870" y="2236571"/>
            <a:ext cx="11158193" cy="3352571"/>
          </a:xfrm>
        </p:spPr>
        <p:txBody>
          <a:bodyPr>
            <a:noAutofit/>
          </a:bodyPr>
          <a:lstStyle/>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souscription différés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commission de suivi</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souscription initiaux</a:t>
            </a:r>
            <a:endParaRPr lang="en-US" sz="2800" b="1">
              <a:solidFill>
                <a:srgbClr val="6ABD4A"/>
              </a:solidFill>
              <a:cs typeface="Arial"/>
            </a:endParaRPr>
          </a:p>
        </p:txBody>
      </p:sp>
      <p:sp>
        <p:nvSpPr>
          <p:cNvPr id="4" name="Slide Number Placeholder 3">
            <a:extLst>
              <a:ext uri="{FF2B5EF4-FFF2-40B4-BE49-F238E27FC236}">
                <a16:creationId xmlns:a16="http://schemas.microsoft.com/office/drawing/2014/main" id="{2D86E486-0A63-03A6-C206-E35354EFC7E1}"/>
              </a:ext>
            </a:extLst>
          </p:cNvPr>
          <p:cNvSpPr>
            <a:spLocks noGrp="1"/>
          </p:cNvSpPr>
          <p:nvPr>
            <p:ph type="sldNum" sz="quarter" idx="12"/>
            <p:custDataLst>
              <p:tags r:id="rId3"/>
            </p:custDataLst>
          </p:nvPr>
        </p:nvSpPr>
        <p:spPr/>
        <p:txBody>
          <a:bodyPr/>
          <a:lstStyle/>
          <a:p>
            <a:fld id="{DFDF98CC-160E-494C-8C3C-8CDC5FA257DE}" type="slidenum">
              <a:rPr lang="en-US" smtClean="0"/>
              <a:t>23</a:t>
            </a:fld>
            <a:endParaRPr lang="en-US"/>
          </a:p>
        </p:txBody>
      </p:sp>
    </p:spTree>
    <p:extLst>
      <p:ext uri="{BB962C8B-B14F-4D97-AF65-F5344CB8AC3E}">
        <p14:creationId xmlns:p14="http://schemas.microsoft.com/office/powerpoint/2010/main" val="40409280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1794E-9713-D998-0367-1D08B2C6E9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72EE2-64DC-4942-9BBC-FDF8F1665886}"/>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investis 1 000 $ dans un fonds commun de placement, mais 3 % sont immédiatement prélevés à titre de frais de vente. De quel type de frais s’agit-il?</a:t>
            </a:r>
            <a:endParaRPr lang="en-US" b="0"/>
          </a:p>
        </p:txBody>
      </p:sp>
      <p:sp>
        <p:nvSpPr>
          <p:cNvPr id="3" name="Subtitle 2">
            <a:extLst>
              <a:ext uri="{FF2B5EF4-FFF2-40B4-BE49-F238E27FC236}">
                <a16:creationId xmlns:a16="http://schemas.microsoft.com/office/drawing/2014/main" id="{1F6957C0-CCF8-6A3D-FE1F-AF30F03688B5}"/>
              </a:ext>
            </a:extLst>
          </p:cNvPr>
          <p:cNvSpPr>
            <a:spLocks noGrp="1"/>
          </p:cNvSpPr>
          <p:nvPr>
            <p:ph type="subTitle" idx="1"/>
            <p:custDataLst>
              <p:tags r:id="rId2"/>
            </p:custDataLst>
          </p:nvPr>
        </p:nvSpPr>
        <p:spPr>
          <a:xfrm>
            <a:off x="517870" y="2236571"/>
            <a:ext cx="11158193" cy="3352571"/>
          </a:xfrm>
        </p:spPr>
        <p:txBody>
          <a:bodyPr>
            <a:noAutofit/>
          </a:bodyPr>
          <a:lstStyle/>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souscription différés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commission de suivi</a:t>
            </a: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C) Frais de souscription initiaux</a:t>
            </a:r>
          </a:p>
        </p:txBody>
      </p:sp>
      <p:sp>
        <p:nvSpPr>
          <p:cNvPr id="4" name="Slide Number Placeholder 3">
            <a:extLst>
              <a:ext uri="{FF2B5EF4-FFF2-40B4-BE49-F238E27FC236}">
                <a16:creationId xmlns:a16="http://schemas.microsoft.com/office/drawing/2014/main" id="{1D94363E-AEB4-DF45-9656-82ADC44FB0A7}"/>
              </a:ext>
            </a:extLst>
          </p:cNvPr>
          <p:cNvSpPr>
            <a:spLocks noGrp="1"/>
          </p:cNvSpPr>
          <p:nvPr>
            <p:ph type="sldNum" sz="quarter" idx="12"/>
            <p:custDataLst>
              <p:tags r:id="rId3"/>
            </p:custDataLst>
          </p:nvPr>
        </p:nvSpPr>
        <p:spPr/>
        <p:txBody>
          <a:bodyPr/>
          <a:lstStyle/>
          <a:p>
            <a:fld id="{DFDF98CC-160E-494C-8C3C-8CDC5FA257DE}" type="slidenum">
              <a:rPr lang="en-US" smtClean="0"/>
              <a:t>24</a:t>
            </a:fld>
            <a:endParaRPr lang="en-US"/>
          </a:p>
        </p:txBody>
      </p:sp>
    </p:spTree>
    <p:extLst>
      <p:ext uri="{BB962C8B-B14F-4D97-AF65-F5344CB8AC3E}">
        <p14:creationId xmlns:p14="http://schemas.microsoft.com/office/powerpoint/2010/main" val="400769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FC9F7-099C-6E69-D013-12644C473E3A}"/>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1ADBABEE-AE5E-9F4A-32FB-B211710BA513}"/>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0E51D804-4B61-311C-9368-8F8AEDA1B354}"/>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souscription initiaux</a:t>
            </a:r>
          </a:p>
        </p:txBody>
      </p:sp>
      <p:sp>
        <p:nvSpPr>
          <p:cNvPr id="3" name="Subtitle 2">
            <a:extLst>
              <a:ext uri="{FF2B5EF4-FFF2-40B4-BE49-F238E27FC236}">
                <a16:creationId xmlns:a16="http://schemas.microsoft.com/office/drawing/2014/main" id="{8B18D72C-0892-AAE8-BB01-679BF7ED0764}"/>
              </a:ext>
            </a:extLst>
          </p:cNvPr>
          <p:cNvSpPr>
            <a:spLocks noGrp="1"/>
          </p:cNvSpPr>
          <p:nvPr>
            <p:ph type="subTitle" idx="1"/>
            <p:custDataLst>
              <p:tags r:id="rId3"/>
            </p:custDataLst>
          </p:nvPr>
        </p:nvSpPr>
        <p:spPr>
          <a:xfrm>
            <a:off x="517871" y="2038864"/>
            <a:ext cx="64884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souscription initiaux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ils sont facturés lors de l’achat de parts de fonds et déduits de ton placement initial.</a:t>
            </a:r>
          </a:p>
        </p:txBody>
      </p:sp>
      <p:sp>
        <p:nvSpPr>
          <p:cNvPr id="4" name="Slide Number Placeholder 3">
            <a:extLst>
              <a:ext uri="{FF2B5EF4-FFF2-40B4-BE49-F238E27FC236}">
                <a16:creationId xmlns:a16="http://schemas.microsoft.com/office/drawing/2014/main" id="{F1E8A6CE-F594-F594-DDDA-74E73C5747E9}"/>
              </a:ext>
            </a:extLst>
          </p:cNvPr>
          <p:cNvSpPr>
            <a:spLocks noGrp="1"/>
          </p:cNvSpPr>
          <p:nvPr>
            <p:ph type="sldNum" sz="quarter" idx="12"/>
            <p:custDataLst>
              <p:tags r:id="rId4"/>
            </p:custDataLst>
          </p:nvPr>
        </p:nvSpPr>
        <p:spPr/>
        <p:txBody>
          <a:bodyPr/>
          <a:lstStyle/>
          <a:p>
            <a:fld id="{DFDF98CC-160E-494C-8C3C-8CDC5FA257DE}" type="slidenum">
              <a:rPr lang="en-US" smtClean="0"/>
              <a:t>25</a:t>
            </a:fld>
            <a:endParaRPr lang="en-US"/>
          </a:p>
        </p:txBody>
      </p:sp>
      <p:pic>
        <p:nvPicPr>
          <p:cNvPr id="7" name="Picture 6" descr="Un tableau blanc avec un diagramme circulaire&#10;&#10;Le contenu généré par l’IA peut être incorrect.">
            <a:extLst>
              <a:ext uri="{FF2B5EF4-FFF2-40B4-BE49-F238E27FC236}">
                <a16:creationId xmlns:a16="http://schemas.microsoft.com/office/drawing/2014/main" id="{95175D91-09A3-4C57-B212-164420D75896}"/>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07885" y="2161054"/>
            <a:ext cx="3046450" cy="2989150"/>
          </a:xfrm>
          <a:prstGeom prst="rect">
            <a:avLst/>
          </a:prstGeom>
        </p:spPr>
      </p:pic>
    </p:spTree>
    <p:extLst>
      <p:ext uri="{BB962C8B-B14F-4D97-AF65-F5344CB8AC3E}">
        <p14:creationId xmlns:p14="http://schemas.microsoft.com/office/powerpoint/2010/main" val="67426014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675B9-7EF0-6533-337C-8FA44F2F8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D64CBA-41D2-0255-DD13-22C5FA1F7DDC}"/>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vends tes parts de fonds communs de placement et tu dois payer des frais parce que tu as vendu trop tôt. </a:t>
            </a:r>
            <a:endParaRPr lang="en-US" b="0"/>
          </a:p>
        </p:txBody>
      </p:sp>
      <p:sp>
        <p:nvSpPr>
          <p:cNvPr id="3" name="Subtitle 2">
            <a:extLst>
              <a:ext uri="{FF2B5EF4-FFF2-40B4-BE49-F238E27FC236}">
                <a16:creationId xmlns:a16="http://schemas.microsoft.com/office/drawing/2014/main" id="{6BFEFAE5-47E3-D847-C54F-440C88E3493F}"/>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Comment s’appelle ce type de frais?</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souscription différés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Ratio des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gestion courante</a:t>
            </a:r>
            <a:endParaRPr lang="en-US" sz="2800" b="1">
              <a:solidFill>
                <a:srgbClr val="6ABD4A"/>
              </a:solidFill>
              <a:cs typeface="Arial"/>
            </a:endParaRPr>
          </a:p>
        </p:txBody>
      </p:sp>
      <p:sp>
        <p:nvSpPr>
          <p:cNvPr id="4" name="Slide Number Placeholder 3">
            <a:extLst>
              <a:ext uri="{FF2B5EF4-FFF2-40B4-BE49-F238E27FC236}">
                <a16:creationId xmlns:a16="http://schemas.microsoft.com/office/drawing/2014/main" id="{A3682C60-DE0D-3AF1-D818-0E175B12B3AE}"/>
              </a:ext>
            </a:extLst>
          </p:cNvPr>
          <p:cNvSpPr>
            <a:spLocks noGrp="1"/>
          </p:cNvSpPr>
          <p:nvPr>
            <p:ph type="sldNum" sz="quarter" idx="12"/>
            <p:custDataLst>
              <p:tags r:id="rId3"/>
            </p:custDataLst>
          </p:nvPr>
        </p:nvSpPr>
        <p:spPr/>
        <p:txBody>
          <a:bodyPr/>
          <a:lstStyle/>
          <a:p>
            <a:fld id="{DFDF98CC-160E-494C-8C3C-8CDC5FA257DE}" type="slidenum">
              <a:rPr lang="en-US" smtClean="0"/>
              <a:t>26</a:t>
            </a:fld>
            <a:endParaRPr lang="en-US"/>
          </a:p>
        </p:txBody>
      </p:sp>
    </p:spTree>
    <p:extLst>
      <p:ext uri="{BB962C8B-B14F-4D97-AF65-F5344CB8AC3E}">
        <p14:creationId xmlns:p14="http://schemas.microsoft.com/office/powerpoint/2010/main" val="366962545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1A99D-A4C8-621F-FFFB-3EB640383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CFBBB6-495A-9FD1-0353-29C890CA4359}"/>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vends tes parts de fonds communs de placement et tu dois payer des frais parce que tu as vendu trop tôt. </a:t>
            </a:r>
            <a:endParaRPr lang="en-US" b="0"/>
          </a:p>
        </p:txBody>
      </p:sp>
      <p:sp>
        <p:nvSpPr>
          <p:cNvPr id="3" name="Subtitle 2">
            <a:extLst>
              <a:ext uri="{FF2B5EF4-FFF2-40B4-BE49-F238E27FC236}">
                <a16:creationId xmlns:a16="http://schemas.microsoft.com/office/drawing/2014/main" id="{35B8023D-C192-7049-9994-B30655461B07}"/>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Comment s’appelle ce type de frais?</a:t>
            </a:r>
          </a:p>
          <a:p>
            <a:pPr marL="0" indent="0">
              <a:buNone/>
            </a:pPr>
            <a:endParaRPr lang="en-US" sz="2800">
              <a:cs typeface="Arial"/>
            </a:endParaRP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A) Frais de souscription différés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Ratio des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gestion courante</a:t>
            </a:r>
            <a:endParaRPr lang="en-US" sz="2800" b="1">
              <a:solidFill>
                <a:srgbClr val="6ABD4A"/>
              </a:solidFill>
              <a:cs typeface="Arial"/>
            </a:endParaRPr>
          </a:p>
        </p:txBody>
      </p:sp>
      <p:sp>
        <p:nvSpPr>
          <p:cNvPr id="4" name="Slide Number Placeholder 3">
            <a:extLst>
              <a:ext uri="{FF2B5EF4-FFF2-40B4-BE49-F238E27FC236}">
                <a16:creationId xmlns:a16="http://schemas.microsoft.com/office/drawing/2014/main" id="{0E111008-6DDA-3CD2-9959-7A3F83A44850}"/>
              </a:ext>
            </a:extLst>
          </p:cNvPr>
          <p:cNvSpPr>
            <a:spLocks noGrp="1"/>
          </p:cNvSpPr>
          <p:nvPr>
            <p:ph type="sldNum" sz="quarter" idx="12"/>
            <p:custDataLst>
              <p:tags r:id="rId3"/>
            </p:custDataLst>
          </p:nvPr>
        </p:nvSpPr>
        <p:spPr/>
        <p:txBody>
          <a:bodyPr/>
          <a:lstStyle/>
          <a:p>
            <a:fld id="{DFDF98CC-160E-494C-8C3C-8CDC5FA257DE}" type="slidenum">
              <a:rPr lang="en-US" smtClean="0"/>
              <a:t>27</a:t>
            </a:fld>
            <a:endParaRPr lang="en-US"/>
          </a:p>
        </p:txBody>
      </p:sp>
    </p:spTree>
    <p:extLst>
      <p:ext uri="{BB962C8B-B14F-4D97-AF65-F5344CB8AC3E}">
        <p14:creationId xmlns:p14="http://schemas.microsoft.com/office/powerpoint/2010/main" val="324654482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E3162-FC85-E707-F790-681A8918CA67}"/>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32358268-B697-4F4C-37AA-9D7CC2E739ED}"/>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023B1960-8977-BB39-6025-57E3D05F816E}"/>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souscription différés</a:t>
            </a:r>
          </a:p>
        </p:txBody>
      </p:sp>
      <p:sp>
        <p:nvSpPr>
          <p:cNvPr id="3" name="Subtitle 2">
            <a:extLst>
              <a:ext uri="{FF2B5EF4-FFF2-40B4-BE49-F238E27FC236}">
                <a16:creationId xmlns:a16="http://schemas.microsoft.com/office/drawing/2014/main" id="{CF59C2BC-0C13-D527-A229-1E8C20FD72F5}"/>
              </a:ext>
            </a:extLst>
          </p:cNvPr>
          <p:cNvSpPr>
            <a:spLocks noGrp="1"/>
          </p:cNvSpPr>
          <p:nvPr>
            <p:ph type="subTitle" idx="1"/>
            <p:custDataLst>
              <p:tags r:id="rId3"/>
            </p:custDataLst>
          </p:nvPr>
        </p:nvSpPr>
        <p:spPr>
          <a:xfrm>
            <a:off x="517871" y="2038864"/>
            <a:ext cx="5821145"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de souscription différés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 ils sont facturés lorsque tu vends des parts d’un fonds, et ils diminuent généralement avec le temps.</a:t>
            </a:r>
          </a:p>
        </p:txBody>
      </p:sp>
      <p:sp>
        <p:nvSpPr>
          <p:cNvPr id="4" name="Slide Number Placeholder 3">
            <a:extLst>
              <a:ext uri="{FF2B5EF4-FFF2-40B4-BE49-F238E27FC236}">
                <a16:creationId xmlns:a16="http://schemas.microsoft.com/office/drawing/2014/main" id="{CBC00A3E-1E30-9159-D777-D1F6EAD5217F}"/>
              </a:ext>
            </a:extLst>
          </p:cNvPr>
          <p:cNvSpPr>
            <a:spLocks noGrp="1"/>
          </p:cNvSpPr>
          <p:nvPr>
            <p:ph type="sldNum" sz="quarter" idx="12"/>
            <p:custDataLst>
              <p:tags r:id="rId4"/>
            </p:custDataLst>
          </p:nvPr>
        </p:nvSpPr>
        <p:spPr/>
        <p:txBody>
          <a:bodyPr/>
          <a:lstStyle/>
          <a:p>
            <a:fld id="{DFDF98CC-160E-494C-8C3C-8CDC5FA257DE}" type="slidenum">
              <a:rPr lang="en-US" smtClean="0"/>
              <a:t>28</a:t>
            </a:fld>
            <a:endParaRPr lang="en-US"/>
          </a:p>
        </p:txBody>
      </p:sp>
      <p:pic>
        <p:nvPicPr>
          <p:cNvPr id="5" name="Picture 4" descr="Un dessin au trait blanc représentant une personne et un graphique&#10;&#10;Le contenu généré par l’IA peut être incorrect.">
            <a:extLst>
              <a:ext uri="{FF2B5EF4-FFF2-40B4-BE49-F238E27FC236}">
                <a16:creationId xmlns:a16="http://schemas.microsoft.com/office/drawing/2014/main" id="{058425E2-5F3A-003D-C52F-9863846C27D2}"/>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55123" y="2324963"/>
            <a:ext cx="2621087" cy="2571788"/>
          </a:xfrm>
          <a:prstGeom prst="rect">
            <a:avLst/>
          </a:prstGeom>
        </p:spPr>
      </p:pic>
    </p:spTree>
    <p:extLst>
      <p:ext uri="{BB962C8B-B14F-4D97-AF65-F5344CB8AC3E}">
        <p14:creationId xmlns:p14="http://schemas.microsoft.com/office/powerpoint/2010/main" val="246692473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ACCC2-9222-DAE6-6A69-C07534A88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A2A14-24A3-D6BE-933D-A179F340953E}"/>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dois payer des frais annuels simplement pour garder ton placement dans un fonds. </a:t>
            </a:r>
            <a:endParaRPr lang="en-US" b="0"/>
          </a:p>
        </p:txBody>
      </p:sp>
      <p:sp>
        <p:nvSpPr>
          <p:cNvPr id="3" name="Subtitle 2">
            <a:extLst>
              <a:ext uri="{FF2B5EF4-FFF2-40B4-BE49-F238E27FC236}">
                <a16:creationId xmlns:a16="http://schemas.microsoft.com/office/drawing/2014/main" id="{79A2F31D-B0CB-B22B-6F56-648FACC85489}"/>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Ces frais sont appelés :</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d’inactivité</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uniformes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transaction</a:t>
            </a:r>
            <a:endParaRPr lang="en-US" sz="2800">
              <a:solidFill>
                <a:srgbClr val="6ABD4A"/>
              </a:solidFill>
              <a:cs typeface="Arial"/>
            </a:endParaRPr>
          </a:p>
        </p:txBody>
      </p:sp>
      <p:sp>
        <p:nvSpPr>
          <p:cNvPr id="4" name="Slide Number Placeholder 3">
            <a:extLst>
              <a:ext uri="{FF2B5EF4-FFF2-40B4-BE49-F238E27FC236}">
                <a16:creationId xmlns:a16="http://schemas.microsoft.com/office/drawing/2014/main" id="{319EB292-6482-B156-90FF-DFC9B9F05868}"/>
              </a:ext>
            </a:extLst>
          </p:cNvPr>
          <p:cNvSpPr>
            <a:spLocks noGrp="1"/>
          </p:cNvSpPr>
          <p:nvPr>
            <p:ph type="sldNum" sz="quarter" idx="12"/>
            <p:custDataLst>
              <p:tags r:id="rId3"/>
            </p:custDataLst>
          </p:nvPr>
        </p:nvSpPr>
        <p:spPr/>
        <p:txBody>
          <a:bodyPr/>
          <a:lstStyle/>
          <a:p>
            <a:fld id="{DFDF98CC-160E-494C-8C3C-8CDC5FA257DE}" type="slidenum">
              <a:rPr lang="en-US" smtClean="0"/>
              <a:t>29</a:t>
            </a:fld>
            <a:endParaRPr lang="en-US"/>
          </a:p>
        </p:txBody>
      </p:sp>
    </p:spTree>
    <p:extLst>
      <p:ext uri="{BB962C8B-B14F-4D97-AF65-F5344CB8AC3E}">
        <p14:creationId xmlns:p14="http://schemas.microsoft.com/office/powerpoint/2010/main" val="704087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A606C-3617-2DFD-1243-E3F5BDB2C5E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57C17DD-43F4-CD84-C32C-DE042FCFA650}"/>
              </a:ext>
            </a:extLst>
          </p:cNvPr>
          <p:cNvSpPr>
            <a:spLocks noGrp="1"/>
          </p:cNvSpPr>
          <p:nvPr>
            <p:ph type="sldNum" sz="quarter" idx="12"/>
            <p:custDataLst>
              <p:tags r:id="rId1"/>
            </p:custDataLst>
          </p:nvPr>
        </p:nvSpPr>
        <p:spPr/>
        <p:txBody>
          <a:bodyPr/>
          <a:lstStyle/>
          <a:p>
            <a:fld id="{DFDF98CC-160E-494C-8C3C-8CDC5FA257DE}" type="slidenum">
              <a:rPr lang="en-US" smtClean="0"/>
              <a:t>3</a:t>
            </a:fld>
            <a:endParaRPr lang="en-US"/>
          </a:p>
        </p:txBody>
      </p:sp>
      <p:sp>
        <p:nvSpPr>
          <p:cNvPr id="9" name="Title 1">
            <a:extLst>
              <a:ext uri="{FF2B5EF4-FFF2-40B4-BE49-F238E27FC236}">
                <a16:creationId xmlns:a16="http://schemas.microsoft.com/office/drawing/2014/main" id="{14756BC5-D53E-F6B6-73B3-9DC9EC99A6F4}"/>
              </a:ext>
            </a:extLst>
          </p:cNvPr>
          <p:cNvSpPr>
            <a:spLocks noGrp="1"/>
          </p:cNvSpPr>
          <p:nvPr>
            <p:ph type="ctrTitle"/>
            <p:custDataLst>
              <p:tags r:id="rId2"/>
            </p:custDataLst>
          </p:nvPr>
        </p:nvSpPr>
        <p:spPr>
          <a:xfrm>
            <a:off x="584546" y="1424842"/>
            <a:ext cx="10232508" cy="668337"/>
          </a:xfrm>
        </p:spPr>
        <p:txBody>
          <a:bodyPr/>
          <a:lstStyle/>
          <a:p>
            <a:pPr>
              <a:spcAft>
                <a:spcPts val="600"/>
              </a:spcAft>
            </a:pPr>
            <a:r>
              <a:rPr lang="fr-CA" sz="4000" b="1" i="0" u="none" strike="noStrike" cap="none" baseline="0">
                <a:solidFill>
                  <a:srgbClr val="205885"/>
                </a:solidFill>
                <a:effectLst/>
                <a:uFill>
                  <a:solidFill>
                    <a:prstClr val="black">
                      <a:alpha val="0"/>
                    </a:prstClr>
                  </a:solidFill>
                </a:uFill>
                <a:latin typeface="Century Gothic"/>
                <a:ea typeface="Century Gothic"/>
                <a:cs typeface="Century Gothic"/>
              </a:rPr>
              <a:t>Remplis le diagramme de Venn pendant que tu regardes la vidéo!</a:t>
            </a:r>
            <a:br>
              <a:rPr lang="fr-CA" sz="4000" b="1" i="0" u="none" strike="noStrike" cap="none" baseline="0">
                <a:solidFill>
                  <a:srgbClr val="205885"/>
                </a:solidFill>
                <a:effectLst/>
                <a:uFill>
                  <a:solidFill>
                    <a:prstClr val="black">
                      <a:alpha val="0"/>
                    </a:prstClr>
                  </a:solidFill>
                </a:uFill>
                <a:latin typeface="Century Gothic"/>
                <a:ea typeface="Century Gothic"/>
                <a:cs typeface="Century Gothic"/>
              </a:rPr>
            </a:br>
            <a:br>
              <a:rPr lang="fr-CA" sz="4000" b="1" i="0" u="none" strike="noStrike" cap="none" baseline="0">
                <a:solidFill>
                  <a:srgbClr val="205885"/>
                </a:solidFill>
                <a:effectLst/>
                <a:uFill>
                  <a:solidFill>
                    <a:prstClr val="black">
                      <a:alpha val="0"/>
                    </a:prstClr>
                  </a:solidFill>
                </a:uFill>
                <a:latin typeface="Century Gothic"/>
                <a:ea typeface="Century Gothic"/>
                <a:cs typeface="Century Gothic"/>
              </a:rPr>
            </a:br>
            <a:r>
              <a:rPr lang="fr-CA" sz="4000" b="1" i="0" u="none" strike="noStrike" cap="none" baseline="0">
                <a:solidFill>
                  <a:srgbClr val="205885"/>
                </a:solidFill>
                <a:effectLst/>
                <a:uFill>
                  <a:solidFill>
                    <a:prstClr val="black">
                      <a:alpha val="0"/>
                    </a:prstClr>
                  </a:solidFill>
                </a:uFill>
                <a:latin typeface="Century Gothic"/>
                <a:ea typeface="Century Gothic"/>
                <a:cs typeface="Century Gothic"/>
              </a:rPr>
              <a:t>Quels sont les frais qui s’appliquent à l’investissement autonome, à l’investissement avec un conseiller ou une conseillère et aux deux approches?</a:t>
            </a:r>
          </a:p>
        </p:txBody>
      </p:sp>
    </p:spTree>
    <p:extLst>
      <p:ext uri="{BB962C8B-B14F-4D97-AF65-F5344CB8AC3E}">
        <p14:creationId xmlns:p14="http://schemas.microsoft.com/office/powerpoint/2010/main" val="1706959673"/>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A65CE-DAC0-4F6C-0615-B838D68CC3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CE24CC-8BDA-00AB-623E-774532380D80}"/>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Tu dois payer des frais annuels simplement pour garder ton placement dans un fonds. </a:t>
            </a:r>
            <a:endParaRPr lang="en-US" b="0"/>
          </a:p>
        </p:txBody>
      </p:sp>
      <p:sp>
        <p:nvSpPr>
          <p:cNvPr id="3" name="Subtitle 2">
            <a:extLst>
              <a:ext uri="{FF2B5EF4-FFF2-40B4-BE49-F238E27FC236}">
                <a16:creationId xmlns:a16="http://schemas.microsoft.com/office/drawing/2014/main" id="{8B2CC42B-B125-3202-9958-592991D6AADB}"/>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Ces frais sont appelés :</a:t>
            </a:r>
          </a:p>
          <a:p>
            <a:pPr marL="0" indent="0">
              <a:buNone/>
            </a:pP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d’inactivité</a:t>
            </a: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B) Frais uniformes</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transaction</a:t>
            </a:r>
            <a:endParaRPr lang="en-US" sz="2800">
              <a:solidFill>
                <a:srgbClr val="6ABD4A"/>
              </a:solidFill>
              <a:cs typeface="Arial"/>
            </a:endParaRPr>
          </a:p>
        </p:txBody>
      </p:sp>
      <p:sp>
        <p:nvSpPr>
          <p:cNvPr id="4" name="Slide Number Placeholder 3">
            <a:extLst>
              <a:ext uri="{FF2B5EF4-FFF2-40B4-BE49-F238E27FC236}">
                <a16:creationId xmlns:a16="http://schemas.microsoft.com/office/drawing/2014/main" id="{AD043826-A908-4B06-FB68-3B3750BFA36E}"/>
              </a:ext>
            </a:extLst>
          </p:cNvPr>
          <p:cNvSpPr>
            <a:spLocks noGrp="1"/>
          </p:cNvSpPr>
          <p:nvPr>
            <p:ph type="sldNum" sz="quarter" idx="12"/>
            <p:custDataLst>
              <p:tags r:id="rId3"/>
            </p:custDataLst>
          </p:nvPr>
        </p:nvSpPr>
        <p:spPr/>
        <p:txBody>
          <a:bodyPr/>
          <a:lstStyle/>
          <a:p>
            <a:fld id="{DFDF98CC-160E-494C-8C3C-8CDC5FA257DE}" type="slidenum">
              <a:rPr lang="en-US" smtClean="0"/>
              <a:t>30</a:t>
            </a:fld>
            <a:endParaRPr lang="en-US"/>
          </a:p>
        </p:txBody>
      </p:sp>
    </p:spTree>
    <p:extLst>
      <p:ext uri="{BB962C8B-B14F-4D97-AF65-F5344CB8AC3E}">
        <p14:creationId xmlns:p14="http://schemas.microsoft.com/office/powerpoint/2010/main" val="141400092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26A51-245F-7255-F849-6E5C3C8E7764}"/>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5FAF6293-4DA2-9C6C-E343-CFA266A370EA}"/>
              </a:ext>
            </a:extLst>
          </p:cNvPr>
          <p:cNvSpPr/>
          <p:nvPr>
            <p:custDataLst>
              <p:tags r:id="rId1"/>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sp>
        <p:nvSpPr>
          <p:cNvPr id="2" name="Title 1">
            <a:extLst>
              <a:ext uri="{FF2B5EF4-FFF2-40B4-BE49-F238E27FC236}">
                <a16:creationId xmlns:a16="http://schemas.microsoft.com/office/drawing/2014/main" id="{EDEADA7D-3E7D-E987-A84B-B650B4F5F039}"/>
              </a:ext>
            </a:extLst>
          </p:cNvPr>
          <p:cNvSpPr>
            <a:spLocks noGrp="1"/>
          </p:cNvSpPr>
          <p:nvPr>
            <p:ph type="ctrTitle"/>
            <p:custDataLst>
              <p:tags r:id="rId2"/>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uniformes</a:t>
            </a:r>
          </a:p>
        </p:txBody>
      </p:sp>
      <p:sp>
        <p:nvSpPr>
          <p:cNvPr id="3" name="Subtitle 2">
            <a:extLst>
              <a:ext uri="{FF2B5EF4-FFF2-40B4-BE49-F238E27FC236}">
                <a16:creationId xmlns:a16="http://schemas.microsoft.com/office/drawing/2014/main" id="{D7ED1AE7-923F-4BE6-31B0-839D7FB17386}"/>
              </a:ext>
            </a:extLst>
          </p:cNvPr>
          <p:cNvSpPr>
            <a:spLocks noGrp="1"/>
          </p:cNvSpPr>
          <p:nvPr>
            <p:ph type="subTitle" idx="1"/>
            <p:custDataLst>
              <p:tags r:id="rId3"/>
            </p:custDataLst>
          </p:nvPr>
        </p:nvSpPr>
        <p:spPr>
          <a:xfrm>
            <a:off x="517872" y="2038864"/>
            <a:ext cx="5116810" cy="3883909"/>
          </a:xfrm>
        </p:spPr>
        <p:txBody>
          <a:bodyPr>
            <a:noAutofit/>
          </a:bodyPr>
          <a:lstStyle/>
          <a:p>
            <a:pPr marL="0" indent="0">
              <a:buNone/>
            </a:pPr>
            <a:r>
              <a:rPr lang="fr-CA" sz="2600" b="1" i="0" u="none" strike="noStrike" cap="none" baseline="0">
                <a:solidFill>
                  <a:srgbClr val="374151"/>
                </a:solidFill>
                <a:effectLst/>
                <a:uFill>
                  <a:solidFill>
                    <a:prstClr val="black">
                      <a:alpha val="0"/>
                    </a:prstClr>
                  </a:solidFill>
                </a:uFill>
                <a:latin typeface="Century Gothic"/>
                <a:ea typeface="Century Gothic"/>
                <a:cs typeface="Century Gothic"/>
              </a:rPr>
              <a:t>Frais uniformes : </a:t>
            </a:r>
            <a:r>
              <a:rPr lang="fr-CA" sz="2600" b="0" i="0" u="none" strike="noStrike" cap="none" baseline="0">
                <a:solidFill>
                  <a:srgbClr val="374151"/>
                </a:solidFill>
                <a:effectLst/>
                <a:uFill>
                  <a:solidFill>
                    <a:prstClr val="black">
                      <a:alpha val="0"/>
                    </a:prstClr>
                  </a:solidFill>
                </a:uFill>
                <a:latin typeface="Century Gothic"/>
                <a:ea typeface="Century Gothic"/>
                <a:cs typeface="Century Gothic"/>
              </a:rPr>
              <a:t>des frais de commission de vente en continu facturés annuellement, comme des frais d’abonnement.</a:t>
            </a:r>
          </a:p>
        </p:txBody>
      </p:sp>
      <p:sp>
        <p:nvSpPr>
          <p:cNvPr id="4" name="Slide Number Placeholder 3">
            <a:extLst>
              <a:ext uri="{FF2B5EF4-FFF2-40B4-BE49-F238E27FC236}">
                <a16:creationId xmlns:a16="http://schemas.microsoft.com/office/drawing/2014/main" id="{A88E2473-DB60-AF70-E10B-4E7AFF6C6CDE}"/>
              </a:ext>
            </a:extLst>
          </p:cNvPr>
          <p:cNvSpPr>
            <a:spLocks noGrp="1"/>
          </p:cNvSpPr>
          <p:nvPr>
            <p:ph type="sldNum" sz="quarter" idx="12"/>
            <p:custDataLst>
              <p:tags r:id="rId4"/>
            </p:custDataLst>
          </p:nvPr>
        </p:nvSpPr>
        <p:spPr/>
        <p:txBody>
          <a:bodyPr/>
          <a:lstStyle/>
          <a:p>
            <a:fld id="{DFDF98CC-160E-494C-8C3C-8CDC5FA257DE}" type="slidenum">
              <a:rPr lang="en-US" smtClean="0"/>
              <a:t>31</a:t>
            </a:fld>
            <a:endParaRPr lang="en-US"/>
          </a:p>
        </p:txBody>
      </p:sp>
      <p:pic>
        <p:nvPicPr>
          <p:cNvPr id="5" name="Picture 4" descr="Dessin au trait blanc représentant un téléphone portable et une pièce de monnaie&#10;&#10;Le contenu généré par l’IA peut être incorrect.">
            <a:extLst>
              <a:ext uri="{FF2B5EF4-FFF2-40B4-BE49-F238E27FC236}">
                <a16:creationId xmlns:a16="http://schemas.microsoft.com/office/drawing/2014/main" id="{628BBEBB-9C64-DA44-05AA-810D14F536BC}"/>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349202" y="2234671"/>
            <a:ext cx="2805133" cy="2752372"/>
          </a:xfrm>
          <a:prstGeom prst="rect">
            <a:avLst/>
          </a:prstGeom>
        </p:spPr>
      </p:pic>
    </p:spTree>
    <p:extLst>
      <p:ext uri="{BB962C8B-B14F-4D97-AF65-F5344CB8AC3E}">
        <p14:creationId xmlns:p14="http://schemas.microsoft.com/office/powerpoint/2010/main" val="59435940"/>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3B315-0B9E-87C2-1009-BE6094D13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5C5CB-BDB0-8339-D6FF-FA33069E81BD}"/>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Tu investis dans un fonds commun de placement et tu paies des frais annuels de 2 % pour la gestion du fonds.</a:t>
            </a:r>
            <a:endParaRPr lang="en-US" b="0"/>
          </a:p>
        </p:txBody>
      </p:sp>
      <p:sp>
        <p:nvSpPr>
          <p:cNvPr id="3" name="Subtitle 2">
            <a:extLst>
              <a:ext uri="{FF2B5EF4-FFF2-40B4-BE49-F238E27FC236}">
                <a16:creationId xmlns:a16="http://schemas.microsoft.com/office/drawing/2014/main" id="{7B1E9672-290C-9EDF-8C7C-DB8FBBD60133}"/>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De quel type de frais s’agit-il?</a:t>
            </a:r>
            <a:br>
              <a:rPr sz="2800"/>
            </a:b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Rendement de fonds commun de placement</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Ratio des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Rendement du marché des actions </a:t>
            </a:r>
          </a:p>
          <a:p>
            <a:pPr marL="0" indent="0">
              <a:buNone/>
            </a:pPr>
            <a:endParaRPr lang="en-US" sz="2800" b="1">
              <a:cs typeface="Arial"/>
            </a:endParaRPr>
          </a:p>
        </p:txBody>
      </p:sp>
      <p:sp>
        <p:nvSpPr>
          <p:cNvPr id="4" name="Slide Number Placeholder 3">
            <a:extLst>
              <a:ext uri="{FF2B5EF4-FFF2-40B4-BE49-F238E27FC236}">
                <a16:creationId xmlns:a16="http://schemas.microsoft.com/office/drawing/2014/main" id="{01899C37-8F4B-EE37-5D56-A0AF4B0A2C83}"/>
              </a:ext>
            </a:extLst>
          </p:cNvPr>
          <p:cNvSpPr>
            <a:spLocks noGrp="1"/>
          </p:cNvSpPr>
          <p:nvPr>
            <p:ph type="sldNum" sz="quarter" idx="12"/>
            <p:custDataLst>
              <p:tags r:id="rId3"/>
            </p:custDataLst>
          </p:nvPr>
        </p:nvSpPr>
        <p:spPr/>
        <p:txBody>
          <a:bodyPr/>
          <a:lstStyle/>
          <a:p>
            <a:fld id="{DFDF98CC-160E-494C-8C3C-8CDC5FA257DE}" type="slidenum">
              <a:rPr lang="en-US" smtClean="0"/>
              <a:t>32</a:t>
            </a:fld>
            <a:endParaRPr lang="en-US"/>
          </a:p>
        </p:txBody>
      </p:sp>
    </p:spTree>
    <p:extLst>
      <p:ext uri="{BB962C8B-B14F-4D97-AF65-F5344CB8AC3E}">
        <p14:creationId xmlns:p14="http://schemas.microsoft.com/office/powerpoint/2010/main" val="811350218"/>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A7BEE-0A99-170E-F44B-01D4111125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8C838-79BE-01ED-E6E3-71D4D47DABC2}"/>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Tu investis dans un fonds commun de placement et tu paies des frais annuels de 2 % pour la gestion du fonds.</a:t>
            </a:r>
            <a:endParaRPr lang="en-US" b="0"/>
          </a:p>
        </p:txBody>
      </p:sp>
      <p:sp>
        <p:nvSpPr>
          <p:cNvPr id="3" name="Subtitle 2">
            <a:extLst>
              <a:ext uri="{FF2B5EF4-FFF2-40B4-BE49-F238E27FC236}">
                <a16:creationId xmlns:a16="http://schemas.microsoft.com/office/drawing/2014/main" id="{9E4EA701-3CC1-9E1F-55CD-096D8F715345}"/>
              </a:ext>
            </a:extLst>
          </p:cNvPr>
          <p:cNvSpPr>
            <a:spLocks noGrp="1"/>
          </p:cNvSpPr>
          <p:nvPr>
            <p:ph type="subTitle" idx="1"/>
            <p:custDataLst>
              <p:tags r:id="rId2"/>
            </p:custDataLst>
          </p:nvPr>
        </p:nvSpPr>
        <p:spPr>
          <a:xfrm>
            <a:off x="517870" y="2693773"/>
            <a:ext cx="11158193" cy="2895369"/>
          </a:xfrm>
        </p:spPr>
        <p:txBody>
          <a:bodyPr>
            <a:noAutofit/>
          </a:bodyPr>
          <a:lstStyle/>
          <a:p>
            <a:pPr marL="0" indent="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De quel type de frais s’agit-il?</a:t>
            </a:r>
            <a:br>
              <a:rPr sz="2800"/>
            </a:br>
            <a:endParaRPr lang="en-US" sz="2800">
              <a:cs typeface="Arial"/>
            </a:endParaRP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Rendement de fonds commun de placement</a:t>
            </a:r>
          </a:p>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B) Ratio des frais de gestion</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Rendement du marché des actions </a:t>
            </a:r>
          </a:p>
        </p:txBody>
      </p:sp>
      <p:sp>
        <p:nvSpPr>
          <p:cNvPr id="4" name="Slide Number Placeholder 3">
            <a:extLst>
              <a:ext uri="{FF2B5EF4-FFF2-40B4-BE49-F238E27FC236}">
                <a16:creationId xmlns:a16="http://schemas.microsoft.com/office/drawing/2014/main" id="{301861E0-C6FC-8B7B-CD39-3201754AC4DD}"/>
              </a:ext>
            </a:extLst>
          </p:cNvPr>
          <p:cNvSpPr>
            <a:spLocks noGrp="1"/>
          </p:cNvSpPr>
          <p:nvPr>
            <p:ph type="sldNum" sz="quarter" idx="12"/>
            <p:custDataLst>
              <p:tags r:id="rId3"/>
            </p:custDataLst>
          </p:nvPr>
        </p:nvSpPr>
        <p:spPr/>
        <p:txBody>
          <a:bodyPr/>
          <a:lstStyle/>
          <a:p>
            <a:fld id="{DFDF98CC-160E-494C-8C3C-8CDC5FA257DE}" type="slidenum">
              <a:rPr lang="en-US" smtClean="0"/>
              <a:t>33</a:t>
            </a:fld>
            <a:endParaRPr lang="en-US"/>
          </a:p>
        </p:txBody>
      </p:sp>
    </p:spTree>
    <p:extLst>
      <p:ext uri="{BB962C8B-B14F-4D97-AF65-F5344CB8AC3E}">
        <p14:creationId xmlns:p14="http://schemas.microsoft.com/office/powerpoint/2010/main" val="322136077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06507-6298-E2F4-26B7-9696B8DE8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21062-9794-C11A-E9A7-B77F33AADF14}"/>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Ratio des frais de gestion (RFG)</a:t>
            </a:r>
            <a:endParaRPr lang="en-US" b="0"/>
          </a:p>
        </p:txBody>
      </p:sp>
      <p:sp>
        <p:nvSpPr>
          <p:cNvPr id="3" name="Subtitle 2">
            <a:extLst>
              <a:ext uri="{FF2B5EF4-FFF2-40B4-BE49-F238E27FC236}">
                <a16:creationId xmlns:a16="http://schemas.microsoft.com/office/drawing/2014/main" id="{6C4DA269-339A-AA00-4450-0F4C2D8EC5A0}"/>
              </a:ext>
            </a:extLst>
          </p:cNvPr>
          <p:cNvSpPr>
            <a:spLocks noGrp="1"/>
          </p:cNvSpPr>
          <p:nvPr>
            <p:ph type="subTitle" idx="1"/>
            <p:custDataLst>
              <p:tags r:id="rId2"/>
            </p:custDataLst>
          </p:nvPr>
        </p:nvSpPr>
        <p:spPr>
          <a:xfrm>
            <a:off x="517870" y="1887069"/>
            <a:ext cx="7659319" cy="4029786"/>
          </a:xfrm>
        </p:spPr>
        <p:txBody>
          <a:bodyPr>
            <a:noAutofit/>
          </a:bodyPr>
          <a:lstStyle/>
          <a:p>
            <a:pPr marL="457200" lvl="0" indent="-304800">
              <a:lnSpc>
                <a:spcPts val="31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RFG signifie «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ratio des frais de gestion</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a:t>
            </a:r>
          </a:p>
          <a:p>
            <a:pPr marL="457200" lvl="0" indent="-304800">
              <a:lnSpc>
                <a:spcPts val="31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Il couvre les coûts liés au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fonctionnement</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du fonds, y compris les frais d’administration et de commercialisation.</a:t>
            </a:r>
          </a:p>
          <a:p>
            <a:pPr marL="457200" lvl="0" indent="-304800">
              <a:lnSpc>
                <a:spcPts val="31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Exemple : Si le RFG d’un fonds est de 2,5 % et que vous investissez 10 000 $, les frais annuels s’élèveraient à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250 $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31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Les trois principaux composants du RFG sont les suivants :</a:t>
            </a:r>
          </a:p>
          <a:p>
            <a:pPr marL="719138" lvl="1" indent="-268288" algn="l">
              <a:lnSpc>
                <a:spcPts val="3120"/>
              </a:lnSpc>
              <a:spcBef>
                <a:spcPct val="0"/>
              </a:spcBef>
              <a:buClr>
                <a:srgbClr val="A2AAAD"/>
              </a:buClr>
              <a:buSzTx/>
              <a:buFont typeface="Arial" panose="020B0604020202020204" pitchFamily="34" charset="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frais de</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 commission de suivi</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(versés au courtier en placement)</a:t>
            </a:r>
          </a:p>
          <a:p>
            <a:pPr marL="719138" lvl="1" indent="-268288" algn="l">
              <a:lnSpc>
                <a:spcPts val="3120"/>
              </a:lnSpc>
              <a:spcBef>
                <a:spcPct val="0"/>
              </a:spcBef>
              <a:buClr>
                <a:srgbClr val="A2AAAD"/>
              </a:buClr>
              <a:buSzTx/>
              <a:buFont typeface="Arial" panose="020B0604020202020204" pitchFamily="34" charset="0"/>
              <a:buChar char="•"/>
            </a:pP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taxes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(telles que la TPS et la TVH)</a:t>
            </a:r>
          </a:p>
          <a:p>
            <a:pPr marL="719138" lvl="1" indent="-268288" algn="l">
              <a:lnSpc>
                <a:spcPts val="3120"/>
              </a:lnSpc>
              <a:spcBef>
                <a:spcPct val="0"/>
              </a:spcBef>
              <a:buClr>
                <a:srgbClr val="A2AAAD"/>
              </a:buClr>
              <a:buSzTx/>
              <a:buFont typeface="Arial" panose="020B0604020202020204" pitchFamily="34" charset="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frais de gestion du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portefeuille</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(couvrant la recherche, les opérations de négociation et la gestion des risques)</a:t>
            </a:r>
            <a:endParaRPr lang="en-CA" sz="1800">
              <a:latin typeface="Century Gothic" panose="020B0502020202020204" pitchFamily="34" charset="0"/>
            </a:endParaRPr>
          </a:p>
        </p:txBody>
      </p:sp>
      <p:sp>
        <p:nvSpPr>
          <p:cNvPr id="4" name="Slide Number Placeholder 3">
            <a:extLst>
              <a:ext uri="{FF2B5EF4-FFF2-40B4-BE49-F238E27FC236}">
                <a16:creationId xmlns:a16="http://schemas.microsoft.com/office/drawing/2014/main" id="{E2F39141-A579-C911-1632-E7875BEB62D1}"/>
              </a:ext>
            </a:extLst>
          </p:cNvPr>
          <p:cNvSpPr>
            <a:spLocks noGrp="1"/>
          </p:cNvSpPr>
          <p:nvPr>
            <p:ph type="sldNum" sz="quarter" idx="12"/>
            <p:custDataLst>
              <p:tags r:id="rId3"/>
            </p:custDataLst>
          </p:nvPr>
        </p:nvSpPr>
        <p:spPr/>
        <p:txBody>
          <a:bodyPr/>
          <a:lstStyle/>
          <a:p>
            <a:fld id="{DFDF98CC-160E-494C-8C3C-8CDC5FA257DE}" type="slidenum">
              <a:rPr lang="en-US" smtClean="0"/>
              <a:t>34</a:t>
            </a:fld>
            <a:endParaRPr lang="en-US"/>
          </a:p>
        </p:txBody>
      </p:sp>
      <p:sp>
        <p:nvSpPr>
          <p:cNvPr id="6" name="Oval 5">
            <a:extLst>
              <a:ext uri="{FF2B5EF4-FFF2-40B4-BE49-F238E27FC236}">
                <a16:creationId xmlns:a16="http://schemas.microsoft.com/office/drawing/2014/main" id="{C6B4B1A6-60A0-8719-F36F-E13645F46F8D}"/>
              </a:ext>
            </a:extLst>
          </p:cNvPr>
          <p:cNvSpPr/>
          <p:nvPr>
            <p:custDataLst>
              <p:tags r:id="rId4"/>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5" name="Picture 4" descr="Un signe de dollar blanc sur une plante&#10;&#10;Le contenu généré par l’IA peut être incorrect.">
            <a:extLst>
              <a:ext uri="{FF2B5EF4-FFF2-40B4-BE49-F238E27FC236}">
                <a16:creationId xmlns:a16="http://schemas.microsoft.com/office/drawing/2014/main" id="{26C8B257-849F-0812-8351-90568BB10EBD}"/>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7190" y="2150377"/>
            <a:ext cx="2976953" cy="2920960"/>
          </a:xfrm>
          <a:prstGeom prst="rect">
            <a:avLst/>
          </a:prstGeom>
        </p:spPr>
      </p:pic>
    </p:spTree>
    <p:extLst>
      <p:ext uri="{BB962C8B-B14F-4D97-AF65-F5344CB8AC3E}">
        <p14:creationId xmlns:p14="http://schemas.microsoft.com/office/powerpoint/2010/main" val="42755403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9BFB1-E52A-079B-5AF2-DBABDB5C9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8C4BB-8CB6-B119-F026-D27693922D8E}"/>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Ton courtier t’aide à exécuter tes opérations et te facture soit des frais fixes, soit un pourcentage du montant de la transaction. Comment s’appelle ce type de frais?</a:t>
            </a:r>
            <a:endParaRPr lang="en-US" b="0"/>
          </a:p>
        </p:txBody>
      </p:sp>
      <p:sp>
        <p:nvSpPr>
          <p:cNvPr id="3" name="Subtitle 2">
            <a:extLst>
              <a:ext uri="{FF2B5EF4-FFF2-40B4-BE49-F238E27FC236}">
                <a16:creationId xmlns:a16="http://schemas.microsoft.com/office/drawing/2014/main" id="{D23A49EF-DC83-13EB-1850-400AF366CB3F}"/>
              </a:ext>
            </a:extLst>
          </p:cNvPr>
          <p:cNvSpPr>
            <a:spLocks noGrp="1"/>
          </p:cNvSpPr>
          <p:nvPr>
            <p:ph type="subTitle" idx="1"/>
            <p:custDataLst>
              <p:tags r:id="rId2"/>
            </p:custDataLst>
          </p:nvPr>
        </p:nvSpPr>
        <p:spPr>
          <a:xfrm>
            <a:off x="517870" y="3249827"/>
            <a:ext cx="10613887" cy="2771802"/>
          </a:xfrm>
        </p:spPr>
        <p:txBody>
          <a:bodyPr>
            <a:noAutofit/>
          </a:bodyPr>
          <a:lstStyle/>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courtage</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fiscaux</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commission de suivi</a:t>
            </a:r>
          </a:p>
        </p:txBody>
      </p:sp>
      <p:sp>
        <p:nvSpPr>
          <p:cNvPr id="4" name="Slide Number Placeholder 3">
            <a:extLst>
              <a:ext uri="{FF2B5EF4-FFF2-40B4-BE49-F238E27FC236}">
                <a16:creationId xmlns:a16="http://schemas.microsoft.com/office/drawing/2014/main" id="{66AC5C82-5EB5-A24C-5655-FB3D7C715834}"/>
              </a:ext>
            </a:extLst>
          </p:cNvPr>
          <p:cNvSpPr>
            <a:spLocks noGrp="1"/>
          </p:cNvSpPr>
          <p:nvPr>
            <p:ph type="sldNum" sz="quarter" idx="12"/>
            <p:custDataLst>
              <p:tags r:id="rId3"/>
            </p:custDataLst>
          </p:nvPr>
        </p:nvSpPr>
        <p:spPr/>
        <p:txBody>
          <a:bodyPr/>
          <a:lstStyle/>
          <a:p>
            <a:fld id="{DFDF98CC-160E-494C-8C3C-8CDC5FA257DE}" type="slidenum">
              <a:rPr lang="en-US" smtClean="0"/>
              <a:t>35</a:t>
            </a:fld>
            <a:endParaRPr lang="en-US"/>
          </a:p>
        </p:txBody>
      </p:sp>
    </p:spTree>
    <p:extLst>
      <p:ext uri="{BB962C8B-B14F-4D97-AF65-F5344CB8AC3E}">
        <p14:creationId xmlns:p14="http://schemas.microsoft.com/office/powerpoint/2010/main" val="1502870953"/>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1BC15-DED6-040A-99A4-8AD9713192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1B2E0D-7E5A-2CDB-264B-716B69C48139}"/>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Ton courtier t’aide à exécuter tes opérations et te facture soit des frais fixes, soit un pourcentage du montant de la transaction. Comment s’appelle ce type de frais?</a:t>
            </a:r>
            <a:endParaRPr lang="en-US" b="0"/>
          </a:p>
        </p:txBody>
      </p:sp>
      <p:sp>
        <p:nvSpPr>
          <p:cNvPr id="3" name="Subtitle 2">
            <a:extLst>
              <a:ext uri="{FF2B5EF4-FFF2-40B4-BE49-F238E27FC236}">
                <a16:creationId xmlns:a16="http://schemas.microsoft.com/office/drawing/2014/main" id="{5AC0338A-BA6B-CF68-7BC0-1017F071245F}"/>
              </a:ext>
            </a:extLst>
          </p:cNvPr>
          <p:cNvSpPr>
            <a:spLocks noGrp="1"/>
          </p:cNvSpPr>
          <p:nvPr>
            <p:ph type="subTitle" idx="1"/>
            <p:custDataLst>
              <p:tags r:id="rId2"/>
            </p:custDataLst>
          </p:nvPr>
        </p:nvSpPr>
        <p:spPr>
          <a:xfrm>
            <a:off x="517870" y="3249827"/>
            <a:ext cx="10613887" cy="2771802"/>
          </a:xfrm>
        </p:spPr>
        <p:txBody>
          <a:bodyPr>
            <a:noAutofit/>
          </a:bodyPr>
          <a:lstStyle/>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A) Frais de courtage</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fiscaux</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commission de suivi</a:t>
            </a:r>
          </a:p>
        </p:txBody>
      </p:sp>
      <p:sp>
        <p:nvSpPr>
          <p:cNvPr id="4" name="Slide Number Placeholder 3">
            <a:extLst>
              <a:ext uri="{FF2B5EF4-FFF2-40B4-BE49-F238E27FC236}">
                <a16:creationId xmlns:a16="http://schemas.microsoft.com/office/drawing/2014/main" id="{009EFFBA-51CB-7F21-75DA-DB513F66E6F1}"/>
              </a:ext>
            </a:extLst>
          </p:cNvPr>
          <p:cNvSpPr>
            <a:spLocks noGrp="1"/>
          </p:cNvSpPr>
          <p:nvPr>
            <p:ph type="sldNum" sz="quarter" idx="12"/>
            <p:custDataLst>
              <p:tags r:id="rId3"/>
            </p:custDataLst>
          </p:nvPr>
        </p:nvSpPr>
        <p:spPr/>
        <p:txBody>
          <a:bodyPr/>
          <a:lstStyle/>
          <a:p>
            <a:fld id="{DFDF98CC-160E-494C-8C3C-8CDC5FA257DE}" type="slidenum">
              <a:rPr lang="en-US" smtClean="0"/>
              <a:t>36</a:t>
            </a:fld>
            <a:endParaRPr lang="en-US"/>
          </a:p>
        </p:txBody>
      </p:sp>
    </p:spTree>
    <p:extLst>
      <p:ext uri="{BB962C8B-B14F-4D97-AF65-F5344CB8AC3E}">
        <p14:creationId xmlns:p14="http://schemas.microsoft.com/office/powerpoint/2010/main" val="1995567781"/>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554E3-6E1B-98DF-FDC1-81EFFD65F9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D1B3E-D7E9-CFCE-3462-CB7A923B239A}"/>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Frais de courtage</a:t>
            </a:r>
            <a:endParaRPr lang="en-US" b="0"/>
          </a:p>
        </p:txBody>
      </p:sp>
      <p:sp>
        <p:nvSpPr>
          <p:cNvPr id="3" name="Subtitle 2">
            <a:extLst>
              <a:ext uri="{FF2B5EF4-FFF2-40B4-BE49-F238E27FC236}">
                <a16:creationId xmlns:a16="http://schemas.microsoft.com/office/drawing/2014/main" id="{2DDB7252-CCE3-1CE4-2688-8FB9278464D9}"/>
              </a:ext>
            </a:extLst>
          </p:cNvPr>
          <p:cNvSpPr>
            <a:spLocks noGrp="1"/>
          </p:cNvSpPr>
          <p:nvPr>
            <p:ph type="subTitle" idx="1"/>
            <p:custDataLst>
              <p:tags r:id="rId2"/>
            </p:custDataLst>
          </p:nvPr>
        </p:nvSpPr>
        <p:spPr>
          <a:xfrm>
            <a:off x="517871" y="1991844"/>
            <a:ext cx="7004614" cy="4029786"/>
          </a:xfrm>
        </p:spPr>
        <p:txBody>
          <a:bodyPr>
            <a:noAutofit/>
          </a:bodyPr>
          <a:lstStyle/>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Les courtiers aident à organiser et à effectuer des opérations sur le marché boursier.</a:t>
            </a:r>
          </a:p>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Les frais de courtage peuvent être basés sur le pourcentage d’une transaction, ils peuvent être des frais fixes ou une combinaison des deux.</a:t>
            </a:r>
          </a:p>
          <a:p>
            <a:pPr marL="457200" lvl="0" indent="-304800">
              <a:lnSpc>
                <a:spcPts val="3120"/>
              </a:lnSpc>
              <a:spcBef>
                <a:spcPct val="0"/>
              </a:spcBef>
              <a:buSzPct val="60000"/>
              <a:buChar char="●"/>
            </a:pPr>
            <a:r>
              <a:rPr lang="fr-CA" sz="2100" b="0" i="0" u="none" strike="noStrike" cap="none" baseline="0">
                <a:solidFill>
                  <a:srgbClr val="000000"/>
                </a:solidFill>
                <a:effectLst/>
                <a:uFill>
                  <a:solidFill>
                    <a:prstClr val="black">
                      <a:alpha val="0"/>
                    </a:prstClr>
                  </a:solidFill>
                </a:uFill>
                <a:latin typeface="Century Gothic"/>
                <a:ea typeface="Century Gothic"/>
                <a:cs typeface="Century Gothic"/>
              </a:rPr>
              <a:t>Certaines plateformes en ligne proposent des opérations sans commission, mais peuvent facturer d’autres frais, tels que des frais de gestion de compte.</a:t>
            </a:r>
          </a:p>
        </p:txBody>
      </p:sp>
      <p:sp>
        <p:nvSpPr>
          <p:cNvPr id="4" name="Slide Number Placeholder 3">
            <a:extLst>
              <a:ext uri="{FF2B5EF4-FFF2-40B4-BE49-F238E27FC236}">
                <a16:creationId xmlns:a16="http://schemas.microsoft.com/office/drawing/2014/main" id="{C85A1E48-A9FD-A583-282B-D2E0BBFC44C4}"/>
              </a:ext>
            </a:extLst>
          </p:cNvPr>
          <p:cNvSpPr>
            <a:spLocks noGrp="1"/>
          </p:cNvSpPr>
          <p:nvPr>
            <p:ph type="sldNum" sz="quarter" idx="12"/>
            <p:custDataLst>
              <p:tags r:id="rId3"/>
            </p:custDataLst>
          </p:nvPr>
        </p:nvSpPr>
        <p:spPr/>
        <p:txBody>
          <a:bodyPr/>
          <a:lstStyle/>
          <a:p>
            <a:fld id="{DFDF98CC-160E-494C-8C3C-8CDC5FA257DE}" type="slidenum">
              <a:rPr lang="en-US" smtClean="0"/>
              <a:t>37</a:t>
            </a:fld>
            <a:endParaRPr lang="en-US"/>
          </a:p>
        </p:txBody>
      </p:sp>
      <p:sp>
        <p:nvSpPr>
          <p:cNvPr id="6" name="Oval 5">
            <a:extLst>
              <a:ext uri="{FF2B5EF4-FFF2-40B4-BE49-F238E27FC236}">
                <a16:creationId xmlns:a16="http://schemas.microsoft.com/office/drawing/2014/main" id="{F02F0F55-7694-92FF-0058-B8175D3F9752}"/>
              </a:ext>
            </a:extLst>
          </p:cNvPr>
          <p:cNvSpPr/>
          <p:nvPr>
            <p:custDataLst>
              <p:tags r:id="rId4"/>
            </p:custDataLst>
          </p:nvPr>
        </p:nvSpPr>
        <p:spPr>
          <a:xfrm>
            <a:off x="7883610" y="1828800"/>
            <a:ext cx="3564115" cy="3564115"/>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7" name="Picture 6" descr="Dessin au trait blanc de personnes et de flèches&#10;&#10;Le contenu généré par l’IA peut être incorrect.">
            <a:extLst>
              <a:ext uri="{FF2B5EF4-FFF2-40B4-BE49-F238E27FC236}">
                <a16:creationId xmlns:a16="http://schemas.microsoft.com/office/drawing/2014/main" id="{C1663759-6AEC-8638-E079-0DAB02AA9C38}"/>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72823" y="2122311"/>
            <a:ext cx="2913777" cy="2858972"/>
          </a:xfrm>
          <a:prstGeom prst="rect">
            <a:avLst/>
          </a:prstGeom>
        </p:spPr>
      </p:pic>
    </p:spTree>
    <p:extLst>
      <p:ext uri="{BB962C8B-B14F-4D97-AF65-F5344CB8AC3E}">
        <p14:creationId xmlns:p14="http://schemas.microsoft.com/office/powerpoint/2010/main" val="3693016945"/>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87995-6004-CBEA-7C41-7A4221AB9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B0DE6-A37D-3EC7-314F-6B1BC5508B63}"/>
              </a:ext>
            </a:extLst>
          </p:cNvPr>
          <p:cNvSpPr>
            <a:spLocks noGrp="1"/>
          </p:cNvSpPr>
          <p:nvPr>
            <p:ph type="ctrTitle"/>
            <p:custDataLst>
              <p:tags r:id="rId1"/>
            </p:custDataLst>
          </p:nvPr>
        </p:nvSpPr>
        <p:spPr>
          <a:xfrm>
            <a:off x="530227" y="2303462"/>
            <a:ext cx="9528173" cy="668337"/>
          </a:xfrm>
        </p:spPr>
        <p:txBody>
          <a:bodyPr/>
          <a:lstStyle/>
          <a:p>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Vrai ou faux : Plus tu transfères ton argent, plus tu économises sur les frais.</a:t>
            </a:r>
          </a:p>
        </p:txBody>
      </p:sp>
      <p:sp>
        <p:nvSpPr>
          <p:cNvPr id="4" name="Slide Number Placeholder 3">
            <a:extLst>
              <a:ext uri="{FF2B5EF4-FFF2-40B4-BE49-F238E27FC236}">
                <a16:creationId xmlns:a16="http://schemas.microsoft.com/office/drawing/2014/main" id="{91CAB9EF-A348-D9CA-9654-EDCBCEA1A928}"/>
              </a:ext>
            </a:extLst>
          </p:cNvPr>
          <p:cNvSpPr>
            <a:spLocks noGrp="1"/>
          </p:cNvSpPr>
          <p:nvPr>
            <p:ph type="sldNum" sz="quarter" idx="12"/>
            <p:custDataLst>
              <p:tags r:id="rId2"/>
            </p:custDataLst>
          </p:nvPr>
        </p:nvSpPr>
        <p:spPr/>
        <p:txBody>
          <a:bodyPr/>
          <a:lstStyle/>
          <a:p>
            <a:fld id="{DFDF98CC-160E-494C-8C3C-8CDC5FA257DE}" type="slidenum">
              <a:rPr lang="en-US" smtClean="0"/>
              <a:t>38</a:t>
            </a:fld>
            <a:endParaRPr lang="en-US"/>
          </a:p>
        </p:txBody>
      </p:sp>
    </p:spTree>
    <p:extLst>
      <p:ext uri="{BB962C8B-B14F-4D97-AF65-F5344CB8AC3E}">
        <p14:creationId xmlns:p14="http://schemas.microsoft.com/office/powerpoint/2010/main" val="398704020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188A8-DFA8-38B2-1091-8DF935613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F7C32C-4E55-5D08-4DCB-08CE3CCB4D25}"/>
              </a:ext>
            </a:extLst>
          </p:cNvPr>
          <p:cNvSpPr>
            <a:spLocks noGrp="1"/>
          </p:cNvSpPr>
          <p:nvPr>
            <p:ph type="ctrTitle"/>
            <p:custDataLst>
              <p:tags r:id="rId1"/>
            </p:custDataLst>
          </p:nvPr>
        </p:nvSpPr>
        <p:spPr>
          <a:xfrm>
            <a:off x="530227" y="2303462"/>
            <a:ext cx="9528173" cy="668337"/>
          </a:xfrm>
        </p:spPr>
        <p:txBody>
          <a:bodyPr/>
          <a:lstStyle/>
          <a:p>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Vrai ou </a:t>
            </a:r>
            <a:r>
              <a:rPr lang="fr-CA" sz="4500" b="1" i="0" u="sng" strike="noStrike" cap="none" baseline="0">
                <a:solidFill>
                  <a:srgbClr val="205885"/>
                </a:solidFill>
                <a:effectLst/>
                <a:uFill>
                  <a:solidFill>
                    <a:srgbClr val="205885"/>
                  </a:solidFill>
                </a:uFill>
                <a:latin typeface="Century Gothic"/>
                <a:ea typeface="Century Gothic"/>
                <a:cs typeface="Century Gothic"/>
              </a:rPr>
              <a:t>faux</a:t>
            </a: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 : Plus tu transfères ton argent, </a:t>
            </a:r>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plus tu paies des frais</a:t>
            </a: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a:t>
            </a:r>
          </a:p>
        </p:txBody>
      </p:sp>
      <p:sp>
        <p:nvSpPr>
          <p:cNvPr id="4" name="Slide Number Placeholder 3">
            <a:extLst>
              <a:ext uri="{FF2B5EF4-FFF2-40B4-BE49-F238E27FC236}">
                <a16:creationId xmlns:a16="http://schemas.microsoft.com/office/drawing/2014/main" id="{1779ED91-1D0F-8190-8321-54697141E16D}"/>
              </a:ext>
            </a:extLst>
          </p:cNvPr>
          <p:cNvSpPr>
            <a:spLocks noGrp="1"/>
          </p:cNvSpPr>
          <p:nvPr>
            <p:ph type="sldNum" sz="quarter" idx="12"/>
            <p:custDataLst>
              <p:tags r:id="rId2"/>
            </p:custDataLst>
          </p:nvPr>
        </p:nvSpPr>
        <p:spPr/>
        <p:txBody>
          <a:bodyPr/>
          <a:lstStyle/>
          <a:p>
            <a:fld id="{DFDF98CC-160E-494C-8C3C-8CDC5FA257DE}" type="slidenum">
              <a:rPr lang="en-US" smtClean="0"/>
              <a:t>39</a:t>
            </a:fld>
            <a:endParaRPr lang="en-US"/>
          </a:p>
        </p:txBody>
      </p:sp>
    </p:spTree>
    <p:extLst>
      <p:ext uri="{BB962C8B-B14F-4D97-AF65-F5344CB8AC3E}">
        <p14:creationId xmlns:p14="http://schemas.microsoft.com/office/powerpoint/2010/main" val="288912571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188BF9D-E15A-0075-047C-1DC1FA6D97FC}"/>
              </a:ext>
            </a:extLst>
          </p:cNvPr>
          <p:cNvSpPr>
            <a:spLocks noGrp="1"/>
          </p:cNvSpPr>
          <p:nvPr>
            <p:ph type="sldNum" sz="quarter" idx="12"/>
            <p:custDataLst>
              <p:tags r:id="rId1"/>
            </p:custDataLst>
          </p:nvPr>
        </p:nvSpPr>
        <p:spPr/>
        <p:txBody>
          <a:bodyPr/>
          <a:lstStyle/>
          <a:p>
            <a:fld id="{DFDF98CC-160E-494C-8C3C-8CDC5FA257DE}" type="slidenum">
              <a:rPr lang="en-US" smtClean="0"/>
              <a:t>4</a:t>
            </a:fld>
            <a:endParaRPr lang="en-US"/>
          </a:p>
        </p:txBody>
      </p:sp>
      <p:sp>
        <p:nvSpPr>
          <p:cNvPr id="2" name="Rectangle 1">
            <a:extLst>
              <a:ext uri="{FF2B5EF4-FFF2-40B4-BE49-F238E27FC236}">
                <a16:creationId xmlns:a16="http://schemas.microsoft.com/office/drawing/2014/main" id="{1476BC85-98B9-A06E-244E-50E7FC9EEE73}"/>
              </a:ext>
            </a:extLst>
          </p:cNvPr>
          <p:cNvSpPr/>
          <p:nvPr>
            <p:custDataLst>
              <p:tags r:id="rId2"/>
            </p:custDataLst>
          </p:nvPr>
        </p:nvSpPr>
        <p:spPr>
          <a:xfrm>
            <a:off x="0" y="2057400"/>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6" name="Title 1">
            <a:extLst>
              <a:ext uri="{FF2B5EF4-FFF2-40B4-BE49-F238E27FC236}">
                <a16:creationId xmlns:a16="http://schemas.microsoft.com/office/drawing/2014/main" id="{8909A398-83B7-A8D0-DC6C-669CB8D85AC8}"/>
              </a:ext>
            </a:extLst>
          </p:cNvPr>
          <p:cNvSpPr>
            <a:spLocks noGrp="1"/>
          </p:cNvSpPr>
          <p:nvPr>
            <p:ph type="ctrTitle"/>
            <p:custDataLst>
              <p:tags r:id="rId3"/>
            </p:custDataLst>
          </p:nvPr>
        </p:nvSpPr>
        <p:spPr>
          <a:xfrm>
            <a:off x="517870" y="1160463"/>
            <a:ext cx="11158193" cy="668337"/>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Les frais liés à l’investissement</a:t>
            </a:r>
          </a:p>
        </p:txBody>
      </p:sp>
      <p:pic>
        <p:nvPicPr>
          <p:cNvPr id="3" name="Online Media 4" descr="Les frais liés à l’investissement">
            <a:hlinkClick r:id="" action="ppaction://media"/>
            <a:extLst>
              <a:ext uri="{FF2B5EF4-FFF2-40B4-BE49-F238E27FC236}">
                <a16:creationId xmlns:a16="http://schemas.microsoft.com/office/drawing/2014/main" id="{52C904D1-5F93-71E5-2D90-21B47456DDDE}"/>
              </a:ext>
            </a:extLst>
          </p:cNvPr>
          <p:cNvPicPr>
            <a:picLocks noRot="1" noChangeAspect="1"/>
          </p:cNvPicPr>
          <p:nvPr>
            <a:videoFile r:link="rId4"/>
          </p:nvPr>
        </p:nvPicPr>
        <p:blipFill>
          <a:blip r:embed="rId6"/>
          <a:stretch>
            <a:fillRect/>
          </a:stretch>
        </p:blipFill>
        <p:spPr>
          <a:xfrm>
            <a:off x="3290483" y="2420027"/>
            <a:ext cx="5611034" cy="3170234"/>
          </a:xfrm>
          <a:prstGeom prst="rect">
            <a:avLst/>
          </a:prstGeom>
        </p:spPr>
      </p:pic>
    </p:spTree>
    <p:extLst>
      <p:ext uri="{BB962C8B-B14F-4D97-AF65-F5344CB8AC3E}">
        <p14:creationId xmlns:p14="http://schemas.microsoft.com/office/powerpoint/2010/main" val="10432641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vol="80000">
                <p:cTn id="12" fill="hold" display="0">
                  <p:stCondLst>
                    <p:cond delay="indefinite"/>
                  </p:stCondLst>
                </p:cTn>
                <p:tgtEl>
                  <p:spTgt spid="3"/>
                </p:tgtEl>
              </p:cMediaNode>
            </p:video>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8FAEC-52CA-7430-5FB5-0E6F96513B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6F9E85-9DF3-C3AB-4CCE-AD09D11162F1}"/>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Au Canada, quel est le taux d’imposition des gains en capital?</a:t>
            </a:r>
            <a:endParaRPr lang="en-US" b="0"/>
          </a:p>
        </p:txBody>
      </p:sp>
      <p:sp>
        <p:nvSpPr>
          <p:cNvPr id="3" name="Subtitle 2">
            <a:extLst>
              <a:ext uri="{FF2B5EF4-FFF2-40B4-BE49-F238E27FC236}">
                <a16:creationId xmlns:a16="http://schemas.microsoft.com/office/drawing/2014/main" id="{0C4CC4FD-331D-4FA0-5591-AC3196F74645}"/>
              </a:ext>
            </a:extLst>
          </p:cNvPr>
          <p:cNvSpPr>
            <a:spLocks noGrp="1"/>
          </p:cNvSpPr>
          <p:nvPr>
            <p:ph type="subTitle" idx="1"/>
            <p:custDataLst>
              <p:tags r:id="rId2"/>
            </p:custDataLst>
          </p:nvPr>
        </p:nvSpPr>
        <p:spPr>
          <a:xfrm>
            <a:off x="517870" y="2257399"/>
            <a:ext cx="10613887" cy="2771802"/>
          </a:xfrm>
        </p:spPr>
        <p:txBody>
          <a:bodyPr>
            <a:noAutofit/>
          </a:bodyPr>
          <a:lstStyle/>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50 %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25 %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75 %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 10 %</a:t>
            </a:r>
          </a:p>
          <a:p>
            <a:pPr marL="0" indent="0">
              <a:buNone/>
            </a:pPr>
            <a:endParaRPr lang="en-US" sz="2800">
              <a:cs typeface="Arial"/>
            </a:endParaRPr>
          </a:p>
        </p:txBody>
      </p:sp>
      <p:sp>
        <p:nvSpPr>
          <p:cNvPr id="4" name="Slide Number Placeholder 3">
            <a:extLst>
              <a:ext uri="{FF2B5EF4-FFF2-40B4-BE49-F238E27FC236}">
                <a16:creationId xmlns:a16="http://schemas.microsoft.com/office/drawing/2014/main" id="{AA006EAC-E39B-25E0-1055-D04E63D23A4C}"/>
              </a:ext>
            </a:extLst>
          </p:cNvPr>
          <p:cNvSpPr>
            <a:spLocks noGrp="1"/>
          </p:cNvSpPr>
          <p:nvPr>
            <p:ph type="sldNum" sz="quarter" idx="12"/>
            <p:custDataLst>
              <p:tags r:id="rId3"/>
            </p:custDataLst>
          </p:nvPr>
        </p:nvSpPr>
        <p:spPr/>
        <p:txBody>
          <a:bodyPr/>
          <a:lstStyle/>
          <a:p>
            <a:fld id="{DFDF98CC-160E-494C-8C3C-8CDC5FA257DE}" type="slidenum">
              <a:rPr lang="en-US" smtClean="0"/>
              <a:t>40</a:t>
            </a:fld>
            <a:endParaRPr lang="en-US"/>
          </a:p>
        </p:txBody>
      </p:sp>
    </p:spTree>
    <p:extLst>
      <p:ext uri="{BB962C8B-B14F-4D97-AF65-F5344CB8AC3E}">
        <p14:creationId xmlns:p14="http://schemas.microsoft.com/office/powerpoint/2010/main" val="203623513"/>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7B1C-EF7E-561C-7443-6C10BF8AD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85D5B4-50E5-27AF-1EBF-B8C2C0527484}"/>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Au Canada, quel est le taux d’imposition des gains en capital?</a:t>
            </a:r>
            <a:endParaRPr lang="en-US" b="0"/>
          </a:p>
        </p:txBody>
      </p:sp>
      <p:sp>
        <p:nvSpPr>
          <p:cNvPr id="3" name="Subtitle 2">
            <a:extLst>
              <a:ext uri="{FF2B5EF4-FFF2-40B4-BE49-F238E27FC236}">
                <a16:creationId xmlns:a16="http://schemas.microsoft.com/office/drawing/2014/main" id="{CBB99FEB-CB6D-DE44-F10F-D49402681E31}"/>
              </a:ext>
            </a:extLst>
          </p:cNvPr>
          <p:cNvSpPr>
            <a:spLocks noGrp="1"/>
          </p:cNvSpPr>
          <p:nvPr>
            <p:ph type="subTitle" idx="1"/>
            <p:custDataLst>
              <p:tags r:id="rId2"/>
            </p:custDataLst>
          </p:nvPr>
        </p:nvSpPr>
        <p:spPr>
          <a:xfrm>
            <a:off x="517870" y="2257399"/>
            <a:ext cx="10613887" cy="2771802"/>
          </a:xfrm>
        </p:spPr>
        <p:txBody>
          <a:bodyPr>
            <a:noAutofit/>
          </a:bodyPr>
          <a:lstStyle/>
          <a:p>
            <a:pPr marL="0" indent="0">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A) 50 %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25 %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75 %</a:t>
            </a:r>
          </a:p>
          <a:p>
            <a:pPr marL="0" indent="0">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D) 10 %</a:t>
            </a:r>
          </a:p>
          <a:p>
            <a:pPr marL="0" indent="0">
              <a:buNone/>
            </a:pPr>
            <a:endParaRPr lang="en-US" sz="2800">
              <a:cs typeface="Arial"/>
            </a:endParaRPr>
          </a:p>
        </p:txBody>
      </p:sp>
      <p:sp>
        <p:nvSpPr>
          <p:cNvPr id="4" name="Slide Number Placeholder 3">
            <a:extLst>
              <a:ext uri="{FF2B5EF4-FFF2-40B4-BE49-F238E27FC236}">
                <a16:creationId xmlns:a16="http://schemas.microsoft.com/office/drawing/2014/main" id="{FEAA089C-CBB4-2A97-19DA-3A8E39C7E389}"/>
              </a:ext>
            </a:extLst>
          </p:cNvPr>
          <p:cNvSpPr>
            <a:spLocks noGrp="1"/>
          </p:cNvSpPr>
          <p:nvPr>
            <p:ph type="sldNum" sz="quarter" idx="12"/>
            <p:custDataLst>
              <p:tags r:id="rId3"/>
            </p:custDataLst>
          </p:nvPr>
        </p:nvSpPr>
        <p:spPr/>
        <p:txBody>
          <a:bodyPr/>
          <a:lstStyle/>
          <a:p>
            <a:fld id="{DFDF98CC-160E-494C-8C3C-8CDC5FA257DE}" type="slidenum">
              <a:rPr lang="en-US" smtClean="0"/>
              <a:t>41</a:t>
            </a:fld>
            <a:endParaRPr lang="en-US"/>
          </a:p>
        </p:txBody>
      </p:sp>
    </p:spTree>
    <p:extLst>
      <p:ext uri="{BB962C8B-B14F-4D97-AF65-F5344CB8AC3E}">
        <p14:creationId xmlns:p14="http://schemas.microsoft.com/office/powerpoint/2010/main" val="423576138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F8765-4782-523F-BB78-E8D4A149C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E34F7-39FC-6405-1217-91559B054D03}"/>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Considérations relatives à la gestion des coûts liés à l’investissement</a:t>
            </a:r>
            <a:endParaRPr lang="en-US" b="0"/>
          </a:p>
        </p:txBody>
      </p:sp>
      <p:sp>
        <p:nvSpPr>
          <p:cNvPr id="3" name="Subtitle 2">
            <a:extLst>
              <a:ext uri="{FF2B5EF4-FFF2-40B4-BE49-F238E27FC236}">
                <a16:creationId xmlns:a16="http://schemas.microsoft.com/office/drawing/2014/main" id="{04AD19AF-51DF-C674-0291-E6820F1C4E49}"/>
              </a:ext>
            </a:extLst>
          </p:cNvPr>
          <p:cNvSpPr>
            <a:spLocks noGrp="1"/>
          </p:cNvSpPr>
          <p:nvPr>
            <p:ph type="subTitle" idx="1"/>
            <p:custDataLst>
              <p:tags r:id="rId2"/>
            </p:custDataLst>
          </p:nvPr>
        </p:nvSpPr>
        <p:spPr>
          <a:xfrm>
            <a:off x="517871" y="2115669"/>
            <a:ext cx="7032107" cy="4029786"/>
          </a:xfrm>
        </p:spPr>
        <p:txBody>
          <a:bodyPr>
            <a:noAutofit/>
          </a:bodyPr>
          <a:lstStyle/>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Déplacer fréquemment ton argent peut augmenter le coût de tes </a:t>
            </a:r>
            <a:r>
              <a:rPr lang="fr-CA" sz="1800" b="1">
                <a:solidFill>
                  <a:srgbClr val="000000"/>
                </a:solidFill>
                <a:uFill>
                  <a:solidFill>
                    <a:prstClr val="black">
                      <a:alpha val="0"/>
                    </a:prstClr>
                  </a:solidFill>
                </a:uFill>
                <a:latin typeface="Century Gothic"/>
                <a:ea typeface="Century Gothic"/>
                <a:cs typeface="Century Gothic"/>
              </a:rPr>
              <a:t>transaction</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Au Canada,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50 %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des gains en capital sont imposables.</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Si tu achètes une action pour 500 $ et que tu la revends pour 800 $, ton gain imposable est de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150 $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L’utilisation de comptes à imposition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différée</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ou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à l’abri de l’impôt</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peut contribuer à réduire les coûts fiscaux.</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Comprendre les différents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frais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liés aux placements t’aide à prendre des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décisions </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éclairées et à conserver une plus grande partie de tes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rendements</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a:t>
            </a:r>
          </a:p>
          <a:p>
            <a:pPr marL="457200" lvl="0" indent="-304800">
              <a:lnSpc>
                <a:spcPts val="2420"/>
              </a:lnSpc>
              <a:spcBef>
                <a:spcPct val="0"/>
              </a:spcBef>
              <a:buSzPct val="60000"/>
              <a:buChar char="●"/>
            </a:pP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Une gestion efficace des frais et des impôts est essentielle pour </a:t>
            </a:r>
            <a:r>
              <a:rPr lang="fr-CA" sz="1800" b="1" i="0" u="none" strike="noStrike" cap="none" baseline="0">
                <a:solidFill>
                  <a:srgbClr val="000000"/>
                </a:solidFill>
                <a:effectLst/>
                <a:uFill>
                  <a:solidFill>
                    <a:prstClr val="black">
                      <a:alpha val="0"/>
                    </a:prstClr>
                  </a:solidFill>
                </a:uFill>
                <a:latin typeface="Century Gothic"/>
                <a:ea typeface="Century Gothic"/>
                <a:cs typeface="Century Gothic"/>
              </a:rPr>
              <a:t>maximiser</a:t>
            </a:r>
            <a:r>
              <a:rPr lang="fr-CA" sz="1800" b="0" i="0" u="none" strike="noStrike" cap="none" baseline="0">
                <a:solidFill>
                  <a:srgbClr val="000000"/>
                </a:solidFill>
                <a:effectLst/>
                <a:uFill>
                  <a:solidFill>
                    <a:prstClr val="black">
                      <a:alpha val="0"/>
                    </a:prstClr>
                  </a:solidFill>
                </a:uFill>
                <a:latin typeface="Century Gothic"/>
                <a:ea typeface="Century Gothic"/>
                <a:cs typeface="Century Gothic"/>
              </a:rPr>
              <a:t> le rendement de tes placements à long terme.</a:t>
            </a:r>
          </a:p>
        </p:txBody>
      </p:sp>
      <p:sp>
        <p:nvSpPr>
          <p:cNvPr id="4" name="Slide Number Placeholder 3">
            <a:extLst>
              <a:ext uri="{FF2B5EF4-FFF2-40B4-BE49-F238E27FC236}">
                <a16:creationId xmlns:a16="http://schemas.microsoft.com/office/drawing/2014/main" id="{F800049C-FE66-1276-6F73-15F049AC9907}"/>
              </a:ext>
            </a:extLst>
          </p:cNvPr>
          <p:cNvSpPr>
            <a:spLocks noGrp="1"/>
          </p:cNvSpPr>
          <p:nvPr>
            <p:ph type="sldNum" sz="quarter" idx="12"/>
            <p:custDataLst>
              <p:tags r:id="rId3"/>
            </p:custDataLst>
          </p:nvPr>
        </p:nvSpPr>
        <p:spPr/>
        <p:txBody>
          <a:bodyPr/>
          <a:lstStyle/>
          <a:p>
            <a:fld id="{DFDF98CC-160E-494C-8C3C-8CDC5FA257DE}" type="slidenum">
              <a:rPr lang="en-US" smtClean="0"/>
              <a:t>42</a:t>
            </a:fld>
            <a:endParaRPr lang="en-US"/>
          </a:p>
        </p:txBody>
      </p:sp>
      <p:sp>
        <p:nvSpPr>
          <p:cNvPr id="6" name="Oval 5">
            <a:extLst>
              <a:ext uri="{FF2B5EF4-FFF2-40B4-BE49-F238E27FC236}">
                <a16:creationId xmlns:a16="http://schemas.microsoft.com/office/drawing/2014/main" id="{91724714-802D-F081-FF06-E374DE14F900}"/>
              </a:ext>
            </a:extLst>
          </p:cNvPr>
          <p:cNvSpPr/>
          <p:nvPr>
            <p:custDataLst>
              <p:tags r:id="rId4"/>
            </p:custDataLst>
          </p:nvPr>
        </p:nvSpPr>
        <p:spPr>
          <a:xfrm>
            <a:off x="7883610" y="2063579"/>
            <a:ext cx="3564115" cy="3564116"/>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5" name="Picture 4" descr="Dessin au trait blanc d’espèces&#10;&#10;Le contenu généré par l’IA peut être incorrect.">
            <a:extLst>
              <a:ext uri="{FF2B5EF4-FFF2-40B4-BE49-F238E27FC236}">
                <a16:creationId xmlns:a16="http://schemas.microsoft.com/office/drawing/2014/main" id="{85BC6847-F7AB-5C47-8B75-CB920F7A26AD}"/>
              </a:ext>
            </a:extLst>
          </p:cNvPr>
          <p:cNvPicPr>
            <a:picLocks noChangeAspect="1"/>
          </p:cNvPicPr>
          <p:nvPr>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8198236" y="2325510"/>
            <a:ext cx="2986348" cy="2930178"/>
          </a:xfrm>
          <a:prstGeom prst="rect">
            <a:avLst/>
          </a:prstGeom>
        </p:spPr>
      </p:pic>
    </p:spTree>
    <p:extLst>
      <p:ext uri="{BB962C8B-B14F-4D97-AF65-F5344CB8AC3E}">
        <p14:creationId xmlns:p14="http://schemas.microsoft.com/office/powerpoint/2010/main" val="3295960565"/>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05BFE-7968-1B67-EB67-88D2CF19438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25D73A2-1714-2EAC-0163-83E02D3B2ADE}"/>
              </a:ext>
            </a:extLst>
          </p:cNvPr>
          <p:cNvSpPr/>
          <p:nvPr>
            <p:custDataLst>
              <p:tags r:id="rId1"/>
            </p:custDataLst>
          </p:nvPr>
        </p:nvSpPr>
        <p:spPr>
          <a:xfrm>
            <a:off x="0" y="1447006"/>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2" name="Title 1">
            <a:extLst>
              <a:ext uri="{FF2B5EF4-FFF2-40B4-BE49-F238E27FC236}">
                <a16:creationId xmlns:a16="http://schemas.microsoft.com/office/drawing/2014/main" id="{585B5867-01E0-8896-2FE1-E3C2F46CC601}"/>
              </a:ext>
            </a:extLst>
          </p:cNvPr>
          <p:cNvSpPr>
            <a:spLocks noGrp="1"/>
          </p:cNvSpPr>
          <p:nvPr>
            <p:ph type="ctrTitle"/>
            <p:custDataLst>
              <p:tags r:id="rId2"/>
            </p:custDataLst>
          </p:nvPr>
        </p:nvSpPr>
        <p:spPr>
          <a:xfrm>
            <a:off x="516904" y="2582024"/>
            <a:ext cx="9467356" cy="1298532"/>
          </a:xfrm>
        </p:spPr>
        <p:txBody>
          <a:bodyPr/>
          <a:lstStyle/>
          <a:p>
            <a:pPr>
              <a:spcBef>
                <a:spcPts val="1000"/>
              </a:spcBef>
            </a:pPr>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Activité : </a:t>
            </a:r>
            <a:br>
              <a:rPr sz="4500"/>
            </a:b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Chasse au trésor – est-ce payant ou gratuit?</a:t>
            </a:r>
            <a:endParaRPr lang="en-US" sz="3000" b="0"/>
          </a:p>
        </p:txBody>
      </p:sp>
      <p:sp>
        <p:nvSpPr>
          <p:cNvPr id="4" name="Slide Number Placeholder 3">
            <a:extLst>
              <a:ext uri="{FF2B5EF4-FFF2-40B4-BE49-F238E27FC236}">
                <a16:creationId xmlns:a16="http://schemas.microsoft.com/office/drawing/2014/main" id="{B51C522D-0C2A-F7C1-00D2-0186E272400F}"/>
              </a:ext>
            </a:extLst>
          </p:cNvPr>
          <p:cNvSpPr>
            <a:spLocks noGrp="1"/>
          </p:cNvSpPr>
          <p:nvPr>
            <p:ph type="sldNum" sz="quarter" idx="12"/>
            <p:custDataLst>
              <p:tags r:id="rId3"/>
            </p:custDataLst>
          </p:nvPr>
        </p:nvSpPr>
        <p:spPr/>
        <p:txBody>
          <a:bodyPr/>
          <a:lstStyle/>
          <a:p>
            <a:fld id="{DFDF98CC-160E-494C-8C3C-8CDC5FA257DE}" type="slidenum">
              <a:rPr lang="en-US" smtClean="0"/>
              <a:t>43</a:t>
            </a:fld>
            <a:endParaRPr lang="en-US"/>
          </a:p>
        </p:txBody>
      </p:sp>
    </p:spTree>
    <p:extLst>
      <p:ext uri="{BB962C8B-B14F-4D97-AF65-F5344CB8AC3E}">
        <p14:creationId xmlns:p14="http://schemas.microsoft.com/office/powerpoint/2010/main" val="426624921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8468A-DFAF-4FD5-58BA-58F0D6FDA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B0D23-2200-A879-7364-3EFE2D1C9730}"/>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Directives</a:t>
            </a:r>
            <a:endParaRPr lang="en-US" b="0"/>
          </a:p>
        </p:txBody>
      </p:sp>
      <p:sp>
        <p:nvSpPr>
          <p:cNvPr id="3" name="Subtitle 2">
            <a:extLst>
              <a:ext uri="{FF2B5EF4-FFF2-40B4-BE49-F238E27FC236}">
                <a16:creationId xmlns:a16="http://schemas.microsoft.com/office/drawing/2014/main" id="{86F93B31-D0C8-B50D-205E-CF704E70FD0F}"/>
              </a:ext>
            </a:extLst>
          </p:cNvPr>
          <p:cNvSpPr>
            <a:spLocks noGrp="1"/>
          </p:cNvSpPr>
          <p:nvPr>
            <p:ph type="subTitle" idx="1"/>
            <p:custDataLst>
              <p:tags r:id="rId2"/>
            </p:custDataLst>
          </p:nvPr>
        </p:nvSpPr>
        <p:spPr>
          <a:xfrm>
            <a:off x="517871" y="1991844"/>
            <a:ext cx="11158192" cy="4029786"/>
          </a:xfrm>
        </p:spPr>
        <p:txBody>
          <a:bodyPr>
            <a:noAutofit/>
          </a:bodyPr>
          <a:lstStyle/>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Formez des équipes de deux à quatre personnes. Chaque équipe recevra une feuille de travail pour la chasse au trésor.</a:t>
            </a:r>
          </a:p>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Des cartes avec des mises en situation sont réparties dans la pièce. Ton équipe doit localiser chaque carte et répondre aux questions figurant sur la feuille de travail. Vous devez présenter votre travail!</a:t>
            </a:r>
          </a:p>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Revenez me voir après avoir terminé chaque carte avant de partir à la recherche de la suivante! Cachez votre carte terminée à l’endroit où vous l’avez trouvée pour le groupe suivant!</a:t>
            </a:r>
          </a:p>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Le premier groupe à remplir toute la feuille gagne!</a:t>
            </a:r>
          </a:p>
        </p:txBody>
      </p:sp>
      <p:sp>
        <p:nvSpPr>
          <p:cNvPr id="4" name="Slide Number Placeholder 3">
            <a:extLst>
              <a:ext uri="{FF2B5EF4-FFF2-40B4-BE49-F238E27FC236}">
                <a16:creationId xmlns:a16="http://schemas.microsoft.com/office/drawing/2014/main" id="{C2D7F987-2E1D-C673-C099-C41621DB50FD}"/>
              </a:ext>
            </a:extLst>
          </p:cNvPr>
          <p:cNvSpPr>
            <a:spLocks noGrp="1"/>
          </p:cNvSpPr>
          <p:nvPr>
            <p:ph type="sldNum" sz="quarter" idx="12"/>
            <p:custDataLst>
              <p:tags r:id="rId3"/>
            </p:custDataLst>
          </p:nvPr>
        </p:nvSpPr>
        <p:spPr/>
        <p:txBody>
          <a:bodyPr/>
          <a:lstStyle/>
          <a:p>
            <a:fld id="{DFDF98CC-160E-494C-8C3C-8CDC5FA257DE}" type="slidenum">
              <a:rPr lang="en-US" smtClean="0"/>
              <a:t>44</a:t>
            </a:fld>
            <a:endParaRPr lang="en-US"/>
          </a:p>
        </p:txBody>
      </p:sp>
    </p:spTree>
    <p:extLst>
      <p:ext uri="{BB962C8B-B14F-4D97-AF65-F5344CB8AC3E}">
        <p14:creationId xmlns:p14="http://schemas.microsoft.com/office/powerpoint/2010/main" val="1935918428"/>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EEA11-C0B5-BB92-29E5-BE24B9E8CDF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8ABFF76-8737-34D6-601F-C274FBB0317B}"/>
              </a:ext>
            </a:extLst>
          </p:cNvPr>
          <p:cNvSpPr/>
          <p:nvPr>
            <p:custDataLst>
              <p:tags r:id="rId1"/>
            </p:custDataLst>
          </p:nvPr>
        </p:nvSpPr>
        <p:spPr>
          <a:xfrm>
            <a:off x="0" y="1447006"/>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E0EFD8"/>
              </a:solidFill>
            </a:endParaRPr>
          </a:p>
        </p:txBody>
      </p:sp>
      <p:sp>
        <p:nvSpPr>
          <p:cNvPr id="2" name="Title 1">
            <a:extLst>
              <a:ext uri="{FF2B5EF4-FFF2-40B4-BE49-F238E27FC236}">
                <a16:creationId xmlns:a16="http://schemas.microsoft.com/office/drawing/2014/main" id="{3F662A4C-1310-EAB6-2AD7-A81BCCA62E2B}"/>
              </a:ext>
            </a:extLst>
          </p:cNvPr>
          <p:cNvSpPr>
            <a:spLocks noGrp="1"/>
          </p:cNvSpPr>
          <p:nvPr>
            <p:ph type="ctrTitle"/>
            <p:custDataLst>
              <p:tags r:id="rId2"/>
            </p:custDataLst>
          </p:nvPr>
        </p:nvSpPr>
        <p:spPr>
          <a:xfrm>
            <a:off x="516904" y="2322533"/>
            <a:ext cx="11252762" cy="1298532"/>
          </a:xfrm>
        </p:spPr>
        <p:txBody>
          <a:bodyPr/>
          <a:lstStyle/>
          <a:p>
            <a:pPr>
              <a:spcBef>
                <a:spcPts val="1000"/>
              </a:spcBef>
            </a:pPr>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Présentation</a:t>
            </a:r>
            <a:br>
              <a:rPr lang="fr-CA" sz="4500"/>
            </a:b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Présente </a:t>
            </a:r>
            <a:r>
              <a:rPr lang="fr-CA" sz="4500" b="0">
                <a:uFill>
                  <a:solidFill>
                    <a:prstClr val="black">
                      <a:alpha val="0"/>
                    </a:prstClr>
                  </a:solidFill>
                </a:uFill>
                <a:latin typeface="Century Gothic"/>
                <a:ea typeface="Century Gothic"/>
                <a:cs typeface="Century Gothic"/>
              </a:rPr>
              <a:t>l</a:t>
            </a: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es réponses </a:t>
            </a:r>
            <a:r>
              <a:rPr lang="fr-CA" sz="4500" b="0">
                <a:uFill>
                  <a:solidFill>
                    <a:prstClr val="black">
                      <a:alpha val="0"/>
                    </a:prstClr>
                  </a:solidFill>
                </a:uFill>
                <a:latin typeface="Century Gothic"/>
                <a:ea typeface="Century Gothic"/>
                <a:cs typeface="Century Gothic"/>
              </a:rPr>
              <a:t>de ta première mise en situation</a:t>
            </a:r>
            <a:r>
              <a:rPr lang="fr-CA" sz="4500" b="0" i="0" u="none" strike="noStrike" cap="none" baseline="0">
                <a:solidFill>
                  <a:srgbClr val="205885"/>
                </a:solidFill>
                <a:effectLst/>
                <a:uFill>
                  <a:solidFill>
                    <a:prstClr val="black">
                      <a:alpha val="0"/>
                    </a:prstClr>
                  </a:solidFill>
                </a:uFill>
                <a:latin typeface="Century Gothic"/>
                <a:ea typeface="Century Gothic"/>
                <a:cs typeface="Century Gothic"/>
              </a:rPr>
              <a:t> de la chasse au trésor!</a:t>
            </a:r>
            <a:br>
              <a:rPr sz="4500"/>
            </a:br>
            <a:br>
              <a:rPr sz="4500"/>
            </a:br>
            <a:endParaRPr lang="en-US" sz="3000" b="0"/>
          </a:p>
        </p:txBody>
      </p:sp>
      <p:sp>
        <p:nvSpPr>
          <p:cNvPr id="4" name="Slide Number Placeholder 3">
            <a:extLst>
              <a:ext uri="{FF2B5EF4-FFF2-40B4-BE49-F238E27FC236}">
                <a16:creationId xmlns:a16="http://schemas.microsoft.com/office/drawing/2014/main" id="{351E727B-6889-A79D-BDEB-DC24B8B163E0}"/>
              </a:ext>
            </a:extLst>
          </p:cNvPr>
          <p:cNvSpPr>
            <a:spLocks noGrp="1"/>
          </p:cNvSpPr>
          <p:nvPr>
            <p:ph type="sldNum" sz="quarter" idx="12"/>
            <p:custDataLst>
              <p:tags r:id="rId3"/>
            </p:custDataLst>
          </p:nvPr>
        </p:nvSpPr>
        <p:spPr/>
        <p:txBody>
          <a:bodyPr/>
          <a:lstStyle/>
          <a:p>
            <a:fld id="{DFDF98CC-160E-494C-8C3C-8CDC5FA257DE}" type="slidenum">
              <a:rPr lang="en-US" smtClean="0"/>
              <a:t>45</a:t>
            </a:fld>
            <a:endParaRPr lang="en-US"/>
          </a:p>
        </p:txBody>
      </p:sp>
    </p:spTree>
    <p:extLst>
      <p:ext uri="{BB962C8B-B14F-4D97-AF65-F5344CB8AC3E}">
        <p14:creationId xmlns:p14="http://schemas.microsoft.com/office/powerpoint/2010/main" val="384792736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09E3F-100D-F2CD-F20B-C39E1EB3A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457E6-0FD0-027C-1C94-FAEB95DF187C}"/>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Réflexion</a:t>
            </a:r>
            <a:endParaRPr lang="en-US" b="0"/>
          </a:p>
        </p:txBody>
      </p:sp>
      <p:sp>
        <p:nvSpPr>
          <p:cNvPr id="3" name="Subtitle 2">
            <a:extLst>
              <a:ext uri="{FF2B5EF4-FFF2-40B4-BE49-F238E27FC236}">
                <a16:creationId xmlns:a16="http://schemas.microsoft.com/office/drawing/2014/main" id="{14CE8CD0-68B5-1890-CA95-63497EAFF836}"/>
              </a:ext>
            </a:extLst>
          </p:cNvPr>
          <p:cNvSpPr>
            <a:spLocks noGrp="1"/>
          </p:cNvSpPr>
          <p:nvPr>
            <p:ph type="subTitle" idx="1"/>
            <p:custDataLst>
              <p:tags r:id="rId2"/>
            </p:custDataLst>
          </p:nvPr>
        </p:nvSpPr>
        <p:spPr>
          <a:xfrm>
            <a:off x="517871" y="1991844"/>
            <a:ext cx="11158192" cy="4029786"/>
          </a:xfrm>
        </p:spPr>
        <p:txBody>
          <a:bodyPr>
            <a:noAutofit/>
          </a:bodyPr>
          <a:lstStyle/>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Quels frais ont été les plus coûteux?</a:t>
            </a:r>
          </a:p>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Comment ta stratégie changera-t-elle si tu connais mieux les frais associés à tes investissements? </a:t>
            </a:r>
          </a:p>
          <a:p>
            <a:pPr marL="457200" lvl="0" indent="-368300">
              <a:spcBef>
                <a:spcPct val="0"/>
              </a:spcBef>
              <a:spcAft>
                <a:spcPts val="500"/>
              </a:spcAft>
              <a:buClr>
                <a:schemeClr val="tx1"/>
              </a:buClr>
              <a:buSzPts val="2200"/>
              <a:buAutoNum type="arabicPeriod"/>
            </a:pPr>
            <a:r>
              <a:rPr lang="fr-CA" sz="2500" b="0" i="0" u="none" strike="noStrike" cap="none" baseline="0">
                <a:solidFill>
                  <a:srgbClr val="000000"/>
                </a:solidFill>
                <a:effectLst/>
                <a:uFill>
                  <a:solidFill>
                    <a:prstClr val="black">
                      <a:alpha val="0"/>
                    </a:prstClr>
                  </a:solidFill>
                </a:uFill>
                <a:latin typeface="Century Gothic"/>
                <a:ea typeface="Century Gothic"/>
                <a:cs typeface="Century Gothic"/>
              </a:rPr>
              <a:t>Quelles stratégies peux-tu utiliser pour éviter les frais ou les réduire?</a:t>
            </a:r>
          </a:p>
          <a:p>
            <a:pPr marL="88900" lvl="0" indent="0">
              <a:spcBef>
                <a:spcPct val="0"/>
              </a:spcBef>
              <a:spcAft>
                <a:spcPts val="500"/>
              </a:spcAft>
              <a:buClr>
                <a:schemeClr val="tx1"/>
              </a:buClr>
              <a:buSzPts val="2200"/>
              <a:buNone/>
            </a:pPr>
            <a:endParaRPr lang="en-CA"/>
          </a:p>
        </p:txBody>
      </p:sp>
      <p:sp>
        <p:nvSpPr>
          <p:cNvPr id="4" name="Slide Number Placeholder 3">
            <a:extLst>
              <a:ext uri="{FF2B5EF4-FFF2-40B4-BE49-F238E27FC236}">
                <a16:creationId xmlns:a16="http://schemas.microsoft.com/office/drawing/2014/main" id="{D622DF45-A25D-205D-5DE3-81EFAC5D223D}"/>
              </a:ext>
            </a:extLst>
          </p:cNvPr>
          <p:cNvSpPr>
            <a:spLocks noGrp="1"/>
          </p:cNvSpPr>
          <p:nvPr>
            <p:ph type="sldNum" sz="quarter" idx="12"/>
            <p:custDataLst>
              <p:tags r:id="rId3"/>
            </p:custDataLst>
          </p:nvPr>
        </p:nvSpPr>
        <p:spPr/>
        <p:txBody>
          <a:bodyPr/>
          <a:lstStyle/>
          <a:p>
            <a:fld id="{DFDF98CC-160E-494C-8C3C-8CDC5FA257DE}" type="slidenum">
              <a:rPr lang="en-US" smtClean="0"/>
              <a:t>46</a:t>
            </a:fld>
            <a:endParaRPr lang="en-US"/>
          </a:p>
        </p:txBody>
      </p:sp>
    </p:spTree>
    <p:extLst>
      <p:ext uri="{BB962C8B-B14F-4D97-AF65-F5344CB8AC3E}">
        <p14:creationId xmlns:p14="http://schemas.microsoft.com/office/powerpoint/2010/main" val="359876058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B6585-B345-4084-A2F5-7ED34000726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DFBEDDC-A337-2D81-B9B4-26CEF210AE16}"/>
              </a:ext>
            </a:extLst>
          </p:cNvPr>
          <p:cNvSpPr>
            <a:spLocks noGrp="1"/>
          </p:cNvSpPr>
          <p:nvPr>
            <p:ph type="sldNum" sz="quarter" idx="12"/>
            <p:custDataLst>
              <p:tags r:id="rId1"/>
            </p:custDataLst>
          </p:nvPr>
        </p:nvSpPr>
        <p:spPr/>
        <p:txBody>
          <a:bodyPr/>
          <a:lstStyle/>
          <a:p>
            <a:fld id="{DFDF98CC-160E-494C-8C3C-8CDC5FA257DE}" type="slidenum">
              <a:rPr lang="en-US" smtClean="0"/>
              <a:t>5</a:t>
            </a:fld>
            <a:endParaRPr lang="en-US"/>
          </a:p>
        </p:txBody>
      </p:sp>
      <p:sp>
        <p:nvSpPr>
          <p:cNvPr id="9" name="Title 1">
            <a:extLst>
              <a:ext uri="{FF2B5EF4-FFF2-40B4-BE49-F238E27FC236}">
                <a16:creationId xmlns:a16="http://schemas.microsoft.com/office/drawing/2014/main" id="{F4681D7B-909F-3081-0628-DDD789B1759F}"/>
              </a:ext>
            </a:extLst>
          </p:cNvPr>
          <p:cNvSpPr>
            <a:spLocks noGrp="1"/>
          </p:cNvSpPr>
          <p:nvPr>
            <p:ph type="ctrTitle"/>
            <p:custDataLst>
              <p:tags r:id="rId2"/>
            </p:custDataLst>
          </p:nvPr>
        </p:nvSpPr>
        <p:spPr>
          <a:xfrm>
            <a:off x="517871" y="2043967"/>
            <a:ext cx="10232508" cy="668337"/>
          </a:xfrm>
        </p:spPr>
        <p:txBody>
          <a:bodyPr/>
          <a:lstStyle/>
          <a:p>
            <a:r>
              <a:rPr lang="fr-CA" sz="4500" b="1" i="0" u="none" strike="noStrike" cap="none" baseline="0">
                <a:solidFill>
                  <a:srgbClr val="205885"/>
                </a:solidFill>
                <a:effectLst/>
                <a:uFill>
                  <a:solidFill>
                    <a:prstClr val="black">
                      <a:alpha val="0"/>
                    </a:prstClr>
                  </a:solidFill>
                </a:uFill>
                <a:latin typeface="Century Gothic"/>
                <a:ea typeface="Century Gothic"/>
                <a:cs typeface="Century Gothic"/>
              </a:rPr>
              <a:t>Réflexion : dans un diagramme de Venn, place tous les frais liés à l’investissement au bon endroit.</a:t>
            </a:r>
          </a:p>
        </p:txBody>
      </p:sp>
    </p:spTree>
    <p:extLst>
      <p:ext uri="{BB962C8B-B14F-4D97-AF65-F5344CB8AC3E}">
        <p14:creationId xmlns:p14="http://schemas.microsoft.com/office/powerpoint/2010/main" val="29145454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8E34A-38AF-F096-37AD-F34DF98A751D}"/>
              </a:ext>
            </a:extLst>
          </p:cNvPr>
          <p:cNvSpPr>
            <a:spLocks noGrp="1"/>
          </p:cNvSpPr>
          <p:nvPr>
            <p:ph type="ctrTitle"/>
            <p:custDataLst>
              <p:tags r:id="rId1"/>
            </p:custDataLst>
          </p:nvPr>
        </p:nvSpPr>
        <p:spPr>
          <a:xfrm>
            <a:off x="517870" y="1160463"/>
            <a:ext cx="3782281" cy="3621602"/>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Réflexion : dans un diagramme de Venn, place tous les frais liés à l’investissement au bon endroit.</a:t>
            </a:r>
          </a:p>
        </p:txBody>
      </p:sp>
      <p:sp>
        <p:nvSpPr>
          <p:cNvPr id="4" name="Slide Number Placeholder 3">
            <a:extLst>
              <a:ext uri="{FF2B5EF4-FFF2-40B4-BE49-F238E27FC236}">
                <a16:creationId xmlns:a16="http://schemas.microsoft.com/office/drawing/2014/main" id="{52A5DADA-BE06-D202-DBAE-ED5B628E5A63}"/>
              </a:ext>
            </a:extLst>
          </p:cNvPr>
          <p:cNvSpPr>
            <a:spLocks noGrp="1"/>
          </p:cNvSpPr>
          <p:nvPr>
            <p:ph type="sldNum" sz="quarter" idx="12"/>
            <p:custDataLst>
              <p:tags r:id="rId2"/>
            </p:custDataLst>
          </p:nvPr>
        </p:nvSpPr>
        <p:spPr/>
        <p:txBody>
          <a:bodyPr/>
          <a:lstStyle/>
          <a:p>
            <a:fld id="{DFDF98CC-160E-494C-8C3C-8CDC5FA257DE}" type="slidenum">
              <a:rPr lang="en-US" smtClean="0"/>
              <a:t>6</a:t>
            </a:fld>
            <a:endParaRPr lang="en-US"/>
          </a:p>
        </p:txBody>
      </p:sp>
      <p:pic>
        <p:nvPicPr>
          <p:cNvPr id="5" name="Picture 4">
            <a:extLst>
              <a:ext uri="{FF2B5EF4-FFF2-40B4-BE49-F238E27FC236}">
                <a16:creationId xmlns:a16="http://schemas.microsoft.com/office/drawing/2014/main" id="{2BE5CEAC-BE15-F80A-7D7E-1896CF186E86}"/>
              </a:ext>
            </a:extLst>
          </p:cNvPr>
          <p:cNvPicPr>
            <a:picLocks noChangeAspect="1"/>
          </p:cNvPicPr>
          <p:nvPr>
            <p:custDataLst>
              <p:tags r:id="rId3"/>
            </p:custDataLst>
          </p:nvPr>
        </p:nvPicPr>
        <p:blipFill>
          <a:blip r:embed="rId5"/>
          <a:stretch>
            <a:fillRect/>
          </a:stretch>
        </p:blipFill>
        <p:spPr>
          <a:xfrm>
            <a:off x="4800600" y="932344"/>
            <a:ext cx="6873530" cy="5425979"/>
          </a:xfrm>
          <a:prstGeom prst="rect">
            <a:avLst/>
          </a:prstGeom>
        </p:spPr>
      </p:pic>
    </p:spTree>
    <p:extLst>
      <p:ext uri="{BB962C8B-B14F-4D97-AF65-F5344CB8AC3E}">
        <p14:creationId xmlns:p14="http://schemas.microsoft.com/office/powerpoint/2010/main" val="420820742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19BB8-856C-D4B4-B7ED-110E8F88E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D8244-CD51-7534-C105-772565F65129}"/>
              </a:ext>
            </a:extLst>
          </p:cNvPr>
          <p:cNvSpPr>
            <a:spLocks noGrp="1"/>
          </p:cNvSpPr>
          <p:nvPr>
            <p:ph type="ctrTitle"/>
            <p:custDataLst>
              <p:tags r:id="rId1"/>
            </p:custDataLst>
          </p:nvPr>
        </p:nvSpPr>
        <p:spPr>
          <a:xfrm>
            <a:off x="517870" y="1160463"/>
            <a:ext cx="3782281" cy="3621602"/>
          </a:xfrm>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Réflexion : dans un diagramme de Venn, place tous les frais liés à l’investissement au bon endroit.</a:t>
            </a:r>
          </a:p>
        </p:txBody>
      </p:sp>
      <p:sp>
        <p:nvSpPr>
          <p:cNvPr id="4" name="Slide Number Placeholder 3">
            <a:extLst>
              <a:ext uri="{FF2B5EF4-FFF2-40B4-BE49-F238E27FC236}">
                <a16:creationId xmlns:a16="http://schemas.microsoft.com/office/drawing/2014/main" id="{8D6782CF-588D-AF2C-E839-AAF2997D1E57}"/>
              </a:ext>
            </a:extLst>
          </p:cNvPr>
          <p:cNvSpPr>
            <a:spLocks noGrp="1"/>
          </p:cNvSpPr>
          <p:nvPr>
            <p:ph type="sldNum" sz="quarter" idx="12"/>
            <p:custDataLst>
              <p:tags r:id="rId2"/>
            </p:custDataLst>
          </p:nvPr>
        </p:nvSpPr>
        <p:spPr/>
        <p:txBody>
          <a:bodyPr/>
          <a:lstStyle/>
          <a:p>
            <a:fld id="{DFDF98CC-160E-494C-8C3C-8CDC5FA257DE}" type="slidenum">
              <a:rPr lang="en-US" smtClean="0"/>
              <a:t>7</a:t>
            </a:fld>
            <a:endParaRPr lang="en-US"/>
          </a:p>
        </p:txBody>
      </p:sp>
      <p:pic>
        <p:nvPicPr>
          <p:cNvPr id="6" name="Picture 5">
            <a:extLst>
              <a:ext uri="{FF2B5EF4-FFF2-40B4-BE49-F238E27FC236}">
                <a16:creationId xmlns:a16="http://schemas.microsoft.com/office/drawing/2014/main" id="{76B6C0AA-F0C7-776E-F9EF-DE93F913238A}"/>
              </a:ext>
            </a:extLst>
          </p:cNvPr>
          <p:cNvPicPr>
            <a:picLocks noChangeAspect="1"/>
          </p:cNvPicPr>
          <p:nvPr>
            <p:custDataLst>
              <p:tags r:id="rId3"/>
            </p:custDataLst>
          </p:nvPr>
        </p:nvPicPr>
        <p:blipFill>
          <a:blip r:embed="rId5"/>
          <a:stretch>
            <a:fillRect/>
          </a:stretch>
        </p:blipFill>
        <p:spPr>
          <a:xfrm>
            <a:off x="4779264" y="913530"/>
            <a:ext cx="6506020" cy="5552853"/>
          </a:xfrm>
          <a:prstGeom prst="rect">
            <a:avLst/>
          </a:prstGeom>
        </p:spPr>
      </p:pic>
    </p:spTree>
    <p:extLst>
      <p:ext uri="{BB962C8B-B14F-4D97-AF65-F5344CB8AC3E}">
        <p14:creationId xmlns:p14="http://schemas.microsoft.com/office/powerpoint/2010/main" val="299941873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BCAE2-AC2B-CD53-F0A1-751C64351A6C}"/>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Tu as acheté une action et payé 5 $ pour chaque opération effectuée.</a:t>
            </a:r>
          </a:p>
        </p:txBody>
      </p:sp>
      <p:sp>
        <p:nvSpPr>
          <p:cNvPr id="4" name="Slide Number Placeholder 3">
            <a:extLst>
              <a:ext uri="{FF2B5EF4-FFF2-40B4-BE49-F238E27FC236}">
                <a16:creationId xmlns:a16="http://schemas.microsoft.com/office/drawing/2014/main" id="{37D405CF-DF8B-B77E-A267-7195AD1FB670}"/>
              </a:ext>
            </a:extLst>
          </p:cNvPr>
          <p:cNvSpPr>
            <a:spLocks noGrp="1"/>
          </p:cNvSpPr>
          <p:nvPr>
            <p:ph type="sldNum" sz="quarter" idx="12"/>
            <p:custDataLst>
              <p:tags r:id="rId2"/>
            </p:custDataLst>
          </p:nvPr>
        </p:nvSpPr>
        <p:spPr/>
        <p:txBody>
          <a:bodyPr/>
          <a:lstStyle/>
          <a:p>
            <a:fld id="{DFDF98CC-160E-494C-8C3C-8CDC5FA257DE}" type="slidenum">
              <a:rPr lang="en-US" smtClean="0"/>
              <a:t>8</a:t>
            </a:fld>
            <a:endParaRPr lang="en-US"/>
          </a:p>
        </p:txBody>
      </p:sp>
      <p:sp>
        <p:nvSpPr>
          <p:cNvPr id="7" name="Subtitle 2">
            <a:extLst>
              <a:ext uri="{FF2B5EF4-FFF2-40B4-BE49-F238E27FC236}">
                <a16:creationId xmlns:a16="http://schemas.microsoft.com/office/drawing/2014/main" id="{27F7F2D3-300E-F7BB-93C2-CEB4FB92F108}"/>
              </a:ext>
            </a:extLst>
          </p:cNvPr>
          <p:cNvSpPr>
            <a:spLocks noGrp="1"/>
          </p:cNvSpPr>
          <p:nvPr>
            <p:ph type="subTitle" idx="1"/>
            <p:custDataLst>
              <p:tags r:id="rId3"/>
            </p:custDataLst>
          </p:nvPr>
        </p:nvSpPr>
        <p:spPr>
          <a:xfrm>
            <a:off x="517870" y="2631989"/>
            <a:ext cx="11158193" cy="3290784"/>
          </a:xfrm>
        </p:spPr>
        <p:txBody>
          <a:bodyPr>
            <a:noAutofit/>
          </a:bodyPr>
          <a:lstStyle/>
          <a:p>
            <a:pPr marL="0" lvl="0" indent="0">
              <a:spcBef>
                <a:spcPct val="0"/>
              </a:spcBef>
              <a:buClr>
                <a:schemeClr val="dk1"/>
              </a:buClr>
              <a:buSzPts val="110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 De quel type de frais s’agit-il?</a:t>
            </a:r>
            <a:br>
              <a:rPr sz="2800"/>
            </a:br>
            <a:endParaRPr lang="en-CA" sz="2800">
              <a:solidFill>
                <a:schemeClr val="dk1"/>
              </a:solidFill>
            </a:endParaRP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retrait</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B) Frais de commission</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gestion courante</a:t>
            </a:r>
          </a:p>
        </p:txBody>
      </p:sp>
    </p:spTree>
    <p:extLst>
      <p:ext uri="{BB962C8B-B14F-4D97-AF65-F5344CB8AC3E}">
        <p14:creationId xmlns:p14="http://schemas.microsoft.com/office/powerpoint/2010/main" val="421265707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69A9E-0372-D404-1123-1C9F5AFDA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552F59-1D1C-46D8-25A1-EC27EA55D1F1}"/>
              </a:ext>
            </a:extLst>
          </p:cNvPr>
          <p:cNvSpPr>
            <a:spLocks noGrp="1"/>
          </p:cNvSpPr>
          <p:nvPr>
            <p:ph type="ctrTitle"/>
            <p:custDataLst>
              <p:tags r:id="rId1"/>
            </p:custDataLst>
          </p:nvPr>
        </p:nvSpPr>
        <p:spPr/>
        <p:txBody>
          <a:bodyPr/>
          <a:lstStyle/>
          <a:p>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Situation : </a:t>
            </a:r>
            <a:r>
              <a:rPr lang="fr-CA">
                <a:uFill>
                  <a:solidFill>
                    <a:prstClr val="black">
                      <a:alpha val="0"/>
                    </a:prstClr>
                  </a:solidFill>
                </a:uFill>
                <a:latin typeface="Century Gothic"/>
                <a:ea typeface="Century Gothic"/>
                <a:cs typeface="Century Gothic"/>
              </a:rPr>
              <a:t>T</a:t>
            </a:r>
            <a:r>
              <a:rPr lang="fr-CA" sz="3200" b="1" i="0" u="none" strike="noStrike" cap="none" baseline="0">
                <a:solidFill>
                  <a:srgbClr val="205885"/>
                </a:solidFill>
                <a:effectLst/>
                <a:uFill>
                  <a:solidFill>
                    <a:prstClr val="black">
                      <a:alpha val="0"/>
                    </a:prstClr>
                  </a:solidFill>
                </a:uFill>
                <a:latin typeface="Century Gothic"/>
                <a:ea typeface="Century Gothic"/>
                <a:cs typeface="Century Gothic"/>
              </a:rPr>
              <a:t>u as acheté une action et payé 5 $ pour chaque opération effectuée.</a:t>
            </a:r>
          </a:p>
        </p:txBody>
      </p:sp>
      <p:sp>
        <p:nvSpPr>
          <p:cNvPr id="4" name="Slide Number Placeholder 3">
            <a:extLst>
              <a:ext uri="{FF2B5EF4-FFF2-40B4-BE49-F238E27FC236}">
                <a16:creationId xmlns:a16="http://schemas.microsoft.com/office/drawing/2014/main" id="{78B58D80-11DC-DEDC-A2F2-E8FE56076F35}"/>
              </a:ext>
            </a:extLst>
          </p:cNvPr>
          <p:cNvSpPr>
            <a:spLocks noGrp="1"/>
          </p:cNvSpPr>
          <p:nvPr>
            <p:ph type="sldNum" sz="quarter" idx="12"/>
            <p:custDataLst>
              <p:tags r:id="rId2"/>
            </p:custDataLst>
          </p:nvPr>
        </p:nvSpPr>
        <p:spPr/>
        <p:txBody>
          <a:bodyPr/>
          <a:lstStyle/>
          <a:p>
            <a:fld id="{DFDF98CC-160E-494C-8C3C-8CDC5FA257DE}" type="slidenum">
              <a:rPr lang="en-US" smtClean="0"/>
              <a:t>9</a:t>
            </a:fld>
            <a:endParaRPr lang="en-US"/>
          </a:p>
        </p:txBody>
      </p:sp>
      <p:sp>
        <p:nvSpPr>
          <p:cNvPr id="7" name="Subtitle 2">
            <a:extLst>
              <a:ext uri="{FF2B5EF4-FFF2-40B4-BE49-F238E27FC236}">
                <a16:creationId xmlns:a16="http://schemas.microsoft.com/office/drawing/2014/main" id="{557E2C4F-A0DD-6431-6BAF-B2CFEC827E18}"/>
              </a:ext>
            </a:extLst>
          </p:cNvPr>
          <p:cNvSpPr>
            <a:spLocks noGrp="1"/>
          </p:cNvSpPr>
          <p:nvPr>
            <p:ph type="subTitle" idx="1"/>
            <p:custDataLst>
              <p:tags r:id="rId3"/>
            </p:custDataLst>
          </p:nvPr>
        </p:nvSpPr>
        <p:spPr>
          <a:xfrm>
            <a:off x="517870" y="2631989"/>
            <a:ext cx="11158193" cy="3290784"/>
          </a:xfrm>
        </p:spPr>
        <p:txBody>
          <a:bodyPr>
            <a:noAutofit/>
          </a:bodyPr>
          <a:lstStyle/>
          <a:p>
            <a:pPr marL="0" lvl="0" indent="0">
              <a:spcBef>
                <a:spcPct val="0"/>
              </a:spcBef>
              <a:buClr>
                <a:schemeClr val="dk1"/>
              </a:buClr>
              <a:buSzPts val="1100"/>
              <a:buNone/>
            </a:pPr>
            <a:r>
              <a:rPr lang="fr-CA" sz="2800" b="1" i="0" u="none" strike="noStrike" cap="none" baseline="0">
                <a:solidFill>
                  <a:srgbClr val="000000"/>
                </a:solidFill>
                <a:effectLst/>
                <a:uFill>
                  <a:solidFill>
                    <a:prstClr val="black">
                      <a:alpha val="0"/>
                    </a:prstClr>
                  </a:solidFill>
                </a:uFill>
                <a:latin typeface="Century Gothic"/>
                <a:ea typeface="Century Gothic"/>
                <a:cs typeface="Century Gothic"/>
              </a:rPr>
              <a:t>Question :</a:t>
            </a: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 De quel type de frais s’agit-il?</a:t>
            </a:r>
            <a:br>
              <a:rPr sz="2800"/>
            </a:br>
            <a:endParaRPr lang="en-CA" sz="2800">
              <a:solidFill>
                <a:schemeClr val="dk1"/>
              </a:solidFill>
            </a:endParaRP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A) Frais de retrait</a:t>
            </a:r>
          </a:p>
          <a:p>
            <a:pPr marL="0" lvl="0" indent="0">
              <a:spcBef>
                <a:spcPts val="1200"/>
              </a:spcBef>
              <a:buNone/>
            </a:pPr>
            <a:r>
              <a:rPr lang="fr-CA" sz="2800" b="1" i="0" u="none" strike="noStrike" cap="none" baseline="0">
                <a:solidFill>
                  <a:srgbClr val="6ABD4A"/>
                </a:solidFill>
                <a:effectLst/>
                <a:uFill>
                  <a:solidFill>
                    <a:prstClr val="black">
                      <a:alpha val="0"/>
                    </a:prstClr>
                  </a:solidFill>
                </a:uFill>
                <a:latin typeface="Century Gothic"/>
                <a:ea typeface="Century Gothic"/>
                <a:cs typeface="Century Gothic"/>
              </a:rPr>
              <a:t>B) Frais de commission</a:t>
            </a:r>
          </a:p>
          <a:p>
            <a:pPr marL="0" lvl="0" indent="0">
              <a:spcBef>
                <a:spcPts val="1200"/>
              </a:spcBef>
              <a:buNone/>
            </a:pPr>
            <a:r>
              <a:rPr lang="fr-CA" sz="2800" b="0" i="0" u="none" strike="noStrike" cap="none" baseline="0">
                <a:solidFill>
                  <a:srgbClr val="000000"/>
                </a:solidFill>
                <a:effectLst/>
                <a:uFill>
                  <a:solidFill>
                    <a:prstClr val="black">
                      <a:alpha val="0"/>
                    </a:prstClr>
                  </a:solidFill>
                </a:uFill>
                <a:latin typeface="Century Gothic"/>
                <a:ea typeface="Century Gothic"/>
                <a:cs typeface="Century Gothic"/>
              </a:rPr>
              <a:t>C) Frais de gestion courante</a:t>
            </a:r>
          </a:p>
        </p:txBody>
      </p:sp>
    </p:spTree>
    <p:extLst>
      <p:ext uri="{BB962C8B-B14F-4D97-AF65-F5344CB8AC3E}">
        <p14:creationId xmlns:p14="http://schemas.microsoft.com/office/powerpoint/2010/main" val="199055144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0.570"/>
  <p:tag name="AS_RELEASE_DATE" val="2024.03.31"/>
  <p:tag name="AS_TITLE" val="Aspose.Slides for Java"/>
  <p:tag name="AS_VERSION" val="24.3"/>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00.xml><?xml version="1.0" encoding="utf-8"?>
<p:tagLst xmlns:a="http://schemas.openxmlformats.org/drawingml/2006/main" xmlns:r="http://schemas.openxmlformats.org/officeDocument/2006/relationships" xmlns:p="http://schemas.openxmlformats.org/presentationml/2006/main">
  <p:tag name="NUM" val="2"/>
</p:tagLst>
</file>

<file path=ppt/tags/tag101.xml><?xml version="1.0" encoding="utf-8"?>
<p:tagLst xmlns:a="http://schemas.openxmlformats.org/drawingml/2006/main" xmlns:r="http://schemas.openxmlformats.org/officeDocument/2006/relationships" xmlns:p="http://schemas.openxmlformats.org/presentationml/2006/main">
  <p:tag name="NUM" val="3"/>
</p:tagLst>
</file>

<file path=ppt/tags/tag102.xml><?xml version="1.0" encoding="utf-8"?>
<p:tagLst xmlns:a="http://schemas.openxmlformats.org/drawingml/2006/main" xmlns:r="http://schemas.openxmlformats.org/officeDocument/2006/relationships" xmlns:p="http://schemas.openxmlformats.org/presentationml/2006/main">
  <p:tag name="NUM" val="1"/>
</p:tagLst>
</file>

<file path=ppt/tags/tag103.xml><?xml version="1.0" encoding="utf-8"?>
<p:tagLst xmlns:a="http://schemas.openxmlformats.org/drawingml/2006/main" xmlns:r="http://schemas.openxmlformats.org/officeDocument/2006/relationships" xmlns:p="http://schemas.openxmlformats.org/presentationml/2006/main">
  <p:tag name="NUM" val="2"/>
</p:tagLst>
</file>

<file path=ppt/tags/tag104.xml><?xml version="1.0" encoding="utf-8"?>
<p:tagLst xmlns:a="http://schemas.openxmlformats.org/drawingml/2006/main" xmlns:r="http://schemas.openxmlformats.org/officeDocument/2006/relationships" xmlns:p="http://schemas.openxmlformats.org/presentationml/2006/main">
  <p:tag name="NUM" val="3"/>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3"/>
</p:tagLst>
</file>

<file path=ppt/tags/tag108.xml><?xml version="1.0" encoding="utf-8"?>
<p:tagLst xmlns:a="http://schemas.openxmlformats.org/drawingml/2006/main" xmlns:r="http://schemas.openxmlformats.org/officeDocument/2006/relationships" xmlns:p="http://schemas.openxmlformats.org/presentationml/2006/main">
  <p:tag name="NUM" val="4"/>
</p:tagLst>
</file>

<file path=ppt/tags/tag109.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10.xml><?xml version="1.0" encoding="utf-8"?>
<p:tagLst xmlns:a="http://schemas.openxmlformats.org/drawingml/2006/main" xmlns:r="http://schemas.openxmlformats.org/officeDocument/2006/relationships" xmlns:p="http://schemas.openxmlformats.org/presentationml/2006/main">
  <p:tag name="NUM" val="1"/>
</p:tagLst>
</file>

<file path=ppt/tags/tag111.xml><?xml version="1.0" encoding="utf-8"?>
<p:tagLst xmlns:a="http://schemas.openxmlformats.org/drawingml/2006/main" xmlns:r="http://schemas.openxmlformats.org/officeDocument/2006/relationships" xmlns:p="http://schemas.openxmlformats.org/presentationml/2006/main">
  <p:tag name="NUM" val="2"/>
</p:tagLst>
</file>

<file path=ppt/tags/tag112.xml><?xml version="1.0" encoding="utf-8"?>
<p:tagLst xmlns:a="http://schemas.openxmlformats.org/drawingml/2006/main" xmlns:r="http://schemas.openxmlformats.org/officeDocument/2006/relationships" xmlns:p="http://schemas.openxmlformats.org/presentationml/2006/main">
  <p:tag name="NUM" val="3"/>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14.xml><?xml version="1.0" encoding="utf-8"?>
<p:tagLst xmlns:a="http://schemas.openxmlformats.org/drawingml/2006/main" xmlns:r="http://schemas.openxmlformats.org/officeDocument/2006/relationships" xmlns:p="http://schemas.openxmlformats.org/presentationml/2006/main">
  <p:tag name="NUM" val="2"/>
</p:tagLst>
</file>

<file path=ppt/tags/tag115.xml><?xml version="1.0" encoding="utf-8"?>
<p:tagLst xmlns:a="http://schemas.openxmlformats.org/drawingml/2006/main" xmlns:r="http://schemas.openxmlformats.org/officeDocument/2006/relationships" xmlns:p="http://schemas.openxmlformats.org/presentationml/2006/main">
  <p:tag name="NUM" val="3"/>
</p:tagLst>
</file>

<file path=ppt/tags/tag116.xml><?xml version="1.0" encoding="utf-8"?>
<p:tagLst xmlns:a="http://schemas.openxmlformats.org/drawingml/2006/main" xmlns:r="http://schemas.openxmlformats.org/officeDocument/2006/relationships" xmlns:p="http://schemas.openxmlformats.org/presentationml/2006/main">
  <p:tag name="NUM" val="1"/>
</p:tagLst>
</file>

<file path=ppt/tags/tag117.xml><?xml version="1.0" encoding="utf-8"?>
<p:tagLst xmlns:a="http://schemas.openxmlformats.org/drawingml/2006/main" xmlns:r="http://schemas.openxmlformats.org/officeDocument/2006/relationships" xmlns:p="http://schemas.openxmlformats.org/presentationml/2006/main">
  <p:tag name="NUM" val="2"/>
</p:tagLst>
</file>

<file path=ppt/tags/tag118.xml><?xml version="1.0" encoding="utf-8"?>
<p:tagLst xmlns:a="http://schemas.openxmlformats.org/drawingml/2006/main" xmlns:r="http://schemas.openxmlformats.org/officeDocument/2006/relationships" xmlns:p="http://schemas.openxmlformats.org/presentationml/2006/main">
  <p:tag name="NUM" val="3"/>
</p:tagLst>
</file>

<file path=ppt/tags/tag119.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20.xml><?xml version="1.0" encoding="utf-8"?>
<p:tagLst xmlns:a="http://schemas.openxmlformats.org/drawingml/2006/main" xmlns:r="http://schemas.openxmlformats.org/officeDocument/2006/relationships" xmlns:p="http://schemas.openxmlformats.org/presentationml/2006/main">
  <p:tag name="NUM" val="5"/>
</p:tagLst>
</file>

<file path=ppt/tags/tag121.xml><?xml version="1.0" encoding="utf-8"?>
<p:tagLst xmlns:a="http://schemas.openxmlformats.org/drawingml/2006/main" xmlns:r="http://schemas.openxmlformats.org/officeDocument/2006/relationships" xmlns:p="http://schemas.openxmlformats.org/presentationml/2006/main">
  <p:tag name="NUM" val="1"/>
</p:tagLst>
</file>

<file path=ppt/tags/tag122.xml><?xml version="1.0" encoding="utf-8"?>
<p:tagLst xmlns:a="http://schemas.openxmlformats.org/drawingml/2006/main" xmlns:r="http://schemas.openxmlformats.org/officeDocument/2006/relationships" xmlns:p="http://schemas.openxmlformats.org/presentationml/2006/main">
  <p:tag name="NUM" val="2"/>
</p:tagLst>
</file>

<file path=ppt/tags/tag123.xml><?xml version="1.0" encoding="utf-8"?>
<p:tagLst xmlns:a="http://schemas.openxmlformats.org/drawingml/2006/main" xmlns:r="http://schemas.openxmlformats.org/officeDocument/2006/relationships" xmlns:p="http://schemas.openxmlformats.org/presentationml/2006/main">
  <p:tag name="NUM" val="3"/>
</p:tagLst>
</file>

<file path=ppt/tags/tag124.xml><?xml version="1.0" encoding="utf-8"?>
<p:tagLst xmlns:a="http://schemas.openxmlformats.org/drawingml/2006/main" xmlns:r="http://schemas.openxmlformats.org/officeDocument/2006/relationships" xmlns:p="http://schemas.openxmlformats.org/presentationml/2006/main">
  <p:tag name="NUM" val="1"/>
</p:tagLst>
</file>

<file path=ppt/tags/tag125.xml><?xml version="1.0" encoding="utf-8"?>
<p:tagLst xmlns:a="http://schemas.openxmlformats.org/drawingml/2006/main" xmlns:r="http://schemas.openxmlformats.org/officeDocument/2006/relationships" xmlns:p="http://schemas.openxmlformats.org/presentationml/2006/main">
  <p:tag name="NUM" val="2"/>
</p:tagLst>
</file>

<file path=ppt/tags/tag126.xml><?xml version="1.0" encoding="utf-8"?>
<p:tagLst xmlns:a="http://schemas.openxmlformats.org/drawingml/2006/main" xmlns:r="http://schemas.openxmlformats.org/officeDocument/2006/relationships" xmlns:p="http://schemas.openxmlformats.org/presentationml/2006/main">
  <p:tag name="NUM" val="3"/>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1"/>
</p:tagLst>
</file>

<file path=ppt/tags/tag133.xml><?xml version="1.0" encoding="utf-8"?>
<p:tagLst xmlns:a="http://schemas.openxmlformats.org/drawingml/2006/main" xmlns:r="http://schemas.openxmlformats.org/officeDocument/2006/relationships" xmlns:p="http://schemas.openxmlformats.org/presentationml/2006/main">
  <p:tag name="NUM" val="2"/>
</p:tagLst>
</file>

<file path=ppt/tags/tag134.xml><?xml version="1.0" encoding="utf-8"?>
<p:tagLst xmlns:a="http://schemas.openxmlformats.org/drawingml/2006/main" xmlns:r="http://schemas.openxmlformats.org/officeDocument/2006/relationships" xmlns:p="http://schemas.openxmlformats.org/presentationml/2006/main">
  <p:tag name="NUM" val="1"/>
</p:tagLst>
</file>

<file path=ppt/tags/tag135.xml><?xml version="1.0" encoding="utf-8"?>
<p:tagLst xmlns:a="http://schemas.openxmlformats.org/drawingml/2006/main" xmlns:r="http://schemas.openxmlformats.org/officeDocument/2006/relationships" xmlns:p="http://schemas.openxmlformats.org/presentationml/2006/main">
  <p:tag name="NUM" val="2"/>
</p:tagLst>
</file>

<file path=ppt/tags/tag136.xml><?xml version="1.0" encoding="utf-8"?>
<p:tagLst xmlns:a="http://schemas.openxmlformats.org/drawingml/2006/main" xmlns:r="http://schemas.openxmlformats.org/officeDocument/2006/relationships" xmlns:p="http://schemas.openxmlformats.org/presentationml/2006/main">
  <p:tag name="NUM" val="1"/>
</p:tagLst>
</file>

<file path=ppt/tags/tag137.xml><?xml version="1.0" encoding="utf-8"?>
<p:tagLst xmlns:a="http://schemas.openxmlformats.org/drawingml/2006/main" xmlns:r="http://schemas.openxmlformats.org/officeDocument/2006/relationships" xmlns:p="http://schemas.openxmlformats.org/presentationml/2006/main">
  <p:tag name="NUM" val="2"/>
</p:tagLst>
</file>

<file path=ppt/tags/tag138.xml><?xml version="1.0" encoding="utf-8"?>
<p:tagLst xmlns:a="http://schemas.openxmlformats.org/drawingml/2006/main" xmlns:r="http://schemas.openxmlformats.org/officeDocument/2006/relationships" xmlns:p="http://schemas.openxmlformats.org/presentationml/2006/main">
  <p:tag name="NUM" val="3"/>
</p:tagLst>
</file>

<file path=ppt/tags/tag139.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40.xml><?xml version="1.0" encoding="utf-8"?>
<p:tagLst xmlns:a="http://schemas.openxmlformats.org/drawingml/2006/main" xmlns:r="http://schemas.openxmlformats.org/officeDocument/2006/relationships" xmlns:p="http://schemas.openxmlformats.org/presentationml/2006/main">
  <p:tag name="NUM" val="2"/>
</p:tagLst>
</file>

<file path=ppt/tags/tag141.xml><?xml version="1.0" encoding="utf-8"?>
<p:tagLst xmlns:a="http://schemas.openxmlformats.org/drawingml/2006/main" xmlns:r="http://schemas.openxmlformats.org/officeDocument/2006/relationships" xmlns:p="http://schemas.openxmlformats.org/presentationml/2006/main">
  <p:tag name="NUM" val="3"/>
</p:tagLst>
</file>

<file path=ppt/tags/tag142.xml><?xml version="1.0" encoding="utf-8"?>
<p:tagLst xmlns:a="http://schemas.openxmlformats.org/drawingml/2006/main" xmlns:r="http://schemas.openxmlformats.org/officeDocument/2006/relationships" xmlns:p="http://schemas.openxmlformats.org/presentationml/2006/main">
  <p:tag name="NUM" val="1"/>
</p:tagLst>
</file>

<file path=ppt/tags/tag143.xml><?xml version="1.0" encoding="utf-8"?>
<p:tagLst xmlns:a="http://schemas.openxmlformats.org/drawingml/2006/main" xmlns:r="http://schemas.openxmlformats.org/officeDocument/2006/relationships" xmlns:p="http://schemas.openxmlformats.org/presentationml/2006/main">
  <p:tag name="NUM" val="2"/>
</p:tagLst>
</file>

<file path=ppt/tags/tag144.xml><?xml version="1.0" encoding="utf-8"?>
<p:tagLst xmlns:a="http://schemas.openxmlformats.org/drawingml/2006/main" xmlns:r="http://schemas.openxmlformats.org/officeDocument/2006/relationships" xmlns:p="http://schemas.openxmlformats.org/presentationml/2006/main">
  <p:tag name="NUM" val="3"/>
</p:tagLst>
</file>

<file path=ppt/tags/tag145.xml><?xml version="1.0" encoding="utf-8"?>
<p:tagLst xmlns:a="http://schemas.openxmlformats.org/drawingml/2006/main" xmlns:r="http://schemas.openxmlformats.org/officeDocument/2006/relationships" xmlns:p="http://schemas.openxmlformats.org/presentationml/2006/main">
  <p:tag name="NUM" val="4"/>
</p:tagLst>
</file>

<file path=ppt/tags/tag146.xml><?xml version="1.0" encoding="utf-8"?>
<p:tagLst xmlns:a="http://schemas.openxmlformats.org/drawingml/2006/main" xmlns:r="http://schemas.openxmlformats.org/officeDocument/2006/relationships" xmlns:p="http://schemas.openxmlformats.org/presentationml/2006/main">
  <p:tag name="NUM" val="5"/>
</p:tagLst>
</file>

<file path=ppt/tags/tag147.xml><?xml version="1.0" encoding="utf-8"?>
<p:tagLst xmlns:a="http://schemas.openxmlformats.org/drawingml/2006/main" xmlns:r="http://schemas.openxmlformats.org/officeDocument/2006/relationships" xmlns:p="http://schemas.openxmlformats.org/presentationml/2006/main">
  <p:tag name="NUM" val="1"/>
</p:tagLst>
</file>

<file path=ppt/tags/tag148.xml><?xml version="1.0" encoding="utf-8"?>
<p:tagLst xmlns:a="http://schemas.openxmlformats.org/drawingml/2006/main" xmlns:r="http://schemas.openxmlformats.org/officeDocument/2006/relationships" xmlns:p="http://schemas.openxmlformats.org/presentationml/2006/main">
  <p:tag name="NUM" val="2"/>
</p:tagLst>
</file>

<file path=ppt/tags/tag149.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50.xml><?xml version="1.0" encoding="utf-8"?>
<p:tagLst xmlns:a="http://schemas.openxmlformats.org/drawingml/2006/main" xmlns:r="http://schemas.openxmlformats.org/officeDocument/2006/relationships" xmlns:p="http://schemas.openxmlformats.org/presentationml/2006/main">
  <p:tag name="NUM" val="1"/>
</p:tagLst>
</file>

<file path=ppt/tags/tag151.xml><?xml version="1.0" encoding="utf-8"?>
<p:tagLst xmlns:a="http://schemas.openxmlformats.org/drawingml/2006/main" xmlns:r="http://schemas.openxmlformats.org/officeDocument/2006/relationships" xmlns:p="http://schemas.openxmlformats.org/presentationml/2006/main">
  <p:tag name="NUM" val="2"/>
</p:tagLst>
</file>

<file path=ppt/tags/tag152.xml><?xml version="1.0" encoding="utf-8"?>
<p:tagLst xmlns:a="http://schemas.openxmlformats.org/drawingml/2006/main" xmlns:r="http://schemas.openxmlformats.org/officeDocument/2006/relationships" xmlns:p="http://schemas.openxmlformats.org/presentationml/2006/main">
  <p:tag name="NUM" val="3"/>
</p:tagLst>
</file>

<file path=ppt/tags/tag153.xml><?xml version="1.0" encoding="utf-8"?>
<p:tagLst xmlns:a="http://schemas.openxmlformats.org/drawingml/2006/main" xmlns:r="http://schemas.openxmlformats.org/officeDocument/2006/relationships" xmlns:p="http://schemas.openxmlformats.org/presentationml/2006/main">
  <p:tag name="NUM" val="1"/>
</p:tagLst>
</file>

<file path=ppt/tags/tag154.xml><?xml version="1.0" encoding="utf-8"?>
<p:tagLst xmlns:a="http://schemas.openxmlformats.org/drawingml/2006/main" xmlns:r="http://schemas.openxmlformats.org/officeDocument/2006/relationships" xmlns:p="http://schemas.openxmlformats.org/presentationml/2006/main">
  <p:tag name="NUM" val="2"/>
</p:tagLst>
</file>

<file path=ppt/tags/tag155.xml><?xml version="1.0" encoding="utf-8"?>
<p:tagLst xmlns:a="http://schemas.openxmlformats.org/drawingml/2006/main" xmlns:r="http://schemas.openxmlformats.org/officeDocument/2006/relationships" xmlns:p="http://schemas.openxmlformats.org/presentationml/2006/main">
  <p:tag name="NUM" val="3"/>
</p:tagLst>
</file>

<file path=ppt/tags/tag156.xml><?xml version="1.0" encoding="utf-8"?>
<p:tagLst xmlns:a="http://schemas.openxmlformats.org/drawingml/2006/main" xmlns:r="http://schemas.openxmlformats.org/officeDocument/2006/relationships" xmlns:p="http://schemas.openxmlformats.org/presentationml/2006/main">
  <p:tag name="NUM" val="1"/>
</p:tagLst>
</file>

<file path=ppt/tags/tag157.xml><?xml version="1.0" encoding="utf-8"?>
<p:tagLst xmlns:a="http://schemas.openxmlformats.org/drawingml/2006/main" xmlns:r="http://schemas.openxmlformats.org/officeDocument/2006/relationships" xmlns:p="http://schemas.openxmlformats.org/presentationml/2006/main">
  <p:tag name="NUM" val="2"/>
</p:tagLst>
</file>

<file path=ppt/tags/tag158.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5"/>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4"/>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1"/>
</p:tagLst>
</file>

<file path=ppt/tags/tag67.xml><?xml version="1.0" encoding="utf-8"?>
<p:tagLst xmlns:a="http://schemas.openxmlformats.org/drawingml/2006/main" xmlns:r="http://schemas.openxmlformats.org/officeDocument/2006/relationships" xmlns:p="http://schemas.openxmlformats.org/presentationml/2006/main">
  <p:tag name="NUM" val="2"/>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79.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1"/>
</p:tagLst>
</file>

<file path=ppt/tags/tag84.xml><?xml version="1.0" encoding="utf-8"?>
<p:tagLst xmlns:a="http://schemas.openxmlformats.org/drawingml/2006/main" xmlns:r="http://schemas.openxmlformats.org/officeDocument/2006/relationships" xmlns:p="http://schemas.openxmlformats.org/presentationml/2006/main">
  <p:tag name="NUM" val="2"/>
</p:tagLst>
</file>

<file path=ppt/tags/tag85.xml><?xml version="1.0" encoding="utf-8"?>
<p:tagLst xmlns:a="http://schemas.openxmlformats.org/drawingml/2006/main" xmlns:r="http://schemas.openxmlformats.org/officeDocument/2006/relationships" xmlns:p="http://schemas.openxmlformats.org/presentationml/2006/main">
  <p:tag name="NUM" val="3"/>
</p:tagLst>
</file>

<file path=ppt/tags/tag86.xml><?xml version="1.0" encoding="utf-8"?>
<p:tagLst xmlns:a="http://schemas.openxmlformats.org/drawingml/2006/main" xmlns:r="http://schemas.openxmlformats.org/officeDocument/2006/relationships" xmlns:p="http://schemas.openxmlformats.org/presentationml/2006/main">
  <p:tag name="NUM" val="4"/>
</p:tagLst>
</file>

<file path=ppt/tags/tag87.xml><?xml version="1.0" encoding="utf-8"?>
<p:tagLst xmlns:a="http://schemas.openxmlformats.org/drawingml/2006/main" xmlns:r="http://schemas.openxmlformats.org/officeDocument/2006/relationships" xmlns:p="http://schemas.openxmlformats.org/presentationml/2006/main">
  <p:tag name="NUM" val="5"/>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ags/tag90.xml><?xml version="1.0" encoding="utf-8"?>
<p:tagLst xmlns:a="http://schemas.openxmlformats.org/drawingml/2006/main" xmlns:r="http://schemas.openxmlformats.org/officeDocument/2006/relationships" xmlns:p="http://schemas.openxmlformats.org/presentationml/2006/main">
  <p:tag name="NUM" val="3"/>
</p:tagLst>
</file>

<file path=ppt/tags/tag91.xml><?xml version="1.0" encoding="utf-8"?>
<p:tagLst xmlns:a="http://schemas.openxmlformats.org/drawingml/2006/main" xmlns:r="http://schemas.openxmlformats.org/officeDocument/2006/relationships" xmlns:p="http://schemas.openxmlformats.org/presentationml/2006/main">
  <p:tag name="NUM" val="1"/>
</p:tagLst>
</file>

<file path=ppt/tags/tag92.xml><?xml version="1.0" encoding="utf-8"?>
<p:tagLst xmlns:a="http://schemas.openxmlformats.org/drawingml/2006/main" xmlns:r="http://schemas.openxmlformats.org/officeDocument/2006/relationships" xmlns:p="http://schemas.openxmlformats.org/presentationml/2006/main">
  <p:tag name="NUM" val="2"/>
</p:tagLst>
</file>

<file path=ppt/tags/tag93.xml><?xml version="1.0" encoding="utf-8"?>
<p:tagLst xmlns:a="http://schemas.openxmlformats.org/drawingml/2006/main" xmlns:r="http://schemas.openxmlformats.org/officeDocument/2006/relationships" xmlns:p="http://schemas.openxmlformats.org/presentationml/2006/main">
  <p:tag name="NUM" val="3"/>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5"/>
</p:tagLst>
</file>

<file path=ppt/tags/tag9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GestaltVTI">
  <a:themeElements>
    <a:clrScheme name="AnalogousFromDarkSeedLeftStep">
      <a:dk1>
        <a:srgbClr val="000000"/>
      </a:dk1>
      <a:lt1>
        <a:srgbClr val="FFFFFF"/>
      </a:lt1>
      <a:dk2>
        <a:srgbClr val="1E301B"/>
      </a:dk2>
      <a:lt2>
        <a:srgbClr val="F1F0F3"/>
      </a:lt2>
      <a:accent1>
        <a:srgbClr val="85AE23"/>
      </a:accent1>
      <a:accent2>
        <a:srgbClr val="B4A118"/>
      </a:accent2>
      <a:accent3>
        <a:srgbClr val="E2802D"/>
      </a:accent3>
      <a:accent4>
        <a:srgbClr val="D1231C"/>
      </a:accent4>
      <a:accent5>
        <a:srgbClr val="E22D71"/>
      </a:accent5>
      <a:accent6>
        <a:srgbClr val="D11CAB"/>
      </a:accent6>
      <a:hlink>
        <a:srgbClr val="C34D66"/>
      </a:hlink>
      <a:folHlink>
        <a:srgbClr val="7F7F7F"/>
      </a:folHlink>
    </a:clrScheme>
    <a:fontScheme name="Bierstadt">
      <a:majorFont>
        <a:latin typeface="Bierstadt"/>
        <a:ea typeface="Bierstadt"/>
        <a:cs typeface="Arial"/>
      </a:majorFont>
      <a:minorFont>
        <a:latin typeface="Bierstadt"/>
        <a:ea typeface="Bierstadt"/>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2008</Words>
  <Application>Microsoft Macintosh PowerPoint</Application>
  <PresentationFormat>Widescreen</PresentationFormat>
  <Paragraphs>227</Paragraphs>
  <Slides>46</Slides>
  <Notes>2</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Bierstadt</vt:lpstr>
      <vt:lpstr>Calibri</vt:lpstr>
      <vt:lpstr>Century Gothic</vt:lpstr>
      <vt:lpstr>GestaltVTI</vt:lpstr>
      <vt:lpstr>Les frais liés à l’investissement   </vt:lpstr>
      <vt:lpstr>Objectifs d’apprentissage</vt:lpstr>
      <vt:lpstr>Remplis le diagramme de Venn pendant que tu regardes la vidéo!  Quels sont les frais qui s’appliquent à l’investissement autonome, à l’investissement avec un conseiller ou une conseillère et aux deux approches?</vt:lpstr>
      <vt:lpstr>Les frais liés à l’investissement</vt:lpstr>
      <vt:lpstr>Réflexion : dans un diagramme de Venn, place tous les frais liés à l’investissement au bon endroit.</vt:lpstr>
      <vt:lpstr>Réflexion : dans un diagramme de Venn, place tous les frais liés à l’investissement au bon endroit.</vt:lpstr>
      <vt:lpstr>Réflexion : dans un diagramme de Venn, place tous les frais liés à l’investissement au bon endroit.</vt:lpstr>
      <vt:lpstr>Situation : Tu as acheté une action et payé 5 $ pour chaque opération effectuée.</vt:lpstr>
      <vt:lpstr>Situation : Tu as acheté une action et payé 5 $ pour chaque opération effectuée.</vt:lpstr>
      <vt:lpstr>Frais de commission</vt:lpstr>
      <vt:lpstr>Des frais te sont facturés chaque trimestre simplement pour maintenir ton compte de placement ouvert, même si tu n’effectues aucune opération. De quel type de frais s’agit-il?</vt:lpstr>
      <vt:lpstr>Des frais te sont facturés chaque trimestre simplement pour maintenir ton compte de placement ouvert, même si tu n’effectues aucune opération. De quel type de frais s’agit-il?</vt:lpstr>
      <vt:lpstr>Frais de gestion courante</vt:lpstr>
      <vt:lpstr>Situation : Tu décides de retirer de l’argent de ton compte d’investissement, et des frais de 30 $ te sont facturés pour cela.</vt:lpstr>
      <vt:lpstr>Situation : Tu décides de retirer de l’argent de ton compte d’investissement, et des frais de 30 $ te sont facturés pour cela.</vt:lpstr>
      <vt:lpstr>Frais de retrait</vt:lpstr>
      <vt:lpstr>Tu n’as effectué aucune opération pendant six mois, et ta plateforme t’impose une pénalité.</vt:lpstr>
      <vt:lpstr>Tu n’as effectué aucune opération pendant six mois, et ta plateforme t’impose une pénalité.</vt:lpstr>
      <vt:lpstr>Frais d’inactivité</vt:lpstr>
      <vt:lpstr>Chaque fois que tu achètes ou vends une action, tu paies 10 $. </vt:lpstr>
      <vt:lpstr>Chaque fois que tu achètes ou vends une action, tu paies 10 $. </vt:lpstr>
      <vt:lpstr>Frais de transaction</vt:lpstr>
      <vt:lpstr>Tu investis 1 000 $ dans un fonds commun de placement, mais 3 % sont immédiatement prélevés à titre de frais de vente. De quel type de frais s’agit-il?</vt:lpstr>
      <vt:lpstr>Tu investis 1 000 $ dans un fonds commun de placement, mais 3 % sont immédiatement prélevés à titre de frais de vente. De quel type de frais s’agit-il?</vt:lpstr>
      <vt:lpstr>Frais de souscription initiaux</vt:lpstr>
      <vt:lpstr>Tu vends tes parts de fonds communs de placement et tu dois payer des frais parce que tu as vendu trop tôt. </vt:lpstr>
      <vt:lpstr>Tu vends tes parts de fonds communs de placement et tu dois payer des frais parce que tu as vendu trop tôt. </vt:lpstr>
      <vt:lpstr>Frais de souscription différés</vt:lpstr>
      <vt:lpstr>Tu dois payer des frais annuels simplement pour garder ton placement dans un fonds. </vt:lpstr>
      <vt:lpstr>Tu dois payer des frais annuels simplement pour garder ton placement dans un fonds. </vt:lpstr>
      <vt:lpstr>Frais uniformes</vt:lpstr>
      <vt:lpstr>Situation : Tu investis dans un fonds commun de placement et tu paies des frais annuels de 2 % pour la gestion du fonds.</vt:lpstr>
      <vt:lpstr>Situation : Tu investis dans un fonds commun de placement et tu paies des frais annuels de 2 % pour la gestion du fonds.</vt:lpstr>
      <vt:lpstr>Ratio des frais de gestion (RFG)</vt:lpstr>
      <vt:lpstr>Ton courtier t’aide à exécuter tes opérations et te facture soit des frais fixes, soit un pourcentage du montant de la transaction. Comment s’appelle ce type de frais?</vt:lpstr>
      <vt:lpstr>Ton courtier t’aide à exécuter tes opérations et te facture soit des frais fixes, soit un pourcentage du montant de la transaction. Comment s’appelle ce type de frais?</vt:lpstr>
      <vt:lpstr>Frais de courtage</vt:lpstr>
      <vt:lpstr>Vrai ou faux : Plus tu transfères ton argent, plus tu économises sur les frais.</vt:lpstr>
      <vt:lpstr>Vrai ou faux : Plus tu transfères ton argent, plus tu paies des frais.</vt:lpstr>
      <vt:lpstr>Au Canada, quel est le taux d’imposition des gains en capital?</vt:lpstr>
      <vt:lpstr>Au Canada, quel est le taux d’imposition des gains en capital?</vt:lpstr>
      <vt:lpstr>Considérations relatives à la gestion des coûts liés à l’investissement</vt:lpstr>
      <vt:lpstr>Activité :  Chasse au trésor – est-ce payant ou gratuit?</vt:lpstr>
      <vt:lpstr>Directives</vt:lpstr>
      <vt:lpstr>Présentation Présente les réponses de ta première mise en situation de la chasse au trésor!  </vt:lpstr>
      <vt:lpstr>Réflexion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Gagliardi, Monica</dc:creator>
  <cp:lastModifiedBy>Walter Goschen</cp:lastModifiedBy>
  <cp:revision>150</cp:revision>
  <dcterms:created xsi:type="dcterms:W3CDTF">2023-10-22T21:01:04Z</dcterms:created>
  <dcterms:modified xsi:type="dcterms:W3CDTF">2026-03-05T17:35:00Z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873328-34e0-4f6c-84cb-dd757c63c1a0_ActionId">
    <vt:lpwstr>ee0202de-5cf6-46c2-8a21-1c0b412b413b</vt:lpwstr>
  </property>
  <property fmtid="{D5CDD505-2E9C-101B-9397-08002B2CF9AE}" pid="3" name="MSIP_Label_be873328-34e0-4f6c-84cb-dd757c63c1a0_ContentBits">
    <vt:lpwstr>0</vt:lpwstr>
  </property>
  <property fmtid="{D5CDD505-2E9C-101B-9397-08002B2CF9AE}" pid="4" name="MSIP_Label_be873328-34e0-4f6c-84cb-dd757c63c1a0_Enabled">
    <vt:lpwstr>true</vt:lpwstr>
  </property>
  <property fmtid="{D5CDD505-2E9C-101B-9397-08002B2CF9AE}" pid="5" name="MSIP_Label_be873328-34e0-4f6c-84cb-dd757c63c1a0_Method">
    <vt:lpwstr>Privileged</vt:lpwstr>
  </property>
  <property fmtid="{D5CDD505-2E9C-101B-9397-08002B2CF9AE}" pid="6" name="MSIP_Label_be873328-34e0-4f6c-84cb-dd757c63c1a0_Name">
    <vt:lpwstr>FIL-Internal</vt:lpwstr>
  </property>
  <property fmtid="{D5CDD505-2E9C-101B-9397-08002B2CF9AE}" pid="7" name="MSIP_Label_be873328-34e0-4f6c-84cb-dd757c63c1a0_SetDate">
    <vt:lpwstr>2023-11-01T18:04:36Z</vt:lpwstr>
  </property>
  <property fmtid="{D5CDD505-2E9C-101B-9397-08002B2CF9AE}" pid="8" name="MSIP_Label_be873328-34e0-4f6c-84cb-dd757c63c1a0_SiteId">
    <vt:lpwstr>6b94db52-3791-432c-b97e-871411cd202e</vt:lpwstr>
  </property>
</Properties>
</file>