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27"/>
  </p:notesMasterIdLst>
  <p:sldIdLst>
    <p:sldId id="281" r:id="rId2"/>
    <p:sldId id="294" r:id="rId3"/>
    <p:sldId id="357" r:id="rId4"/>
    <p:sldId id="298" r:id="rId5"/>
    <p:sldId id="297" r:id="rId6"/>
    <p:sldId id="361" r:id="rId7"/>
    <p:sldId id="363" r:id="rId8"/>
    <p:sldId id="365" r:id="rId9"/>
    <p:sldId id="368" r:id="rId10"/>
    <p:sldId id="371" r:id="rId11"/>
    <p:sldId id="374" r:id="rId12"/>
    <p:sldId id="377" r:id="rId13"/>
    <p:sldId id="307" r:id="rId14"/>
    <p:sldId id="381" r:id="rId15"/>
    <p:sldId id="396" r:id="rId16"/>
    <p:sldId id="384" r:id="rId17"/>
    <p:sldId id="389" r:id="rId18"/>
    <p:sldId id="356" r:id="rId19"/>
    <p:sldId id="390" r:id="rId20"/>
    <p:sldId id="391" r:id="rId21"/>
    <p:sldId id="385" r:id="rId22"/>
    <p:sldId id="392" r:id="rId23"/>
    <p:sldId id="393" r:id="rId24"/>
    <p:sldId id="394" r:id="rId25"/>
    <p:sldId id="395"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agliardi, Monica" initials="GM" lastIdx="0" clrIdx="1"/>
  <p:cmAuthor id="1" name="Young, Alexandra" initials="YA" lastIdx="0" clrIdx="2"/>
  <p:cmAuthor id="2" name="Gill, Ravina" initials="GR" lastIdx="0" clrIdx="3"/>
  <p:cmAuthor id="3" name="Ponce, Vanessa" initials="PV" lastIdx="0" clrIdx="4"/>
  <p:cmAuthor id="4" name="Darien Desroches" initials="DD"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62" autoAdjust="0"/>
    <p:restoredTop sz="94660"/>
  </p:normalViewPr>
  <p:slideViewPr>
    <p:cSldViewPr snapToGrid="0">
      <p:cViewPr varScale="1">
        <p:scale>
          <a:sx n="108" d="100"/>
          <a:sy n="108" d="100"/>
        </p:scale>
        <p:origin x="760" y="480"/>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9444D-42D3-4CC0-927A-FF18E050527A}" type="datetimeFigureOut">
              <a:t>3/5/26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96D0F3-C04C-4EB4-93F2-B3F04278AF65}" type="slidenum">
              <a:t>‹#›</a:t>
            </a:fld>
            <a:endParaRPr lang="en-US"/>
          </a:p>
        </p:txBody>
      </p:sp>
    </p:spTree>
    <p:extLst>
      <p:ext uri="{BB962C8B-B14F-4D97-AF65-F5344CB8AC3E}">
        <p14:creationId xmlns:p14="http://schemas.microsoft.com/office/powerpoint/2010/main" val="304859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Video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7" name="Rectangle 6">
            <a:extLst>
              <a:ext uri="{FF2B5EF4-FFF2-40B4-BE49-F238E27FC236}">
                <a16:creationId xmlns:a16="http://schemas.microsoft.com/office/drawing/2014/main" id="{722FD5A5-A16C-00DE-E581-0AFD83A16CAB}"/>
              </a:ext>
            </a:extLst>
          </p:cNvPr>
          <p:cNvSpPr/>
          <p:nvPr userDrawn="1"/>
        </p:nvSpPr>
        <p:spPr>
          <a:xfrm>
            <a:off x="0" y="2057400"/>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Tree>
    <p:extLst>
      <p:ext uri="{BB962C8B-B14F-4D97-AF65-F5344CB8AC3E}">
        <p14:creationId xmlns:p14="http://schemas.microsoft.com/office/powerpoint/2010/main" val="331860826"/>
      </p:ext>
    </p:extLst>
  </p:cSld>
  <p:clrMapOvr>
    <a:masterClrMapping/>
  </p:clrMapOvr>
  <p:transition/>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176990" y="995362"/>
            <a:ext cx="502700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a:prstGeom prst="rect">
            <a:avLst/>
          </a:prstGeo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82399639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a:xfrm>
            <a:off x="6662168" y="969264"/>
            <a:ext cx="5021182" cy="487045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977518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7BD47B-C187-494C-812F-46BE0040B915}"/>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7694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ullets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517870" y="1991844"/>
            <a:ext cx="11158193" cy="4029786"/>
          </a:xfrm>
          <a:prstGeom prst="rect">
            <a:avLst/>
          </a:prstGeom>
        </p:spPr>
        <p:txBody>
          <a:bodyPr anchor="t" anchorCtr="0">
            <a:normAutofit/>
          </a:bodyPr>
          <a:lstStyle>
            <a:lvl1pPr marL="342900" indent="-342900" algn="l">
              <a:lnSpc>
                <a:spcPct val="100000"/>
              </a:lnSpc>
              <a:buClr>
                <a:srgbClr val="A2AAAD"/>
              </a:buClr>
              <a:buFont typeface="Arial" panose="020B0604020202020204" pitchFamily="34" charset="0"/>
              <a:buChar char="•"/>
              <a:defRPr sz="2500" i="0">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44181888"/>
      </p:ext>
    </p:extLst>
  </p:cSld>
  <p:clrMapOvr>
    <a:masterClrMapping/>
  </p:clrMapOvr>
  <p:transition/>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guide id="5" orient="horz" pos="125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a:xfrm>
            <a:off x="517869" y="1160463"/>
            <a:ext cx="11158193" cy="532370"/>
          </a:xfrm>
          <a:prstGeom prst="rect">
            <a:avLst/>
          </a:prstGeom>
        </p:spPr>
        <p:txBody>
          <a:bodyPr/>
          <a:lstStyle>
            <a:lvl1pPr>
              <a:defRPr sz="3200">
                <a:solidFill>
                  <a:srgbClr val="205885"/>
                </a:solidFill>
                <a:latin typeface="Century Gothic" panose="020B050202020202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9" name="TextBox 8">
            <a:extLst>
              <a:ext uri="{FF2B5EF4-FFF2-40B4-BE49-F238E27FC236}">
                <a16:creationId xmlns:a16="http://schemas.microsoft.com/office/drawing/2014/main" id="{184BBE33-EAC1-3B1E-8EFB-448124FA14AC}"/>
              </a:ext>
            </a:extLst>
          </p:cNvPr>
          <p:cNvSpPr txBox="1"/>
          <p:nvPr userDrawn="1"/>
        </p:nvSpPr>
        <p:spPr>
          <a:xfrm>
            <a:off x="552033" y="2009274"/>
            <a:ext cx="5247187" cy="4012113"/>
          </a:xfrm>
          <a:prstGeom prst="rect">
            <a:avLst/>
          </a:prstGeom>
          <a:noFill/>
        </p:spPr>
        <p:txBody>
          <a:bodyPr wrap="square" rtlCol="0">
            <a:spAutoFit/>
          </a:bodyPr>
          <a:lstStyle/>
          <a:p>
            <a:endParaRPr lang="en-US"/>
          </a:p>
        </p:txBody>
      </p:sp>
      <p:sp>
        <p:nvSpPr>
          <p:cNvPr id="13" name="Text Placeholder 12">
            <a:extLst>
              <a:ext uri="{FF2B5EF4-FFF2-40B4-BE49-F238E27FC236}">
                <a16:creationId xmlns:a16="http://schemas.microsoft.com/office/drawing/2014/main" id="{CAA535C0-5BE2-5A59-3D11-8ABCC9A62912}"/>
              </a:ext>
            </a:extLst>
          </p:cNvPr>
          <p:cNvSpPr>
            <a:spLocks noGrp="1"/>
          </p:cNvSpPr>
          <p:nvPr>
            <p:ph type="body" sz="quarter" idx="13"/>
          </p:nvPr>
        </p:nvSpPr>
        <p:spPr>
          <a:xfrm>
            <a:off x="517525" y="2128838"/>
            <a:ext cx="5184775" cy="3892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2">
            <a:extLst>
              <a:ext uri="{FF2B5EF4-FFF2-40B4-BE49-F238E27FC236}">
                <a16:creationId xmlns:a16="http://schemas.microsoft.com/office/drawing/2014/main" id="{BB27B774-CAD3-DF42-BBF0-6DE55F243F01}"/>
              </a:ext>
            </a:extLst>
          </p:cNvPr>
          <p:cNvSpPr>
            <a:spLocks noGrp="1"/>
          </p:cNvSpPr>
          <p:nvPr>
            <p:ph type="body" sz="quarter" idx="14"/>
          </p:nvPr>
        </p:nvSpPr>
        <p:spPr>
          <a:xfrm>
            <a:off x="6497220" y="2128838"/>
            <a:ext cx="5184775" cy="3892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81900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a:prstGeom prst="rect">
            <a:avLst/>
          </a:prstGeo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a:prstGeom prst="rect">
            <a:avLst/>
          </a:prstGeo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1894697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44314968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F4AA536-072F-4374-926E-17E038EC7E98}"/>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064449401"/>
      </p:ext>
    </p:extLst>
  </p:cSld>
  <p:clrMapOvr>
    <a:masterClrMapping/>
  </p:clrMapOvr>
  <p:transition/>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24265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4605013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a:prstGeom prst="rect">
            <a:avLst/>
          </a:prstGeo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34890752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131757" y="6451599"/>
            <a:ext cx="637909" cy="169141"/>
          </a:xfrm>
          <a:prstGeom prst="rect">
            <a:avLst/>
          </a:prstGeom>
        </p:spPr>
        <p:txBody>
          <a:bodyPr vert="horz" lIns="91440" tIns="45720" rIns="91440" bIns="45720" rtlCol="0" anchor="ctr"/>
          <a:lstStyle>
            <a:lvl1pPr algn="r">
              <a:defRPr sz="900">
                <a:solidFill>
                  <a:schemeClr val="tx1"/>
                </a:solidFill>
                <a:latin typeface="Century Gothic" panose="020B0502020202020204" pitchFamily="34" charset="0"/>
              </a:defRPr>
            </a:lvl1pPr>
          </a:lstStyle>
          <a:p>
            <a:fld id="{DFDF98CC-160E-494C-8C3C-8CDC5FA257DE}" type="slidenum">
              <a:rPr lang="en-US" smtClean="0"/>
              <a:t>‹#›</a:t>
            </a:fld>
            <a:endParaRPr lang="en-US"/>
          </a:p>
        </p:txBody>
      </p:sp>
      <p:sp>
        <p:nvSpPr>
          <p:cNvPr id="14" name="Rectangle 13">
            <a:extLst>
              <a:ext uri="{FF2B5EF4-FFF2-40B4-BE49-F238E27FC236}">
                <a16:creationId xmlns:a16="http://schemas.microsoft.com/office/drawing/2014/main" id="{ADE57300-C7FF-4578-99A0-42B0295B123C}"/>
              </a:ext>
            </a:extLst>
          </p:cNvPr>
          <p:cNvSpPr/>
          <p:nvPr/>
        </p:nvSpPr>
        <p:spPr>
          <a:xfrm>
            <a:off x="1" y="230284"/>
            <a:ext cx="1842447" cy="466685"/>
          </a:xfrm>
          <a:prstGeom prst="rect">
            <a:avLst/>
          </a:prstGeom>
          <a:solidFill>
            <a:srgbClr val="00B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90"/>
              </a:solidFill>
            </a:endParaRPr>
          </a:p>
        </p:txBody>
      </p:sp>
      <p:pic>
        <p:nvPicPr>
          <p:cNvPr id="10" name="Picture 9" descr="A blue and black logo&#10;&#10;Description automatically generated">
            <a:extLst>
              <a:ext uri="{FF2B5EF4-FFF2-40B4-BE49-F238E27FC236}">
                <a16:creationId xmlns:a16="http://schemas.microsoft.com/office/drawing/2014/main" id="{CD5AB2A9-403F-025D-C64F-BA17CAA50F3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17870" y="6277840"/>
            <a:ext cx="1600200" cy="342900"/>
          </a:xfrm>
          <a:prstGeom prst="rect">
            <a:avLst/>
          </a:prstGeom>
        </p:spPr>
      </p:pic>
      <p:sp>
        <p:nvSpPr>
          <p:cNvPr id="13" name="TextBox 12">
            <a:extLst>
              <a:ext uri="{FF2B5EF4-FFF2-40B4-BE49-F238E27FC236}">
                <a16:creationId xmlns:a16="http://schemas.microsoft.com/office/drawing/2014/main" id="{1EBC3D8A-1F30-A2D6-D920-8223E6E639FB}"/>
              </a:ext>
            </a:extLst>
          </p:cNvPr>
          <p:cNvSpPr txBox="1"/>
          <p:nvPr userDrawn="1"/>
        </p:nvSpPr>
        <p:spPr>
          <a:xfrm>
            <a:off x="409433" y="278960"/>
            <a:ext cx="1433015" cy="369332"/>
          </a:xfrm>
          <a:prstGeom prst="rect">
            <a:avLst/>
          </a:prstGeom>
          <a:noFill/>
        </p:spPr>
        <p:txBody>
          <a:bodyPr wrap="square" rtlCol="0">
            <a:spAutoFit/>
          </a:bodyPr>
          <a:lstStyle/>
          <a:p>
            <a:r>
              <a:rPr lang="en-US" b="1">
                <a:solidFill>
                  <a:schemeClr val="tx1"/>
                </a:solidFill>
                <a:latin typeface="Century Gothic" panose="020B0502020202020204" pitchFamily="34" charset="0"/>
              </a:rPr>
              <a:t>Leçon 2</a:t>
            </a:r>
          </a:p>
        </p:txBody>
      </p:sp>
      <p:sp>
        <p:nvSpPr>
          <p:cNvPr id="2" name="TextBox 1">
            <a:extLst>
              <a:ext uri="{FF2B5EF4-FFF2-40B4-BE49-F238E27FC236}">
                <a16:creationId xmlns:a16="http://schemas.microsoft.com/office/drawing/2014/main" id="{1A3B7BA9-0BD9-9116-F1CC-B9CA6D49E9E4}"/>
              </a:ext>
            </a:extLst>
          </p:cNvPr>
          <p:cNvSpPr txBox="1"/>
          <p:nvPr userDrawn="1"/>
        </p:nvSpPr>
        <p:spPr>
          <a:xfrm>
            <a:off x="2395310" y="6433019"/>
            <a:ext cx="4800518" cy="2308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0"/>
              </a:spcBef>
              <a:buClr>
                <a:srgbClr val="A2AAAD"/>
              </a:buClr>
            </a:pPr>
            <a:r>
              <a:rPr lang="en-CA" sz="900" b="0" i="0" u="none" strike="noStrike" dirty="0">
                <a:solidFill>
                  <a:srgbClr val="222222"/>
                </a:solidFill>
                <a:effectLst/>
                <a:highlight>
                  <a:srgbClr val="FFFFFF"/>
                </a:highlight>
                <a:latin typeface="Century Gothic" panose="020B0502020202020204" pitchFamily="34" charset="0"/>
              </a:rPr>
              <a:t>© 2026 FIDELITY INVESTMENTS CANADA S.R.I.          </a:t>
            </a:r>
            <a:r>
              <a:rPr lang="en-CA" sz="900" dirty="0">
                <a:latin typeface="Century Gothic" panose="020B0502020202020204" pitchFamily="34" charset="0"/>
              </a:rPr>
              <a:t>3357202-v20251111</a:t>
            </a:r>
            <a:endParaRPr lang="en-US" sz="900" dirty="0">
              <a:solidFill>
                <a:schemeClr val="accent5"/>
              </a:solidFill>
              <a:latin typeface="Century Gothic" panose="020B0502020202020204" pitchFamily="34" charset="0"/>
              <a:cs typeface="Arial"/>
            </a:endParaRPr>
          </a:p>
        </p:txBody>
      </p:sp>
      <p:pic>
        <p:nvPicPr>
          <p:cNvPr id="3" name="Image 22" descr="Une image contenant texte, Police, Graphique, logo&#10;&#10;Description générée automatiquement">
            <a:extLst>
              <a:ext uri="{FF2B5EF4-FFF2-40B4-BE49-F238E27FC236}">
                <a16:creationId xmlns:a16="http://schemas.microsoft.com/office/drawing/2014/main" id="{FFEC785D-C219-DA08-BCA6-55EF45743D4F}"/>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575165" y="278960"/>
            <a:ext cx="2071370" cy="553085"/>
          </a:xfrm>
          <a:prstGeom prst="rect">
            <a:avLst/>
          </a:prstGeom>
        </p:spPr>
      </p:pic>
    </p:spTree>
    <p:extLst>
      <p:ext uri="{BB962C8B-B14F-4D97-AF65-F5344CB8AC3E}">
        <p14:creationId xmlns:p14="http://schemas.microsoft.com/office/powerpoint/2010/main" val="1281054387"/>
      </p:ext>
    </p:extLst>
  </p:cSld>
  <p:clrMap bg1="lt1" tx1="dk1" bg2="lt2" tx2="dk2" accent1="accent1" accent2="accent2" accent3="accent3" accent4="accent4" accent5="accent5" accent6="accent6" hlink="hlink" folHlink="folHlink"/>
  <p:sldLayoutIdLst>
    <p:sldLayoutId id="2147483713" r:id="rId1"/>
    <p:sldLayoutId id="2147483725"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ransition/>
  <p:hf hd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1" userDrawn="1">
          <p15:clr>
            <a:srgbClr val="F26B43"/>
          </p15:clr>
        </p15:guide>
        <p15:guide id="2" pos="325" userDrawn="1">
          <p15:clr>
            <a:srgbClr val="F26B43"/>
          </p15:clr>
        </p15:guide>
        <p15:guide id="3" pos="7355" userDrawn="1">
          <p15:clr>
            <a:srgbClr val="F26B43"/>
          </p15:clr>
        </p15:guide>
        <p15:guide id="4"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3.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1.xml"/><Relationship Id="rId5" Type="http://schemas.openxmlformats.org/officeDocument/2006/relationships/video" Target="https://www.youtube.com/embed/ebL9OiLvC7U?list=PLBzmUd_ESwotHoBQVE0l2LIfSrf-_dGFU" TargetMode="Externa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9.png"/><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slideLayout" Target="../slideLayouts/slideLayout2.xml"/><Relationship Id="rId5" Type="http://schemas.openxmlformats.org/officeDocument/2006/relationships/tags" Target="../tags/tag43.xml"/><Relationship Id="rId4" Type="http://schemas.openxmlformats.org/officeDocument/2006/relationships/tags" Target="../tags/tag42.xml"/></Relationships>
</file>

<file path=ppt/slides/_rels/slide11.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image" Target="../media/image10.pn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Layout" Target="../slideLayouts/slideLayout2.xml"/><Relationship Id="rId5" Type="http://schemas.openxmlformats.org/officeDocument/2006/relationships/tags" Target="../tags/tag48.xml"/><Relationship Id="rId4" Type="http://schemas.openxmlformats.org/officeDocument/2006/relationships/tags" Target="../tags/tag47.xml"/></Relationships>
</file>

<file path=ppt/slides/_rels/slide12.xml.rels><?xml version="1.0" encoding="UTF-8" standalone="yes"?>
<Relationships xmlns="http://schemas.openxmlformats.org/package/2006/relationships"><Relationship Id="rId3" Type="http://schemas.openxmlformats.org/officeDocument/2006/relationships/tags" Target="../tags/tag51.xml"/><Relationship Id="rId7" Type="http://schemas.openxmlformats.org/officeDocument/2006/relationships/image" Target="../media/image11.png"/><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Layout" Target="../slideLayouts/slideLayout2.xml"/><Relationship Id="rId5" Type="http://schemas.openxmlformats.org/officeDocument/2006/relationships/tags" Target="../tags/tag53.xml"/><Relationship Id="rId4" Type="http://schemas.openxmlformats.org/officeDocument/2006/relationships/tags" Target="../tags/tag52.xml"/></Relationships>
</file>

<file path=ppt/slides/_rels/slide13.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image" Target="../media/image12.pn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Layout" Target="../slideLayouts/slideLayout2.xml"/><Relationship Id="rId5" Type="http://schemas.openxmlformats.org/officeDocument/2006/relationships/tags" Target="../tags/tag58.xml"/><Relationship Id="rId4" Type="http://schemas.openxmlformats.org/officeDocument/2006/relationships/tags" Target="../tags/tag57.xml"/></Relationships>
</file>

<file path=ppt/slides/_rels/slide14.xml.rels><?xml version="1.0" encoding="UTF-8" standalone="yes"?>
<Relationships xmlns="http://schemas.openxmlformats.org/package/2006/relationships"><Relationship Id="rId3" Type="http://schemas.openxmlformats.org/officeDocument/2006/relationships/tags" Target="../tags/tag61.xml"/><Relationship Id="rId7" Type="http://schemas.openxmlformats.org/officeDocument/2006/relationships/image" Target="../media/image13.png"/><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Layout" Target="../slideLayouts/slideLayout2.xml"/><Relationship Id="rId5" Type="http://schemas.openxmlformats.org/officeDocument/2006/relationships/tags" Target="../tags/tag63.xml"/><Relationship Id="rId4" Type="http://schemas.openxmlformats.org/officeDocument/2006/relationships/tags" Target="../tags/tag62.xml"/></Relationships>
</file>

<file path=ppt/slides/_rels/slide15.xml.rels><?xml version="1.0" encoding="UTF-8" standalone="yes"?>
<Relationships xmlns="http://schemas.openxmlformats.org/package/2006/relationships"><Relationship Id="rId3" Type="http://schemas.openxmlformats.org/officeDocument/2006/relationships/tags" Target="../tags/tag66.xml"/><Relationship Id="rId7" Type="http://schemas.openxmlformats.org/officeDocument/2006/relationships/image" Target="../media/image14.png"/><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Layout" Target="../slideLayouts/slideLayout2.xml"/><Relationship Id="rId5" Type="http://schemas.openxmlformats.org/officeDocument/2006/relationships/tags" Target="../tags/tag68.xml"/><Relationship Id="rId4" Type="http://schemas.openxmlformats.org/officeDocument/2006/relationships/tags" Target="../tags/tag67.xml"/></Relationships>
</file>

<file path=ppt/slides/_rels/slide16.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4"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3.jpeg"/><Relationship Id="rId5" Type="http://schemas.openxmlformats.org/officeDocument/2006/relationships/slideLayout" Target="../slideLayouts/slideLayout2.xml"/><Relationship Id="rId4" Type="http://schemas.openxmlformats.org/officeDocument/2006/relationships/video" Target="https://www.youtube.com/embed/ebL9OiLvC7U?list=PLBzmUd_ESwotHoBQVE0l2LIfSrf-_dGFU" TargetMode="External"/></Relationships>
</file>

<file path=ppt/slides/_rels/slide5.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4.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Layout" Target="../slideLayouts/slideLayout2.xml"/><Relationship Id="rId5" Type="http://schemas.openxmlformats.org/officeDocument/2006/relationships/tags" Target="../tags/tag18.xml"/><Relationship Id="rId4"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5.pn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Layout" Target="../slideLayouts/slideLayout2.xml"/><Relationship Id="rId5" Type="http://schemas.openxmlformats.org/officeDocument/2006/relationships/tags" Target="../tags/tag23.xml"/><Relationship Id="rId4" Type="http://schemas.openxmlformats.org/officeDocument/2006/relationships/tags" Target="../tags/tag22.xml"/></Relationships>
</file>

<file path=ppt/slides/_rels/slide7.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image" Target="../media/image6.png"/><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slideLayout" Target="../slideLayouts/slideLayout2.xml"/><Relationship Id="rId5" Type="http://schemas.openxmlformats.org/officeDocument/2006/relationships/tags" Target="../tags/tag28.xml"/><Relationship Id="rId4" Type="http://schemas.openxmlformats.org/officeDocument/2006/relationships/tags" Target="../tags/tag27.xml"/></Relationships>
</file>

<file path=ppt/slides/_rels/slide8.xml.rels><?xml version="1.0" encoding="UTF-8" standalone="yes"?>
<Relationships xmlns="http://schemas.openxmlformats.org/package/2006/relationships"><Relationship Id="rId3" Type="http://schemas.openxmlformats.org/officeDocument/2006/relationships/tags" Target="../tags/tag31.xml"/><Relationship Id="rId7" Type="http://schemas.openxmlformats.org/officeDocument/2006/relationships/image" Target="../media/image7.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slideLayout" Target="../slideLayouts/slideLayout2.xml"/><Relationship Id="rId5" Type="http://schemas.openxmlformats.org/officeDocument/2006/relationships/tags" Target="../tags/tag33.xml"/><Relationship Id="rId4" Type="http://schemas.openxmlformats.org/officeDocument/2006/relationships/tags" Target="../tags/tag32.xml"/></Relationships>
</file>

<file path=ppt/slides/_rels/slide9.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8.pn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Layout" Target="../slideLayouts/slideLayout2.xml"/><Relationship Id="rId5" Type="http://schemas.openxmlformats.org/officeDocument/2006/relationships/tags" Target="../tags/tag38.xml"/><Relationship Id="rId4"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ADED-E4F4-96B4-771C-22B444389C6E}"/>
              </a:ext>
            </a:extLst>
          </p:cNvPr>
          <p:cNvSpPr>
            <a:spLocks noGrp="1"/>
          </p:cNvSpPr>
          <p:nvPr>
            <p:ph type="ctrTitle"/>
            <p:custDataLst>
              <p:tags r:id="rId1"/>
            </p:custDataLst>
          </p:nvPr>
        </p:nvSpPr>
        <p:spPr/>
        <p:txBody>
          <a:bodyPr>
            <a:noAutofit/>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Les frais liés à l’investissement</a:t>
            </a:r>
            <a:br>
              <a:rPr sz="3200"/>
            </a:br>
            <a:br>
              <a:rPr sz="3200"/>
            </a:br>
            <a:br>
              <a:rPr sz="3200"/>
            </a:br>
            <a:endParaRPr lang="en-US"/>
          </a:p>
        </p:txBody>
      </p:sp>
      <p:sp>
        <p:nvSpPr>
          <p:cNvPr id="3" name="TextBox 2">
            <a:extLst>
              <a:ext uri="{FF2B5EF4-FFF2-40B4-BE49-F238E27FC236}">
                <a16:creationId xmlns:a16="http://schemas.microsoft.com/office/drawing/2014/main" id="{6A9EBC07-E89A-480E-0B63-1C54B7A50807}"/>
              </a:ext>
            </a:extLst>
          </p:cNvPr>
          <p:cNvSpPr txBox="1"/>
          <p:nvPr>
            <p:custDataLst>
              <p:tags r:id="rId2"/>
            </p:custDataLst>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0AF1ADBB-F79D-BADA-AC9D-C2A8B61D7835}"/>
              </a:ext>
            </a:extLst>
          </p:cNvPr>
          <p:cNvSpPr txBox="1"/>
          <p:nvPr>
            <p:custDataLst>
              <p:tags r:id="rId3"/>
            </p:custDataLst>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62CE6CB1-45A9-C8FE-81D0-492E8B4ED968}"/>
              </a:ext>
            </a:extLst>
          </p:cNvPr>
          <p:cNvSpPr>
            <a:spLocks noGrp="1"/>
          </p:cNvSpPr>
          <p:nvPr>
            <p:ph type="sldNum" sz="quarter" idx="12"/>
            <p:custDataLst>
              <p:tags r:id="rId4"/>
            </p:custDataLst>
          </p:nvPr>
        </p:nvSpPr>
        <p:spPr/>
        <p:txBody>
          <a:bodyPr/>
          <a:lstStyle/>
          <a:p>
            <a:fld id="{DFDF98CC-160E-494C-8C3C-8CDC5FA257DE}" type="slidenum">
              <a:rPr lang="en-US" smtClean="0"/>
              <a:t>1</a:t>
            </a:fld>
            <a:endParaRPr lang="en-US"/>
          </a:p>
        </p:txBody>
      </p:sp>
      <p:pic>
        <p:nvPicPr>
          <p:cNvPr id="8" name="Online Media 4" descr="Les frais liés à l’investissement">
            <a:hlinkClick r:id="" action="ppaction://media"/>
            <a:extLst>
              <a:ext uri="{FF2B5EF4-FFF2-40B4-BE49-F238E27FC236}">
                <a16:creationId xmlns:a16="http://schemas.microsoft.com/office/drawing/2014/main" id="{0DAEC672-6AFA-9E9C-3920-5E5788B2ECBA}"/>
              </a:ext>
            </a:extLst>
          </p:cNvPr>
          <p:cNvPicPr>
            <a:picLocks noRot="1" noChangeAspect="1"/>
          </p:cNvPicPr>
          <p:nvPr>
            <a:videoFile r:link="rId5"/>
          </p:nvPr>
        </p:nvPicPr>
        <p:blipFill>
          <a:blip r:embed="rId7"/>
          <a:stretch>
            <a:fillRect/>
          </a:stretch>
        </p:blipFill>
        <p:spPr>
          <a:xfrm>
            <a:off x="3290483" y="2420027"/>
            <a:ext cx="5611034" cy="3170234"/>
          </a:xfrm>
          <a:prstGeom prst="rect">
            <a:avLst/>
          </a:prstGeom>
        </p:spPr>
      </p:pic>
    </p:spTree>
    <p:extLst>
      <p:ext uri="{BB962C8B-B14F-4D97-AF65-F5344CB8AC3E}">
        <p14:creationId xmlns:p14="http://schemas.microsoft.com/office/powerpoint/2010/main" val="15087530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8"/>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8"/>
                                        </p:tgtEl>
                                      </p:cBhvr>
                                    </p:cmd>
                                  </p:childTnLst>
                                </p:cTn>
                              </p:par>
                            </p:childTnLst>
                          </p:cTn>
                        </p:par>
                      </p:childTnLst>
                    </p:cTn>
                  </p:par>
                </p:childTnLst>
              </p:cTn>
              <p:nextCondLst>
                <p:cond evt="onClick" delay="0">
                  <p:tgtEl>
                    <p:spTgt spid="8"/>
                  </p:tgtEl>
                </p:cond>
              </p:nextCondLst>
            </p:seq>
            <p:video>
              <p:cMediaNode vol="80000">
                <p:cTn id="12" fill="hold" display="0">
                  <p:stCondLst>
                    <p:cond delay="indefinite"/>
                  </p:stCondLst>
                </p:cTn>
                <p:tgtEl>
                  <p:spTgt spid="8"/>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FC9F7-099C-6E69-D013-12644C473E3A}"/>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1ADBABEE-AE5E-9F4A-32FB-B211710BA513}"/>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0E51D804-4B61-311C-9368-8F8AEDA1B354}"/>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souscription initiaux</a:t>
            </a:r>
          </a:p>
        </p:txBody>
      </p:sp>
      <p:sp>
        <p:nvSpPr>
          <p:cNvPr id="3" name="Subtitle 2">
            <a:extLst>
              <a:ext uri="{FF2B5EF4-FFF2-40B4-BE49-F238E27FC236}">
                <a16:creationId xmlns:a16="http://schemas.microsoft.com/office/drawing/2014/main" id="{8B18D72C-0892-AAE8-BB01-679BF7ED0764}"/>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souscription initiaux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 de l’achat de parts de fonds et déduits de ton placement initial.</a:t>
            </a:r>
          </a:p>
        </p:txBody>
      </p:sp>
      <p:sp>
        <p:nvSpPr>
          <p:cNvPr id="4" name="Slide Number Placeholder 3">
            <a:extLst>
              <a:ext uri="{FF2B5EF4-FFF2-40B4-BE49-F238E27FC236}">
                <a16:creationId xmlns:a16="http://schemas.microsoft.com/office/drawing/2014/main" id="{F1E8A6CE-F594-F594-DDDA-74E73C5747E9}"/>
              </a:ext>
            </a:extLst>
          </p:cNvPr>
          <p:cNvSpPr>
            <a:spLocks noGrp="1"/>
          </p:cNvSpPr>
          <p:nvPr>
            <p:ph type="sldNum" sz="quarter" idx="12"/>
            <p:custDataLst>
              <p:tags r:id="rId4"/>
            </p:custDataLst>
          </p:nvPr>
        </p:nvSpPr>
        <p:spPr/>
        <p:txBody>
          <a:bodyPr/>
          <a:lstStyle/>
          <a:p>
            <a:fld id="{DFDF98CC-160E-494C-8C3C-8CDC5FA257DE}" type="slidenum">
              <a:rPr lang="en-US" smtClean="0"/>
              <a:t>10</a:t>
            </a:fld>
            <a:endParaRPr lang="en-US"/>
          </a:p>
        </p:txBody>
      </p:sp>
      <p:pic>
        <p:nvPicPr>
          <p:cNvPr id="8" name="Picture 7" descr="Un tableau blanc avec un diagramme circulaire&#10;&#10;Le contenu généré par l’IA peut être incorrect.">
            <a:extLst>
              <a:ext uri="{FF2B5EF4-FFF2-40B4-BE49-F238E27FC236}">
                <a16:creationId xmlns:a16="http://schemas.microsoft.com/office/drawing/2014/main" id="{7213542D-35F9-C125-4AA0-E91A8F03FE42}"/>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07885" y="2161054"/>
            <a:ext cx="3046450" cy="2989150"/>
          </a:xfrm>
          <a:prstGeom prst="rect">
            <a:avLst/>
          </a:prstGeom>
        </p:spPr>
      </p:pic>
    </p:spTree>
    <p:extLst>
      <p:ext uri="{BB962C8B-B14F-4D97-AF65-F5344CB8AC3E}">
        <p14:creationId xmlns:p14="http://schemas.microsoft.com/office/powerpoint/2010/main" val="67426014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E3162-FC85-E707-F790-681A8918CA67}"/>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32358268-B697-4F4C-37AA-9D7CC2E739ED}"/>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023B1960-8977-BB39-6025-57E3D05F816E}"/>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souscription différés</a:t>
            </a:r>
          </a:p>
        </p:txBody>
      </p:sp>
      <p:sp>
        <p:nvSpPr>
          <p:cNvPr id="3" name="Subtitle 2">
            <a:extLst>
              <a:ext uri="{FF2B5EF4-FFF2-40B4-BE49-F238E27FC236}">
                <a16:creationId xmlns:a16="http://schemas.microsoft.com/office/drawing/2014/main" id="{CF59C2BC-0C13-D527-A229-1E8C20FD72F5}"/>
              </a:ext>
            </a:extLst>
          </p:cNvPr>
          <p:cNvSpPr>
            <a:spLocks noGrp="1"/>
          </p:cNvSpPr>
          <p:nvPr>
            <p:ph type="subTitle" idx="1"/>
            <p:custDataLst>
              <p:tags r:id="rId3"/>
            </p:custDataLst>
          </p:nvPr>
        </p:nvSpPr>
        <p:spPr>
          <a:xfrm>
            <a:off x="517871" y="2038864"/>
            <a:ext cx="5821145"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souscription différés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ils sont facturés lorsque tu vends des parts d’un fonds, et ils diminuent généralement avec le temps.</a:t>
            </a:r>
          </a:p>
        </p:txBody>
      </p:sp>
      <p:sp>
        <p:nvSpPr>
          <p:cNvPr id="4" name="Slide Number Placeholder 3">
            <a:extLst>
              <a:ext uri="{FF2B5EF4-FFF2-40B4-BE49-F238E27FC236}">
                <a16:creationId xmlns:a16="http://schemas.microsoft.com/office/drawing/2014/main" id="{CBC00A3E-1E30-9159-D777-D1F6EAD5217F}"/>
              </a:ext>
            </a:extLst>
          </p:cNvPr>
          <p:cNvSpPr>
            <a:spLocks noGrp="1"/>
          </p:cNvSpPr>
          <p:nvPr>
            <p:ph type="sldNum" sz="quarter" idx="12"/>
            <p:custDataLst>
              <p:tags r:id="rId4"/>
            </p:custDataLst>
          </p:nvPr>
        </p:nvSpPr>
        <p:spPr/>
        <p:txBody>
          <a:bodyPr/>
          <a:lstStyle/>
          <a:p>
            <a:fld id="{DFDF98CC-160E-494C-8C3C-8CDC5FA257DE}" type="slidenum">
              <a:rPr lang="en-US" smtClean="0"/>
              <a:t>11</a:t>
            </a:fld>
            <a:endParaRPr lang="en-US"/>
          </a:p>
        </p:txBody>
      </p:sp>
      <p:pic>
        <p:nvPicPr>
          <p:cNvPr id="8" name="Picture 7" descr="Un dessin au trait blanc représentant une personne et un graphique&#10;&#10;Le contenu généré par l’IA peut être incorrect.">
            <a:extLst>
              <a:ext uri="{FF2B5EF4-FFF2-40B4-BE49-F238E27FC236}">
                <a16:creationId xmlns:a16="http://schemas.microsoft.com/office/drawing/2014/main" id="{B382A8F5-D096-C8E6-EC33-3ED291930BAA}"/>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55123" y="2324963"/>
            <a:ext cx="2621087" cy="2571788"/>
          </a:xfrm>
          <a:prstGeom prst="rect">
            <a:avLst/>
          </a:prstGeom>
        </p:spPr>
      </p:pic>
    </p:spTree>
    <p:extLst>
      <p:ext uri="{BB962C8B-B14F-4D97-AF65-F5344CB8AC3E}">
        <p14:creationId xmlns:p14="http://schemas.microsoft.com/office/powerpoint/2010/main" val="246692473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26A51-245F-7255-F849-6E5C3C8E7764}"/>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5FAF6293-4DA2-9C6C-E343-CFA266A370EA}"/>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EDEADA7D-3E7D-E987-A84B-B650B4F5F039}"/>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uniformes</a:t>
            </a:r>
          </a:p>
        </p:txBody>
      </p:sp>
      <p:sp>
        <p:nvSpPr>
          <p:cNvPr id="3" name="Subtitle 2">
            <a:extLst>
              <a:ext uri="{FF2B5EF4-FFF2-40B4-BE49-F238E27FC236}">
                <a16:creationId xmlns:a16="http://schemas.microsoft.com/office/drawing/2014/main" id="{D7ED1AE7-923F-4BE6-31B0-839D7FB17386}"/>
              </a:ext>
            </a:extLst>
          </p:cNvPr>
          <p:cNvSpPr>
            <a:spLocks noGrp="1"/>
          </p:cNvSpPr>
          <p:nvPr>
            <p:ph type="subTitle" idx="1"/>
            <p:custDataLst>
              <p:tags r:id="rId3"/>
            </p:custDataLst>
          </p:nvPr>
        </p:nvSpPr>
        <p:spPr>
          <a:xfrm>
            <a:off x="517872" y="2038864"/>
            <a:ext cx="51168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uniformes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des frais de commission de vente en continu facturés annuellement, comme des frais d’abonnement.</a:t>
            </a:r>
          </a:p>
        </p:txBody>
      </p:sp>
      <p:sp>
        <p:nvSpPr>
          <p:cNvPr id="4" name="Slide Number Placeholder 3">
            <a:extLst>
              <a:ext uri="{FF2B5EF4-FFF2-40B4-BE49-F238E27FC236}">
                <a16:creationId xmlns:a16="http://schemas.microsoft.com/office/drawing/2014/main" id="{A88E2473-DB60-AF70-E10B-4E7AFF6C6CDE}"/>
              </a:ext>
            </a:extLst>
          </p:cNvPr>
          <p:cNvSpPr>
            <a:spLocks noGrp="1"/>
          </p:cNvSpPr>
          <p:nvPr>
            <p:ph type="sldNum" sz="quarter" idx="12"/>
            <p:custDataLst>
              <p:tags r:id="rId4"/>
            </p:custDataLst>
          </p:nvPr>
        </p:nvSpPr>
        <p:spPr/>
        <p:txBody>
          <a:bodyPr/>
          <a:lstStyle/>
          <a:p>
            <a:fld id="{DFDF98CC-160E-494C-8C3C-8CDC5FA257DE}" type="slidenum">
              <a:rPr lang="en-US" smtClean="0"/>
              <a:t>12</a:t>
            </a:fld>
            <a:endParaRPr lang="en-US"/>
          </a:p>
        </p:txBody>
      </p:sp>
      <p:pic>
        <p:nvPicPr>
          <p:cNvPr id="7" name="Picture 6" descr="Dessin au trait blanc représentant un téléphone portable et une pièce de monnaie&#10;&#10;Le contenu généré par l’IA peut être incorrect.">
            <a:extLst>
              <a:ext uri="{FF2B5EF4-FFF2-40B4-BE49-F238E27FC236}">
                <a16:creationId xmlns:a16="http://schemas.microsoft.com/office/drawing/2014/main" id="{CA008C9D-AEA0-9647-5821-3928A5C996B3}"/>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49202" y="2234671"/>
            <a:ext cx="2805133" cy="2752372"/>
          </a:xfrm>
          <a:prstGeom prst="rect">
            <a:avLst/>
          </a:prstGeom>
        </p:spPr>
      </p:pic>
    </p:spTree>
    <p:extLst>
      <p:ext uri="{BB962C8B-B14F-4D97-AF65-F5344CB8AC3E}">
        <p14:creationId xmlns:p14="http://schemas.microsoft.com/office/powerpoint/2010/main" val="594359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06507-6298-E2F4-26B7-9696B8DE8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21062-9794-C11A-E9A7-B77F33AADF14}"/>
              </a:ext>
            </a:extLst>
          </p:cNvPr>
          <p:cNvSpPr>
            <a:spLocks noGrp="1"/>
          </p:cNvSpPr>
          <p:nvPr>
            <p:ph type="ctrTitle"/>
            <p:custDataLst>
              <p:tags r:id="rId1"/>
            </p:custDataLst>
          </p:nvPr>
        </p:nvSpPr>
        <p:spPr>
          <a:xfrm>
            <a:off x="517870" y="951744"/>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Ratio des frais de gestion (RFG)</a:t>
            </a:r>
            <a:endParaRPr lang="en-US" b="0"/>
          </a:p>
        </p:txBody>
      </p:sp>
      <p:sp>
        <p:nvSpPr>
          <p:cNvPr id="3" name="Subtitle 2">
            <a:extLst>
              <a:ext uri="{FF2B5EF4-FFF2-40B4-BE49-F238E27FC236}">
                <a16:creationId xmlns:a16="http://schemas.microsoft.com/office/drawing/2014/main" id="{6C4DA269-339A-AA00-4450-0F4C2D8EC5A0}"/>
              </a:ext>
            </a:extLst>
          </p:cNvPr>
          <p:cNvSpPr>
            <a:spLocks noGrp="1"/>
          </p:cNvSpPr>
          <p:nvPr>
            <p:ph type="subTitle" idx="1"/>
            <p:custDataLst>
              <p:tags r:id="rId2"/>
            </p:custDataLst>
          </p:nvPr>
        </p:nvSpPr>
        <p:spPr>
          <a:xfrm>
            <a:off x="517870" y="1584345"/>
            <a:ext cx="7659320" cy="4029786"/>
          </a:xfrm>
        </p:spPr>
        <p:txBody>
          <a:bodyPr>
            <a:noAutofit/>
          </a:bodyPr>
          <a:lstStyle/>
          <a:p>
            <a:pPr marL="457200" lvl="0" indent="-304800">
              <a:lnSpc>
                <a:spcPts val="3120"/>
              </a:lnSpc>
              <a:spcBef>
                <a:spcPct val="0"/>
              </a:spcBef>
              <a:buSzPct val="60000"/>
              <a:buChar char="●"/>
            </a:pP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RFG signifie « </a:t>
            </a:r>
            <a:r>
              <a:rPr lang="fr-CA" sz="2000" b="1" i="0" u="none" strike="noStrike" cap="none" baseline="0">
                <a:solidFill>
                  <a:srgbClr val="000000"/>
                </a:solidFill>
                <a:effectLst/>
                <a:uFill>
                  <a:solidFill>
                    <a:prstClr val="black">
                      <a:alpha val="0"/>
                    </a:prstClr>
                  </a:solidFill>
                </a:uFill>
                <a:latin typeface="Century Gothic"/>
                <a:ea typeface="Century Gothic"/>
                <a:cs typeface="Century Gothic"/>
              </a:rPr>
              <a:t>ratio des frais de gestion</a:t>
            </a: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 ».</a:t>
            </a:r>
          </a:p>
          <a:p>
            <a:pPr marL="457200" lvl="0" indent="-304800">
              <a:lnSpc>
                <a:spcPts val="3120"/>
              </a:lnSpc>
              <a:spcBef>
                <a:spcPct val="0"/>
              </a:spcBef>
              <a:buSzPct val="60000"/>
              <a:buChar char="●"/>
            </a:pP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Il couvre les coûts liés au </a:t>
            </a:r>
            <a:r>
              <a:rPr lang="fr-CA" sz="2000" b="1" i="0" u="none" strike="noStrike" cap="none" baseline="0">
                <a:solidFill>
                  <a:srgbClr val="000000"/>
                </a:solidFill>
                <a:effectLst/>
                <a:uFill>
                  <a:solidFill>
                    <a:prstClr val="black">
                      <a:alpha val="0"/>
                    </a:prstClr>
                  </a:solidFill>
                </a:uFill>
                <a:latin typeface="Century Gothic"/>
                <a:ea typeface="Century Gothic"/>
                <a:cs typeface="Century Gothic"/>
              </a:rPr>
              <a:t>fonctionnement</a:t>
            </a: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 du fonds, y compris les frais d’administration et de commercialisation.</a:t>
            </a:r>
          </a:p>
          <a:p>
            <a:pPr marL="457200" lvl="0" indent="-304800">
              <a:lnSpc>
                <a:spcPts val="3120"/>
              </a:lnSpc>
              <a:spcBef>
                <a:spcPct val="0"/>
              </a:spcBef>
              <a:buSzPct val="60000"/>
              <a:buChar char="●"/>
            </a:pP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Exemple : Si le RFG d’un fonds est de 2,5 % et que tu y investis 10 000 $, les frais annuels s’élèveront à</a:t>
            </a:r>
            <a:r>
              <a:rPr lang="fr-CA" sz="2000" b="1" i="0" u="none" strike="noStrike" cap="none" baseline="0">
                <a:solidFill>
                  <a:srgbClr val="000000"/>
                </a:solidFill>
                <a:effectLst/>
                <a:uFill>
                  <a:solidFill>
                    <a:prstClr val="black">
                      <a:alpha val="0"/>
                    </a:prstClr>
                  </a:solidFill>
                </a:uFill>
                <a:latin typeface="Century Gothic"/>
                <a:ea typeface="Century Gothic"/>
                <a:cs typeface="Century Gothic"/>
              </a:rPr>
              <a:t> 250 $</a:t>
            </a: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3120"/>
              </a:lnSpc>
              <a:spcBef>
                <a:spcPct val="0"/>
              </a:spcBef>
              <a:buSzPct val="60000"/>
              <a:buChar char="●"/>
            </a:pPr>
            <a:r>
              <a:rPr lang="fr-CA" sz="2000" b="0" i="0" u="none" strike="noStrike" cap="none" baseline="0">
                <a:solidFill>
                  <a:srgbClr val="000000"/>
                </a:solidFill>
                <a:effectLst/>
                <a:uFill>
                  <a:solidFill>
                    <a:prstClr val="black">
                      <a:alpha val="0"/>
                    </a:prstClr>
                  </a:solidFill>
                </a:uFill>
                <a:latin typeface="Century Gothic"/>
                <a:ea typeface="Century Gothic"/>
                <a:cs typeface="Century Gothic"/>
              </a:rPr>
              <a:t>Les trois principaux composants du RFG sont :</a:t>
            </a:r>
          </a:p>
          <a:p>
            <a:pPr marL="719138" lvl="1" indent="-268288" algn="l">
              <a:lnSpc>
                <a:spcPts val="3120"/>
              </a:lnSpc>
              <a:spcBef>
                <a:spcPct val="0"/>
              </a:spcBef>
              <a:buClr>
                <a:srgbClr val="A2AAAD"/>
              </a:buClr>
              <a:buSzTx/>
              <a:buFont typeface="Arial" panose="020B0604020202020204" pitchFamily="34" charset="0"/>
              <a:buChar char="•"/>
            </a:pPr>
            <a:r>
              <a:rPr lang="fr-CA" b="0" i="0" u="none" strike="noStrike" cap="none" baseline="0">
                <a:solidFill>
                  <a:srgbClr val="000000"/>
                </a:solidFill>
                <a:effectLst/>
                <a:uFill>
                  <a:solidFill>
                    <a:prstClr val="black">
                      <a:alpha val="0"/>
                    </a:prstClr>
                  </a:solidFill>
                </a:uFill>
                <a:latin typeface="Century Gothic"/>
                <a:ea typeface="Century Gothic"/>
                <a:cs typeface="Century Gothic"/>
              </a:rPr>
              <a:t>frais de</a:t>
            </a:r>
            <a:r>
              <a:rPr lang="fr-CA" b="1" i="0" u="none" strike="noStrike" cap="none" baseline="0">
                <a:solidFill>
                  <a:srgbClr val="000000"/>
                </a:solidFill>
                <a:effectLst/>
                <a:uFill>
                  <a:solidFill>
                    <a:prstClr val="black">
                      <a:alpha val="0"/>
                    </a:prstClr>
                  </a:solidFill>
                </a:uFill>
                <a:latin typeface="Century Gothic"/>
                <a:ea typeface="Century Gothic"/>
                <a:cs typeface="Century Gothic"/>
              </a:rPr>
              <a:t> commission de suivi</a:t>
            </a:r>
            <a:r>
              <a:rPr lang="fr-CA" b="0" i="0" u="none" strike="noStrike" cap="none" baseline="0">
                <a:solidFill>
                  <a:srgbClr val="000000"/>
                </a:solidFill>
                <a:effectLst/>
                <a:uFill>
                  <a:solidFill>
                    <a:prstClr val="black">
                      <a:alpha val="0"/>
                    </a:prstClr>
                  </a:solidFill>
                </a:uFill>
                <a:latin typeface="Century Gothic"/>
                <a:ea typeface="Century Gothic"/>
                <a:cs typeface="Century Gothic"/>
              </a:rPr>
              <a:t> (versés au courtier en placement)</a:t>
            </a:r>
          </a:p>
          <a:p>
            <a:pPr marL="719138" lvl="1" indent="-268288" algn="l">
              <a:lnSpc>
                <a:spcPts val="3120"/>
              </a:lnSpc>
              <a:spcBef>
                <a:spcPct val="0"/>
              </a:spcBef>
              <a:buClr>
                <a:srgbClr val="A2AAAD"/>
              </a:buClr>
              <a:buSzTx/>
              <a:buFont typeface="Arial" panose="020B0604020202020204" pitchFamily="34" charset="0"/>
              <a:buChar char="•"/>
            </a:pPr>
            <a:r>
              <a:rPr lang="fr-CA" b="1" i="0" u="none" strike="noStrike" cap="none" baseline="0">
                <a:solidFill>
                  <a:srgbClr val="000000"/>
                </a:solidFill>
                <a:effectLst/>
                <a:uFill>
                  <a:solidFill>
                    <a:prstClr val="black">
                      <a:alpha val="0"/>
                    </a:prstClr>
                  </a:solidFill>
                </a:uFill>
                <a:latin typeface="Century Gothic"/>
                <a:ea typeface="Century Gothic"/>
                <a:cs typeface="Century Gothic"/>
              </a:rPr>
              <a:t>taxes</a:t>
            </a:r>
            <a:r>
              <a:rPr lang="fr-CA" b="0" i="0" u="none" strike="noStrike" cap="none" baseline="0">
                <a:solidFill>
                  <a:srgbClr val="000000"/>
                </a:solidFill>
                <a:effectLst/>
                <a:uFill>
                  <a:solidFill>
                    <a:prstClr val="black">
                      <a:alpha val="0"/>
                    </a:prstClr>
                  </a:solidFill>
                </a:uFill>
                <a:latin typeface="Century Gothic"/>
                <a:ea typeface="Century Gothic"/>
                <a:cs typeface="Century Gothic"/>
              </a:rPr>
              <a:t> (comme la TPS ou la TVH)</a:t>
            </a:r>
          </a:p>
          <a:p>
            <a:pPr marL="719138" lvl="1" indent="-268288" algn="l">
              <a:lnSpc>
                <a:spcPts val="3120"/>
              </a:lnSpc>
              <a:spcBef>
                <a:spcPct val="0"/>
              </a:spcBef>
              <a:buClr>
                <a:srgbClr val="A2AAAD"/>
              </a:buClr>
              <a:buSzTx/>
              <a:buFont typeface="Arial" panose="020B0604020202020204" pitchFamily="34" charset="0"/>
              <a:buChar char="•"/>
            </a:pPr>
            <a:r>
              <a:rPr lang="fr-CA" b="0" i="0" u="none" strike="noStrike" cap="none" baseline="0">
                <a:solidFill>
                  <a:srgbClr val="000000"/>
                </a:solidFill>
                <a:effectLst/>
                <a:uFill>
                  <a:solidFill>
                    <a:prstClr val="black">
                      <a:alpha val="0"/>
                    </a:prstClr>
                  </a:solidFill>
                </a:uFill>
                <a:latin typeface="Century Gothic"/>
                <a:ea typeface="Century Gothic"/>
                <a:cs typeface="Century Gothic"/>
              </a:rPr>
              <a:t>frais de gestion du </a:t>
            </a:r>
            <a:r>
              <a:rPr lang="fr-CA" b="1" i="0" u="none" strike="noStrike" cap="none" baseline="0">
                <a:solidFill>
                  <a:srgbClr val="000000"/>
                </a:solidFill>
                <a:effectLst/>
                <a:uFill>
                  <a:solidFill>
                    <a:prstClr val="black">
                      <a:alpha val="0"/>
                    </a:prstClr>
                  </a:solidFill>
                </a:uFill>
                <a:latin typeface="Century Gothic"/>
                <a:ea typeface="Century Gothic"/>
                <a:cs typeface="Century Gothic"/>
              </a:rPr>
              <a:t>portefeuille</a:t>
            </a:r>
            <a:r>
              <a:rPr lang="fr-CA" b="0" i="0" u="none" strike="noStrike" cap="none" baseline="0">
                <a:solidFill>
                  <a:srgbClr val="000000"/>
                </a:solidFill>
                <a:effectLst/>
                <a:uFill>
                  <a:solidFill>
                    <a:prstClr val="black">
                      <a:alpha val="0"/>
                    </a:prstClr>
                  </a:solidFill>
                </a:uFill>
                <a:latin typeface="Century Gothic"/>
                <a:ea typeface="Century Gothic"/>
                <a:cs typeface="Century Gothic"/>
              </a:rPr>
              <a:t> (couvrant la recherche, les opérations de négociation et la gestion des risques)</a:t>
            </a:r>
            <a:endParaRPr lang="en-CA">
              <a:latin typeface="Century Gothic" panose="020B0502020202020204" pitchFamily="34" charset="0"/>
            </a:endParaRPr>
          </a:p>
        </p:txBody>
      </p:sp>
      <p:sp>
        <p:nvSpPr>
          <p:cNvPr id="4" name="Slide Number Placeholder 3">
            <a:extLst>
              <a:ext uri="{FF2B5EF4-FFF2-40B4-BE49-F238E27FC236}">
                <a16:creationId xmlns:a16="http://schemas.microsoft.com/office/drawing/2014/main" id="{E2F39141-A579-C911-1632-E7875BEB62D1}"/>
              </a:ext>
            </a:extLst>
          </p:cNvPr>
          <p:cNvSpPr>
            <a:spLocks noGrp="1"/>
          </p:cNvSpPr>
          <p:nvPr>
            <p:ph type="sldNum" sz="quarter" idx="12"/>
            <p:custDataLst>
              <p:tags r:id="rId3"/>
            </p:custDataLst>
          </p:nvPr>
        </p:nvSpPr>
        <p:spPr/>
        <p:txBody>
          <a:bodyPr/>
          <a:lstStyle/>
          <a:p>
            <a:fld id="{DFDF98CC-160E-494C-8C3C-8CDC5FA257DE}" type="slidenum">
              <a:rPr lang="en-US" smtClean="0"/>
              <a:t>13</a:t>
            </a:fld>
            <a:endParaRPr lang="en-US"/>
          </a:p>
        </p:txBody>
      </p:sp>
      <p:sp>
        <p:nvSpPr>
          <p:cNvPr id="6" name="Oval 5">
            <a:extLst>
              <a:ext uri="{FF2B5EF4-FFF2-40B4-BE49-F238E27FC236}">
                <a16:creationId xmlns:a16="http://schemas.microsoft.com/office/drawing/2014/main" id="{C6B4B1A6-60A0-8719-F36F-E13645F46F8D}"/>
              </a:ext>
            </a:extLst>
          </p:cNvPr>
          <p:cNvSpPr/>
          <p:nvPr>
            <p:custDataLst>
              <p:tags r:id="rId4"/>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8" name="Picture 7" descr="Un signe de dollar blanc sur une plante&#10;&#10;Le contenu généré par l’IA peut être incorrect.">
            <a:extLst>
              <a:ext uri="{FF2B5EF4-FFF2-40B4-BE49-F238E27FC236}">
                <a16:creationId xmlns:a16="http://schemas.microsoft.com/office/drawing/2014/main" id="{CECFC638-C029-1A34-7964-C06265CA573A}"/>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7190" y="2150377"/>
            <a:ext cx="2976953" cy="2920960"/>
          </a:xfrm>
          <a:prstGeom prst="rect">
            <a:avLst/>
          </a:prstGeom>
        </p:spPr>
      </p:pic>
    </p:spTree>
    <p:extLst>
      <p:ext uri="{BB962C8B-B14F-4D97-AF65-F5344CB8AC3E}">
        <p14:creationId xmlns:p14="http://schemas.microsoft.com/office/powerpoint/2010/main" val="42755403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554E3-6E1B-98DF-FDC1-81EFFD65F9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D1B3E-D7E9-CFCE-3462-CB7A923B239A}"/>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courtage</a:t>
            </a:r>
            <a:endParaRPr lang="en-US" b="0"/>
          </a:p>
        </p:txBody>
      </p:sp>
      <p:sp>
        <p:nvSpPr>
          <p:cNvPr id="3" name="Subtitle 2">
            <a:extLst>
              <a:ext uri="{FF2B5EF4-FFF2-40B4-BE49-F238E27FC236}">
                <a16:creationId xmlns:a16="http://schemas.microsoft.com/office/drawing/2014/main" id="{2DDB7252-CCE3-1CE4-2688-8FB9278464D9}"/>
              </a:ext>
            </a:extLst>
          </p:cNvPr>
          <p:cNvSpPr>
            <a:spLocks noGrp="1"/>
          </p:cNvSpPr>
          <p:nvPr>
            <p:ph type="subTitle" idx="1"/>
            <p:custDataLst>
              <p:tags r:id="rId2"/>
            </p:custDataLst>
          </p:nvPr>
        </p:nvSpPr>
        <p:spPr>
          <a:xfrm>
            <a:off x="517871" y="1832820"/>
            <a:ext cx="6578668" cy="4029786"/>
          </a:xfrm>
        </p:spPr>
        <p:txBody>
          <a:bodyPr>
            <a:noAutofit/>
          </a:bodyPr>
          <a:lstStyle/>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Les courtiers aident à organiser et à effectuer des opérations sur le marché boursier.</a:t>
            </a:r>
          </a:p>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Les frais de courtage peuvent correspondre à un pourcentage de la transaction, un montant fixe ou à une combinaison des deux.</a:t>
            </a:r>
          </a:p>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Certaines plateformes en ligne proposent des opérations sans commission, mais peuvent facturer d’autres frais, tels que des frais de gestion de compte.</a:t>
            </a:r>
          </a:p>
        </p:txBody>
      </p:sp>
      <p:sp>
        <p:nvSpPr>
          <p:cNvPr id="4" name="Slide Number Placeholder 3">
            <a:extLst>
              <a:ext uri="{FF2B5EF4-FFF2-40B4-BE49-F238E27FC236}">
                <a16:creationId xmlns:a16="http://schemas.microsoft.com/office/drawing/2014/main" id="{C85A1E48-A9FD-A583-282B-D2E0BBFC44C4}"/>
              </a:ext>
            </a:extLst>
          </p:cNvPr>
          <p:cNvSpPr>
            <a:spLocks noGrp="1"/>
          </p:cNvSpPr>
          <p:nvPr>
            <p:ph type="sldNum" sz="quarter" idx="12"/>
            <p:custDataLst>
              <p:tags r:id="rId3"/>
            </p:custDataLst>
          </p:nvPr>
        </p:nvSpPr>
        <p:spPr/>
        <p:txBody>
          <a:bodyPr/>
          <a:lstStyle/>
          <a:p>
            <a:fld id="{DFDF98CC-160E-494C-8C3C-8CDC5FA257DE}" type="slidenum">
              <a:rPr lang="en-US" smtClean="0"/>
              <a:t>14</a:t>
            </a:fld>
            <a:endParaRPr lang="en-US"/>
          </a:p>
        </p:txBody>
      </p:sp>
      <p:sp>
        <p:nvSpPr>
          <p:cNvPr id="6" name="Oval 5">
            <a:extLst>
              <a:ext uri="{FF2B5EF4-FFF2-40B4-BE49-F238E27FC236}">
                <a16:creationId xmlns:a16="http://schemas.microsoft.com/office/drawing/2014/main" id="{F02F0F55-7694-92FF-0058-B8175D3F9752}"/>
              </a:ext>
            </a:extLst>
          </p:cNvPr>
          <p:cNvSpPr/>
          <p:nvPr>
            <p:custDataLst>
              <p:tags r:id="rId4"/>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8" name="Picture 7" descr="Dessin au trait blanc de personnes et de flèches&#10;&#10;Le contenu généré par l’IA peut être incorrect.">
            <a:extLst>
              <a:ext uri="{FF2B5EF4-FFF2-40B4-BE49-F238E27FC236}">
                <a16:creationId xmlns:a16="http://schemas.microsoft.com/office/drawing/2014/main" id="{17017E20-BB82-CF1F-8A1B-1EBEC89DD5FC}"/>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2823" y="2122311"/>
            <a:ext cx="2913777" cy="2858972"/>
          </a:xfrm>
          <a:prstGeom prst="rect">
            <a:avLst/>
          </a:prstGeom>
        </p:spPr>
      </p:pic>
    </p:spTree>
    <p:extLst>
      <p:ext uri="{BB962C8B-B14F-4D97-AF65-F5344CB8AC3E}">
        <p14:creationId xmlns:p14="http://schemas.microsoft.com/office/powerpoint/2010/main" val="369301694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57C3791-D921-2B6D-7031-6E20F293F43D}"/>
              </a:ext>
            </a:extLst>
          </p:cNvPr>
          <p:cNvSpPr>
            <a:spLocks noGrp="1"/>
          </p:cNvSpPr>
          <p:nvPr>
            <p:ph type="sldNum" sz="quarter" idx="12"/>
            <p:custDataLst>
              <p:tags r:id="rId1"/>
            </p:custDataLst>
          </p:nvPr>
        </p:nvSpPr>
        <p:spPr/>
        <p:txBody>
          <a:bodyPr/>
          <a:lstStyle/>
          <a:p>
            <a:fld id="{DFDF98CC-160E-494C-8C3C-8CDC5FA257DE}" type="slidenum">
              <a:rPr lang="en-US" smtClean="0"/>
              <a:t>15</a:t>
            </a:fld>
            <a:endParaRPr lang="en-US"/>
          </a:p>
        </p:txBody>
      </p:sp>
      <p:sp>
        <p:nvSpPr>
          <p:cNvPr id="5" name="Title 1">
            <a:extLst>
              <a:ext uri="{FF2B5EF4-FFF2-40B4-BE49-F238E27FC236}">
                <a16:creationId xmlns:a16="http://schemas.microsoft.com/office/drawing/2014/main" id="{A702C853-B7E6-4814-2BB9-47C91F0ABBE0}"/>
              </a:ext>
            </a:extLst>
          </p:cNvPr>
          <p:cNvSpPr>
            <a:spLocks noGrp="1"/>
          </p:cNvSpPr>
          <p:nvPr>
            <p:ph type="ctrTitle"/>
            <p:custDataLst>
              <p:tags r:id="rId2"/>
            </p:custDataLst>
          </p:nvPr>
        </p:nvSpPr>
        <p:spPr>
          <a:xfrm>
            <a:off x="517870" y="1021317"/>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Considérations relatives à la gestion des coûts d’investissement</a:t>
            </a:r>
            <a:endParaRPr lang="en-US" b="0"/>
          </a:p>
        </p:txBody>
      </p:sp>
      <p:sp>
        <p:nvSpPr>
          <p:cNvPr id="6" name="Subtitle 2">
            <a:extLst>
              <a:ext uri="{FF2B5EF4-FFF2-40B4-BE49-F238E27FC236}">
                <a16:creationId xmlns:a16="http://schemas.microsoft.com/office/drawing/2014/main" id="{8B6C3737-963E-ABBC-B904-67DB2D06D94E}"/>
              </a:ext>
            </a:extLst>
          </p:cNvPr>
          <p:cNvSpPr>
            <a:spLocks noGrp="1"/>
          </p:cNvSpPr>
          <p:nvPr>
            <p:ph type="subTitle" idx="1"/>
            <p:custDataLst>
              <p:tags r:id="rId3"/>
            </p:custDataLst>
          </p:nvPr>
        </p:nvSpPr>
        <p:spPr>
          <a:xfrm>
            <a:off x="517872" y="1991844"/>
            <a:ext cx="7006050" cy="4029786"/>
          </a:xfrm>
        </p:spPr>
        <p:txBody>
          <a:bodyPr>
            <a:noAutofit/>
          </a:bodyPr>
          <a:lstStyle/>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Déplacer fréquemment ton argent peut augmenter tes frais de </a:t>
            </a:r>
            <a:r>
              <a:rPr lang="fr-CA" sz="1800" b="1">
                <a:solidFill>
                  <a:srgbClr val="000000"/>
                </a:solidFill>
                <a:uFill>
                  <a:solidFill>
                    <a:prstClr val="black">
                      <a:alpha val="0"/>
                    </a:prstClr>
                  </a:solidFill>
                </a:uFill>
                <a:latin typeface="Century Gothic"/>
                <a:ea typeface="Century Gothic"/>
                <a:cs typeface="Century Gothic"/>
              </a:rPr>
              <a:t>transaction</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Au Canada,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50 %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des gains en capital sont imposables.</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Si tu achètes une action pour 500 $ et que tu la revends pour 800 $, ton gain imposable est de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150 $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L’utilisation de comptes à imposition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différée</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ou à l’abri de l’impôt peut contribuer à réduire les coûts fiscaux.</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Comprendre les différents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frais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liés à l’investissement t’aide à prendre des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décisions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éclairées et à conserver une plus grande partie de tes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rendements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Une gestion efficace des frais et des impôts est essentielle pour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maximiser</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le rendement de tes investissements à long terme.</a:t>
            </a:r>
          </a:p>
        </p:txBody>
      </p:sp>
      <p:sp>
        <p:nvSpPr>
          <p:cNvPr id="7" name="Oval 6">
            <a:extLst>
              <a:ext uri="{FF2B5EF4-FFF2-40B4-BE49-F238E27FC236}">
                <a16:creationId xmlns:a16="http://schemas.microsoft.com/office/drawing/2014/main" id="{4108DEC3-7AEB-FD16-BD60-3E9A400F4FE2}"/>
              </a:ext>
            </a:extLst>
          </p:cNvPr>
          <p:cNvSpPr/>
          <p:nvPr>
            <p:custDataLst>
              <p:tags r:id="rId4"/>
            </p:custDataLst>
          </p:nvPr>
        </p:nvSpPr>
        <p:spPr>
          <a:xfrm>
            <a:off x="7883610" y="2063579"/>
            <a:ext cx="3564115" cy="3564116"/>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3" name="Picture 2" descr="Dessin au trait blanc d’espèces&#10;&#10;Le contenu généré par l’IA peut être incorrect.">
            <a:extLst>
              <a:ext uri="{FF2B5EF4-FFF2-40B4-BE49-F238E27FC236}">
                <a16:creationId xmlns:a16="http://schemas.microsoft.com/office/drawing/2014/main" id="{F3A41705-E2E6-7904-6B1F-B60A00453855}"/>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98236" y="2325510"/>
            <a:ext cx="2986348" cy="2930178"/>
          </a:xfrm>
          <a:prstGeom prst="rect">
            <a:avLst/>
          </a:prstGeom>
        </p:spPr>
      </p:pic>
    </p:spTree>
    <p:extLst>
      <p:ext uri="{BB962C8B-B14F-4D97-AF65-F5344CB8AC3E}">
        <p14:creationId xmlns:p14="http://schemas.microsoft.com/office/powerpoint/2010/main" val="147822970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F8765-4782-523F-BB78-E8D4A149C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E34F7-39FC-6405-1217-91559B054D03}"/>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Détective des frais – Activité</a:t>
            </a:r>
            <a:endParaRPr lang="en-US" b="0"/>
          </a:p>
        </p:txBody>
      </p:sp>
      <p:sp>
        <p:nvSpPr>
          <p:cNvPr id="3" name="Subtitle 2">
            <a:extLst>
              <a:ext uri="{FF2B5EF4-FFF2-40B4-BE49-F238E27FC236}">
                <a16:creationId xmlns:a16="http://schemas.microsoft.com/office/drawing/2014/main" id="{04AD19AF-51DF-C674-0291-E6820F1C4E49}"/>
              </a:ext>
            </a:extLst>
          </p:cNvPr>
          <p:cNvSpPr>
            <a:spLocks noGrp="1"/>
          </p:cNvSpPr>
          <p:nvPr>
            <p:ph type="subTitle" idx="1"/>
            <p:custDataLst>
              <p:tags r:id="rId2"/>
            </p:custDataLst>
          </p:nvPr>
        </p:nvSpPr>
        <p:spPr>
          <a:xfrm>
            <a:off x="517871" y="1930059"/>
            <a:ext cx="11158192" cy="4029786"/>
          </a:xfrm>
        </p:spPr>
        <p:txBody>
          <a:bodyPr>
            <a:noAutofit/>
          </a:bodyPr>
          <a:lstStyle/>
          <a:p>
            <a:pPr marL="11113" lvl="0" indent="0">
              <a:lnSpc>
                <a:spcPts val="2620"/>
              </a:lnSpc>
              <a:spcBef>
                <a:spcPct val="0"/>
              </a:spcBef>
              <a:spcAft>
                <a:spcPts val="1200"/>
              </a:spcAft>
              <a:buSzPct val="60000"/>
              <a:buNone/>
            </a:pPr>
            <a:r>
              <a:rPr lang="fr-CA" sz="2200" b="0" i="0" u="none" strike="noStrike" cap="none" baseline="0">
                <a:solidFill>
                  <a:srgbClr val="000000"/>
                </a:solidFill>
                <a:effectLst/>
                <a:uFill>
                  <a:solidFill>
                    <a:prstClr val="black">
                      <a:alpha val="0"/>
                    </a:prstClr>
                  </a:solidFill>
                </a:uFill>
                <a:latin typeface="Century Gothic"/>
                <a:ea typeface="Century Gothic"/>
                <a:cs typeface="Century Gothic"/>
              </a:rPr>
              <a:t>Chaque groupe agira en tant que « détective des frais » pour le profil d’investissement qui lui a été attribué. Il devra :</a:t>
            </a:r>
          </a:p>
          <a:p>
            <a:pPr marL="11113" lvl="0" indent="0">
              <a:lnSpc>
                <a:spcPts val="2620"/>
              </a:lnSpc>
              <a:spcBef>
                <a:spcPct val="0"/>
              </a:spcBef>
              <a:spcAft>
                <a:spcPts val="1200"/>
              </a:spcAft>
              <a:buSzPct val="60000"/>
              <a:buNone/>
            </a:pPr>
            <a:r>
              <a:rPr lang="fr-CA" sz="2200" b="0" i="0" u="none" strike="noStrike" cap="none" baseline="0">
                <a:solidFill>
                  <a:srgbClr val="000000"/>
                </a:solidFill>
                <a:effectLst/>
                <a:uFill>
                  <a:solidFill>
                    <a:prstClr val="black">
                      <a:alpha val="0"/>
                    </a:prstClr>
                  </a:solidFill>
                </a:uFill>
                <a:latin typeface="Century Gothic"/>
                <a:ea typeface="Century Gothic"/>
                <a:cs typeface="Century Gothic"/>
              </a:rPr>
              <a:t>Étape 1 – Identifier et calculer tous les frais applicables (frais de commission, RFG, frais de compte, frais de commission de suivi, frais de retrait, taxes).</a:t>
            </a:r>
          </a:p>
          <a:p>
            <a:pPr marL="11113" lvl="0" indent="0">
              <a:lnSpc>
                <a:spcPts val="2620"/>
              </a:lnSpc>
              <a:spcBef>
                <a:spcPct val="0"/>
              </a:spcBef>
              <a:spcAft>
                <a:spcPts val="1200"/>
              </a:spcAft>
              <a:buSzPct val="60000"/>
              <a:buNone/>
            </a:pPr>
            <a:r>
              <a:rPr lang="fr-CA" sz="2200" b="0" i="0" u="none" strike="noStrike" cap="none" baseline="0">
                <a:solidFill>
                  <a:srgbClr val="000000"/>
                </a:solidFill>
                <a:effectLst/>
                <a:uFill>
                  <a:solidFill>
                    <a:prstClr val="black">
                      <a:alpha val="0"/>
                    </a:prstClr>
                  </a:solidFill>
                </a:uFill>
                <a:latin typeface="Century Gothic"/>
                <a:ea typeface="Century Gothic"/>
                <a:cs typeface="Century Gothic"/>
              </a:rPr>
              <a:t>Étape 2 – Calculer le montant total des frais payés cette année pour le profil d’investissement.</a:t>
            </a:r>
          </a:p>
          <a:p>
            <a:pPr marL="11113" lvl="0" indent="0">
              <a:lnSpc>
                <a:spcPts val="2620"/>
              </a:lnSpc>
              <a:spcBef>
                <a:spcPct val="0"/>
              </a:spcBef>
              <a:spcAft>
                <a:spcPts val="1200"/>
              </a:spcAft>
              <a:buSzPct val="60000"/>
              <a:buNone/>
            </a:pPr>
            <a:r>
              <a:rPr lang="fr-CA" sz="2200" b="0" i="0" u="none" strike="noStrike" cap="none" baseline="0">
                <a:solidFill>
                  <a:srgbClr val="000000"/>
                </a:solidFill>
                <a:effectLst/>
                <a:uFill>
                  <a:solidFill>
                    <a:prstClr val="black">
                      <a:alpha val="0"/>
                    </a:prstClr>
                  </a:solidFill>
                </a:uFill>
                <a:latin typeface="Century Gothic"/>
                <a:ea typeface="Century Gothic"/>
                <a:cs typeface="Century Gothic"/>
              </a:rPr>
              <a:t>Étape 3 – Analyser et recommander des stratégies de réduction des coûts afin de diminuer ces frais.</a:t>
            </a:r>
          </a:p>
          <a:p>
            <a:pPr marL="11113" lvl="0" indent="0">
              <a:lnSpc>
                <a:spcPts val="2620"/>
              </a:lnSpc>
              <a:spcBef>
                <a:spcPct val="0"/>
              </a:spcBef>
              <a:spcAft>
                <a:spcPts val="1200"/>
              </a:spcAft>
              <a:buSzPct val="60000"/>
              <a:buNone/>
            </a:pPr>
            <a:r>
              <a:rPr lang="fr-CA" sz="2200" b="0" i="0" u="none" strike="noStrike" cap="none" baseline="0">
                <a:solidFill>
                  <a:srgbClr val="000000"/>
                </a:solidFill>
                <a:effectLst/>
                <a:uFill>
                  <a:solidFill>
                    <a:prstClr val="black">
                      <a:alpha val="0"/>
                    </a:prstClr>
                  </a:solidFill>
                </a:uFill>
                <a:latin typeface="Century Gothic"/>
                <a:ea typeface="Century Gothic"/>
                <a:cs typeface="Century Gothic"/>
              </a:rPr>
              <a:t>Étape 4 – Répondre à la question de réflexion relative au profil afin d’étudier les économies potentielles.</a:t>
            </a:r>
          </a:p>
          <a:p>
            <a:pPr marL="11113" lvl="0" indent="0">
              <a:lnSpc>
                <a:spcPts val="2420"/>
              </a:lnSpc>
              <a:spcBef>
                <a:spcPct val="0"/>
              </a:spcBef>
              <a:spcAft>
                <a:spcPts val="1200"/>
              </a:spcAft>
              <a:buSzPct val="60000"/>
              <a:buChar char="●"/>
            </a:pPr>
            <a:endParaRPr lang="en-CA" sz="2200">
              <a:solidFill>
                <a:schemeClr val="dk1"/>
              </a:solidFill>
            </a:endParaRPr>
          </a:p>
        </p:txBody>
      </p:sp>
      <p:sp>
        <p:nvSpPr>
          <p:cNvPr id="4" name="Slide Number Placeholder 3">
            <a:extLst>
              <a:ext uri="{FF2B5EF4-FFF2-40B4-BE49-F238E27FC236}">
                <a16:creationId xmlns:a16="http://schemas.microsoft.com/office/drawing/2014/main" id="{F800049C-FE66-1276-6F73-15F049AC9907}"/>
              </a:ext>
            </a:extLst>
          </p:cNvPr>
          <p:cNvSpPr>
            <a:spLocks noGrp="1"/>
          </p:cNvSpPr>
          <p:nvPr>
            <p:ph type="sldNum" sz="quarter" idx="12"/>
            <p:custDataLst>
              <p:tags r:id="rId3"/>
            </p:custDataLst>
          </p:nvPr>
        </p:nvSpPr>
        <p:spPr/>
        <p:txBody>
          <a:bodyPr/>
          <a:lstStyle/>
          <a:p>
            <a:fld id="{DFDF98CC-160E-494C-8C3C-8CDC5FA257DE}" type="slidenum">
              <a:rPr lang="en-US" smtClean="0"/>
              <a:t>16</a:t>
            </a:fld>
            <a:endParaRPr lang="en-US"/>
          </a:p>
        </p:txBody>
      </p:sp>
    </p:spTree>
    <p:extLst>
      <p:ext uri="{BB962C8B-B14F-4D97-AF65-F5344CB8AC3E}">
        <p14:creationId xmlns:p14="http://schemas.microsoft.com/office/powerpoint/2010/main" val="329596056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79B5A-338C-BDB3-9BCF-140145E99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1634EE-91C3-8415-EAD7-2F29E033885B}"/>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Présentation</a:t>
            </a:r>
            <a:endParaRPr lang="en-US" b="0"/>
          </a:p>
        </p:txBody>
      </p:sp>
      <p:sp>
        <p:nvSpPr>
          <p:cNvPr id="3" name="Subtitle 2">
            <a:extLst>
              <a:ext uri="{FF2B5EF4-FFF2-40B4-BE49-F238E27FC236}">
                <a16:creationId xmlns:a16="http://schemas.microsoft.com/office/drawing/2014/main" id="{9F4FD260-0B19-9A3B-6B1D-036CE28F4FCA}"/>
              </a:ext>
            </a:extLst>
          </p:cNvPr>
          <p:cNvSpPr>
            <a:spLocks noGrp="1"/>
          </p:cNvSpPr>
          <p:nvPr>
            <p:ph type="subTitle" idx="1"/>
            <p:custDataLst>
              <p:tags r:id="rId2"/>
            </p:custDataLst>
          </p:nvPr>
        </p:nvSpPr>
        <p:spPr>
          <a:xfrm>
            <a:off x="517871" y="1991844"/>
            <a:ext cx="10022443" cy="4029786"/>
          </a:xfrm>
        </p:spPr>
        <p:txBody>
          <a:bodyPr>
            <a:noAutofit/>
          </a:bodyPr>
          <a:lstStyle/>
          <a:p>
            <a:pPr marL="457200" lvl="0" indent="-304800">
              <a:lnSpc>
                <a:spcPts val="3320"/>
              </a:lnSpc>
              <a:spcBef>
                <a:spcPct val="0"/>
              </a:spcBef>
              <a:buSzPct val="60000"/>
              <a:buChar char="●"/>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Préparez un graphique, un tableau blanc ou un document PowerPoint pour présenter vos conclusions!</a:t>
            </a:r>
          </a:p>
          <a:p>
            <a:pPr marL="457200" lvl="0" indent="-304800">
              <a:lnSpc>
                <a:spcPts val="3320"/>
              </a:lnSpc>
              <a:spcBef>
                <a:spcPct val="0"/>
              </a:spcBef>
              <a:buSzPct val="60000"/>
              <a:buChar char="●"/>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Chaque membre de l’équipe devra pouvoir s’exprimer.</a:t>
            </a:r>
          </a:p>
        </p:txBody>
      </p:sp>
      <p:sp>
        <p:nvSpPr>
          <p:cNvPr id="4" name="Slide Number Placeholder 3">
            <a:extLst>
              <a:ext uri="{FF2B5EF4-FFF2-40B4-BE49-F238E27FC236}">
                <a16:creationId xmlns:a16="http://schemas.microsoft.com/office/drawing/2014/main" id="{99160EBB-E2C2-207B-393C-9ADC5CCD8770}"/>
              </a:ext>
            </a:extLst>
          </p:cNvPr>
          <p:cNvSpPr>
            <a:spLocks noGrp="1"/>
          </p:cNvSpPr>
          <p:nvPr>
            <p:ph type="sldNum" sz="quarter" idx="12"/>
            <p:custDataLst>
              <p:tags r:id="rId3"/>
            </p:custDataLst>
          </p:nvPr>
        </p:nvSpPr>
        <p:spPr/>
        <p:txBody>
          <a:bodyPr/>
          <a:lstStyle/>
          <a:p>
            <a:fld id="{DFDF98CC-160E-494C-8C3C-8CDC5FA257DE}" type="slidenum">
              <a:rPr lang="en-US" smtClean="0"/>
              <a:t>17</a:t>
            </a:fld>
            <a:endParaRPr lang="en-US"/>
          </a:p>
        </p:txBody>
      </p:sp>
    </p:spTree>
    <p:extLst>
      <p:ext uri="{BB962C8B-B14F-4D97-AF65-F5344CB8AC3E}">
        <p14:creationId xmlns:p14="http://schemas.microsoft.com/office/powerpoint/2010/main" val="288942169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05BFE-7968-1B67-EB67-88D2CF19438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25D73A2-1714-2EAC-0163-83E02D3B2ADE}"/>
              </a:ext>
            </a:extLst>
          </p:cNvPr>
          <p:cNvSpPr/>
          <p:nvPr>
            <p:custDataLst>
              <p:tags r:id="rId1"/>
            </p:custDataLst>
          </p:nvPr>
        </p:nvSpPr>
        <p:spPr>
          <a:xfrm>
            <a:off x="0" y="1447006"/>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2" name="Title 1">
            <a:extLst>
              <a:ext uri="{FF2B5EF4-FFF2-40B4-BE49-F238E27FC236}">
                <a16:creationId xmlns:a16="http://schemas.microsoft.com/office/drawing/2014/main" id="{585B5867-01E0-8896-2FE1-E3C2F46CC601}"/>
              </a:ext>
            </a:extLst>
          </p:cNvPr>
          <p:cNvSpPr>
            <a:spLocks noGrp="1"/>
          </p:cNvSpPr>
          <p:nvPr>
            <p:ph type="ctrTitle"/>
            <p:custDataLst>
              <p:tags r:id="rId2"/>
            </p:custDataLst>
          </p:nvPr>
        </p:nvSpPr>
        <p:spPr>
          <a:xfrm>
            <a:off x="516903" y="2866768"/>
            <a:ext cx="11098447" cy="1013788"/>
          </a:xfrm>
        </p:spPr>
        <p:txBody>
          <a:bodyPr/>
          <a:lstStyle/>
          <a:p>
            <a:pPr>
              <a:spcBef>
                <a:spcPts val="1000"/>
              </a:spcBef>
            </a:pPr>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Quel profil a entraîné les coûts les plus élevés?</a:t>
            </a:r>
            <a:endParaRPr lang="en-US" sz="3000" b="0"/>
          </a:p>
        </p:txBody>
      </p:sp>
      <p:sp>
        <p:nvSpPr>
          <p:cNvPr id="4" name="Slide Number Placeholder 3">
            <a:extLst>
              <a:ext uri="{FF2B5EF4-FFF2-40B4-BE49-F238E27FC236}">
                <a16:creationId xmlns:a16="http://schemas.microsoft.com/office/drawing/2014/main" id="{B51C522D-0C2A-F7C1-00D2-0186E272400F}"/>
              </a:ext>
            </a:extLst>
          </p:cNvPr>
          <p:cNvSpPr>
            <a:spLocks noGrp="1"/>
          </p:cNvSpPr>
          <p:nvPr>
            <p:ph type="sldNum" sz="quarter" idx="12"/>
            <p:custDataLst>
              <p:tags r:id="rId3"/>
            </p:custDataLst>
          </p:nvPr>
        </p:nvSpPr>
        <p:spPr/>
        <p:txBody>
          <a:bodyPr/>
          <a:lstStyle/>
          <a:p>
            <a:fld id="{DFDF98CC-160E-494C-8C3C-8CDC5FA257DE}" type="slidenum">
              <a:rPr lang="en-US" smtClean="0"/>
              <a:t>18</a:t>
            </a:fld>
            <a:endParaRPr lang="en-US"/>
          </a:p>
        </p:txBody>
      </p:sp>
    </p:spTree>
    <p:extLst>
      <p:ext uri="{BB962C8B-B14F-4D97-AF65-F5344CB8AC3E}">
        <p14:creationId xmlns:p14="http://schemas.microsoft.com/office/powerpoint/2010/main" val="426624921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EA3A8-DB35-4C98-808B-A72CC7764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71A190-84DD-15B5-2866-6EFAD976660F}"/>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les plus élevés : Profil 6 – Rita à la retraite</a:t>
            </a:r>
            <a:br>
              <a:rPr sz="3200"/>
            </a:br>
            <a:endParaRPr lang="en-US" b="0"/>
          </a:p>
        </p:txBody>
      </p:sp>
      <p:sp>
        <p:nvSpPr>
          <p:cNvPr id="3" name="Subtitle 2">
            <a:extLst>
              <a:ext uri="{FF2B5EF4-FFF2-40B4-BE49-F238E27FC236}">
                <a16:creationId xmlns:a16="http://schemas.microsoft.com/office/drawing/2014/main" id="{E4831256-D351-5BAD-CBEE-854E50A033AA}"/>
              </a:ext>
            </a:extLst>
          </p:cNvPr>
          <p:cNvSpPr>
            <a:spLocks noGrp="1"/>
          </p:cNvSpPr>
          <p:nvPr>
            <p:ph type="subTitle" idx="1"/>
            <p:custDataLst>
              <p:tags r:id="rId2"/>
            </p:custDataLst>
          </p:nvPr>
        </p:nvSpPr>
        <p:spPr>
          <a:xfrm>
            <a:off x="517871" y="1991844"/>
            <a:ext cx="10022443" cy="4029786"/>
          </a:xfrm>
        </p:spPr>
        <p:txBody>
          <a:bodyPr>
            <a:noAutofit/>
          </a:bodyPr>
          <a:lstStyle/>
          <a:p>
            <a:pPr marL="457200" lvl="0" indent="-304800">
              <a:lnSpc>
                <a:spcPts val="3320"/>
              </a:lnSpc>
              <a:spcBef>
                <a:spcPct val="0"/>
              </a:spcBef>
              <a:buSzPct val="60000"/>
              <a:buChar char="●"/>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Total des frais : 3 700 $</a:t>
            </a:r>
          </a:p>
          <a:p>
            <a:pPr marL="457200" lvl="0" indent="-304800">
              <a:lnSpc>
                <a:spcPts val="3320"/>
              </a:lnSpc>
              <a:spcBef>
                <a:spcPct val="0"/>
              </a:spcBef>
              <a:buSzPct val="60000"/>
              <a:buChar char="●"/>
            </a:pPr>
            <a:r>
              <a:rPr lang="fr-CA" sz="2500" b="0" i="1" u="none" strike="noStrike" cap="none" baseline="0">
                <a:solidFill>
                  <a:srgbClr val="000000"/>
                </a:solidFill>
                <a:effectLst/>
                <a:uFill>
                  <a:solidFill>
                    <a:prstClr val="black">
                      <a:alpha val="0"/>
                    </a:prstClr>
                  </a:solidFill>
                </a:uFill>
                <a:latin typeface="Century Gothic"/>
                <a:ea typeface="Century Gothic"/>
                <a:cs typeface="Century Gothic"/>
              </a:rPr>
              <a:t>Pourquoi les frais sont-ils si élevés?</a:t>
            </a:r>
          </a:p>
          <a:p>
            <a:pPr marL="804863" lvl="0" indent="-304800">
              <a:lnSpc>
                <a:spcPts val="3320"/>
              </a:lnSpc>
              <a:spcBef>
                <a:spcPct val="0"/>
              </a:spcBef>
              <a:buSzPct val="60000"/>
              <a:buChar char="●"/>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Il s’agit d’un placement important dans un fonds commun de placement avec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un RFG élevé (2 %)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804863" lvl="0" indent="-304800">
              <a:lnSpc>
                <a:spcPts val="3320"/>
              </a:lnSpc>
              <a:spcBef>
                <a:spcPct val="0"/>
              </a:spcBef>
              <a:buSzPct val="60000"/>
              <a:buChar char="●"/>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Des frais de souscription initiaux (2 %)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sur la totalité des 80 000 $.</a:t>
            </a:r>
          </a:p>
          <a:p>
            <a:pPr marL="804863" lvl="0" indent="-304800">
              <a:lnSpc>
                <a:spcPts val="3320"/>
              </a:lnSpc>
              <a:spcBef>
                <a:spcPct val="0"/>
              </a:spcBef>
              <a:buSzPct val="60000"/>
              <a:buChar char="●"/>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Des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commission de suivi</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en continu et des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retrait/de gestion de compte</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804863" lvl="0" indent="-304800">
              <a:lnSpc>
                <a:spcPts val="3320"/>
              </a:lnSpc>
              <a:spcBef>
                <a:spcPct val="0"/>
              </a:spcBef>
              <a:buSzPct val="60000"/>
              <a:buChar char="●"/>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Les retraits d’un REER sont</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 imposables en tant que revenu</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p:txBody>
      </p:sp>
      <p:sp>
        <p:nvSpPr>
          <p:cNvPr id="4" name="Slide Number Placeholder 3">
            <a:extLst>
              <a:ext uri="{FF2B5EF4-FFF2-40B4-BE49-F238E27FC236}">
                <a16:creationId xmlns:a16="http://schemas.microsoft.com/office/drawing/2014/main" id="{D3F7F7AC-27DE-F7C9-0048-1F23760AD748}"/>
              </a:ext>
            </a:extLst>
          </p:cNvPr>
          <p:cNvSpPr>
            <a:spLocks noGrp="1"/>
          </p:cNvSpPr>
          <p:nvPr>
            <p:ph type="sldNum" sz="quarter" idx="12"/>
            <p:custDataLst>
              <p:tags r:id="rId3"/>
            </p:custDataLst>
          </p:nvPr>
        </p:nvSpPr>
        <p:spPr/>
        <p:txBody>
          <a:bodyPr/>
          <a:lstStyle/>
          <a:p>
            <a:fld id="{DFDF98CC-160E-494C-8C3C-8CDC5FA257DE}" type="slidenum">
              <a:rPr lang="en-US" smtClean="0"/>
              <a:t>19</a:t>
            </a:fld>
            <a:endParaRPr lang="en-US"/>
          </a:p>
        </p:txBody>
      </p:sp>
    </p:spTree>
    <p:extLst>
      <p:ext uri="{BB962C8B-B14F-4D97-AF65-F5344CB8AC3E}">
        <p14:creationId xmlns:p14="http://schemas.microsoft.com/office/powerpoint/2010/main" val="270629170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8E34A-38AF-F096-37AD-F34DF98A751D}"/>
              </a:ext>
            </a:extLst>
          </p:cNvPr>
          <p:cNvSpPr>
            <a:spLocks noGrp="1"/>
          </p:cNvSpPr>
          <p:nvPr>
            <p:ph type="ctrTitle"/>
            <p:custDataLst>
              <p:tags r:id="rId1"/>
            </p:custDataLst>
          </p:nvPr>
        </p:nvSpPr>
        <p:spPr>
          <a:xfrm>
            <a:off x="517870" y="1160463"/>
            <a:ext cx="9627027"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Objectifs d’apprentissage</a:t>
            </a:r>
          </a:p>
        </p:txBody>
      </p:sp>
      <p:sp>
        <p:nvSpPr>
          <p:cNvPr id="3" name="Subtitle 2">
            <a:extLst>
              <a:ext uri="{FF2B5EF4-FFF2-40B4-BE49-F238E27FC236}">
                <a16:creationId xmlns:a16="http://schemas.microsoft.com/office/drawing/2014/main" id="{2FAFF6CB-665F-4159-BEA6-714327D76113}"/>
              </a:ext>
            </a:extLst>
          </p:cNvPr>
          <p:cNvSpPr>
            <a:spLocks noGrp="1"/>
          </p:cNvSpPr>
          <p:nvPr>
            <p:ph type="subTitle" idx="1"/>
            <p:custDataLst>
              <p:tags r:id="rId2"/>
            </p:custDataLst>
          </p:nvPr>
        </p:nvSpPr>
        <p:spPr>
          <a:xfrm>
            <a:off x="517870" y="1899985"/>
            <a:ext cx="11251795" cy="4003591"/>
          </a:xfrm>
        </p:spPr>
        <p:txBody>
          <a:bodyPr>
            <a:noAutofit/>
          </a:bodyPr>
          <a:lstStyle/>
          <a:p>
            <a:pPr marL="365125" lvl="0" indent="-219075">
              <a:spcBef>
                <a:spcPts val="120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Identifier et expliquer les types de frais associés aux plateformes d’investissement autonome, notamment :</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commission</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gestion courante</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retrait et d’inactivité</a:t>
            </a:r>
          </a:p>
          <a:p>
            <a:pPr marL="365125" lvl="0" indent="-219075">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Distinguer les différents types de frais de commission de vente facturés par les conseillers et conseillères en placements, notamment :</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souscription initiaux</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souscription différés</a:t>
            </a:r>
          </a:p>
          <a:p>
            <a:pPr marL="585788" lvl="1" indent="-220663" algn="l">
              <a:lnSpc>
                <a:spcPct val="100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uniformes</a:t>
            </a:r>
          </a:p>
          <a:p>
            <a:pPr marL="365125" lvl="0" indent="-231775">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Comprendre le ratio des frais de gestion (RFG) des fonds communs de placement et des FNB, y compris ses principaux éléments.</a:t>
            </a:r>
          </a:p>
          <a:p>
            <a:pPr marL="365125" lvl="0" indent="-231775">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Reconnaître le rôle des courtiers dans les placements autonomes et ceux assistés par un conseiller ou une conseillère, et comparer les structures tarifaires des courtiers (par exemple, les plateformes basées sur des commissions et celles sans commission).</a:t>
            </a:r>
          </a:p>
          <a:p>
            <a:pPr marL="365125" lvl="0" indent="-231775">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Analyser les considérations clés dans la gestion des coûts liés à l</a:t>
            </a:r>
            <a:r>
              <a:rPr lang="fr-CA" sz="1600">
                <a:solidFill>
                  <a:srgbClr val="000000"/>
                </a:solidFill>
                <a:uFill>
                  <a:solidFill>
                    <a:prstClr val="black">
                      <a:alpha val="0"/>
                    </a:prstClr>
                  </a:solidFill>
                </a:uFill>
                <a:latin typeface="Century Gothic"/>
                <a:ea typeface="Century Gothic"/>
                <a:cs typeface="Century Gothic"/>
              </a:rPr>
              <a:t>’</a:t>
            </a: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investissement.</a:t>
            </a:r>
          </a:p>
          <a:p>
            <a:pPr marL="365125" lvl="0" indent="-231775">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Appliquer ses connaissances en matière de frais et de réglementation fiscale pour prendre des décisions éclairées qui aideront à maximiser le rendement des investissements au fil du temps.</a:t>
            </a:r>
          </a:p>
        </p:txBody>
      </p:sp>
      <p:sp>
        <p:nvSpPr>
          <p:cNvPr id="4" name="Slide Number Placeholder 3">
            <a:extLst>
              <a:ext uri="{FF2B5EF4-FFF2-40B4-BE49-F238E27FC236}">
                <a16:creationId xmlns:a16="http://schemas.microsoft.com/office/drawing/2014/main" id="{52A5DADA-BE06-D202-DBAE-ED5B628E5A63}"/>
              </a:ext>
            </a:extLst>
          </p:cNvPr>
          <p:cNvSpPr>
            <a:spLocks noGrp="1"/>
          </p:cNvSpPr>
          <p:nvPr>
            <p:ph type="sldNum" sz="quarter" idx="12"/>
            <p:custDataLst>
              <p:tags r:id="rId3"/>
            </p:custDataLst>
          </p:nvPr>
        </p:nvSpPr>
        <p:spPr/>
        <p:txBody>
          <a:bodyPr/>
          <a:lstStyle/>
          <a:p>
            <a:fld id="{DFDF98CC-160E-494C-8C3C-8CDC5FA257DE}" type="slidenum">
              <a:rPr lang="en-US" smtClean="0"/>
              <a:t>2</a:t>
            </a:fld>
            <a:endParaRPr lang="en-US"/>
          </a:p>
        </p:txBody>
      </p:sp>
    </p:spTree>
    <p:extLst>
      <p:ext uri="{BB962C8B-B14F-4D97-AF65-F5344CB8AC3E}">
        <p14:creationId xmlns:p14="http://schemas.microsoft.com/office/powerpoint/2010/main" val="295843454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D29C9-6D19-51A2-F458-AD0A764823E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2A2C246-A620-0373-B337-DCBBE2905635}"/>
              </a:ext>
            </a:extLst>
          </p:cNvPr>
          <p:cNvSpPr/>
          <p:nvPr>
            <p:custDataLst>
              <p:tags r:id="rId1"/>
            </p:custDataLst>
          </p:nvPr>
        </p:nvSpPr>
        <p:spPr>
          <a:xfrm>
            <a:off x="0" y="1447006"/>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2" name="Title 1">
            <a:extLst>
              <a:ext uri="{FF2B5EF4-FFF2-40B4-BE49-F238E27FC236}">
                <a16:creationId xmlns:a16="http://schemas.microsoft.com/office/drawing/2014/main" id="{9F098131-8E1F-FF0C-209B-04A1C3690313}"/>
              </a:ext>
            </a:extLst>
          </p:cNvPr>
          <p:cNvSpPr>
            <a:spLocks noGrp="1"/>
          </p:cNvSpPr>
          <p:nvPr>
            <p:ph type="ctrTitle"/>
            <p:custDataLst>
              <p:tags r:id="rId2"/>
            </p:custDataLst>
          </p:nvPr>
        </p:nvSpPr>
        <p:spPr>
          <a:xfrm>
            <a:off x="516904" y="2866768"/>
            <a:ext cx="10505324" cy="1013788"/>
          </a:xfrm>
        </p:spPr>
        <p:txBody>
          <a:bodyPr/>
          <a:lstStyle/>
          <a:p>
            <a:pPr>
              <a:spcBef>
                <a:spcPts val="1000"/>
              </a:spcBef>
            </a:pPr>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Quelles stratégies ont été les plus efficaces pour réduire les frais?</a:t>
            </a:r>
            <a:br>
              <a:rPr sz="4500"/>
            </a:br>
            <a:endParaRPr lang="en-US" sz="3000" b="0"/>
          </a:p>
        </p:txBody>
      </p:sp>
      <p:sp>
        <p:nvSpPr>
          <p:cNvPr id="4" name="Slide Number Placeholder 3">
            <a:extLst>
              <a:ext uri="{FF2B5EF4-FFF2-40B4-BE49-F238E27FC236}">
                <a16:creationId xmlns:a16="http://schemas.microsoft.com/office/drawing/2014/main" id="{08FE222B-C849-511E-874E-7151B515AE46}"/>
              </a:ext>
            </a:extLst>
          </p:cNvPr>
          <p:cNvSpPr>
            <a:spLocks noGrp="1"/>
          </p:cNvSpPr>
          <p:nvPr>
            <p:ph type="sldNum" sz="quarter" idx="12"/>
            <p:custDataLst>
              <p:tags r:id="rId3"/>
            </p:custDataLst>
          </p:nvPr>
        </p:nvSpPr>
        <p:spPr/>
        <p:txBody>
          <a:bodyPr/>
          <a:lstStyle/>
          <a:p>
            <a:fld id="{DFDF98CC-160E-494C-8C3C-8CDC5FA257DE}" type="slidenum">
              <a:rPr lang="en-US" smtClean="0"/>
              <a:t>20</a:t>
            </a:fld>
            <a:endParaRPr lang="en-US"/>
          </a:p>
        </p:txBody>
      </p:sp>
    </p:spTree>
    <p:extLst>
      <p:ext uri="{BB962C8B-B14F-4D97-AF65-F5344CB8AC3E}">
        <p14:creationId xmlns:p14="http://schemas.microsoft.com/office/powerpoint/2010/main" val="231980814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8468A-DFAF-4FD5-58BA-58F0D6FDA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B0D23-2200-A879-7364-3EFE2D1C9730}"/>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Quelles stratégies ont été les plus efficaces pour réduire les frais?</a:t>
            </a:r>
            <a:br>
              <a:rPr sz="3200"/>
            </a:br>
            <a:endParaRPr lang="en-US" b="0"/>
          </a:p>
        </p:txBody>
      </p:sp>
      <p:sp>
        <p:nvSpPr>
          <p:cNvPr id="3" name="Subtitle 2">
            <a:extLst>
              <a:ext uri="{FF2B5EF4-FFF2-40B4-BE49-F238E27FC236}">
                <a16:creationId xmlns:a16="http://schemas.microsoft.com/office/drawing/2014/main" id="{86F93B31-D0C8-B50D-205E-CF704E70FD0F}"/>
              </a:ext>
            </a:extLst>
          </p:cNvPr>
          <p:cNvSpPr>
            <a:spLocks noGrp="1"/>
          </p:cNvSpPr>
          <p:nvPr>
            <p:ph type="subTitle" idx="1"/>
            <p:custDataLst>
              <p:tags r:id="rId2"/>
            </p:custDataLst>
          </p:nvPr>
        </p:nvSpPr>
        <p:spPr>
          <a:xfrm>
            <a:off x="517871" y="2121051"/>
            <a:ext cx="11158192" cy="4029786"/>
          </a:xfrm>
        </p:spPr>
        <p:txBody>
          <a:bodyPr>
            <a:noAutofit/>
          </a:bodyPr>
          <a:lstStyle/>
          <a:p>
            <a:pPr marL="88900" lvl="0" indent="0">
              <a:spcBef>
                <a:spcPct val="0"/>
              </a:spcBef>
              <a:spcAft>
                <a:spcPts val="1000"/>
              </a:spcAft>
              <a:buClr>
                <a:schemeClr val="tx1"/>
              </a:buClr>
              <a:buSzPts val="2200"/>
              <a:buNone/>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1. Passage à des FNB moins coûteux (Dana, investisseuse autonome et Asha, négociatrice active)</a:t>
            </a:r>
          </a:p>
          <a:p>
            <a:pPr marL="450850" indent="-268288">
              <a:spcBef>
                <a:spcPct val="0"/>
              </a:spcBef>
              <a:spcAft>
                <a:spcPts val="1000"/>
              </a:spcAft>
              <a:buSzPts val="2200"/>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Asha</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a économisé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250 $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simplement en réduisant ses opérations et en tirant parti de</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 FNB sans commission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au lieu d’opérations boursières </a:t>
            </a:r>
            <a:r>
              <a:rPr lang="fr-CA">
                <a:solidFill>
                  <a:srgbClr val="000000"/>
                </a:solidFill>
                <a:uFill>
                  <a:solidFill>
                    <a:prstClr val="black">
                      <a:alpha val="0"/>
                    </a:prstClr>
                  </a:solidFill>
                </a:uFill>
                <a:latin typeface="Century Gothic"/>
                <a:ea typeface="Century Gothic"/>
                <a:cs typeface="Century Gothic"/>
              </a:rPr>
              <a:t>assorties de frais</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0850" indent="-268288">
              <a:spcBef>
                <a:spcPct val="0"/>
              </a:spcBef>
              <a:spcAft>
                <a:spcPts val="1000"/>
              </a:spcAft>
              <a:buSzPts val="2200"/>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Dana</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pourrait également réaliser des économies en surveillant les frais de plateforme, en évitant d’effectuer des opérations trop souvent et en utilisant des FNB plutôt que des actions afin de réduire à la fois les frais de commission et les éventuels RFG.</a:t>
            </a:r>
          </a:p>
        </p:txBody>
      </p:sp>
      <p:sp>
        <p:nvSpPr>
          <p:cNvPr id="4" name="Slide Number Placeholder 3">
            <a:extLst>
              <a:ext uri="{FF2B5EF4-FFF2-40B4-BE49-F238E27FC236}">
                <a16:creationId xmlns:a16="http://schemas.microsoft.com/office/drawing/2014/main" id="{C2D7F987-2E1D-C673-C099-C41621DB50FD}"/>
              </a:ext>
            </a:extLst>
          </p:cNvPr>
          <p:cNvSpPr>
            <a:spLocks noGrp="1"/>
          </p:cNvSpPr>
          <p:nvPr>
            <p:ph type="sldNum" sz="quarter" idx="12"/>
            <p:custDataLst>
              <p:tags r:id="rId3"/>
            </p:custDataLst>
          </p:nvPr>
        </p:nvSpPr>
        <p:spPr/>
        <p:txBody>
          <a:bodyPr/>
          <a:lstStyle/>
          <a:p>
            <a:fld id="{DFDF98CC-160E-494C-8C3C-8CDC5FA257DE}" type="slidenum">
              <a:rPr lang="en-US" smtClean="0"/>
              <a:t>21</a:t>
            </a:fld>
            <a:endParaRPr lang="en-US"/>
          </a:p>
        </p:txBody>
      </p:sp>
    </p:spTree>
    <p:extLst>
      <p:ext uri="{BB962C8B-B14F-4D97-AF65-F5344CB8AC3E}">
        <p14:creationId xmlns:p14="http://schemas.microsoft.com/office/powerpoint/2010/main" val="193591842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BE86F-666C-3252-0590-1CDB3B709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6D7B4-3C7F-32C1-58D1-9836E0439FF0}"/>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Quelles stratégies ont été les plus efficaces pour réduire les frais?</a:t>
            </a:r>
            <a:br>
              <a:rPr sz="3200"/>
            </a:br>
            <a:endParaRPr lang="en-US" b="0"/>
          </a:p>
        </p:txBody>
      </p:sp>
      <p:sp>
        <p:nvSpPr>
          <p:cNvPr id="3" name="Subtitle 2">
            <a:extLst>
              <a:ext uri="{FF2B5EF4-FFF2-40B4-BE49-F238E27FC236}">
                <a16:creationId xmlns:a16="http://schemas.microsoft.com/office/drawing/2014/main" id="{3F937A25-0B02-EB51-62CE-79B551A8BB54}"/>
              </a:ext>
            </a:extLst>
          </p:cNvPr>
          <p:cNvSpPr>
            <a:spLocks noGrp="1"/>
          </p:cNvSpPr>
          <p:nvPr>
            <p:ph type="subTitle" idx="1"/>
            <p:custDataLst>
              <p:tags r:id="rId2"/>
            </p:custDataLst>
          </p:nvPr>
        </p:nvSpPr>
        <p:spPr>
          <a:xfrm>
            <a:off x="517871" y="2315992"/>
            <a:ext cx="11158192" cy="3705637"/>
          </a:xfrm>
        </p:spPr>
        <p:txBody>
          <a:bodyPr>
            <a:noAutofit/>
          </a:bodyPr>
          <a:lstStyle/>
          <a:p>
            <a:pPr marL="88900" lvl="0" indent="0">
              <a:spcBef>
                <a:spcPct val="0"/>
              </a:spcBef>
              <a:spcAft>
                <a:spcPts val="1000"/>
              </a:spcAft>
              <a:buClr>
                <a:schemeClr val="tx1"/>
              </a:buClr>
              <a:buSzPts val="2200"/>
              <a:buNone/>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2. Éviter les frais de souscription initiaux et différés (Max, investisseur en fonds de placement et Bob, investisseur équilibré)</a:t>
            </a:r>
          </a:p>
          <a:p>
            <a:pPr marL="365125" indent="-231775">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Si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Max</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choisissait des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fonds sans frais de souscription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ou des</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 FNB à faible RFG</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il pourrait éviter les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souscription initiaux de 750 $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et économiser des centaines de dollars par an sur les RFG.</a:t>
            </a:r>
          </a:p>
          <a:p>
            <a:pPr marL="365125" indent="-231775">
              <a:spcBef>
                <a:spcPct val="0"/>
              </a:spcBef>
              <a:spcAft>
                <a:spcPts val="1000"/>
              </a:spcAft>
              <a:buSzPts val="2200"/>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Bob</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éviterait les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souscription différés de 5 %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en conservant son investissement plus longtemps ou en choisissant une option sans frais de souscription.</a:t>
            </a:r>
          </a:p>
        </p:txBody>
      </p:sp>
      <p:sp>
        <p:nvSpPr>
          <p:cNvPr id="4" name="Slide Number Placeholder 3">
            <a:extLst>
              <a:ext uri="{FF2B5EF4-FFF2-40B4-BE49-F238E27FC236}">
                <a16:creationId xmlns:a16="http://schemas.microsoft.com/office/drawing/2014/main" id="{7C05B2EF-AC35-AA88-ED1B-751BEF5F5DD2}"/>
              </a:ext>
            </a:extLst>
          </p:cNvPr>
          <p:cNvSpPr>
            <a:spLocks noGrp="1"/>
          </p:cNvSpPr>
          <p:nvPr>
            <p:ph type="sldNum" sz="quarter" idx="12"/>
            <p:custDataLst>
              <p:tags r:id="rId3"/>
            </p:custDataLst>
          </p:nvPr>
        </p:nvSpPr>
        <p:spPr/>
        <p:txBody>
          <a:bodyPr/>
          <a:lstStyle/>
          <a:p>
            <a:fld id="{DFDF98CC-160E-494C-8C3C-8CDC5FA257DE}" type="slidenum">
              <a:rPr lang="en-US" smtClean="0"/>
              <a:t>22</a:t>
            </a:fld>
            <a:endParaRPr lang="en-US"/>
          </a:p>
        </p:txBody>
      </p:sp>
    </p:spTree>
    <p:extLst>
      <p:ext uri="{BB962C8B-B14F-4D97-AF65-F5344CB8AC3E}">
        <p14:creationId xmlns:p14="http://schemas.microsoft.com/office/powerpoint/2010/main" val="12312659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9EF2C-143B-7838-B694-17F63E454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60AC61-07F9-0938-5416-EDFD8182F05E}"/>
              </a:ext>
            </a:extLst>
          </p:cNvPr>
          <p:cNvSpPr>
            <a:spLocks noGrp="1"/>
          </p:cNvSpPr>
          <p:nvPr>
            <p:ph type="ctrTitle"/>
            <p:custDataLst>
              <p:tags r:id="rId1"/>
            </p:custDataLst>
          </p:nvPr>
        </p:nvSpPr>
        <p:spPr>
          <a:xfrm>
            <a:off x="517870" y="1087049"/>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Quelles stratégies ont été les plus efficaces pour réduire les frais?</a:t>
            </a:r>
            <a:br>
              <a:rPr sz="3200"/>
            </a:br>
            <a:endParaRPr lang="en-US" b="0"/>
          </a:p>
        </p:txBody>
      </p:sp>
      <p:sp>
        <p:nvSpPr>
          <p:cNvPr id="3" name="Subtitle 2">
            <a:extLst>
              <a:ext uri="{FF2B5EF4-FFF2-40B4-BE49-F238E27FC236}">
                <a16:creationId xmlns:a16="http://schemas.microsoft.com/office/drawing/2014/main" id="{FDC3FE16-038F-86BE-F150-867D61CF842C}"/>
              </a:ext>
            </a:extLst>
          </p:cNvPr>
          <p:cNvSpPr>
            <a:spLocks noGrp="1"/>
          </p:cNvSpPr>
          <p:nvPr>
            <p:ph type="subTitle" idx="1"/>
            <p:custDataLst>
              <p:tags r:id="rId2"/>
            </p:custDataLst>
          </p:nvPr>
        </p:nvSpPr>
        <p:spPr>
          <a:xfrm>
            <a:off x="517871" y="2081295"/>
            <a:ext cx="10892251" cy="4029786"/>
          </a:xfrm>
        </p:spPr>
        <p:txBody>
          <a:bodyPr>
            <a:noAutofit/>
          </a:bodyPr>
          <a:lstStyle/>
          <a:p>
            <a:pPr marL="88900" lvl="0" indent="0">
              <a:spcBef>
                <a:spcPct val="0"/>
              </a:spcBef>
              <a:spcAft>
                <a:spcPts val="1000"/>
              </a:spcAft>
              <a:buClr>
                <a:schemeClr val="tx1"/>
              </a:buClr>
              <a:buSzPts val="2200"/>
              <a:buNone/>
            </a:pPr>
            <a:r>
              <a:rPr lang="fr-CA" sz="2300" b="1" i="0" u="none" strike="noStrike" cap="none" baseline="0">
                <a:solidFill>
                  <a:srgbClr val="000000"/>
                </a:solidFill>
                <a:effectLst/>
                <a:uFill>
                  <a:solidFill>
                    <a:prstClr val="black">
                      <a:alpha val="0"/>
                    </a:prstClr>
                  </a:solidFill>
                </a:uFill>
                <a:latin typeface="Century Gothic"/>
                <a:ea typeface="Century Gothic"/>
                <a:cs typeface="Century Gothic"/>
              </a:rPr>
              <a:t>3. Négocier ou choisir un conseiller ou une conseillère à frais fixes (Alice, investisseuse avisée)</a:t>
            </a:r>
          </a:p>
          <a:p>
            <a:pPr marL="88900" indent="0">
              <a:spcBef>
                <a:spcPct val="0"/>
              </a:spcBef>
              <a:spcAft>
                <a:spcPts val="1000"/>
              </a:spcAft>
              <a:buSzPts val="2200"/>
              <a:buNone/>
            </a:pPr>
            <a:r>
              <a:rPr lang="fr-CA" sz="2300" b="1" i="0" u="none" strike="noStrike" cap="none" baseline="0">
                <a:solidFill>
                  <a:srgbClr val="000000"/>
                </a:solidFill>
                <a:effectLst/>
                <a:uFill>
                  <a:solidFill>
                    <a:prstClr val="black">
                      <a:alpha val="0"/>
                    </a:prstClr>
                  </a:solidFill>
                </a:uFill>
                <a:latin typeface="Century Gothic"/>
                <a:ea typeface="Century Gothic"/>
                <a:cs typeface="Century Gothic"/>
              </a:rPr>
              <a:t>Alice</a:t>
            </a: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 pourrait économiser en :</a:t>
            </a:r>
            <a:endParaRPr lang="en-CA" sz="2300"/>
          </a:p>
          <a:p>
            <a:pPr marL="401638" indent="-312738">
              <a:spcBef>
                <a:spcPct val="0"/>
              </a:spcBef>
              <a:spcAft>
                <a:spcPts val="1000"/>
              </a:spcAft>
              <a:buSzPts val="2200"/>
            </a:pP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choisissant un conseiller ou une conseillère qui propose des</a:t>
            </a:r>
            <a:r>
              <a:rPr lang="fr-CA" sz="2300" b="1" i="0" u="none" strike="noStrike" cap="none" baseline="0">
                <a:solidFill>
                  <a:srgbClr val="000000"/>
                </a:solidFill>
                <a:effectLst/>
                <a:uFill>
                  <a:solidFill>
                    <a:prstClr val="black">
                      <a:alpha val="0"/>
                    </a:prstClr>
                  </a:solidFill>
                </a:uFill>
                <a:latin typeface="Century Gothic"/>
                <a:ea typeface="Century Gothic"/>
                <a:cs typeface="Century Gothic"/>
              </a:rPr>
              <a:t> frais annuels fixes</a:t>
            </a: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 plutôt que des frais de commission de suivi calculés en pourcentage;</a:t>
            </a:r>
          </a:p>
          <a:p>
            <a:pPr marL="401638" indent="-312738">
              <a:spcBef>
                <a:spcPct val="0"/>
              </a:spcBef>
              <a:spcAft>
                <a:spcPts val="1000"/>
              </a:spcAft>
              <a:buSzPts val="2200"/>
            </a:pP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passant à une plateforme qui facture moins de frais de transaction et de commission de suivi;</a:t>
            </a:r>
          </a:p>
          <a:p>
            <a:pPr marL="401638" indent="-312738">
              <a:spcBef>
                <a:spcPct val="0"/>
              </a:spcBef>
              <a:spcAft>
                <a:spcPts val="1000"/>
              </a:spcAft>
              <a:buSzPts val="2200"/>
            </a:pP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utilisant les services </a:t>
            </a:r>
            <a:r>
              <a:rPr lang="fr-CA" sz="2300" b="1" i="0" u="none" strike="noStrike" cap="none" baseline="0">
                <a:solidFill>
                  <a:srgbClr val="000000"/>
                </a:solidFill>
                <a:effectLst/>
                <a:uFill>
                  <a:solidFill>
                    <a:prstClr val="black">
                      <a:alpha val="0"/>
                    </a:prstClr>
                  </a:solidFill>
                </a:uFill>
                <a:latin typeface="Century Gothic"/>
                <a:ea typeface="Century Gothic"/>
                <a:cs typeface="Century Gothic"/>
              </a:rPr>
              <a:t>d’un</a:t>
            </a: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 </a:t>
            </a:r>
            <a:r>
              <a:rPr lang="fr-CA" sz="2300" b="1" i="0" u="none" strike="noStrike" cap="none" baseline="0">
                <a:solidFill>
                  <a:srgbClr val="000000"/>
                </a:solidFill>
                <a:effectLst/>
                <a:uFill>
                  <a:solidFill>
                    <a:prstClr val="black">
                      <a:alpha val="0"/>
                    </a:prstClr>
                  </a:solidFill>
                </a:uFill>
                <a:latin typeface="Century Gothic"/>
                <a:ea typeface="Century Gothic"/>
                <a:cs typeface="Century Gothic"/>
              </a:rPr>
              <a:t>conseiller ou d’une conseillère à honoraires</a:t>
            </a:r>
            <a:r>
              <a:rPr lang="fr-CA" sz="2300" b="0" i="0" u="none" strike="noStrike" cap="none" baseline="0">
                <a:solidFill>
                  <a:srgbClr val="000000"/>
                </a:solidFill>
                <a:effectLst/>
                <a:uFill>
                  <a:solidFill>
                    <a:prstClr val="black">
                      <a:alpha val="0"/>
                    </a:prstClr>
                  </a:solidFill>
                </a:uFill>
                <a:latin typeface="Century Gothic"/>
                <a:ea typeface="Century Gothic"/>
                <a:cs typeface="Century Gothic"/>
              </a:rPr>
              <a:t> plutôt que des produits à commission.</a:t>
            </a:r>
          </a:p>
        </p:txBody>
      </p:sp>
      <p:sp>
        <p:nvSpPr>
          <p:cNvPr id="4" name="Slide Number Placeholder 3">
            <a:extLst>
              <a:ext uri="{FF2B5EF4-FFF2-40B4-BE49-F238E27FC236}">
                <a16:creationId xmlns:a16="http://schemas.microsoft.com/office/drawing/2014/main" id="{1D422DD9-3262-D0FC-6134-412DF9E7AEAC}"/>
              </a:ext>
            </a:extLst>
          </p:cNvPr>
          <p:cNvSpPr>
            <a:spLocks noGrp="1"/>
          </p:cNvSpPr>
          <p:nvPr>
            <p:ph type="sldNum" sz="quarter" idx="12"/>
            <p:custDataLst>
              <p:tags r:id="rId3"/>
            </p:custDataLst>
          </p:nvPr>
        </p:nvSpPr>
        <p:spPr/>
        <p:txBody>
          <a:bodyPr/>
          <a:lstStyle/>
          <a:p>
            <a:fld id="{DFDF98CC-160E-494C-8C3C-8CDC5FA257DE}" type="slidenum">
              <a:rPr lang="en-US" smtClean="0"/>
              <a:t>23</a:t>
            </a:fld>
            <a:endParaRPr lang="en-US"/>
          </a:p>
        </p:txBody>
      </p:sp>
    </p:spTree>
    <p:extLst>
      <p:ext uri="{BB962C8B-B14F-4D97-AF65-F5344CB8AC3E}">
        <p14:creationId xmlns:p14="http://schemas.microsoft.com/office/powerpoint/2010/main" val="136383966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3975E-64C9-FCA9-4FDB-092357DD7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D33C21-DA9B-87EB-B477-3A75974D0AB3}"/>
              </a:ext>
            </a:extLst>
          </p:cNvPr>
          <p:cNvSpPr>
            <a:spLocks noGrp="1"/>
          </p:cNvSpPr>
          <p:nvPr>
            <p:ph type="ctrTitle"/>
            <p:custDataLst>
              <p:tags r:id="rId1"/>
            </p:custDataLst>
          </p:nvPr>
        </p:nvSpPr>
        <p:spPr>
          <a:xfrm>
            <a:off x="517870" y="1120419"/>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Quelles stratégies ont été les plus efficaces pour réduire les frais?</a:t>
            </a:r>
            <a:br>
              <a:rPr sz="3200"/>
            </a:br>
            <a:endParaRPr lang="en-US" b="0"/>
          </a:p>
        </p:txBody>
      </p:sp>
      <p:sp>
        <p:nvSpPr>
          <p:cNvPr id="3" name="Subtitle 2">
            <a:extLst>
              <a:ext uri="{FF2B5EF4-FFF2-40B4-BE49-F238E27FC236}">
                <a16:creationId xmlns:a16="http://schemas.microsoft.com/office/drawing/2014/main" id="{8F71C807-9FFC-B1DD-0341-FE255089EA99}"/>
              </a:ext>
            </a:extLst>
          </p:cNvPr>
          <p:cNvSpPr>
            <a:spLocks noGrp="1"/>
          </p:cNvSpPr>
          <p:nvPr>
            <p:ph type="subTitle" idx="1"/>
            <p:custDataLst>
              <p:tags r:id="rId2"/>
            </p:custDataLst>
          </p:nvPr>
        </p:nvSpPr>
        <p:spPr>
          <a:xfrm>
            <a:off x="517870" y="2130990"/>
            <a:ext cx="11001581" cy="4029786"/>
          </a:xfrm>
        </p:spPr>
        <p:txBody>
          <a:bodyPr>
            <a:noAutofit/>
          </a:bodyPr>
          <a:lstStyle/>
          <a:p>
            <a:pPr marL="88900" lvl="0" indent="0">
              <a:spcBef>
                <a:spcPct val="0"/>
              </a:spcBef>
              <a:spcAft>
                <a:spcPts val="1000"/>
              </a:spcAft>
              <a:buClr>
                <a:schemeClr val="tx1"/>
              </a:buClr>
              <a:buSzPts val="2200"/>
              <a:buNone/>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4. Réduire les RFG élevés (Rita à la retraite)</a:t>
            </a:r>
          </a:p>
          <a:p>
            <a:pPr marL="401638" indent="-312738">
              <a:spcBef>
                <a:spcPct val="0"/>
              </a:spcBef>
              <a:spcAft>
                <a:spcPts val="1000"/>
              </a:spcAft>
              <a:buSzPts val="2200"/>
            </a:pP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Rita</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a dû faire face à des coûts énormes, principalement en raison du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RFG de 2 %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et des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souscription initiaux</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01638" indent="-312738">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En transférant son argent dans des</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 fonds indiciels ou des FNB à faibles frais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(avec un RFG inférieur à 0,5 %), elle pourrait économiser des milliers de dollars par an, ce qui est particulièrement important maintenant qu’elle effectue des retraits sur son compte.</a:t>
            </a:r>
          </a:p>
          <a:p>
            <a:pPr marL="401638" indent="-312738">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De plus, il lui serait utile de regrouper ses comptes afin d’éviter les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frais de gestion de compte</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a:t>
            </a:r>
          </a:p>
        </p:txBody>
      </p:sp>
      <p:sp>
        <p:nvSpPr>
          <p:cNvPr id="4" name="Slide Number Placeholder 3">
            <a:extLst>
              <a:ext uri="{FF2B5EF4-FFF2-40B4-BE49-F238E27FC236}">
                <a16:creationId xmlns:a16="http://schemas.microsoft.com/office/drawing/2014/main" id="{7F521AB9-74B4-1B97-9B6F-5F652DD7686C}"/>
              </a:ext>
            </a:extLst>
          </p:cNvPr>
          <p:cNvSpPr>
            <a:spLocks noGrp="1"/>
          </p:cNvSpPr>
          <p:nvPr>
            <p:ph type="sldNum" sz="quarter" idx="12"/>
            <p:custDataLst>
              <p:tags r:id="rId3"/>
            </p:custDataLst>
          </p:nvPr>
        </p:nvSpPr>
        <p:spPr/>
        <p:txBody>
          <a:bodyPr/>
          <a:lstStyle/>
          <a:p>
            <a:fld id="{DFDF98CC-160E-494C-8C3C-8CDC5FA257DE}" type="slidenum">
              <a:rPr lang="en-US" smtClean="0"/>
              <a:t>24</a:t>
            </a:fld>
            <a:endParaRPr lang="en-US"/>
          </a:p>
        </p:txBody>
      </p:sp>
    </p:spTree>
    <p:extLst>
      <p:ext uri="{BB962C8B-B14F-4D97-AF65-F5344CB8AC3E}">
        <p14:creationId xmlns:p14="http://schemas.microsoft.com/office/powerpoint/2010/main" val="141928285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58B44-FFEF-658A-8008-C7593CB12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F0286-FD9B-1EFA-6333-FE94B05DAB51}"/>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Conclusions</a:t>
            </a:r>
            <a:endParaRPr lang="en-US" b="0"/>
          </a:p>
        </p:txBody>
      </p:sp>
      <p:sp>
        <p:nvSpPr>
          <p:cNvPr id="3" name="Subtitle 2">
            <a:extLst>
              <a:ext uri="{FF2B5EF4-FFF2-40B4-BE49-F238E27FC236}">
                <a16:creationId xmlns:a16="http://schemas.microsoft.com/office/drawing/2014/main" id="{6EDF8352-CF37-6B34-FEEA-EE34CFF4D9FC}"/>
              </a:ext>
            </a:extLst>
          </p:cNvPr>
          <p:cNvSpPr>
            <a:spLocks noGrp="1"/>
          </p:cNvSpPr>
          <p:nvPr>
            <p:ph type="subTitle" idx="1"/>
            <p:custDataLst>
              <p:tags r:id="rId2"/>
            </p:custDataLst>
          </p:nvPr>
        </p:nvSpPr>
        <p:spPr>
          <a:xfrm>
            <a:off x="517871" y="1991844"/>
            <a:ext cx="11158192" cy="4029786"/>
          </a:xfrm>
        </p:spPr>
        <p:txBody>
          <a:bodyPr>
            <a:noAutofit/>
          </a:bodyPr>
          <a:lstStyle/>
          <a:p>
            <a:pPr marL="401638" indent="-312738">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Les profils utilisant des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REER</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(Asha, Alice, Rita) sont soumis à une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imposition différée</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mais doivent payer des impôts au moment du retrait (comme Rita l’a fait).</a:t>
            </a:r>
          </a:p>
          <a:p>
            <a:pPr marL="401638" indent="-312738">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Les profils utilisant un</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 CELI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(comme Dana) sont à l’abri de l’impôt, ce qui permet de réduire les coûts globaux malgré les opérations boursières.</a:t>
            </a:r>
          </a:p>
          <a:p>
            <a:pPr marL="401638" indent="-312738">
              <a:spcBef>
                <a:spcPct val="0"/>
              </a:spcBef>
              <a:spcAft>
                <a:spcPts val="1000"/>
              </a:spcAft>
              <a:buSzPts val="2200"/>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Les </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comptes non enregistrés </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(Max, Bob) sont soumis à l’</a:t>
            </a:r>
            <a:r>
              <a:rPr lang="fr-CA" sz="2500" b="1" i="0" u="none" strike="noStrike" cap="none" baseline="0">
                <a:solidFill>
                  <a:srgbClr val="000000"/>
                </a:solidFill>
                <a:effectLst/>
                <a:uFill>
                  <a:solidFill>
                    <a:prstClr val="black">
                      <a:alpha val="0"/>
                    </a:prstClr>
                  </a:solidFill>
                </a:uFill>
                <a:latin typeface="Century Gothic"/>
                <a:ea typeface="Century Gothic"/>
                <a:cs typeface="Century Gothic"/>
              </a:rPr>
              <a:t>impôt sur les gains en capital</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 et nécessitent de surveiller les frais et </a:t>
            </a:r>
            <a:r>
              <a:rPr lang="fr-CA">
                <a:solidFill>
                  <a:srgbClr val="000000"/>
                </a:solidFill>
                <a:uFill>
                  <a:solidFill>
                    <a:prstClr val="black">
                      <a:alpha val="0"/>
                    </a:prstClr>
                  </a:solidFill>
                </a:uFill>
                <a:latin typeface="Century Gothic"/>
                <a:ea typeface="Century Gothic"/>
                <a:cs typeface="Century Gothic"/>
              </a:rPr>
              <a:t>l</a:t>
            </a: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es charges de très près.</a:t>
            </a:r>
          </a:p>
          <a:p>
            <a:pPr marL="401638" indent="-312738">
              <a:spcBef>
                <a:spcPct val="0"/>
              </a:spcBef>
              <a:spcAft>
                <a:spcPts val="1000"/>
              </a:spcAft>
              <a:buSzPts val="2200"/>
            </a:pPr>
            <a:endParaRPr lang="en-CA"/>
          </a:p>
        </p:txBody>
      </p:sp>
      <p:sp>
        <p:nvSpPr>
          <p:cNvPr id="4" name="Slide Number Placeholder 3">
            <a:extLst>
              <a:ext uri="{FF2B5EF4-FFF2-40B4-BE49-F238E27FC236}">
                <a16:creationId xmlns:a16="http://schemas.microsoft.com/office/drawing/2014/main" id="{E8E97CB1-A5E0-F15B-1224-FB28C311E9B5}"/>
              </a:ext>
            </a:extLst>
          </p:cNvPr>
          <p:cNvSpPr>
            <a:spLocks noGrp="1"/>
          </p:cNvSpPr>
          <p:nvPr>
            <p:ph type="sldNum" sz="quarter" idx="12"/>
            <p:custDataLst>
              <p:tags r:id="rId3"/>
            </p:custDataLst>
          </p:nvPr>
        </p:nvSpPr>
        <p:spPr/>
        <p:txBody>
          <a:bodyPr/>
          <a:lstStyle/>
          <a:p>
            <a:fld id="{DFDF98CC-160E-494C-8C3C-8CDC5FA257DE}" type="slidenum">
              <a:rPr lang="en-US" smtClean="0"/>
              <a:t>25</a:t>
            </a:fld>
            <a:endParaRPr lang="en-US"/>
          </a:p>
        </p:txBody>
      </p:sp>
    </p:spTree>
    <p:extLst>
      <p:ext uri="{BB962C8B-B14F-4D97-AF65-F5344CB8AC3E}">
        <p14:creationId xmlns:p14="http://schemas.microsoft.com/office/powerpoint/2010/main" val="360244768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B6585-B345-4084-A2F5-7ED34000726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DFBEDDC-A337-2D81-B9B4-26CEF210AE16}"/>
              </a:ext>
            </a:extLst>
          </p:cNvPr>
          <p:cNvSpPr>
            <a:spLocks noGrp="1"/>
          </p:cNvSpPr>
          <p:nvPr>
            <p:ph type="sldNum" sz="quarter" idx="12"/>
            <p:custDataLst>
              <p:tags r:id="rId1"/>
            </p:custDataLst>
          </p:nvPr>
        </p:nvSpPr>
        <p:spPr/>
        <p:txBody>
          <a:bodyPr/>
          <a:lstStyle/>
          <a:p>
            <a:fld id="{DFDF98CC-160E-494C-8C3C-8CDC5FA257DE}" type="slidenum">
              <a:rPr lang="en-US" smtClean="0"/>
              <a:t>3</a:t>
            </a:fld>
            <a:endParaRPr lang="en-US"/>
          </a:p>
        </p:txBody>
      </p:sp>
      <p:sp>
        <p:nvSpPr>
          <p:cNvPr id="9" name="Title 1">
            <a:extLst>
              <a:ext uri="{FF2B5EF4-FFF2-40B4-BE49-F238E27FC236}">
                <a16:creationId xmlns:a16="http://schemas.microsoft.com/office/drawing/2014/main" id="{F4681D7B-909F-3081-0628-DDD789B1759F}"/>
              </a:ext>
            </a:extLst>
          </p:cNvPr>
          <p:cNvSpPr>
            <a:spLocks noGrp="1"/>
          </p:cNvSpPr>
          <p:nvPr>
            <p:ph type="ctrTitle"/>
            <p:custDataLst>
              <p:tags r:id="rId2"/>
            </p:custDataLst>
          </p:nvPr>
        </p:nvSpPr>
        <p:spPr>
          <a:xfrm>
            <a:off x="517871" y="2043967"/>
            <a:ext cx="10232508" cy="668337"/>
          </a:xfrm>
        </p:spPr>
        <p:txBody>
          <a:bodyPr/>
          <a:lstStyle/>
          <a:p>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Réflexion : dans un diagramme de Venn, place tous les frais liés à l’investissement au bon endroit.</a:t>
            </a:r>
          </a:p>
        </p:txBody>
      </p:sp>
    </p:spTree>
    <p:extLst>
      <p:ext uri="{BB962C8B-B14F-4D97-AF65-F5344CB8AC3E}">
        <p14:creationId xmlns:p14="http://schemas.microsoft.com/office/powerpoint/2010/main" val="29145454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188BF9D-E15A-0075-047C-1DC1FA6D97FC}"/>
              </a:ext>
            </a:extLst>
          </p:cNvPr>
          <p:cNvSpPr>
            <a:spLocks noGrp="1"/>
          </p:cNvSpPr>
          <p:nvPr>
            <p:ph type="sldNum" sz="quarter" idx="12"/>
            <p:custDataLst>
              <p:tags r:id="rId1"/>
            </p:custDataLst>
          </p:nvPr>
        </p:nvSpPr>
        <p:spPr/>
        <p:txBody>
          <a:bodyPr/>
          <a:lstStyle/>
          <a:p>
            <a:fld id="{DFDF98CC-160E-494C-8C3C-8CDC5FA257DE}" type="slidenum">
              <a:rPr lang="en-US" smtClean="0"/>
              <a:t>4</a:t>
            </a:fld>
            <a:endParaRPr lang="en-US"/>
          </a:p>
        </p:txBody>
      </p:sp>
      <p:sp>
        <p:nvSpPr>
          <p:cNvPr id="2" name="Rectangle 1">
            <a:extLst>
              <a:ext uri="{FF2B5EF4-FFF2-40B4-BE49-F238E27FC236}">
                <a16:creationId xmlns:a16="http://schemas.microsoft.com/office/drawing/2014/main" id="{1476BC85-98B9-A06E-244E-50E7FC9EEE73}"/>
              </a:ext>
            </a:extLst>
          </p:cNvPr>
          <p:cNvSpPr/>
          <p:nvPr>
            <p:custDataLst>
              <p:tags r:id="rId2"/>
            </p:custDataLst>
          </p:nvPr>
        </p:nvSpPr>
        <p:spPr>
          <a:xfrm>
            <a:off x="0" y="2057400"/>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6" name="Title 1">
            <a:extLst>
              <a:ext uri="{FF2B5EF4-FFF2-40B4-BE49-F238E27FC236}">
                <a16:creationId xmlns:a16="http://schemas.microsoft.com/office/drawing/2014/main" id="{8909A398-83B7-A8D0-DC6C-669CB8D85AC8}"/>
              </a:ext>
            </a:extLst>
          </p:cNvPr>
          <p:cNvSpPr>
            <a:spLocks noGrp="1"/>
          </p:cNvSpPr>
          <p:nvPr>
            <p:ph type="ctrTitle"/>
            <p:custDataLst>
              <p:tags r:id="rId3"/>
            </p:custDataLst>
          </p:nvPr>
        </p:nvSpPr>
        <p:spPr>
          <a:xfrm>
            <a:off x="517870" y="1160463"/>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Les frais liés à l’investissement</a:t>
            </a:r>
          </a:p>
        </p:txBody>
      </p:sp>
      <p:pic>
        <p:nvPicPr>
          <p:cNvPr id="3" name="Online Media 4" descr="Les frais liés à l’investissement">
            <a:hlinkClick r:id="" action="ppaction://media"/>
            <a:extLst>
              <a:ext uri="{FF2B5EF4-FFF2-40B4-BE49-F238E27FC236}">
                <a16:creationId xmlns:a16="http://schemas.microsoft.com/office/drawing/2014/main" id="{89293D6B-1A79-B591-DC7A-D58B297E6232}"/>
              </a:ext>
            </a:extLst>
          </p:cNvPr>
          <p:cNvPicPr>
            <a:picLocks noRot="1" noChangeAspect="1"/>
          </p:cNvPicPr>
          <p:nvPr>
            <a:videoFile r:link="rId4"/>
          </p:nvPr>
        </p:nvPicPr>
        <p:blipFill>
          <a:blip r:embed="rId6"/>
          <a:stretch>
            <a:fillRect/>
          </a:stretch>
        </p:blipFill>
        <p:spPr>
          <a:xfrm>
            <a:off x="3290483" y="2420027"/>
            <a:ext cx="5611034" cy="3170234"/>
          </a:xfrm>
          <a:prstGeom prst="rect">
            <a:avLst/>
          </a:prstGeom>
        </p:spPr>
      </p:pic>
    </p:spTree>
    <p:extLst>
      <p:ext uri="{BB962C8B-B14F-4D97-AF65-F5344CB8AC3E}">
        <p14:creationId xmlns:p14="http://schemas.microsoft.com/office/powerpoint/2010/main" val="10432641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vol="80000">
                <p:cTn id="12" fill="hold" display="0">
                  <p:stCondLst>
                    <p:cond delay="indefinite"/>
                  </p:stCondLst>
                </p:cTn>
                <p:tgtEl>
                  <p:spTgt spid="3"/>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370C1204-2D63-257B-A323-05B3FB30D188}"/>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AB6A1BF7-B47C-90B7-1E82-656D80FBE39A}"/>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commission</a:t>
            </a:r>
          </a:p>
        </p:txBody>
      </p:sp>
      <p:sp>
        <p:nvSpPr>
          <p:cNvPr id="3" name="Subtitle 2">
            <a:extLst>
              <a:ext uri="{FF2B5EF4-FFF2-40B4-BE49-F238E27FC236}">
                <a16:creationId xmlns:a16="http://schemas.microsoft.com/office/drawing/2014/main" id="{2051C563-3C3A-52D3-0916-806584624679}"/>
              </a:ext>
            </a:extLst>
          </p:cNvPr>
          <p:cNvSpPr>
            <a:spLocks noGrp="1"/>
          </p:cNvSpPr>
          <p:nvPr>
            <p:ph type="subTitle" idx="1"/>
            <p:custDataLst>
              <p:tags r:id="rId3"/>
            </p:custDataLst>
          </p:nvPr>
        </p:nvSpPr>
        <p:spPr>
          <a:xfrm>
            <a:off x="517870" y="2038864"/>
            <a:ext cx="6105351"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commission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chaque fois que tu achètes ou vends un actif financier. Certaines plateformes offrent un certain nombre de transactions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gratuites</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par mois.</a:t>
            </a:r>
          </a:p>
        </p:txBody>
      </p:sp>
      <p:sp>
        <p:nvSpPr>
          <p:cNvPr id="4" name="Slide Number Placeholder 3">
            <a:extLst>
              <a:ext uri="{FF2B5EF4-FFF2-40B4-BE49-F238E27FC236}">
                <a16:creationId xmlns:a16="http://schemas.microsoft.com/office/drawing/2014/main" id="{B361B33F-8DF7-BCF5-BF28-DC0333BEF76D}"/>
              </a:ext>
            </a:extLst>
          </p:cNvPr>
          <p:cNvSpPr>
            <a:spLocks noGrp="1"/>
          </p:cNvSpPr>
          <p:nvPr>
            <p:ph type="sldNum" sz="quarter" idx="12"/>
            <p:custDataLst>
              <p:tags r:id="rId4"/>
            </p:custDataLst>
          </p:nvPr>
        </p:nvSpPr>
        <p:spPr/>
        <p:txBody>
          <a:bodyPr/>
          <a:lstStyle/>
          <a:p>
            <a:fld id="{DFDF98CC-160E-494C-8C3C-8CDC5FA257DE}" type="slidenum">
              <a:rPr lang="en-US" smtClean="0"/>
              <a:t>5</a:t>
            </a:fld>
            <a:endParaRPr lang="en-US"/>
          </a:p>
        </p:txBody>
      </p:sp>
      <p:pic>
        <p:nvPicPr>
          <p:cNvPr id="8" name="Picture 7" descr="Dessin au trait bleu de pièces de monnaie et d’un billet d’un dollar&#10;&#10;Le contenu généré par l’IA peut être incorrect.">
            <a:extLst>
              <a:ext uri="{FF2B5EF4-FFF2-40B4-BE49-F238E27FC236}">
                <a16:creationId xmlns:a16="http://schemas.microsoft.com/office/drawing/2014/main" id="{536888D6-C976-A3CD-3A7B-FD960A7C9AAE}"/>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98932" y="2329568"/>
            <a:ext cx="2653801" cy="2603886"/>
          </a:xfrm>
          <a:prstGeom prst="rect">
            <a:avLst/>
          </a:prstGeom>
        </p:spPr>
      </p:pic>
    </p:spTree>
    <p:extLst>
      <p:ext uri="{BB962C8B-B14F-4D97-AF65-F5344CB8AC3E}">
        <p14:creationId xmlns:p14="http://schemas.microsoft.com/office/powerpoint/2010/main" val="136088392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2D943-8E18-3C17-AFCB-019D96FFC69F}"/>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A37ACC37-9CDC-B6EA-AF3F-57AF18DA9484}"/>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E6B722CA-F280-47A1-0959-9B9111FEBC6E}"/>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gestion courante</a:t>
            </a:r>
          </a:p>
        </p:txBody>
      </p:sp>
      <p:sp>
        <p:nvSpPr>
          <p:cNvPr id="3" name="Subtitle 2">
            <a:extLst>
              <a:ext uri="{FF2B5EF4-FFF2-40B4-BE49-F238E27FC236}">
                <a16:creationId xmlns:a16="http://schemas.microsoft.com/office/drawing/2014/main" id="{C07DAF00-46AB-A6F0-A29C-4C4C4AFE7295}"/>
              </a:ext>
            </a:extLst>
          </p:cNvPr>
          <p:cNvSpPr>
            <a:spLocks noGrp="1"/>
          </p:cNvSpPr>
          <p:nvPr>
            <p:ph type="subTitle" idx="1"/>
            <p:custDataLst>
              <p:tags r:id="rId3"/>
            </p:custDataLst>
          </p:nvPr>
        </p:nvSpPr>
        <p:spPr>
          <a:xfrm>
            <a:off x="517871" y="2038864"/>
            <a:ext cx="557813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gestion courante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pour la tenue de ton compte, en particulier si ton solde est inférieur à un certain montant. Ils sont souvent facturés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mensuellement</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ou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annuellement</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a:t>
            </a:r>
          </a:p>
        </p:txBody>
      </p:sp>
      <p:sp>
        <p:nvSpPr>
          <p:cNvPr id="4" name="Slide Number Placeholder 3">
            <a:extLst>
              <a:ext uri="{FF2B5EF4-FFF2-40B4-BE49-F238E27FC236}">
                <a16:creationId xmlns:a16="http://schemas.microsoft.com/office/drawing/2014/main" id="{825656CC-5FAB-967B-2D1D-5420A8936A0A}"/>
              </a:ext>
            </a:extLst>
          </p:cNvPr>
          <p:cNvSpPr>
            <a:spLocks noGrp="1"/>
          </p:cNvSpPr>
          <p:nvPr>
            <p:ph type="sldNum" sz="quarter" idx="12"/>
            <p:custDataLst>
              <p:tags r:id="rId4"/>
            </p:custDataLst>
          </p:nvPr>
        </p:nvSpPr>
        <p:spPr/>
        <p:txBody>
          <a:bodyPr/>
          <a:lstStyle/>
          <a:p>
            <a:fld id="{DFDF98CC-160E-494C-8C3C-8CDC5FA257DE}" type="slidenum">
              <a:rPr lang="en-US" smtClean="0"/>
              <a:t>6</a:t>
            </a:fld>
            <a:endParaRPr lang="en-US"/>
          </a:p>
        </p:txBody>
      </p:sp>
      <p:pic>
        <p:nvPicPr>
          <p:cNvPr id="7" name="Picture 6" descr="Dessin au trait blanc représentant un téléphone portable et des bulles de dialogue&#10;&#10;Le contenu généré par l’IA peut être incorrect.">
            <a:extLst>
              <a:ext uri="{FF2B5EF4-FFF2-40B4-BE49-F238E27FC236}">
                <a16:creationId xmlns:a16="http://schemas.microsoft.com/office/drawing/2014/main" id="{3A8D27C0-C92C-837F-3B5F-C0B310BFE680}"/>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231429" y="2296760"/>
            <a:ext cx="2678575" cy="2628194"/>
          </a:xfrm>
          <a:prstGeom prst="rect">
            <a:avLst/>
          </a:prstGeom>
        </p:spPr>
      </p:pic>
    </p:spTree>
    <p:extLst>
      <p:ext uri="{BB962C8B-B14F-4D97-AF65-F5344CB8AC3E}">
        <p14:creationId xmlns:p14="http://schemas.microsoft.com/office/powerpoint/2010/main" val="276325814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CD0CD-D7F4-A9C2-04AE-9D0F78B53688}"/>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63AFFC62-961F-6B4F-56CC-98AF88B88597}"/>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35029ABB-4CC8-2D1B-C528-F4CAD3B5472C}"/>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retrait</a:t>
            </a:r>
          </a:p>
        </p:txBody>
      </p:sp>
      <p:sp>
        <p:nvSpPr>
          <p:cNvPr id="3" name="Subtitle 2">
            <a:extLst>
              <a:ext uri="{FF2B5EF4-FFF2-40B4-BE49-F238E27FC236}">
                <a16:creationId xmlns:a16="http://schemas.microsoft.com/office/drawing/2014/main" id="{32EA4A29-A37D-FD40-AA34-24A8F6639D44}"/>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retrait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lorsque tu retires de l’argent de ton compte.</a:t>
            </a:r>
          </a:p>
        </p:txBody>
      </p:sp>
      <p:sp>
        <p:nvSpPr>
          <p:cNvPr id="4" name="Slide Number Placeholder 3">
            <a:extLst>
              <a:ext uri="{FF2B5EF4-FFF2-40B4-BE49-F238E27FC236}">
                <a16:creationId xmlns:a16="http://schemas.microsoft.com/office/drawing/2014/main" id="{960C7D4A-61DD-153C-331A-7F9194C250B1}"/>
              </a:ext>
            </a:extLst>
          </p:cNvPr>
          <p:cNvSpPr>
            <a:spLocks noGrp="1"/>
          </p:cNvSpPr>
          <p:nvPr>
            <p:ph type="sldNum" sz="quarter" idx="12"/>
            <p:custDataLst>
              <p:tags r:id="rId4"/>
            </p:custDataLst>
          </p:nvPr>
        </p:nvSpPr>
        <p:spPr/>
        <p:txBody>
          <a:bodyPr/>
          <a:lstStyle/>
          <a:p>
            <a:fld id="{DFDF98CC-160E-494C-8C3C-8CDC5FA257DE}" type="slidenum">
              <a:rPr lang="en-US" smtClean="0"/>
              <a:t>7</a:t>
            </a:fld>
            <a:endParaRPr lang="en-US"/>
          </a:p>
        </p:txBody>
      </p:sp>
      <p:pic>
        <p:nvPicPr>
          <p:cNvPr id="8" name="Picture 7" descr="Un signe de dollar en blanc sur un fond noir&#10;&#10;Le contenu généré par l’IA peut être incorrect.">
            <a:extLst>
              <a:ext uri="{FF2B5EF4-FFF2-40B4-BE49-F238E27FC236}">
                <a16:creationId xmlns:a16="http://schemas.microsoft.com/office/drawing/2014/main" id="{B47749CC-38E5-A00A-6619-BEA9B56D5414}"/>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9622" y="2251604"/>
            <a:ext cx="3030243" cy="2973248"/>
          </a:xfrm>
          <a:prstGeom prst="rect">
            <a:avLst/>
          </a:prstGeom>
        </p:spPr>
      </p:pic>
    </p:spTree>
    <p:extLst>
      <p:ext uri="{BB962C8B-B14F-4D97-AF65-F5344CB8AC3E}">
        <p14:creationId xmlns:p14="http://schemas.microsoft.com/office/powerpoint/2010/main" val="308843952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D6897-FFEA-6231-E578-DE9B2DAC358A}"/>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C1A5C9DE-D184-CD36-3F2B-B2B9B89A218F}"/>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14C650B6-8968-C21D-F159-E88732A88F1D}"/>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d’inactivité</a:t>
            </a:r>
          </a:p>
        </p:txBody>
      </p:sp>
      <p:sp>
        <p:nvSpPr>
          <p:cNvPr id="3" name="Subtitle 2">
            <a:extLst>
              <a:ext uri="{FF2B5EF4-FFF2-40B4-BE49-F238E27FC236}">
                <a16:creationId xmlns:a16="http://schemas.microsoft.com/office/drawing/2014/main" id="{339DB78A-2B59-30D8-BC11-CFB8265F1D86}"/>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d’inactivité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lorsque tu n’effectues aucune opération pendant une certaine période.</a:t>
            </a:r>
          </a:p>
          <a:p>
            <a:pPr marL="0" indent="0">
              <a:buNone/>
            </a:pPr>
            <a:endParaRPr lang="en-US" sz="2600" b="1">
              <a:solidFill>
                <a:srgbClr val="374151"/>
              </a:solidFill>
              <a:ea typeface="+mn-lt"/>
              <a:cs typeface="+mn-lt"/>
            </a:endParaRPr>
          </a:p>
        </p:txBody>
      </p:sp>
      <p:sp>
        <p:nvSpPr>
          <p:cNvPr id="4" name="Slide Number Placeholder 3">
            <a:extLst>
              <a:ext uri="{FF2B5EF4-FFF2-40B4-BE49-F238E27FC236}">
                <a16:creationId xmlns:a16="http://schemas.microsoft.com/office/drawing/2014/main" id="{7302F51F-E689-3A46-7914-95E0277F28AD}"/>
              </a:ext>
            </a:extLst>
          </p:cNvPr>
          <p:cNvSpPr>
            <a:spLocks noGrp="1"/>
          </p:cNvSpPr>
          <p:nvPr>
            <p:ph type="sldNum" sz="quarter" idx="12"/>
            <p:custDataLst>
              <p:tags r:id="rId4"/>
            </p:custDataLst>
          </p:nvPr>
        </p:nvSpPr>
        <p:spPr/>
        <p:txBody>
          <a:bodyPr/>
          <a:lstStyle/>
          <a:p>
            <a:fld id="{DFDF98CC-160E-494C-8C3C-8CDC5FA257DE}" type="slidenum">
              <a:rPr lang="en-US" smtClean="0"/>
              <a:t>8</a:t>
            </a:fld>
            <a:endParaRPr lang="en-US"/>
          </a:p>
        </p:txBody>
      </p:sp>
      <p:pic>
        <p:nvPicPr>
          <p:cNvPr id="8" name="Picture 7" descr="Un téléphone cellulaire blanc sur fond noir&#10;&#10;Le contenu généré par l’IA peut être incorrect.">
            <a:extLst>
              <a:ext uri="{FF2B5EF4-FFF2-40B4-BE49-F238E27FC236}">
                <a16:creationId xmlns:a16="http://schemas.microsoft.com/office/drawing/2014/main" id="{BDF87B9A-8C6E-6B9E-BBC6-7FE10083853E}"/>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064286" y="2083902"/>
            <a:ext cx="3112450" cy="3053909"/>
          </a:xfrm>
          <a:prstGeom prst="rect">
            <a:avLst/>
          </a:prstGeom>
        </p:spPr>
      </p:pic>
    </p:spTree>
    <p:extLst>
      <p:ext uri="{BB962C8B-B14F-4D97-AF65-F5344CB8AC3E}">
        <p14:creationId xmlns:p14="http://schemas.microsoft.com/office/powerpoint/2010/main" val="119016306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6FC1F-06C4-9359-439B-2C373E5F432C}"/>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5138BB4C-72C6-1A56-425F-CF899E08FF45}"/>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2D4F3542-119E-0F4F-F5A5-A5D0D259B612}"/>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transaction</a:t>
            </a:r>
          </a:p>
        </p:txBody>
      </p:sp>
      <p:sp>
        <p:nvSpPr>
          <p:cNvPr id="3" name="Subtitle 2">
            <a:extLst>
              <a:ext uri="{FF2B5EF4-FFF2-40B4-BE49-F238E27FC236}">
                <a16:creationId xmlns:a16="http://schemas.microsoft.com/office/drawing/2014/main" id="{C1A0DB2F-68AE-BB19-E18C-93907244C2CE}"/>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transaction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lorsqu’un conseiller ou une conseillère effectue des opérations en ton nom.</a:t>
            </a:r>
          </a:p>
        </p:txBody>
      </p:sp>
      <p:sp>
        <p:nvSpPr>
          <p:cNvPr id="4" name="Slide Number Placeholder 3">
            <a:extLst>
              <a:ext uri="{FF2B5EF4-FFF2-40B4-BE49-F238E27FC236}">
                <a16:creationId xmlns:a16="http://schemas.microsoft.com/office/drawing/2014/main" id="{655F893F-C8D2-3039-8C18-52ED8945316F}"/>
              </a:ext>
            </a:extLst>
          </p:cNvPr>
          <p:cNvSpPr>
            <a:spLocks noGrp="1"/>
          </p:cNvSpPr>
          <p:nvPr>
            <p:ph type="sldNum" sz="quarter" idx="12"/>
            <p:custDataLst>
              <p:tags r:id="rId4"/>
            </p:custDataLst>
          </p:nvPr>
        </p:nvSpPr>
        <p:spPr/>
        <p:txBody>
          <a:bodyPr/>
          <a:lstStyle/>
          <a:p>
            <a:fld id="{DFDF98CC-160E-494C-8C3C-8CDC5FA257DE}" type="slidenum">
              <a:rPr lang="en-US" smtClean="0"/>
              <a:t>9</a:t>
            </a:fld>
            <a:endParaRPr lang="en-US"/>
          </a:p>
        </p:txBody>
      </p:sp>
      <p:pic>
        <p:nvPicPr>
          <p:cNvPr id="7" name="Picture 6" descr="Dessin au trait blanc d’une pièce de monnaie et d’une signe de dollar&#10;&#10;Le contenu généré par l’IA peut être incorrect.">
            <a:extLst>
              <a:ext uri="{FF2B5EF4-FFF2-40B4-BE49-F238E27FC236}">
                <a16:creationId xmlns:a16="http://schemas.microsoft.com/office/drawing/2014/main" id="{AD74E750-3DDF-BC1B-CACD-A3589A991737}"/>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10877" y="2108902"/>
            <a:ext cx="3087700" cy="3029624"/>
          </a:xfrm>
          <a:prstGeom prst="rect">
            <a:avLst/>
          </a:prstGeom>
        </p:spPr>
      </p:pic>
    </p:spTree>
    <p:extLst>
      <p:ext uri="{BB962C8B-B14F-4D97-AF65-F5344CB8AC3E}">
        <p14:creationId xmlns:p14="http://schemas.microsoft.com/office/powerpoint/2010/main" val="42092271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0.570"/>
  <p:tag name="AS_RELEASE_DATE" val="2024.03.31"/>
  <p:tag name="AS_TITLE" val="Aspose.Slides for Java"/>
  <p:tag name="AS_VERSION" val="24.3"/>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5"/>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5"/>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4"/>
</p:tagLst>
</file>

<file path=ppt/tags/tag63.xml><?xml version="1.0" encoding="utf-8"?>
<p:tagLst xmlns:a="http://schemas.openxmlformats.org/drawingml/2006/main" xmlns:r="http://schemas.openxmlformats.org/officeDocument/2006/relationships" xmlns:p="http://schemas.openxmlformats.org/presentationml/2006/main">
  <p:tag name="NUM" val="5"/>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3"/>
</p:tagLst>
</file>

<file path=ppt/tags/tag78.xml><?xml version="1.0" encoding="utf-8"?>
<p:tagLst xmlns:a="http://schemas.openxmlformats.org/drawingml/2006/main" xmlns:r="http://schemas.openxmlformats.org/officeDocument/2006/relationships" xmlns:p="http://schemas.openxmlformats.org/presentationml/2006/main">
  <p:tag name="NUM" val="1"/>
</p:tagLst>
</file>

<file path=ppt/tags/tag79.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3"/>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3"/>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ags/tag90.xml><?xml version="1.0" encoding="utf-8"?>
<p:tagLst xmlns:a="http://schemas.openxmlformats.org/drawingml/2006/main" xmlns:r="http://schemas.openxmlformats.org/officeDocument/2006/relationships" xmlns:p="http://schemas.openxmlformats.org/presentationml/2006/main">
  <p:tag name="NUM" val="1"/>
</p:tagLst>
</file>

<file path=ppt/tags/tag91.xml><?xml version="1.0" encoding="utf-8"?>
<p:tagLst xmlns:a="http://schemas.openxmlformats.org/drawingml/2006/main" xmlns:r="http://schemas.openxmlformats.org/officeDocument/2006/relationships" xmlns:p="http://schemas.openxmlformats.org/presentationml/2006/main">
  <p:tag name="NUM" val="2"/>
</p:tagLst>
</file>

<file path=ppt/tags/tag92.xml><?xml version="1.0" encoding="utf-8"?>
<p:tagLst xmlns:a="http://schemas.openxmlformats.org/drawingml/2006/main" xmlns:r="http://schemas.openxmlformats.org/officeDocument/2006/relationships" xmlns:p="http://schemas.openxmlformats.org/presentationml/2006/main">
  <p:tag name="NUM" val="3"/>
</p:tagLst>
</file>

<file path=ppt/tags/tag93.xml><?xml version="1.0" encoding="utf-8"?>
<p:tagLst xmlns:a="http://schemas.openxmlformats.org/drawingml/2006/main" xmlns:r="http://schemas.openxmlformats.org/officeDocument/2006/relationships" xmlns:p="http://schemas.openxmlformats.org/presentationml/2006/main">
  <p:tag name="NUM" val="1"/>
</p:tagLst>
</file>

<file path=ppt/tags/tag94.xml><?xml version="1.0" encoding="utf-8"?>
<p:tagLst xmlns:a="http://schemas.openxmlformats.org/drawingml/2006/main" xmlns:r="http://schemas.openxmlformats.org/officeDocument/2006/relationships" xmlns:p="http://schemas.openxmlformats.org/presentationml/2006/main">
  <p:tag name="NUM" val="2"/>
</p:tagLst>
</file>

<file path=ppt/tags/tag95.xml><?xml version="1.0" encoding="utf-8"?>
<p:tagLst xmlns:a="http://schemas.openxmlformats.org/drawingml/2006/main" xmlns:r="http://schemas.openxmlformats.org/officeDocument/2006/relationships" xmlns:p="http://schemas.openxmlformats.org/presentationml/2006/main">
  <p:tag name="NUM" val="3"/>
</p:tagLst>
</file>

<file path=ppt/tags/tag96.xml><?xml version="1.0" encoding="utf-8"?>
<p:tagLst xmlns:a="http://schemas.openxmlformats.org/drawingml/2006/main" xmlns:r="http://schemas.openxmlformats.org/officeDocument/2006/relationships" xmlns:p="http://schemas.openxmlformats.org/presentationml/2006/main">
  <p:tag name="NUM" val="1"/>
</p:tagLst>
</file>

<file path=ppt/tags/tag97.xml><?xml version="1.0" encoding="utf-8"?>
<p:tagLst xmlns:a="http://schemas.openxmlformats.org/drawingml/2006/main" xmlns:r="http://schemas.openxmlformats.org/officeDocument/2006/relationships" xmlns:p="http://schemas.openxmlformats.org/presentationml/2006/main">
  <p:tag name="NUM" val="2"/>
</p:tagLst>
</file>

<file path=ppt/tags/tag98.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GestaltVTI">
  <a:themeElements>
    <a:clrScheme name="AnalogousFromDarkSeedLeftStep">
      <a:dk1>
        <a:srgbClr val="000000"/>
      </a:dk1>
      <a:lt1>
        <a:srgbClr val="FFFFFF"/>
      </a:lt1>
      <a:dk2>
        <a:srgbClr val="1E301B"/>
      </a:dk2>
      <a:lt2>
        <a:srgbClr val="F1F0F3"/>
      </a:lt2>
      <a:accent1>
        <a:srgbClr val="85AE23"/>
      </a:accent1>
      <a:accent2>
        <a:srgbClr val="B4A118"/>
      </a:accent2>
      <a:accent3>
        <a:srgbClr val="E2802D"/>
      </a:accent3>
      <a:accent4>
        <a:srgbClr val="D1231C"/>
      </a:accent4>
      <a:accent5>
        <a:srgbClr val="E22D71"/>
      </a:accent5>
      <a:accent6>
        <a:srgbClr val="D11CAB"/>
      </a:accent6>
      <a:hlink>
        <a:srgbClr val="C34D66"/>
      </a:hlink>
      <a:folHlink>
        <a:srgbClr val="7F7F7F"/>
      </a:folHlink>
    </a:clrScheme>
    <a:fontScheme name="Bierstadt">
      <a:majorFont>
        <a:latin typeface="Bierstadt"/>
        <a:ea typeface="Bierstadt"/>
        <a:cs typeface="Arial"/>
      </a:majorFont>
      <a:minorFont>
        <a:latin typeface="Bierstadt"/>
        <a:ea typeface="Bierstadt"/>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TotalTime>
  <Words>1494</Words>
  <Application>Microsoft Macintosh PowerPoint</Application>
  <PresentationFormat>Widescreen</PresentationFormat>
  <Paragraphs>117</Paragraphs>
  <Slides>25</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Bierstadt</vt:lpstr>
      <vt:lpstr>Calibri</vt:lpstr>
      <vt:lpstr>Century Gothic</vt:lpstr>
      <vt:lpstr>GestaltVTI</vt:lpstr>
      <vt:lpstr>Les frais liés à l’investissement   </vt:lpstr>
      <vt:lpstr>Objectifs d’apprentissage</vt:lpstr>
      <vt:lpstr>Réflexion : dans un diagramme de Venn, place tous les frais liés à l’investissement au bon endroit.</vt:lpstr>
      <vt:lpstr>Les frais liés à l’investissement</vt:lpstr>
      <vt:lpstr>Frais de commission</vt:lpstr>
      <vt:lpstr>Frais de gestion courante</vt:lpstr>
      <vt:lpstr>Frais de retrait</vt:lpstr>
      <vt:lpstr>Frais d’inactivité</vt:lpstr>
      <vt:lpstr>Frais de transaction</vt:lpstr>
      <vt:lpstr>Frais de souscription initiaux</vt:lpstr>
      <vt:lpstr>Frais de souscription différés</vt:lpstr>
      <vt:lpstr>Frais uniformes</vt:lpstr>
      <vt:lpstr>Ratio des frais de gestion (RFG)</vt:lpstr>
      <vt:lpstr>Frais de courtage</vt:lpstr>
      <vt:lpstr>Considérations relatives à la gestion des coûts d’investissement</vt:lpstr>
      <vt:lpstr>Détective des frais – Activité</vt:lpstr>
      <vt:lpstr>Présentation</vt:lpstr>
      <vt:lpstr>Quel profil a entraîné les coûts les plus élevés?</vt:lpstr>
      <vt:lpstr>Frais les plus élevés : Profil 6 – Rita à la retraite </vt:lpstr>
      <vt:lpstr>Quelles stratégies ont été les plus efficaces pour réduire les frais? </vt:lpstr>
      <vt:lpstr>Quelles stratégies ont été les plus efficaces pour réduire les frais? </vt:lpstr>
      <vt:lpstr>Quelles stratégies ont été les plus efficaces pour réduire les frais? </vt:lpstr>
      <vt:lpstr>Quelles stratégies ont été les plus efficaces pour réduire les frais? </vt:lpstr>
      <vt:lpstr>Quelles stratégies ont été les plus efficaces pour réduire les frais? </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Gagliardi, Monica</dc:creator>
  <cp:lastModifiedBy>Walter Goschen</cp:lastModifiedBy>
  <cp:revision>149</cp:revision>
  <dcterms:created xsi:type="dcterms:W3CDTF">2023-10-22T21:01:04Z</dcterms:created>
  <dcterms:modified xsi:type="dcterms:W3CDTF">2026-03-05T17:34:49Z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873328-34e0-4f6c-84cb-dd757c63c1a0_ActionId">
    <vt:lpwstr>ee0202de-5cf6-46c2-8a21-1c0b412b413b</vt:lpwstr>
  </property>
  <property fmtid="{D5CDD505-2E9C-101B-9397-08002B2CF9AE}" pid="3" name="MSIP_Label_be873328-34e0-4f6c-84cb-dd757c63c1a0_ContentBits">
    <vt:lpwstr>0</vt:lpwstr>
  </property>
  <property fmtid="{D5CDD505-2E9C-101B-9397-08002B2CF9AE}" pid="4" name="MSIP_Label_be873328-34e0-4f6c-84cb-dd757c63c1a0_Enabled">
    <vt:lpwstr>true</vt:lpwstr>
  </property>
  <property fmtid="{D5CDD505-2E9C-101B-9397-08002B2CF9AE}" pid="5" name="MSIP_Label_be873328-34e0-4f6c-84cb-dd757c63c1a0_Method">
    <vt:lpwstr>Privileged</vt:lpwstr>
  </property>
  <property fmtid="{D5CDD505-2E9C-101B-9397-08002B2CF9AE}" pid="6" name="MSIP_Label_be873328-34e0-4f6c-84cb-dd757c63c1a0_Name">
    <vt:lpwstr>FIL-Internal</vt:lpwstr>
  </property>
  <property fmtid="{D5CDD505-2E9C-101B-9397-08002B2CF9AE}" pid="7" name="MSIP_Label_be873328-34e0-4f6c-84cb-dd757c63c1a0_SetDate">
    <vt:lpwstr>2023-11-01T18:04:36Z</vt:lpwstr>
  </property>
  <property fmtid="{D5CDD505-2E9C-101B-9397-08002B2CF9AE}" pid="8" name="MSIP_Label_be873328-34e0-4f6c-84cb-dd757c63c1a0_SiteId">
    <vt:lpwstr>6b94db52-3791-432c-b97e-871411cd202e</vt:lpwstr>
  </property>
</Properties>
</file>