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7"/>
  </p:notesMasterIdLst>
  <p:sldIdLst>
    <p:sldId id="281" r:id="rId2"/>
    <p:sldId id="294" r:id="rId3"/>
    <p:sldId id="305" r:id="rId4"/>
    <p:sldId id="304" r:id="rId5"/>
    <p:sldId id="296" r:id="rId6"/>
    <p:sldId id="297" r:id="rId7"/>
    <p:sldId id="298" r:id="rId8"/>
    <p:sldId id="299" r:id="rId9"/>
    <p:sldId id="280" r:id="rId10"/>
    <p:sldId id="300" r:id="rId11"/>
    <p:sldId id="306" r:id="rId12"/>
    <p:sldId id="347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44" r:id="rId22"/>
    <p:sldId id="315" r:id="rId23"/>
    <p:sldId id="316" r:id="rId24"/>
    <p:sldId id="345" r:id="rId25"/>
    <p:sldId id="317" r:id="rId26"/>
    <p:sldId id="346" r:id="rId27"/>
    <p:sldId id="318" r:id="rId28"/>
    <p:sldId id="319" r:id="rId29"/>
    <p:sldId id="348" r:id="rId30"/>
    <p:sldId id="320" r:id="rId31"/>
    <p:sldId id="349" r:id="rId32"/>
    <p:sldId id="321" r:id="rId33"/>
    <p:sldId id="322" r:id="rId34"/>
    <p:sldId id="323" r:id="rId35"/>
    <p:sldId id="350" r:id="rId36"/>
    <p:sldId id="351" r:id="rId37"/>
    <p:sldId id="352" r:id="rId38"/>
    <p:sldId id="324" r:id="rId39"/>
    <p:sldId id="325" r:id="rId40"/>
    <p:sldId id="326" r:id="rId41"/>
    <p:sldId id="327" r:id="rId42"/>
    <p:sldId id="353" r:id="rId43"/>
    <p:sldId id="354" r:id="rId44"/>
    <p:sldId id="355" r:id="rId45"/>
    <p:sldId id="356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gliardi, Monica" initials="GM" lastIdx="0" clrIdx="1"/>
  <p:cmAuthor id="1" name="Young, Alexandra" initials="YA" lastIdx="0" clrIdx="2"/>
  <p:cmAuthor id="2" name="Blair, Regan" initials="RB" lastIdx="0" clrIdx="3"/>
  <p:cmAuthor id="3" name="Gill, Ravina" initials="GR" lastIdx="0" clrIdx="4"/>
  <p:cmAuthor id="4" name="Ponce, Vanessa" initials="PV" lastIdx="0" clrIdx="5"/>
  <p:cmAuthor id="5" name="Darien Desroches" initials="DD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3/9/26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2" name="Google Shape;2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Leçon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S.R.I.         </a:t>
            </a:r>
            <a:r>
              <a:rPr lang="en-CA" sz="9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3308505-v20251111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" name="Image 2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990A4C0C-24F2-DE91-1EC5-8DDF32ABC0A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65" y="278960"/>
            <a:ext cx="2071370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/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DZ9eRrAqqc?list=PLBzmUd_ESwotHoBQVE0l2LIfSrf-_dGF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8gcmxKFP9g?list=PLBzmUd_ESwov_lbEkQjWleHM6qB05xZ2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060880"/>
            <a:ext cx="11158193" cy="668337"/>
          </a:xfrm>
        </p:spPr>
        <p:txBody>
          <a:bodyPr>
            <a:noAutofit/>
          </a:bodyPr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Investir avec l’aide d’un conseiller ou d’une conseillère, ou par soi-même</a:t>
            </a:r>
            <a:br>
              <a:rPr sz="3200"/>
            </a:br>
            <a:br>
              <a:rPr sz="3200"/>
            </a:br>
            <a:br>
              <a:rPr sz="3200"/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/>
          </a:p>
        </p:txBody>
      </p:sp>
      <p:pic>
        <p:nvPicPr>
          <p:cNvPr id="5" name="Online Media 4" descr="Investir avec l’aide d’un conseiller ou par soi-même">
            <a:hlinkClick r:id="" action="ppaction://media"/>
            <a:extLst>
              <a:ext uri="{FF2B5EF4-FFF2-40B4-BE49-F238E27FC236}">
                <a16:creationId xmlns:a16="http://schemas.microsoft.com/office/drawing/2014/main" id="{74CB2DD1-6EA1-BD2A-B83E-6A05E91D8F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78348" y="2420027"/>
            <a:ext cx="5635304" cy="31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1122-4E27-BE15-D3B2-9A8E27E50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que l’investissement autonome?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A8CC5-81FA-1219-6500-46F87839E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5466471" cy="4029786"/>
          </a:xfrm>
        </p:spPr>
        <p:txBody>
          <a:bodyPr>
            <a:noAutofit/>
          </a:bodyPr>
          <a:lstStyle/>
          <a:p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Autonome = </a:t>
            </a: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faire les choses </a:t>
            </a:r>
            <a:r>
              <a:rPr lang="fr-CA" b="1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</a:t>
            </a: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oi-même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.</a:t>
            </a:r>
          </a:p>
          <a:p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Choisir tes propres </a:t>
            </a: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investissements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.</a:t>
            </a:r>
          </a:p>
          <a:p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Contrôler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tes investissements.</a:t>
            </a:r>
          </a:p>
          <a:p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Bâtir et gérer ton propre </a:t>
            </a: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portefeuille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.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FFCDD-2BAC-11A5-5FBE-83EE5E44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/>
          </a:p>
        </p:txBody>
      </p:sp>
      <p:pic>
        <p:nvPicPr>
          <p:cNvPr id="5" name="Google Shape;110;p22">
            <a:extLst>
              <a:ext uri="{FF2B5EF4-FFF2-40B4-BE49-F238E27FC236}">
                <a16:creationId xmlns:a16="http://schemas.microsoft.com/office/drawing/2014/main" id="{7886FE70-4087-40E3-6878-8BE757EC1F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5861" y="1828800"/>
            <a:ext cx="5756139" cy="3837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3260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BA65-8894-CA9F-9F85-92D8C2AE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B7FC-2015-8E3E-BF5B-25712E356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portefeuille?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A8079-8D8A-71E0-B42B-63D48FD2E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Un certificat que tu reçois lorsque tu investis de l’argent.</a:t>
            </a:r>
          </a:p>
          <a:p>
            <a:pPr marL="361950" indent="-36195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Une liste des personnes que tu consultes avant de prendre des décisions financières.</a:t>
            </a:r>
          </a:p>
          <a:p>
            <a:pPr marL="361950" indent="-36195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Un document qui retrace tes habitudes en matière de dépenses et d’épargne.</a:t>
            </a:r>
          </a:p>
          <a:p>
            <a:pPr marL="450850" indent="-45085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Un regroupement d’investissements diversifiés, tels que des actions, des obligations et des biens immobiliers, détenus par une personne qui investit.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0F80D-9A80-1A24-6BDE-A343E114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400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3E89A-17C5-73C6-0842-B6A239F78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6EBA-869D-5FC4-FC13-B0E79057F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portefeuille?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8832A-6DB6-1B6C-FB3B-93B837A46D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Un certificat que tu reçois lorsque tu investis de l’argent.</a:t>
            </a:r>
          </a:p>
          <a:p>
            <a:pPr marL="361950" indent="-36195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Une liste des personnes que tu consultes avant de prendre des décisions financières.</a:t>
            </a:r>
          </a:p>
          <a:p>
            <a:pPr marL="442913" indent="-442913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Un document qui retrace tes habitudes en matière de dépenses et d’épargne.</a:t>
            </a:r>
          </a:p>
          <a:p>
            <a:pPr marL="450850" indent="-450850">
              <a:buNone/>
            </a:pPr>
            <a:r>
              <a:rPr lang="fr-CA" sz="25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Un regroupement d’investissements diversifiés, tels que des actions, des obligations et des biens immobiliers, détenus par une personne qui investit.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5DF19-F9FD-DCD7-F20A-0EC31667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23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06507-6298-E2F4-26B7-9696B8DE8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1062-9794-C11A-E9A7-B77F33AAD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portefeuille?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DA269-339A-AA00-4450-0F4C2D8E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765513"/>
            <a:ext cx="5882929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Un regroupement d’</a:t>
            </a:r>
            <a:r>
              <a:rPr lang="fr-CA" sz="1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investissements</a:t>
            </a:r>
            <a:r>
              <a:rPr lang="fr-CA" sz="1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(actions, fonds, </a:t>
            </a:r>
            <a:r>
              <a:rPr lang="fr-CA" sz="1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immobilier</a:t>
            </a:r>
            <a:r>
              <a:rPr lang="fr-CA" sz="1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) qui repose sur les éléments suivants :</a:t>
            </a:r>
          </a:p>
          <a:p>
            <a:pPr>
              <a:spcBef>
                <a:spcPts val="500"/>
              </a:spcBef>
            </a:pPr>
            <a:r>
              <a:rPr lang="fr-CA" sz="1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horizon temporel :</a:t>
            </a:r>
            <a:r>
              <a:rPr lang="fr-CA" sz="1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durée pendant laquelle une personne prévoit de conserver son argent investi avant d’en avoir besoin;</a:t>
            </a:r>
          </a:p>
          <a:p>
            <a:pPr>
              <a:spcBef>
                <a:spcPts val="500"/>
              </a:spcBef>
            </a:pPr>
            <a:r>
              <a:rPr lang="fr-CA" sz="1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tolérance au risque :</a:t>
            </a:r>
            <a:r>
              <a:rPr lang="fr-CA" sz="1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degré d’aisance d’une personne à face à la possibilité de perdre de l’argent ou de subir des fluctuations importantes dans ses investissements;</a:t>
            </a:r>
          </a:p>
          <a:p>
            <a:pPr>
              <a:spcBef>
                <a:spcPts val="500"/>
              </a:spcBef>
            </a:pPr>
            <a:r>
              <a:rPr lang="fr-CA" sz="1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préférences personnelles : </a:t>
            </a:r>
            <a:r>
              <a:rPr lang="fr-CA" sz="1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choix individuels d’une personne concernant les investissements qu’elle souhaite effectuer en fonction de ses intérêts, de ses valeurs ou de son niveau d’aisance à l’égard de différents types d’investissement;</a:t>
            </a:r>
          </a:p>
          <a:p>
            <a:pPr>
              <a:spcBef>
                <a:spcPts val="500"/>
              </a:spcBef>
            </a:pPr>
            <a:r>
              <a:rPr lang="fr-CA" sz="1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connaissances en matière d’investissement :</a:t>
            </a:r>
            <a:r>
              <a:rPr lang="fr-CA" sz="1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niveau de compréhension d’une personne concernant les marchés financiers, les produits d’investissement et le fonctionnement de l’investissement.</a:t>
            </a:r>
          </a:p>
          <a:p>
            <a:pPr marL="0" indent="0">
              <a:buNone/>
            </a:pPr>
            <a:r>
              <a:rPr lang="fr-CA" sz="1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Exemple : quelqu’un qui épargne pour sa retraite, par rapport à quelqu’un qui épargne pour ses vacances.</a:t>
            </a:r>
          </a:p>
          <a:p>
            <a:endParaRPr lang="en-US" sz="1400">
              <a:cs typeface="Arial"/>
            </a:endParaRPr>
          </a:p>
          <a:p>
            <a:endParaRPr lang="en-US" sz="14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39141-A579-C911-1632-E7875BEB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/>
          </a:p>
        </p:txBody>
      </p:sp>
      <p:pic>
        <p:nvPicPr>
          <p:cNvPr id="5" name="Google Shape;129;p25">
            <a:extLst>
              <a:ext uri="{FF2B5EF4-FFF2-40B4-BE49-F238E27FC236}">
                <a16:creationId xmlns:a16="http://schemas.microsoft.com/office/drawing/2014/main" id="{12850FBA-C10D-1E6D-DA4C-5ED6BFA1F6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8671" y="1991844"/>
            <a:ext cx="5273329" cy="295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540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9BFB1-E52A-079B-5AF2-DBABDB5C9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C4BB-8CB6-B119-F026-D27693922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Courtier exécutant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A49EF-DC83-13EB-1850-400AF366C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0613887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 est l’objectif principal d’un courtier exécutant?</a:t>
            </a:r>
          </a:p>
          <a:p>
            <a:pPr marL="401638" indent="-401638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Permettre aux personnes qui investissent d’acheter et de vendre des actions, des obligations et des FNB à moindre coût. </a:t>
            </a:r>
          </a:p>
          <a:p>
            <a:pPr marL="442913" indent="-442913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Garantir le rendement des investissements pour les personnes qui investissent par elles-mêmes.</a:t>
            </a:r>
          </a:p>
          <a:p>
            <a:pPr marL="442913" indent="-442913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Fournir gratuitement des conseils financiers et des services de gestion des investissements.</a:t>
            </a:r>
          </a:p>
          <a:p>
            <a:pPr marL="442913" indent="-442913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Mettre en relation les particuliers avec des gestionnaires financiers professionnels.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C5C82-5EB5-A24C-5655-FB3D7C71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09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A7BDE-2F3D-171A-CDE1-DA2BF5555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381A-0F14-5208-48B8-B370CB2F9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Courtier exécutant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C9338-2AEA-E269-72AE-624C31E6B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10479644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 est l’objectif principal d’un courtier exécutant?</a:t>
            </a:r>
          </a:p>
          <a:p>
            <a:pPr marL="401638" indent="-401638">
              <a:buNone/>
            </a:pPr>
            <a:r>
              <a:rPr lang="fr-CA" sz="25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Permettre aux personnes qui investissent d’acheter et de vendre des actions, des obligations et des FNB à moindre coût.</a:t>
            </a:r>
          </a:p>
          <a:p>
            <a:pPr marL="442913" indent="-442913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Garantir le rendement des investissements pour les personnes qui investissent par elles-mêmes.</a:t>
            </a:r>
          </a:p>
          <a:p>
            <a:pPr marL="442913" indent="-442913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Fournir gratuitement des conseils financiers et des services de gestion des investissements.</a:t>
            </a:r>
          </a:p>
          <a:p>
            <a:pPr marL="361950" indent="-36195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Mettre en relation les particuliers avec des gestionnaires financiers professionnels.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F9301-FA91-1438-9D41-39E10778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346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9980E-23B9-2179-7192-673B33537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8BAE-B57A-1DF9-97F6-385B2F2F0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Courtier exécutant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D1212-0A6E-EF97-A5F9-4350268AF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6463698" cy="4029786"/>
          </a:xfrm>
        </p:spPr>
        <p:txBody>
          <a:bodyPr>
            <a:noAutofit/>
          </a:bodyPr>
          <a:lstStyle/>
          <a:p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Plateforme </a:t>
            </a:r>
            <a:r>
              <a:rPr lang="fr-CA" sz="2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en ligne</a:t>
            </a: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.</a:t>
            </a:r>
          </a:p>
          <a:p>
            <a:r>
              <a:rPr lang="fr-CA" sz="2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Achat et vente</a:t>
            </a: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d’investissements et de </a:t>
            </a:r>
            <a:r>
              <a:rPr lang="fr-CA" sz="2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fonds négociés en bourse (FNB).</a:t>
            </a:r>
            <a:endParaRPr lang="en-US" sz="2200">
              <a:cs typeface="Arial"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fr-CA" sz="220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Ressources</a:t>
            </a: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 :</a:t>
            </a:r>
          </a:p>
          <a:p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Outil de sélection de </a:t>
            </a:r>
            <a:r>
              <a:rPr lang="fr-CA" sz="2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titres</a:t>
            </a: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.</a:t>
            </a:r>
          </a:p>
          <a:p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Sites </a:t>
            </a:r>
            <a:r>
              <a:rPr lang="fr-CA" sz="2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d’actualités</a:t>
            </a: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financières.</a:t>
            </a:r>
          </a:p>
          <a:p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Plateformes courantes (Questrade, Wealthsimple, Robinhood).</a:t>
            </a:r>
            <a:br>
              <a:rPr sz="2000"/>
            </a:br>
            <a:endParaRPr lang="en-US" sz="2000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CB3FE-4589-3037-0B5A-5D5FA2FD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CFCEAA-BB72-499B-2C42-4EE3C5C809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03566" y="1991844"/>
            <a:ext cx="3564115" cy="356411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5885"/>
              </a:solidFill>
            </a:endParaRPr>
          </a:p>
        </p:txBody>
      </p:sp>
      <p:pic>
        <p:nvPicPr>
          <p:cNvPr id="7" name="Picture 6" descr="Ligne blanche avec un graphique et une flèche&#10;&#10;Le contenu généré par l’IA peut être incorrect.">
            <a:extLst>
              <a:ext uri="{FF2B5EF4-FFF2-40B4-BE49-F238E27FC236}">
                <a16:creationId xmlns:a16="http://schemas.microsoft.com/office/drawing/2014/main" id="{3517622E-97F0-24E3-03F9-78D7BCCBE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57" y="2333375"/>
            <a:ext cx="3068914" cy="30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786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DBE15-C0B1-954F-4500-F3EE3C84A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4E84-FE98-567E-BA3A-A5EF912574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Avantages de l’investissement autonome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93732-A23F-CA91-12DA-93AC91609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9948303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Lequel des énoncés suivants est un avantage de l’investissement autonome (ou « d’investir pas soi-même »)?</a:t>
            </a:r>
          </a:p>
          <a:p>
            <a:pPr marL="450850" indent="-45085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Tu dois consacrer plus de temps à faire des recherches et à surveiller l’évolution de tes investissements.</a:t>
            </a:r>
          </a:p>
          <a:p>
            <a:pPr marL="442913" indent="-442913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Tu peux potentiellement économiser de l’argent en évitant les frais de conseil. </a:t>
            </a:r>
          </a:p>
          <a:p>
            <a:pPr marL="0" indent="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Toute la responsabilité d’investir repose sur toi.</a:t>
            </a:r>
          </a:p>
          <a:p>
            <a:pPr marL="450850" indent="-45085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La compréhension des marchés et des stratégies s’accompagne d’une forte courbe d’apprentissage.</a:t>
            </a: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B4DEF-0A22-A1CA-7979-15ACD385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842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59DE-CE32-A738-B3C0-3EA72EED5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Avantages de l’investissement autonome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5EDE7-F4B1-1E0E-C64A-B5EAF123C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fr-CA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Lequel des énoncés suivants est un avantage de l’investissement autonome (ou « d’investir pas soi-même »)?</a:t>
            </a:r>
          </a:p>
          <a:p>
            <a:pPr marL="500063" lvl="0" indent="-488950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Tu dois consacrer plus de temps à faire des recherches et à surveiller l’évolution de tes investissements.</a:t>
            </a:r>
          </a:p>
          <a:p>
            <a:pPr marL="442913" lvl="0" indent="-442913">
              <a:spcBef>
                <a:spcPts val="1200"/>
              </a:spcBef>
              <a:buNone/>
            </a:pPr>
            <a:r>
              <a:rPr lang="fr-CA" sz="28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Tu peux potentiellement économiser de l’argent en évitant les frais de conseil.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Toute la responsabilité d’investir repose sur toi.</a:t>
            </a:r>
          </a:p>
          <a:p>
            <a:pPr marL="500063" lvl="0" indent="-500063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La compréhension des marchés et des stratégies s’accompagne d’une forte courbe d’apprentissage.</a:t>
            </a:r>
            <a:endParaRPr lang="en-CA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7EAAC-D9B6-B1A4-4139-6F461E02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02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1D3B-0BA8-1A67-5A73-E3BDBCF8E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Avantages de l’investissement autonome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CE1CD-74DF-7651-0A36-35343413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5030314" cy="4029786"/>
          </a:xfrm>
        </p:spPr>
        <p:txBody>
          <a:bodyPr/>
          <a:lstStyle/>
          <a:p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Contrôle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plus direct sur tes investissements.</a:t>
            </a:r>
          </a:p>
          <a:p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Économies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sur les frais de </a:t>
            </a: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conseil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.</a:t>
            </a:r>
          </a:p>
          <a:p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Flexibilité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</a:t>
            </a:r>
            <a:r>
              <a:rPr lang="fr-CA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de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modifier ta </a:t>
            </a: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stratégie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en tout temps.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CDDC6-9257-8CCC-5600-1BDD2DB3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19</a:t>
            </a:fld>
            <a:endParaRPr lang="en-US"/>
          </a:p>
        </p:txBody>
      </p:sp>
      <p:pic>
        <p:nvPicPr>
          <p:cNvPr id="5" name="Google Shape;167;p31">
            <a:extLst>
              <a:ext uri="{FF2B5EF4-FFF2-40B4-BE49-F238E27FC236}">
                <a16:creationId xmlns:a16="http://schemas.microsoft.com/office/drawing/2014/main" id="{5C93350E-2FDD-FB2B-606A-A690ED63AE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5592" y="1828800"/>
            <a:ext cx="6266408" cy="4177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7732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Objectifs d’apprentissage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F6CB-665F-4159-BEA6-714327D76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871743"/>
            <a:ext cx="11251795" cy="4003591"/>
          </a:xfrm>
        </p:spPr>
        <p:txBody>
          <a:bodyPr>
            <a:normAutofit fontScale="85000" lnSpcReduction="10000"/>
          </a:bodyPr>
          <a:lstStyle/>
          <a:p>
            <a:pPr marL="231775" indent="-231775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Comparer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les principales caractéristiques de l’investissement autonome et du recours à un conseiller ou une conseillère en placements, notamment en ce qui a trait au contrôle, aux coûts, aux temps à consacrer et aux risques.</a:t>
            </a:r>
          </a:p>
          <a:p>
            <a:pPr marL="231775" indent="-231775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Analyser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les avantages et les inconvénients des deux stratégies d’investissement en utilisant le vocabulaire et les concepts financiers pertinents.</a:t>
            </a:r>
          </a:p>
          <a:p>
            <a:pPr marL="231775" indent="-231775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Élaborer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et </a:t>
            </a: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présenter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un argumentaire convaincant en faveur d’une approche d’investissement (autonome ou avec l’aide d’un conseiller ou d’une conseillère), en utilisant des preuves et ses compétences en communication orale.</a:t>
            </a:r>
          </a:p>
          <a:p>
            <a:pPr marL="231775" indent="-231775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Réfléchir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à ses préférences personnelles, à ses objectifs financiers et à ses connaissances pour déterminer quelle méthode d’investissement correspond le mieux à ses besoins.</a:t>
            </a:r>
          </a:p>
          <a:p>
            <a:pPr marL="231775" indent="-231775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Collaborer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efficacement avec ses pairs pour faire des recherches, planifier et participer à un débat structuré en classe.</a:t>
            </a:r>
          </a:p>
          <a:p>
            <a:pPr marL="231775" indent="-231775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Démontrer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une compréhension des concepts financiers de base comme la gestion de portefeuille, la tolérance au risque et la prise de décision en matière d’investissement.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45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1CC3-34D8-4EF2-AED0-A7624314A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Inconvénients de l’investissement autonome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4C79-76E9-7572-27BC-D329E8F61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>
                <a:schemeClr val="dk1"/>
              </a:buClr>
              <a:buSzPts val="1100"/>
              <a:buNone/>
            </a:pPr>
            <a:r>
              <a:rPr lang="fr-CA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Lequel des énoncés suivants est un inconvénient de l’investissement autonome (ou « d’investir par soi-même »)?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Possibilité de modifier ta stratégie en tout temps.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Économies en évitant les frais de conseil.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Contrôle total sur tes investissements.</a:t>
            </a:r>
          </a:p>
          <a:p>
            <a:pPr marL="500063" lvl="0" indent="-48895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Nécessité de consacrer du temps à faire des recherches et à surveiller l’évolution de tes investissements.</a:t>
            </a:r>
            <a:endParaRPr lang="en-CA" sz="2800" b="1">
              <a:solidFill>
                <a:schemeClr val="dk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AF20A-C6AC-3FC4-E452-B8DDCC05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46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6A139-11AF-E2B3-6EAC-EB1E3B40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734D-EA15-28FE-DB52-7B13F702D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Inconvénients de l’investissement autonome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EC81-4088-5E6D-DF25-250902D71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>
                <a:schemeClr val="dk1"/>
              </a:buClr>
              <a:buSzPts val="1100"/>
              <a:buNone/>
            </a:pPr>
            <a:r>
              <a:rPr lang="fr-CA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Lequel des énoncés suivants est un inconvénient de l’investissement autonome (ou « d’investir par soi-même »)?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Possibilité de modifier ta stratégie en tout temps.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Économies en évitant les frais de conseil.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Contrôle total sur tes investissements.</a:t>
            </a:r>
          </a:p>
          <a:p>
            <a:pPr marL="500063" lvl="0" indent="-48895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28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Nécessité de consacrer du temps à faire des recherches et à surveiller l’évolution de tes investissements.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3D17B-CA00-6786-1182-0FE99B04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791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D6D5-87D1-3656-DE7E-07DE548AD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Inconvénients de l’investissement autonome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D2888-6A37-8EE3-B0C7-5EED5AD46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64685"/>
            <a:ext cx="5017957" cy="4029786"/>
          </a:xfrm>
        </p:spPr>
        <p:txBody>
          <a:bodyPr>
            <a:normAutofit fontScale="92500" lnSpcReduction="10000"/>
          </a:bodyPr>
          <a:lstStyle/>
          <a:p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Tu dois consacrer plus de </a:t>
            </a:r>
            <a:r>
              <a:rPr lang="fr-CA" sz="200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temps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à faire des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recherches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et à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surveiller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l’évolution de tes investissements.</a:t>
            </a:r>
          </a:p>
          <a:p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La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responsabilité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d’investir repose entièrement sur toi.</a:t>
            </a:r>
          </a:p>
          <a:p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La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courbe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d’apprentissage est longue, car comprendre les marchés prend du temps.</a:t>
            </a:r>
          </a:p>
          <a:p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personnes ayant moins d’</a:t>
            </a:r>
            <a:r>
              <a:rPr lang="fr-CA" sz="200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expérience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ont plus de chances de commettre des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erreurs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.</a:t>
            </a:r>
          </a:p>
          <a:p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y a un risque de vivre un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stress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émotionnel et psychologique.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AD9BF-D0AF-F137-4149-0F311BA7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22</a:t>
            </a:fld>
            <a:endParaRPr lang="en-US"/>
          </a:p>
        </p:txBody>
      </p:sp>
      <p:pic>
        <p:nvPicPr>
          <p:cNvPr id="5" name="Google Shape;186;p34">
            <a:extLst>
              <a:ext uri="{FF2B5EF4-FFF2-40B4-BE49-F238E27FC236}">
                <a16:creationId xmlns:a16="http://schemas.microsoft.com/office/drawing/2014/main" id="{A0B42C2B-6999-DA06-5D57-9B0B5C396FF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6175" y="1991843"/>
            <a:ext cx="5535825" cy="369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52251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D91D-7C11-BFD6-C4BF-7BFED2DCA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conseiller ou une conseillère en placements?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06119-3C12-12D3-ADA2-15EF311A4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245259"/>
            <a:ext cx="11158193" cy="3857848"/>
          </a:xfrm>
        </p:spPr>
        <p:txBody>
          <a:bodyPr/>
          <a:lstStyle/>
          <a:p>
            <a:pPr marL="0" lvl="0" indent="0">
              <a:spcBef>
                <a:spcPct val="0"/>
              </a:spcBef>
              <a:buClr>
                <a:schemeClr val="dk1"/>
              </a:buClr>
              <a:buSzPts val="1100"/>
              <a:buNone/>
            </a:pP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 fait un conseiller ou une conseillère en placements?</a:t>
            </a:r>
          </a:p>
          <a:p>
            <a:pPr marL="442913" lvl="0" indent="-442913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Offre des conseils adaptés à tes objectifs financiers et à ta tolérance au risque.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Garantit des rendements élevés sans risque.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Aide uniquement à remplir les déclarations fiscales.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</a:t>
            </a:r>
            <a:r>
              <a:rPr lang="fr-CA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V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end des actions sans te donner de conseils.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AFAC7-BD8D-2332-3853-A4744185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63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89372-EEC6-F655-A0E8-6423EFC91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339E-FAA0-240C-3745-FCDBD8A8D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conseiller ou une conseillère en placements?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047C2-703A-7EE2-B199-ACA5C339F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281472"/>
            <a:ext cx="11158193" cy="3740157"/>
          </a:xfrm>
        </p:spPr>
        <p:txBody>
          <a:bodyPr/>
          <a:lstStyle/>
          <a:p>
            <a:pPr marL="0" lvl="0" indent="0">
              <a:spcBef>
                <a:spcPct val="0"/>
              </a:spcBef>
              <a:buClr>
                <a:schemeClr val="dk1"/>
              </a:buClr>
              <a:buSzPts val="1100"/>
              <a:buNone/>
            </a:pP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 fait un conseiller ou une conseillère en placements?</a:t>
            </a:r>
          </a:p>
          <a:p>
            <a:pPr marL="442913" lvl="0" indent="-442913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Offre des conseils adaptés à tes objectifs financiers et à ta tolérance au risque.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Garantit des rendements élevés sans risque.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Aide uniquement à remplir les déclarations fiscales.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</a:t>
            </a:r>
            <a:r>
              <a:rPr lang="fr-CA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V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end des actions sans te donner de conseils.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DB626-12A6-FC76-392D-C682BD59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40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10D5-2E6B-635D-1D36-833DEA6E5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avantages de faire appel à un conseiller ou une conseillère en placements?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574DC-8FA2-4695-1D18-5582125A1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254312"/>
            <a:ext cx="11158193" cy="3767317"/>
          </a:xfrm>
        </p:spPr>
        <p:txBody>
          <a:bodyPr/>
          <a:lstStyle/>
          <a:p>
            <a:pPr marL="0" lvl="0" indent="0">
              <a:spcBef>
                <a:spcPct val="0"/>
              </a:spcBef>
              <a:buClr>
                <a:schemeClr val="dk1"/>
              </a:buClr>
              <a:buSzPts val="1100"/>
              <a:buNone/>
            </a:pP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L’un des avantages de travailler avec un conseiller ou une conseillère en placements est qu’il ou elle :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élimine tous les risques liés à l’investissement.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t’aide à rester calme pendant les fluctuations du marché.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contrôle toutes tes décisions financières sans te consulter.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offre ses services gratuitement.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94C47-B141-ABEC-7258-B6A5FE9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99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0A288-1E89-38B9-EF96-18CC7BAD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5D23-E15F-F61E-F867-2A1999911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avantages de faire appel à un conseiller ou une conseillère en placements?</a:t>
            </a:r>
            <a:b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55A3A-1DD6-EB38-406E-80F2D4DD0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263692"/>
            <a:ext cx="11158193" cy="4029786"/>
          </a:xfrm>
        </p:spPr>
        <p:txBody>
          <a:bodyPr/>
          <a:lstStyle/>
          <a:p>
            <a:pPr marL="0" lvl="0" indent="0">
              <a:spcBef>
                <a:spcPct val="0"/>
              </a:spcBef>
              <a:buClr>
                <a:schemeClr val="dk1"/>
              </a:buClr>
              <a:buSzPts val="1100"/>
              <a:buNone/>
            </a:pPr>
            <a:r>
              <a:rPr lang="fr-CA" sz="25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L’un des avantages de travailler avec un conseiller ou une conseillère en placements est qu’il ou elle :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élimine tous les risques liés à l’investissement.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t’aide à rester calme pendant les fluctuations du marché.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5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contrôle toutes tes décisions financières sans te consulter.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25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offre ses services gratuitement.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FFBD7-C320-1CB9-29A0-49B833AB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142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6722-3FF2-2160-7537-8CC9DB340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conseiller ou une conseillère en placements?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F0043-5F11-C620-8662-7B437699C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181884"/>
            <a:ext cx="5113384" cy="3839745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Un professionnel ou une professionnelle qui fournit des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conseils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personnalisés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en fonction de tes objectifs et qui t’offre de l’aide pour :</a:t>
            </a:r>
          </a:p>
          <a:p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apprendre les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principes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de l’investissement;</a:t>
            </a:r>
          </a:p>
          <a:p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prendre des décisions financières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complexes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;</a:t>
            </a:r>
          </a:p>
          <a:p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élaborer et surveiller ton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portefeuille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;</a:t>
            </a:r>
          </a:p>
          <a:p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rester </a:t>
            </a: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calme</a:t>
            </a: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en période de hausses et de baisses.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2F206-EA30-0B73-6D2C-0CA4945F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27</a:t>
            </a:fld>
            <a:endParaRPr lang="en-US"/>
          </a:p>
        </p:txBody>
      </p:sp>
      <p:pic>
        <p:nvPicPr>
          <p:cNvPr id="5" name="Google Shape;217;p39">
            <a:extLst>
              <a:ext uri="{FF2B5EF4-FFF2-40B4-BE49-F238E27FC236}">
                <a16:creationId xmlns:a16="http://schemas.microsoft.com/office/drawing/2014/main" id="{CAFA18A0-08D5-8206-6684-E13C72B84AD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4172" y="1991844"/>
            <a:ext cx="6297828" cy="3541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96710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CB98-5AAD-957F-8621-7D2E25B15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inconvénients de faire appel à un conseiller ou une conseillère en placements?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E9D32-5898-BB6D-7F6A-6566EF29D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326740"/>
            <a:ext cx="11158193" cy="369488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ct val="0"/>
              </a:spcBef>
              <a:buClr>
                <a:schemeClr val="dk1"/>
              </a:buClr>
              <a:buSzPts val="1100"/>
              <a:buNone/>
            </a:pPr>
            <a:r>
              <a:rPr lang="fr-CA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 est l’un des inconvénients de travailler avec un conseiller ou une conseillère en placements?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Fournit des conseils personnalisés en fonction de tes objectifs.</a:t>
            </a:r>
          </a:p>
          <a:p>
            <a:pPr marL="401638" lvl="0" indent="-390525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Facture des frais qui peuvent réduire le rendement de tes investissements.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T’aide à rester calme pendant les fluctuations du marché.</a:t>
            </a:r>
          </a:p>
          <a:p>
            <a:pPr marL="442913" lvl="0" indent="-442913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Garantit des rendements plus élevés que si tu investis par toi-même.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23D3A-07D6-30EF-CB57-B5322AD4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505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A6338-51FC-3112-31A1-B7C32BBA6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B29C-B8B1-C8BE-10AC-27D4D8CC9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inconvénients de faire appel à un conseiller ou une conseillère en placements?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5659-D4F0-FD47-2312-63047F87C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397697"/>
            <a:ext cx="11158193" cy="386690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ct val="0"/>
              </a:spcBef>
              <a:buClr>
                <a:schemeClr val="dk1"/>
              </a:buClr>
              <a:buSzPts val="1100"/>
              <a:buNone/>
            </a:pPr>
            <a:r>
              <a:rPr lang="fr-CA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 est l’un des inconvénients de travailler avec un conseiller ou une conseillère en placements?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Fournit des conseils personnalisés en fonction de tes objectifs.</a:t>
            </a:r>
          </a:p>
          <a:p>
            <a:pPr marL="442913" lvl="0" indent="-442913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Facture des frais qui peuvent réduire le rendement de tes investissements.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T’aide à rester calme pendant les fluctuations du marché.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Garantit des rendements plus élevés que si tu investis par toi-même.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3D8C6-CDA7-E1A9-D41C-BF63ED3D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51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A606C-3617-2DFD-1243-E3F5BDB2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E68C-643A-F371-A4C4-61A20E9B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Réflexion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594D9-A065-829B-8361-886E433CD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89436"/>
            <a:ext cx="11251795" cy="3550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Directives : 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À l’aide du modèle fourni ou d’une feuille de papier vierge, crée une carte mentale et place le thème « Questions à poser avant d’investir » au centre. À partir de la question centrale, crée au moins trois questions pour chaque catégorie : à propos de moi, à propos de l’investissement, à propos du monde. Place une étoile à côté des questions que tu pourrais te poser (investissement autonome) et un carré à côté des questions que tu devrais poser à un conseiller ou une conseillère en placements. </a:t>
            </a:r>
          </a:p>
          <a:p>
            <a:pPr marL="0" indent="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Présente ensuite tes idées à la classe. 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17DD-43F4-CD84-C32C-DE042FCF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5967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2E48F-695A-6383-DBAC-19E14034F0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Vrai ou faux?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9EB4E-6EBE-262D-B91A-4C1E3AB63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3379572"/>
            <a:ext cx="11158193" cy="2592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Vrai ou faux : </a:t>
            </a:r>
            <a:r>
              <a:rPr lang="fr-CA" sz="300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</a:t>
            </a:r>
            <a:r>
              <a:rPr lang="fr-CA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 personne que tu choisis pour te conseiller </a:t>
            </a:r>
            <a:br>
              <a:rPr sz="3000"/>
            </a:br>
            <a:r>
              <a:rPr lang="fr-CA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n’a pas d’importance.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05633-C7BC-8DB0-9B2D-718D42D1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909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DBCA2-C795-4EE4-CD08-9569800DB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1ACA-91EA-F34F-545C-65695A4A7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Vrai ou faux?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F3FBC-BDF8-EE1E-D9FD-76A69B79C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3280716"/>
            <a:ext cx="11381687" cy="2592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Faux : </a:t>
            </a:r>
            <a:r>
              <a:rPr lang="fr-CA" sz="3000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</a:t>
            </a:r>
            <a:r>
              <a:rPr lang="fr-CA" sz="3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 est important de trouver une personne en qui tu as confiance et qui comprend ta tolérance au risque, tes objectifs et les conditions du marché.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3ED72-C274-9F72-5638-7F7505D4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9726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66A7-A84B-2825-AFAD-A2D05F05D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Inconvénients de faire appel à un conseiller ou une conseillère en placements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A997-5E40-4AB3-EF1E-DD4FE87C4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353900"/>
            <a:ext cx="5578130" cy="3667729"/>
          </a:xfrm>
        </p:spPr>
        <p:txBody>
          <a:bodyPr/>
          <a:lstStyle/>
          <a:p>
            <a:r>
              <a:rPr lang="fr-CA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 </a:t>
            </a:r>
            <a:r>
              <a:rPr lang="fr-CA" b="1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coût</a:t>
            </a:r>
            <a:r>
              <a:rPr lang="fr-CA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associé à ses services.</a:t>
            </a:r>
          </a:p>
          <a:p>
            <a:r>
              <a:rPr lang="fr-CA" b="1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Moins</a:t>
            </a:r>
            <a:r>
              <a:rPr lang="fr-CA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de contrôle personnel sur les investissements.</a:t>
            </a:r>
          </a:p>
          <a:p>
            <a:r>
              <a:rPr lang="fr-CA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faut trouver une personne de </a:t>
            </a:r>
            <a:r>
              <a:rPr lang="fr-CA" b="1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confiance</a:t>
            </a:r>
            <a:r>
              <a:rPr lang="fr-CA">
                <a:solidFill>
                  <a:srgbClr val="00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et compétente.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BC3DB-9F96-3212-7B7F-F4DF574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32</a:t>
            </a:fld>
            <a:endParaRPr lang="en-US"/>
          </a:p>
        </p:txBody>
      </p:sp>
      <p:pic>
        <p:nvPicPr>
          <p:cNvPr id="5" name="Google Shape;248;p44">
            <a:extLst>
              <a:ext uri="{FF2B5EF4-FFF2-40B4-BE49-F238E27FC236}">
                <a16:creationId xmlns:a16="http://schemas.microsoft.com/office/drawing/2014/main" id="{54AE81F6-46A3-EB2D-1C02-3B76CDBEEE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6787" y="1991844"/>
            <a:ext cx="5465213" cy="3831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51570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C1AC5A-41A6-E1C9-2DD2-F46C7B03076E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05D5C-D59D-1E91-0FC3-FB243DBE4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638954"/>
            <a:ext cx="11158193" cy="668337"/>
          </a:xfrm>
        </p:spPr>
        <p:txBody>
          <a:bodyPr/>
          <a:lstStyle/>
          <a:p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trois facteurs qui permettent de déterminer la méthode à utiliser, soit investir par soi-même ou faire appel à un conseiller ou une conseillère en placements?</a:t>
            </a:r>
            <a:endParaRPr lang="en-US" sz="4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A0362-8122-6D0A-2CD6-4BB88F7E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992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1857-70FD-7973-ACFB-26A3CDACD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Quelle est la meilleure stratégie?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C54B9-1888-FD63-AC69-218C760E5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5185812" cy="4029786"/>
          </a:xfrm>
        </p:spPr>
        <p:txBody>
          <a:bodyPr/>
          <a:lstStyle/>
          <a:p>
            <a:pPr marL="0" indent="0">
              <a:buNone/>
            </a:pP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Dépend de :</a:t>
            </a:r>
          </a:p>
          <a:p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tes </a:t>
            </a: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préférences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personnelles;</a:t>
            </a:r>
          </a:p>
          <a:p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ton niveau d’</a:t>
            </a: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expérience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;</a:t>
            </a:r>
          </a:p>
          <a:p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tes </a:t>
            </a:r>
            <a:r>
              <a:rPr lang="fr-CA" sz="25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objectifs</a:t>
            </a:r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financiers.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DC74F-7C53-CDE1-4B69-59783292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34</a:t>
            </a:fld>
            <a:endParaRPr lang="en-US"/>
          </a:p>
        </p:txBody>
      </p:sp>
      <p:pic>
        <p:nvPicPr>
          <p:cNvPr id="5" name="Google Shape;260;p46">
            <a:extLst>
              <a:ext uri="{FF2B5EF4-FFF2-40B4-BE49-F238E27FC236}">
                <a16:creationId xmlns:a16="http://schemas.microsoft.com/office/drawing/2014/main" id="{49062108-C216-0961-71EF-7A0D8DF0F9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77933" y="1869957"/>
            <a:ext cx="5414067" cy="382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81456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E5218-37DD-7F9E-6A3F-F1EEA20D6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C985D7-613E-AB35-E7F2-4B434B8C9DAE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2F47C-8DEA-AFC8-BD8F-000AC3BDC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029722"/>
            <a:ext cx="11158193" cy="227471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Quand est-il judicieux d’investir </a:t>
            </a:r>
            <a:b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</a:br>
            <a: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par soi-même? Quand est-il préférable de faire appel à un conseiller ou une conseillère en placements?</a:t>
            </a: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66AE4-A2A8-2A2F-74C0-D63D94BE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437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10177-EF22-7488-ACEA-4423B975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872F-5BE4-DC96-91CC-3860A98026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Quelle est la meilleure stratégie?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79DE-F89A-9986-734F-683DBE933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5821145" cy="4029786"/>
          </a:xfrm>
        </p:spPr>
        <p:txBody>
          <a:bodyPr/>
          <a:lstStyle/>
          <a:p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L’investissement autonome est une bonne solution si tu souhaites avoir un contrôle total.</a:t>
            </a:r>
          </a:p>
          <a:p>
            <a:r>
              <a:rPr lang="fr-CA" sz="25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Un conseiller ou une conseillère est utile si tu souhaites obtenir de l’aide et gagner du temps.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92EB0-39F6-900D-D434-7815126F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36</a:t>
            </a:fld>
            <a:endParaRPr lang="en-US"/>
          </a:p>
        </p:txBody>
      </p:sp>
      <p:pic>
        <p:nvPicPr>
          <p:cNvPr id="5" name="Google Shape;260;p46">
            <a:extLst>
              <a:ext uri="{FF2B5EF4-FFF2-40B4-BE49-F238E27FC236}">
                <a16:creationId xmlns:a16="http://schemas.microsoft.com/office/drawing/2014/main" id="{55ECA68F-DF89-F9A9-4848-07F6FF5418B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77933" y="1869957"/>
            <a:ext cx="5414067" cy="382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17222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9A209-E35A-1845-85D4-530275124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4F8511-FADE-D05F-C616-A74D8C55099B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63CCF-7FFC-C85F-889C-023A417F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532598"/>
            <a:ext cx="11158193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Activité </a:t>
            </a:r>
            <a:br>
              <a:rPr sz="4500" dirty="0"/>
            </a:br>
            <a:r>
              <a:rPr lang="fr-CA" sz="3000" b="0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Débat : investir par soi-même ou avec l’aide d’un conseiller ou d’une conseillère en placements</a:t>
            </a:r>
            <a:endParaRPr lang="en-US" sz="3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432BA-4BF5-B6B4-3F25-4EFB0F42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8418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3964-CC64-B031-0D41-839A1BA42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Directives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659-B9A7-14ED-7AA4-D1673DE90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lvl="0" indent="-374650">
              <a:spcBef>
                <a:spcPct val="0"/>
              </a:spcBef>
              <a:buClr>
                <a:schemeClr val="dk1"/>
              </a:buClr>
              <a:buSzPts val="2300"/>
              <a:buAutoNum type="arabicPeriod"/>
            </a:pPr>
            <a:r>
              <a:rPr lang="fr-CA" sz="23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élèves sont répartis au hasard en trois groupes :</a:t>
            </a:r>
          </a:p>
          <a:p>
            <a:pPr marL="914400" lvl="1" indent="-374650" algn="l"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2300"/>
              <a:buAutoNum type="alphaLcPeriod"/>
            </a:pPr>
            <a:r>
              <a:rPr lang="fr-CA" sz="23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Équipe des investisseurs et investisseuses autonomes </a:t>
            </a:r>
          </a:p>
          <a:p>
            <a:pPr marL="914400" lvl="1" indent="-374650" algn="l"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2300"/>
              <a:buAutoNum type="alphaLcPeriod"/>
            </a:pPr>
            <a:r>
              <a:rPr lang="fr-CA" sz="23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Équipe des conseillers et conseillères en placements </a:t>
            </a:r>
          </a:p>
          <a:p>
            <a:pPr marL="914400" lvl="1" indent="-374650" algn="l"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2300"/>
              <a:buAutoNum type="alphaLcPeriod"/>
            </a:pPr>
            <a:r>
              <a:rPr lang="fr-CA" sz="23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Équipe des juges (trois ou quatre élèves)</a:t>
            </a:r>
          </a:p>
          <a:p>
            <a:pPr marL="457200" lvl="0" indent="-374650">
              <a:spcBef>
                <a:spcPct val="0"/>
              </a:spcBef>
              <a:buClr>
                <a:schemeClr val="dk1"/>
              </a:buClr>
              <a:buSzPts val="2300"/>
              <a:buAutoNum type="arabicPeriod"/>
            </a:pPr>
            <a:r>
              <a:rPr lang="fr-CA" sz="23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 : « Aujourd’hui, vous allez défendre l’une de ces approches dans le cadre d’un débat amical. Votre mission : convaincre les juges que votre approche est la meilleure façon d’investir! »</a:t>
            </a:r>
          </a:p>
          <a:p>
            <a:pPr marL="457200" lvl="0" indent="-374650">
              <a:spcBef>
                <a:spcPct val="0"/>
              </a:spcBef>
              <a:buClr>
                <a:schemeClr val="dk1"/>
              </a:buClr>
              <a:buSzPts val="2300"/>
              <a:buAutoNum type="arabicPeriod"/>
            </a:pPr>
            <a:r>
              <a:rPr lang="fr-CA" sz="23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élèves ont dix minutes pour préparer leur débat à l’aide du document distribué.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E9E2-7369-31AD-0B68-8D4237D9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8150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BFB6-96EA-AA40-65A3-71F896AB4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C’est l’heure du débat!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89D3E-16CF-3B3A-623F-E96603F4F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828800"/>
            <a:ext cx="11158193" cy="4029786"/>
          </a:xfrm>
        </p:spPr>
        <p:txBody>
          <a:bodyPr>
            <a:no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fr-CA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élèves ont 15 minutes pour débattre. N’oubliez pas de faire preuve de respect : débat fondé sur des preuves, sans interruptions ni attaques personnelles!</a:t>
            </a:r>
            <a:endParaRPr lang="en-CA" sz="2100" dirty="0">
              <a:solidFill>
                <a:schemeClr val="dk1"/>
              </a:solidFill>
            </a:endParaRPr>
          </a:p>
          <a:p>
            <a:pPr marL="914400" lvl="1" indent="-355600" algn="l"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2000"/>
              <a:buAutoNum type="alphaLcPeriod"/>
            </a:pPr>
            <a:r>
              <a:rPr lang="fr-CA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Introduction :</a:t>
            </a:r>
            <a:r>
              <a:rPr lang="fr-CA" sz="21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chaque équipe présente son introduction (une minute chacune).</a:t>
            </a:r>
          </a:p>
          <a:p>
            <a:pPr marL="914400" lvl="1" indent="-355600" algn="l"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2000"/>
              <a:buAutoNum type="alphaLcPeriod"/>
            </a:pPr>
            <a:r>
              <a:rPr lang="fr-CA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Arguments : </a:t>
            </a:r>
            <a:r>
              <a:rPr lang="fr-CA" sz="21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chaque équipe présente un argument à la fois, soit deux arguments au total (deux minutes chacun).</a:t>
            </a:r>
            <a:endParaRPr lang="en-CA" sz="21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914400" lvl="1" indent="-355600" algn="l"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2000"/>
              <a:buAutoNum type="alphaLcPeriod"/>
            </a:pPr>
            <a:r>
              <a:rPr lang="fr-CA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Réfutations :</a:t>
            </a:r>
            <a:r>
              <a:rPr lang="fr-CA" sz="21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chaque équipe répond aux arguments de l’autre, deux au total (deux minutes chacune).</a:t>
            </a:r>
          </a:p>
          <a:p>
            <a:pPr marL="914400" lvl="1" indent="-355600" algn="l">
              <a:lnSpc>
                <a:spcPct val="100000"/>
              </a:lnSpc>
              <a:spcBef>
                <a:spcPct val="0"/>
              </a:spcBef>
              <a:buClr>
                <a:schemeClr val="dk1"/>
              </a:buClr>
              <a:buSzPts val="2000"/>
              <a:buAutoNum type="alphaLcPeriod"/>
            </a:pPr>
            <a:r>
              <a:rPr lang="fr-CA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Conclusion : </a:t>
            </a:r>
            <a:r>
              <a:rPr lang="fr-CA" sz="21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chaque équipe résume les raisons pour lesquelles sa méthode est gagnante (une minute chacune).</a:t>
            </a:r>
          </a:p>
          <a:p>
            <a:pPr marL="0" lvl="0" indent="0">
              <a:spcBef>
                <a:spcPct val="0"/>
              </a:spcBef>
              <a:buNone/>
            </a:pPr>
            <a:endParaRPr lang="en-CA" sz="2100" dirty="0">
              <a:solidFill>
                <a:schemeClr val="dk1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fr-CA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juges utiliseront leur fiche d’évaluation pour déterminer quelle équipe remportera le débat!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925E-3995-4719-A6C1-B430E16C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840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Exemple de carte mentale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 descr="A diagram of a company&#10;&#10;AI-generated content may be incorrect.">
            <a:extLst>
              <a:ext uri="{FF2B5EF4-FFF2-40B4-BE49-F238E27FC236}">
                <a16:creationId xmlns:a16="http://schemas.microsoft.com/office/drawing/2014/main" id="{F51BCFDC-3AD6-CA9A-E3BA-1F57D499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14" y="1160463"/>
            <a:ext cx="7416316" cy="48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742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D0D2-A3DA-BA37-31B9-2FBF2BB56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Juges : choisissez une équipe gagnante!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CAE77-D056-E298-E829-CF668DB5B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juges choisiront une équipe gagnante</a:t>
            </a: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en fonction de la fiche d’évaluation et feront part de leurs commentaires à chaque groupe afin d’expliquer leur évaluation.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69511-A8C6-C7EA-EE3A-AFCBDAD2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7652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3DA5-E1AE-1C4E-8403-0F88D6D56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2760663"/>
            <a:ext cx="11158193" cy="668337"/>
          </a:xfrm>
        </p:spPr>
        <p:txBody>
          <a:bodyPr/>
          <a:lstStyle/>
          <a:p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Période de réflexion</a:t>
            </a:r>
            <a:endParaRPr lang="en-US" sz="4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D942D-A5E0-A961-8F9D-3A410CE9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074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6AC04-D8F8-8D09-DB6B-460F8C1A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73C3-619B-917C-651F-836CBC454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2760663"/>
            <a:ext cx="11158193" cy="668337"/>
          </a:xfrm>
        </p:spPr>
        <p:txBody>
          <a:bodyPr/>
          <a:lstStyle/>
          <a:p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Y avait-il une option « parfaite »?</a:t>
            </a:r>
            <a:endParaRPr lang="en-US" sz="4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93B71-CC3A-CAF9-B950-FB3E6F38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918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87995-6004-CBEA-7C41-7A4221AB9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0DE6-A37D-3EC7-314F-6B1BC5508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1982186"/>
            <a:ext cx="11158193" cy="668337"/>
          </a:xfrm>
        </p:spPr>
        <p:txBody>
          <a:bodyPr/>
          <a:lstStyle/>
          <a:p>
            <a: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types de personnes pourraient préférer investir par elles-mêmes? </a:t>
            </a:r>
            <a:b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</a:br>
            <a: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Qui pourrait préférer faire appel à un conseiller ou une conseillère?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AB9EF-A348-D9CA-9654-EDCBCEA1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020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632C5-BA2E-B27E-8FA8-045D6A816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30FC-996D-AE7D-459C-8E05C6314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4" y="2291105"/>
            <a:ext cx="10614854" cy="668337"/>
          </a:xfrm>
        </p:spPr>
        <p:txBody>
          <a:bodyPr/>
          <a:lstStyle/>
          <a:p>
            <a: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Dans quelle mesure est-il important de se connaître soi-même lorsqu’on fait un choix?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677D3-4782-427E-BBE8-CBD4E243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433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5BFE-7968-1B67-EB67-88D2CF19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5D73A2-1714-2EAC-0163-83E02D3B2ADE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5867-01E0-8896-2FE1-E3C2F46C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4" y="2322532"/>
            <a:ext cx="9467356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sz="45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Autoréflexion</a:t>
            </a:r>
            <a:br>
              <a:rPr sz="4500" dirty="0"/>
            </a:br>
            <a:r>
              <a:rPr lang="fr-CA" sz="3000" b="0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élèves vont maintenant procéder à une autoévaluation à l’aide du document d’autoréflexion.</a:t>
            </a:r>
            <a:br>
              <a:rPr sz="3000" dirty="0"/>
            </a:br>
            <a:br>
              <a:rPr sz="3000" dirty="0"/>
            </a:br>
            <a:endParaRPr lang="en-US" sz="3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C522D-0C2A-F7C1-00D2-0186E27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92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CAE2-AC2B-CD53-F0A1-751C64351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Questions à se poser au moment d’investir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3DC23-0CB1-6AAC-A305-1599403F5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11158192" cy="4029786"/>
          </a:xfrm>
        </p:spPr>
        <p:txBody>
          <a:bodyPr numCol="2" spcCol="360000">
            <a:normAutofit fontScale="85000" lnSpcReduction="20000"/>
          </a:bodyPr>
          <a:lstStyle/>
          <a:p>
            <a:pPr marL="182563" indent="-182563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 est mon horizon temporel?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(quand vais-je avoir besoin de cet argent?)</a:t>
            </a:r>
          </a:p>
          <a:p>
            <a:pPr marL="182563" indent="-182563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Quelle est ma tolérance au risque?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(est-ce que je suis à l’aise avec les hauts et les bas, ou est-ce que je préfère la stabilité?)</a:t>
            </a:r>
          </a:p>
          <a:p>
            <a:pPr marL="182563" indent="-182563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mes objectifs personnels?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(est-ce que j’épargne pour ma retraite, pour acheter une maison, pour financer des études, pour voyager?)</a:t>
            </a:r>
          </a:p>
          <a:p>
            <a:pPr marL="182563" indent="-182563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 est mon niveau de connaissance en matière d’investissement?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(est-ce que je comprends parfaitement dans quoi j’investis?)</a:t>
            </a:r>
          </a:p>
          <a:p>
            <a:pPr marL="182563" indent="-182563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types d’investissements correspondent à mes objectifs et à mon niveau d’aisance?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(actions, obligations, fonds communs de placement, immobilier, FNB?)</a:t>
            </a:r>
          </a:p>
          <a:p>
            <a:pPr marL="182563" indent="-182563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Combien d’argent suis-je en mesure d’investir, et d’éventuellement à perdre?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(suis-je en mesure de faire face à d’éventuelles pertes émotionnellement et financièrement?)</a:t>
            </a:r>
          </a:p>
          <a:p>
            <a:pPr marL="182563" indent="-182563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Est-ce que je préfère gérer mes placements moi-même ou faire appel à un professionnel ou une professionnelle?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(ai-je le temps et l’expérience nécessaires pour gérer moi-même mes placements?)</a:t>
            </a:r>
          </a:p>
          <a:p>
            <a:pPr marL="182563" indent="-182563">
              <a:lnSpc>
                <a:spcPct val="120000"/>
              </a:lnSpc>
            </a:pPr>
            <a:r>
              <a:rPr lang="fr-CA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Est-ce que je prends cette décision d’investissement de manière émotionnelle ou logique?</a:t>
            </a:r>
            <a:r>
              <a:rPr lang="fr-CA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(est-ce que j’investis dans une tendance temporaire ou est-ce que je m’en tiens à un plan judicieux?)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405CF-DF8B-B77E-A267-7195AD1F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70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1BF7-B47C-90B7-1E82-656D80FBE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C’est l’heure de la leçon!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C563-3C3A-52D3-0916-806584624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892988"/>
            <a:ext cx="10436823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600">
                <a:solidFill>
                  <a:srgbClr val="374151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Visionne</a:t>
            </a:r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la vidéo « Investir avec l’aide d’un conseiller ou par soi-même » et prends des notes pendant le visionnement.</a:t>
            </a:r>
          </a:p>
          <a:p>
            <a:pPr marL="0" indent="0">
              <a:buNone/>
            </a:pPr>
            <a:r>
              <a:rPr lang="fr-CA" sz="2600">
                <a:solidFill>
                  <a:srgbClr val="374151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Ensemble, nous allons ensuite répondre à des questions pour voir ce dont nous nous souvenons.</a:t>
            </a:r>
            <a:endParaRPr lang="fr-CA" sz="2600" b="0" i="0" u="none" strike="noStrike" cap="none" baseline="0">
              <a:solidFill>
                <a:srgbClr val="374151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1B33F-8DF7-BCF5-BF28-DC0333BE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839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BF9D-E15A-0075-047C-1DC1FA6D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6BC85-98B9-A06E-244E-50E7FC9EEE73}"/>
              </a:ext>
            </a:extLst>
          </p:cNvPr>
          <p:cNvSpPr/>
          <p:nvPr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09A398-83B7-A8D0-DC6C-669CB8D8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015610"/>
            <a:ext cx="11674130" cy="668337"/>
          </a:xfrm>
        </p:spPr>
        <p:txBody>
          <a:bodyPr/>
          <a:lstStyle/>
          <a:p>
            <a:r>
              <a:rPr lang="fr-CA" sz="30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Vidéo : investir avec l’aide d’un conseiller ou par soi-même</a:t>
            </a:r>
          </a:p>
        </p:txBody>
      </p:sp>
      <p:pic>
        <p:nvPicPr>
          <p:cNvPr id="7" name="Online Media 6" descr="Investir avec l’aide d’un conseiller ou d’une conseillère, ou par soi-même">
            <a:hlinkClick r:id="" action="ppaction://media"/>
            <a:extLst>
              <a:ext uri="{FF2B5EF4-FFF2-40B4-BE49-F238E27FC236}">
                <a16:creationId xmlns:a16="http://schemas.microsoft.com/office/drawing/2014/main" id="{28E3A4A9-328D-E95D-A90C-1DB05C9461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4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23CD-6DAF-3DC2-D13C-F1EC28CA6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que l’investissement autonome?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CFD94-0353-48C3-C573-277BDA829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3"/>
            <a:ext cx="10613886" cy="3840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Lequel des énoncés suivants décrit le mieux l’investissement autonome (ou « investir par soi-même »)?</a:t>
            </a:r>
          </a:p>
          <a:p>
            <a:pPr marL="317500" indent="-317500">
              <a:buNone/>
            </a:pP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Investir uniquement dans des obligations d’État et des comptes d’épargne avec l’aide d’un conseiller ou d’une conseillère bancaire.</a:t>
            </a:r>
          </a:p>
          <a:p>
            <a:pPr marL="317500" indent="-317500">
              <a:buNone/>
            </a:pP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Utiliser une plateforme en ligne pour choisir et gérer ses propres investissements sans l’aide d’un conseiller ou d’une conseillère.</a:t>
            </a:r>
          </a:p>
          <a:p>
            <a:pPr marL="365125" indent="-354013">
              <a:buNone/>
            </a:pP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Engager un professionnel ou une professionnelle pour élaborer et surveiller son portefeuille de placements.</a:t>
            </a:r>
          </a:p>
          <a:p>
            <a:pPr marL="365125" indent="-354013">
              <a:buNone/>
            </a:pP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Acheter des actions recommandées par ses amis ou sa famille sans faire de recherche.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72D31-697E-2EC4-FB80-E88C2A45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169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que l’investissement autonome?</a:t>
            </a: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BB57A-6F00-161B-B080-878D6F34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A5C2D11-882C-D660-D6F6-7F260D982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11251796" cy="4029786"/>
          </a:xfrm>
        </p:spPr>
        <p:txBody>
          <a:bodyPr>
            <a:normAutofit fontScale="95000"/>
          </a:bodyPr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fr-CA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Lequel des énoncés suivants décrit le mieux l’investissement autonome (ou « investir par soi-même »)?</a:t>
            </a:r>
          </a:p>
          <a:p>
            <a:pPr marL="365125" lvl="0" indent="-365125">
              <a:lnSpc>
                <a:spcPct val="115000"/>
              </a:lnSpc>
              <a:spcBef>
                <a:spcPts val="1200"/>
              </a:spcBef>
              <a:buNone/>
            </a:pP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 Investir uniquement dans des obligations d’État et des comptes d’épargne avec l’aide d’un conseiller ou d’une conseillère bancaire.</a:t>
            </a:r>
          </a:p>
          <a:p>
            <a:pPr marL="317500" lvl="0" indent="-317500">
              <a:lnSpc>
                <a:spcPct val="115000"/>
              </a:lnSpc>
              <a:spcBef>
                <a:spcPts val="1200"/>
              </a:spcBef>
              <a:buNone/>
            </a:pPr>
            <a:r>
              <a:rPr lang="fr-CA" sz="20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 Utiliser une plateforme en ligne pour choisir et gérer ses propres investissements sans l’aide d’un conseiller ou d’une conseillère.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 Engager un professionnel ou une professionnelle pour élaborer et surveiller son portefeuille de placements.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fr-CA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 Acheter des actions recommandées par ses amis ou sa famille sans faire de recherche.</a:t>
            </a:r>
          </a:p>
        </p:txBody>
      </p:sp>
    </p:spTree>
    <p:extLst>
      <p:ext uri="{BB962C8B-B14F-4D97-AF65-F5344CB8AC3E}">
        <p14:creationId xmlns:p14="http://schemas.microsoft.com/office/powerpoint/2010/main" val="16669706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4.0.570"/>
  <p:tag name="AS_RELEASE_DATE" val="2024.03.31"/>
  <p:tag name="AS_TITLE" val="Aspose.Slides for Java"/>
  <p:tag name="AS_VERSION" val="2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Bierstadt"/>
        <a:cs typeface="Arial"/>
      </a:majorFont>
      <a:minorFont>
        <a:latin typeface="Bierstadt"/>
        <a:ea typeface="Bierstad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2732</Words>
  <Application>Microsoft Macintosh PowerPoint</Application>
  <PresentationFormat>Widescreen</PresentationFormat>
  <Paragraphs>246</Paragraphs>
  <Slides>45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Bierstadt</vt:lpstr>
      <vt:lpstr>Calibri</vt:lpstr>
      <vt:lpstr>Century Gothic</vt:lpstr>
      <vt:lpstr>GestaltVTI</vt:lpstr>
      <vt:lpstr>Investir avec l’aide d’un conseiller ou d’une conseillère, ou par soi-même   </vt:lpstr>
      <vt:lpstr>Objectifs d’apprentissage</vt:lpstr>
      <vt:lpstr>Réflexion</vt:lpstr>
      <vt:lpstr>Exemple de carte mentale</vt:lpstr>
      <vt:lpstr>Questions à se poser au moment d’investir</vt:lpstr>
      <vt:lpstr>C’est l’heure de la leçon!</vt:lpstr>
      <vt:lpstr>Vidéo : investir avec l’aide d’un conseiller ou par soi-même</vt:lpstr>
      <vt:lpstr>Qu’est-ce que l’investissement autonome?</vt:lpstr>
      <vt:lpstr>Qu’est-ce que l’investissement autonome?</vt:lpstr>
      <vt:lpstr>Qu’est-ce que l’investissement autonome?</vt:lpstr>
      <vt:lpstr>Qu’est-ce qu’un portefeuille?</vt:lpstr>
      <vt:lpstr>Qu’est-ce qu’un portefeuille?</vt:lpstr>
      <vt:lpstr>Qu’est-ce qu’un portefeuille?</vt:lpstr>
      <vt:lpstr>Courtier exécutant</vt:lpstr>
      <vt:lpstr>Courtier exécutant</vt:lpstr>
      <vt:lpstr>Courtier exécutant</vt:lpstr>
      <vt:lpstr>Avantages de l’investissement autonome</vt:lpstr>
      <vt:lpstr>Avantages de l’investissement autonome</vt:lpstr>
      <vt:lpstr>Avantages de l’investissement autonome</vt:lpstr>
      <vt:lpstr>Inconvénients de l’investissement autonome</vt:lpstr>
      <vt:lpstr>Inconvénients de l’investissement autonome</vt:lpstr>
      <vt:lpstr>Inconvénients de l’investissement autonome</vt:lpstr>
      <vt:lpstr>Qu’est-ce qu’un conseiller ou une conseillère en placements?</vt:lpstr>
      <vt:lpstr>Qu’est-ce qu’un conseiller ou une conseillère en placements?</vt:lpstr>
      <vt:lpstr>Quels sont les avantages de faire appel à un conseiller ou une conseillère en placements?</vt:lpstr>
      <vt:lpstr>Quels sont les avantages de faire appel à un conseiller ou une conseillère en placements? </vt:lpstr>
      <vt:lpstr>Qu’est-ce qu’un conseiller ou une conseillère en placements?</vt:lpstr>
      <vt:lpstr>Quels sont les inconvénients de faire appel à un conseiller ou une conseillère en placements?</vt:lpstr>
      <vt:lpstr>Quels sont les inconvénients de faire appel à un conseiller ou une conseillère en placements?</vt:lpstr>
      <vt:lpstr>Vrai ou faux?</vt:lpstr>
      <vt:lpstr>Vrai ou faux?</vt:lpstr>
      <vt:lpstr>Inconvénients de faire appel à un conseiller ou une conseillère en placements</vt:lpstr>
      <vt:lpstr>Quels sont les trois facteurs qui permettent de déterminer la méthode à utiliser, soit investir par soi-même ou faire appel à un conseiller ou une conseillère en placements?</vt:lpstr>
      <vt:lpstr>Quelle est la meilleure stratégie?</vt:lpstr>
      <vt:lpstr>Quand est-il judicieux d’investir  par soi-même? Quand est-il préférable de faire appel à un conseiller ou une conseillère en placements?</vt:lpstr>
      <vt:lpstr>Quelle est la meilleure stratégie?</vt:lpstr>
      <vt:lpstr>Activité  Débat : investir par soi-même ou avec l’aide d’un conseiller ou d’une conseillère en placements</vt:lpstr>
      <vt:lpstr>Directives</vt:lpstr>
      <vt:lpstr>C’est l’heure du débat!</vt:lpstr>
      <vt:lpstr>Juges : choisissez une équipe gagnante!</vt:lpstr>
      <vt:lpstr>Période de réflexion</vt:lpstr>
      <vt:lpstr>Y avait-il une option « parfaite »?</vt:lpstr>
      <vt:lpstr>Quels types de personnes pourraient préférer investir par elles-mêmes?  Qui pourrait préférer faire appel à un conseiller ou une conseillère?</vt:lpstr>
      <vt:lpstr>Dans quelle mesure est-il important de se connaître soi-même lorsqu’on fait un choix?</vt:lpstr>
      <vt:lpstr>Autoréflexion Les élèves vont maintenant procéder à une autoévaluation à l’aide du document d’autoréflexion.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149</cp:revision>
  <dcterms:created xsi:type="dcterms:W3CDTF">2023-10-22T21:01:04Z</dcterms:created>
  <dcterms:modified xsi:type="dcterms:W3CDTF">2026-03-09T20:23:23Z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ActionId">
    <vt:lpwstr>ee0202de-5cf6-46c2-8a21-1c0b412b413b</vt:lpwstr>
  </property>
  <property fmtid="{D5CDD505-2E9C-101B-9397-08002B2CF9AE}" pid="3" name="MSIP_Label_be873328-34e0-4f6c-84cb-dd757c63c1a0_ContentBits">
    <vt:lpwstr>0</vt:lpwstr>
  </property>
  <property fmtid="{D5CDD505-2E9C-101B-9397-08002B2CF9AE}" pid="4" name="MSIP_Label_be873328-34e0-4f6c-84cb-dd757c63c1a0_Enabled">
    <vt:lpwstr>true</vt:lpwstr>
  </property>
  <property fmtid="{D5CDD505-2E9C-101B-9397-08002B2CF9AE}" pid="5" name="MSIP_Label_be873328-34e0-4f6c-84cb-dd757c63c1a0_Method">
    <vt:lpwstr>Privileged</vt:lpwstr>
  </property>
  <property fmtid="{D5CDD505-2E9C-101B-9397-08002B2CF9AE}" pid="6" name="MSIP_Label_be873328-34e0-4f6c-84cb-dd757c63c1a0_Name">
    <vt:lpwstr>FIL-Internal</vt:lpwstr>
  </property>
  <property fmtid="{D5CDD505-2E9C-101B-9397-08002B2CF9AE}" pid="7" name="MSIP_Label_be873328-34e0-4f6c-84cb-dd757c63c1a0_SetDate">
    <vt:lpwstr>2023-11-01T18:04:36Z</vt:lpwstr>
  </property>
  <property fmtid="{D5CDD505-2E9C-101B-9397-08002B2CF9AE}" pid="8" name="MSIP_Label_be873328-34e0-4f6c-84cb-dd757c63c1a0_SiteId">
    <vt:lpwstr>6b94db52-3791-432c-b97e-871411cd202e</vt:lpwstr>
  </property>
</Properties>
</file>