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4"/>
  </p:notesMasterIdLst>
  <p:sldIdLst>
    <p:sldId id="281" r:id="rId2"/>
    <p:sldId id="364" r:id="rId3"/>
    <p:sldId id="305" r:id="rId4"/>
    <p:sldId id="298" r:id="rId5"/>
    <p:sldId id="300" r:id="rId6"/>
    <p:sldId id="307" r:id="rId7"/>
    <p:sldId id="310" r:id="rId8"/>
    <p:sldId id="313" r:id="rId9"/>
    <p:sldId id="315" r:id="rId10"/>
    <p:sldId id="318" r:id="rId11"/>
    <p:sldId id="321" r:id="rId12"/>
    <p:sldId id="323" r:id="rId13"/>
    <p:sldId id="363" r:id="rId14"/>
    <p:sldId id="352" r:id="rId15"/>
    <p:sldId id="324" r:id="rId16"/>
    <p:sldId id="327" r:id="rId17"/>
    <p:sldId id="357" r:id="rId18"/>
    <p:sldId id="358" r:id="rId19"/>
    <p:sldId id="359" r:id="rId20"/>
    <p:sldId id="360" r:id="rId21"/>
    <p:sldId id="361" r:id="rId22"/>
    <p:sldId id="36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gliardi, Monica" initials="GM" lastIdx="0" clrIdx="1"/>
  <p:cmAuthor id="1" name="Young, Alexandra" initials="YA" lastIdx="0" clrIdx="2"/>
  <p:cmAuthor id="2" name="Blair, Regan" initials="RB" lastIdx="0" clrIdx="3"/>
  <p:cmAuthor id="3" name="Gill, Ravina" initials="GR" lastIdx="0" clrIdx="4"/>
  <p:cmAuthor id="4" name="Ponce, Vanessa" initials="PV" lastIdx="0" clrIdx="5"/>
  <p:cmAuthor id="5" name="Darien Desroches" initials="DD"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3" autoAdjust="0"/>
    <p:restoredTop sz="94660"/>
  </p:normalViewPr>
  <p:slideViewPr>
    <p:cSldViewPr snapToGrid="0">
      <p:cViewPr varScale="1">
        <p:scale>
          <a:sx n="108" d="100"/>
          <a:sy n="108" d="100"/>
        </p:scale>
        <p:origin x="976" y="48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3/9/26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0EFD8"/>
              </a:solidFill>
            </a:endParaRPr>
          </a:p>
        </p:txBody>
      </p:sp>
    </p:spTree>
    <p:extLst>
      <p:ext uri="{BB962C8B-B14F-4D97-AF65-F5344CB8AC3E}">
        <p14:creationId xmlns:p14="http://schemas.microsoft.com/office/powerpoint/2010/main" val="331860826"/>
      </p:ext>
    </p:extLst>
  </p:cSld>
  <p:clrMapOvr>
    <a:masterClrMapping/>
  </p:clrMapOvr>
  <p:transition/>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4181888"/>
      </p:ext>
    </p:extLst>
  </p:cSld>
  <p:clrMapOvr>
    <a:masterClrMapping/>
  </p:clrMapOvr>
  <p:transition/>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t>‹#›</a:t>
            </a:fld>
            <a:endParaRPr lang="en-US"/>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90"/>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433015" cy="369332"/>
          </a:xfrm>
          <a:prstGeom prst="rect">
            <a:avLst/>
          </a:prstGeom>
          <a:noFill/>
        </p:spPr>
        <p:txBody>
          <a:bodyPr wrap="square" rtlCol="0">
            <a:spAutoFit/>
          </a:bodyPr>
          <a:lstStyle/>
          <a:p>
            <a:r>
              <a:rPr lang="en-US" b="1">
                <a:solidFill>
                  <a:schemeClr val="tx1"/>
                </a:solidFill>
                <a:latin typeface="Century Gothic" panose="020B0502020202020204" pitchFamily="34" charset="0"/>
              </a:rPr>
              <a:t>Leçon 1</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2026 FIDELITY INVESTMENTS CANADA S.R.I.        </a:t>
            </a:r>
            <a:r>
              <a:rPr lang="en-CA" sz="900" b="0" i="0" u="none" strike="noStrike" dirty="0">
                <a:solidFill>
                  <a:srgbClr val="222222"/>
                </a:solidFill>
                <a:effectLst/>
                <a:latin typeface="Century Gothic" panose="020B0502020202020204" pitchFamily="34" charset="0"/>
              </a:rPr>
              <a:t>3308501-v20251111</a:t>
            </a:r>
            <a:endParaRPr lang="en-US" sz="900" dirty="0">
              <a:solidFill>
                <a:schemeClr val="accent5"/>
              </a:solidFill>
              <a:latin typeface="Century Gothic" panose="020B0502020202020204" pitchFamily="34" charset="0"/>
              <a:cs typeface="Arial"/>
            </a:endParaRPr>
          </a:p>
        </p:txBody>
      </p:sp>
      <p:pic>
        <p:nvPicPr>
          <p:cNvPr id="3" name="Image 22" descr="Une image contenant texte, Police, Graphique, logo&#10;&#10;Description générée automatiquement">
            <a:extLst>
              <a:ext uri="{FF2B5EF4-FFF2-40B4-BE49-F238E27FC236}">
                <a16:creationId xmlns:a16="http://schemas.microsoft.com/office/drawing/2014/main" id="{84169E8A-99D3-74ED-1CAB-65F3A525918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75165" y="278960"/>
            <a:ext cx="2071370" cy="553085"/>
          </a:xfrm>
          <a:prstGeom prst="rect">
            <a:avLst/>
          </a:prstGeom>
        </p:spPr>
      </p:pic>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video" Target="https://www.youtube.com/embed/NDZ9eRrAqqc?list=PLBzmUd_ESwotHoBQVE0l2LIfSrf-_dGFU" TargetMode="Externa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video" Target="https://www.youtube.com/embed/C8gcmxKFP9g?list=PLBzmUd_ESwov_lbEkQjWleHM6qB05xZ2b"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5.xml"/><Relationship Id="rId7" Type="http://schemas.openxmlformats.org/officeDocument/2006/relationships/image" Target="../media/image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a:xfrm>
            <a:off x="517870" y="1042896"/>
            <a:ext cx="11158193" cy="668337"/>
          </a:xfrm>
        </p:spPr>
        <p:txBody>
          <a:bodyPr>
            <a:noAutofit/>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Investir avec l’aide d’un conseiller ou d’une conseillère, ou investir par soi-même</a:t>
            </a:r>
            <a:br>
              <a:rPr sz="3200"/>
            </a:br>
            <a:br>
              <a:rPr sz="3200"/>
            </a:br>
            <a:br>
              <a:rPr sz="3200"/>
            </a:br>
            <a:endParaRPr lang="en-US"/>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5" name="Online Media 4" descr="Investir avec l’aide d’un conseiller ou par soi-même">
            <a:hlinkClick r:id="" action="ppaction://media"/>
            <a:extLst>
              <a:ext uri="{FF2B5EF4-FFF2-40B4-BE49-F238E27FC236}">
                <a16:creationId xmlns:a16="http://schemas.microsoft.com/office/drawing/2014/main" id="{1947B036-88E7-0994-3A1D-BEB9C4A6EE85}"/>
              </a:ext>
            </a:extLst>
          </p:cNvPr>
          <p:cNvPicPr>
            <a:picLocks noRot="1" noChangeAspect="1"/>
          </p:cNvPicPr>
          <p:nvPr>
            <a:videoFile r:link="rId5"/>
          </p:nvPr>
        </p:nvPicPr>
        <p:blipFill>
          <a:blip r:embed="rId7"/>
          <a:stretch>
            <a:fillRect/>
          </a:stretch>
        </p:blipFill>
        <p:spPr>
          <a:xfrm>
            <a:off x="3278348" y="2420027"/>
            <a:ext cx="5635304" cy="3183947"/>
          </a:xfrm>
          <a:prstGeom prst="rect">
            <a:avLst/>
          </a:prstGeom>
        </p:spPr>
      </p:pic>
    </p:spTree>
    <p:extLst>
      <p:ext uri="{BB962C8B-B14F-4D97-AF65-F5344CB8AC3E}">
        <p14:creationId xmlns:p14="http://schemas.microsoft.com/office/powerpoint/2010/main" val="150875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6722-3FF2-2160-7537-8CC9DB340541}"/>
              </a:ext>
            </a:extLst>
          </p:cNvPr>
          <p:cNvSpPr>
            <a:spLocks noGrp="1"/>
          </p:cNvSpPr>
          <p:nvPr>
            <p:ph type="ctrTitle"/>
            <p:custDataLst>
              <p:tags r:id="rId1"/>
            </p:custDataLst>
          </p:nvPr>
        </p:nvSpPr>
        <p:spPr>
          <a:xfrm>
            <a:off x="517870" y="941007"/>
            <a:ext cx="11158193"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Qu’est-ce qu’un conseiller ou une conseillère en placements?</a:t>
            </a:r>
            <a:endParaRPr lang="en-US"/>
          </a:p>
        </p:txBody>
      </p:sp>
      <p:sp>
        <p:nvSpPr>
          <p:cNvPr id="3" name="Subtitle 2">
            <a:extLst>
              <a:ext uri="{FF2B5EF4-FFF2-40B4-BE49-F238E27FC236}">
                <a16:creationId xmlns:a16="http://schemas.microsoft.com/office/drawing/2014/main" id="{2CDF0043-5F11-C620-8662-7B437699C067}"/>
              </a:ext>
            </a:extLst>
          </p:cNvPr>
          <p:cNvSpPr>
            <a:spLocks noGrp="1"/>
          </p:cNvSpPr>
          <p:nvPr>
            <p:ph type="subTitle" idx="1"/>
            <p:custDataLst>
              <p:tags r:id="rId2"/>
            </p:custDataLst>
          </p:nvPr>
        </p:nvSpPr>
        <p:spPr>
          <a:xfrm>
            <a:off x="517870" y="1991844"/>
            <a:ext cx="5127025" cy="4029786"/>
          </a:xfrm>
        </p:spPr>
        <p:txBody>
          <a:bodyPr>
            <a:normAutofit fontScale="95000"/>
          </a:bodyPr>
          <a:lstStyle/>
          <a:p>
            <a:pPr marL="0" indent="0">
              <a:buNone/>
            </a:pPr>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Un professionnel ou une professionnelle qui fournit des </a:t>
            </a:r>
            <a:r>
              <a:rPr lang="fr-CA" sz="2000" b="1" i="0" u="none" strike="noStrike" cap="none" baseline="0">
                <a:solidFill>
                  <a:srgbClr val="000000"/>
                </a:solidFill>
                <a:effectLst/>
                <a:uFill>
                  <a:solidFill>
                    <a:prstClr val="black">
                      <a:alpha val="0"/>
                    </a:prstClr>
                  </a:solidFill>
                </a:uFill>
                <a:latin typeface="Century Gothic"/>
                <a:ea typeface="Century Gothic"/>
                <a:cs typeface="Century Gothic"/>
              </a:rPr>
              <a:t>conseils personnalisés</a:t>
            </a:r>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 en fonction de tes objectifs et qui t’offre de l’aide pour :</a:t>
            </a:r>
          </a:p>
          <a:p>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apprendre les </a:t>
            </a:r>
            <a:r>
              <a:rPr lang="fr-CA" sz="2000" b="1" i="0" u="none" strike="noStrike" cap="none" baseline="0">
                <a:solidFill>
                  <a:srgbClr val="000000"/>
                </a:solidFill>
                <a:effectLst/>
                <a:uFill>
                  <a:solidFill>
                    <a:prstClr val="black">
                      <a:alpha val="0"/>
                    </a:prstClr>
                  </a:solidFill>
                </a:uFill>
                <a:latin typeface="Century Gothic"/>
                <a:ea typeface="Century Gothic"/>
                <a:cs typeface="Century Gothic"/>
              </a:rPr>
              <a:t>principes</a:t>
            </a:r>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 de l’investissement;</a:t>
            </a:r>
          </a:p>
          <a:p>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prendre des décisions financières </a:t>
            </a:r>
            <a:r>
              <a:rPr lang="fr-CA" sz="2000" b="1" i="0" u="none" strike="noStrike" cap="none" baseline="0">
                <a:solidFill>
                  <a:srgbClr val="000000"/>
                </a:solidFill>
                <a:effectLst/>
                <a:uFill>
                  <a:solidFill>
                    <a:prstClr val="black">
                      <a:alpha val="0"/>
                    </a:prstClr>
                  </a:solidFill>
                </a:uFill>
                <a:latin typeface="Century Gothic"/>
                <a:ea typeface="Century Gothic"/>
                <a:cs typeface="Century Gothic"/>
              </a:rPr>
              <a:t>complexes</a:t>
            </a:r>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élaborer et surveiller ton </a:t>
            </a:r>
            <a:r>
              <a:rPr lang="fr-CA" sz="2000" b="1" i="0" u="none" strike="noStrike" cap="none" baseline="0">
                <a:solidFill>
                  <a:srgbClr val="000000"/>
                </a:solidFill>
                <a:effectLst/>
                <a:uFill>
                  <a:solidFill>
                    <a:prstClr val="black">
                      <a:alpha val="0"/>
                    </a:prstClr>
                  </a:solidFill>
                </a:uFill>
                <a:latin typeface="Century Gothic"/>
                <a:ea typeface="Century Gothic"/>
                <a:cs typeface="Century Gothic"/>
              </a:rPr>
              <a:t>portefeuille</a:t>
            </a:r>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rester </a:t>
            </a:r>
            <a:r>
              <a:rPr lang="fr-CA" sz="2000" b="1" i="0" u="none" strike="noStrike" cap="none" baseline="0">
                <a:solidFill>
                  <a:srgbClr val="000000"/>
                </a:solidFill>
                <a:effectLst/>
                <a:uFill>
                  <a:solidFill>
                    <a:prstClr val="black">
                      <a:alpha val="0"/>
                    </a:prstClr>
                  </a:solidFill>
                </a:uFill>
                <a:latin typeface="Century Gothic"/>
                <a:ea typeface="Century Gothic"/>
                <a:cs typeface="Century Gothic"/>
              </a:rPr>
              <a:t>calme</a:t>
            </a:r>
            <a:r>
              <a:rPr lang="fr-CA" sz="2000" b="0" i="0" u="none" strike="noStrike" cap="none" baseline="0">
                <a:solidFill>
                  <a:srgbClr val="000000"/>
                </a:solidFill>
                <a:effectLst/>
                <a:uFill>
                  <a:solidFill>
                    <a:prstClr val="black">
                      <a:alpha val="0"/>
                    </a:prstClr>
                  </a:solidFill>
                </a:uFill>
                <a:latin typeface="Century Gothic"/>
                <a:ea typeface="Century Gothic"/>
                <a:cs typeface="Century Gothic"/>
              </a:rPr>
              <a:t> en période de hausses et de baisses.</a:t>
            </a:r>
          </a:p>
          <a:p>
            <a:endParaRPr lang="en-US" sz="2000"/>
          </a:p>
          <a:p>
            <a:endParaRPr lang="en-US" sz="2000"/>
          </a:p>
        </p:txBody>
      </p:sp>
      <p:sp>
        <p:nvSpPr>
          <p:cNvPr id="4" name="Slide Number Placeholder 3">
            <a:extLst>
              <a:ext uri="{FF2B5EF4-FFF2-40B4-BE49-F238E27FC236}">
                <a16:creationId xmlns:a16="http://schemas.microsoft.com/office/drawing/2014/main" id="{49C2F206-EA30-0B73-6D2C-0CA4945F4BCC}"/>
              </a:ext>
            </a:extLst>
          </p:cNvPr>
          <p:cNvSpPr>
            <a:spLocks noGrp="1"/>
          </p:cNvSpPr>
          <p:nvPr>
            <p:ph type="sldNum" sz="quarter" idx="12"/>
            <p:custDataLst>
              <p:tags r:id="rId3"/>
            </p:custDataLst>
          </p:nvPr>
        </p:nvSpPr>
        <p:spPr/>
        <p:txBody>
          <a:bodyPr/>
          <a:lstStyle/>
          <a:p>
            <a:fld id="{DFDF98CC-160E-494C-8C3C-8CDC5FA257DE}" type="slidenum">
              <a:rPr lang="en-US" smtClean="0"/>
              <a:t>10</a:t>
            </a:fld>
            <a:endParaRPr lang="en-US"/>
          </a:p>
        </p:txBody>
      </p:sp>
      <p:pic>
        <p:nvPicPr>
          <p:cNvPr id="5" name="Google Shape;217;p39">
            <a:extLst>
              <a:ext uri="{FF2B5EF4-FFF2-40B4-BE49-F238E27FC236}">
                <a16:creationId xmlns:a16="http://schemas.microsoft.com/office/drawing/2014/main" id="{CAFA18A0-08D5-8206-6684-E13C72B84ADC}"/>
              </a:ext>
            </a:extLst>
          </p:cNvPr>
          <p:cNvPicPr preferRelativeResize="0"/>
          <p:nvPr>
            <p:custDataLst>
              <p:tags r:id="rId4"/>
            </p:custDataLst>
          </p:nvPr>
        </p:nvPicPr>
        <p:blipFill>
          <a:blip r:embed="rId6">
            <a:alphaModFix/>
          </a:blip>
          <a:stretch>
            <a:fillRect/>
          </a:stretch>
        </p:blipFill>
        <p:spPr>
          <a:xfrm>
            <a:off x="5894172" y="1991844"/>
            <a:ext cx="6297828" cy="3541586"/>
          </a:xfrm>
          <a:prstGeom prst="rect">
            <a:avLst/>
          </a:prstGeom>
          <a:noFill/>
          <a:ln>
            <a:noFill/>
          </a:ln>
        </p:spPr>
      </p:pic>
    </p:spTree>
    <p:extLst>
      <p:ext uri="{BB962C8B-B14F-4D97-AF65-F5344CB8AC3E}">
        <p14:creationId xmlns:p14="http://schemas.microsoft.com/office/powerpoint/2010/main" val="22549671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66A7-A84B-2825-AFAD-A2D05F05D773}"/>
              </a:ext>
            </a:extLst>
          </p:cNvPr>
          <p:cNvSpPr>
            <a:spLocks noGrp="1"/>
          </p:cNvSpPr>
          <p:nvPr>
            <p:ph type="ctrTitle"/>
            <p:custDataLst>
              <p:tags r:id="rId1"/>
            </p:custDataLst>
          </p:nvPr>
        </p:nvSpPr>
        <p:spPr/>
        <p:txBody>
          <a:bodyPr/>
          <a:lstStyle/>
          <a:p>
            <a:r>
              <a:rPr lang="fr-CA">
                <a:uFill>
                  <a:solidFill>
                    <a:prstClr val="black">
                      <a:alpha val="0"/>
                    </a:prstClr>
                  </a:solidFill>
                </a:uFill>
                <a:latin typeface="Century Gothic"/>
                <a:ea typeface="Century Gothic"/>
                <a:cs typeface="Century Gothic"/>
              </a:rPr>
              <a:t>Inconvénients de faire appel à un conseiller ou une conseillère en placements</a:t>
            </a:r>
            <a:endParaRPr lang="en-US"/>
          </a:p>
        </p:txBody>
      </p:sp>
      <p:sp>
        <p:nvSpPr>
          <p:cNvPr id="3" name="Subtitle 2">
            <a:extLst>
              <a:ext uri="{FF2B5EF4-FFF2-40B4-BE49-F238E27FC236}">
                <a16:creationId xmlns:a16="http://schemas.microsoft.com/office/drawing/2014/main" id="{F1B3A997-5E40-4AB3-EF1E-DD4FE87C420D}"/>
              </a:ext>
            </a:extLst>
          </p:cNvPr>
          <p:cNvSpPr>
            <a:spLocks noGrp="1"/>
          </p:cNvSpPr>
          <p:nvPr>
            <p:ph type="subTitle" idx="1"/>
            <p:custDataLst>
              <p:tags r:id="rId2"/>
            </p:custDataLst>
          </p:nvPr>
        </p:nvSpPr>
        <p:spPr>
          <a:xfrm>
            <a:off x="517870" y="2305050"/>
            <a:ext cx="5578130" cy="3716580"/>
          </a:xfrm>
        </p:spPr>
        <p:txBody>
          <a:bodyPr/>
          <a:lstStyle/>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Le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coût</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associé à ses services.</a:t>
            </a:r>
          </a:p>
          <a:p>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Moins</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de contrôle personnel sur les investissements.</a:t>
            </a:r>
          </a:p>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Il faut trouver une personne de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confiance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et </a:t>
            </a:r>
            <a:r>
              <a:rPr lang="fr-CA">
                <a:solidFill>
                  <a:srgbClr val="000000"/>
                </a:solidFill>
                <a:uFill>
                  <a:solidFill>
                    <a:prstClr val="black">
                      <a:alpha val="0"/>
                    </a:prstClr>
                  </a:solidFill>
                </a:uFill>
                <a:latin typeface="Century Gothic"/>
                <a:ea typeface="Century Gothic"/>
                <a:cs typeface="Century Gothic"/>
              </a:rPr>
              <a:t>qualifiée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t>
            </a:r>
          </a:p>
          <a:p>
            <a:endParaRPr lang="en-US"/>
          </a:p>
          <a:p>
            <a:endParaRPr lang="en-US"/>
          </a:p>
        </p:txBody>
      </p:sp>
      <p:sp>
        <p:nvSpPr>
          <p:cNvPr id="4" name="Slide Number Placeholder 3">
            <a:extLst>
              <a:ext uri="{FF2B5EF4-FFF2-40B4-BE49-F238E27FC236}">
                <a16:creationId xmlns:a16="http://schemas.microsoft.com/office/drawing/2014/main" id="{EEBBC3DB-9F96-3212-7B7F-F4DF574B962A}"/>
              </a:ext>
            </a:extLst>
          </p:cNvPr>
          <p:cNvSpPr>
            <a:spLocks noGrp="1"/>
          </p:cNvSpPr>
          <p:nvPr>
            <p:ph type="sldNum" sz="quarter" idx="12"/>
            <p:custDataLst>
              <p:tags r:id="rId3"/>
            </p:custDataLst>
          </p:nvPr>
        </p:nvSpPr>
        <p:spPr/>
        <p:txBody>
          <a:bodyPr/>
          <a:lstStyle/>
          <a:p>
            <a:fld id="{DFDF98CC-160E-494C-8C3C-8CDC5FA257DE}" type="slidenum">
              <a:rPr lang="en-US" smtClean="0"/>
              <a:t>11</a:t>
            </a:fld>
            <a:endParaRPr lang="en-US"/>
          </a:p>
        </p:txBody>
      </p:sp>
      <p:pic>
        <p:nvPicPr>
          <p:cNvPr id="5" name="Google Shape;248;p44">
            <a:extLst>
              <a:ext uri="{FF2B5EF4-FFF2-40B4-BE49-F238E27FC236}">
                <a16:creationId xmlns:a16="http://schemas.microsoft.com/office/drawing/2014/main" id="{54AE81F6-46A3-EB2D-1C02-3B76CDBEEEC7}"/>
              </a:ext>
            </a:extLst>
          </p:cNvPr>
          <p:cNvPicPr preferRelativeResize="0"/>
          <p:nvPr>
            <p:custDataLst>
              <p:tags r:id="rId4"/>
            </p:custDataLst>
          </p:nvPr>
        </p:nvPicPr>
        <p:blipFill>
          <a:blip r:embed="rId6">
            <a:alphaModFix/>
          </a:blip>
          <a:stretch>
            <a:fillRect/>
          </a:stretch>
        </p:blipFill>
        <p:spPr>
          <a:xfrm>
            <a:off x="6726787" y="1991844"/>
            <a:ext cx="5465213" cy="3831261"/>
          </a:xfrm>
          <a:prstGeom prst="rect">
            <a:avLst/>
          </a:prstGeom>
          <a:noFill/>
          <a:ln>
            <a:noFill/>
          </a:ln>
        </p:spPr>
      </p:pic>
    </p:spTree>
    <p:extLst>
      <p:ext uri="{BB962C8B-B14F-4D97-AF65-F5344CB8AC3E}">
        <p14:creationId xmlns:p14="http://schemas.microsoft.com/office/powerpoint/2010/main" val="13255157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1857-70FD-7973-ACFB-26A3CDACD812}"/>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Quelle est la meilleure stratégie?</a:t>
            </a:r>
          </a:p>
        </p:txBody>
      </p:sp>
      <p:sp>
        <p:nvSpPr>
          <p:cNvPr id="3" name="Subtitle 2">
            <a:extLst>
              <a:ext uri="{FF2B5EF4-FFF2-40B4-BE49-F238E27FC236}">
                <a16:creationId xmlns:a16="http://schemas.microsoft.com/office/drawing/2014/main" id="{E53C54B9-1888-FD63-AC69-218C760E509E}"/>
              </a:ext>
            </a:extLst>
          </p:cNvPr>
          <p:cNvSpPr>
            <a:spLocks noGrp="1"/>
          </p:cNvSpPr>
          <p:nvPr>
            <p:ph type="subTitle" idx="1"/>
            <p:custDataLst>
              <p:tags r:id="rId2"/>
            </p:custDataLst>
          </p:nvPr>
        </p:nvSpPr>
        <p:spPr>
          <a:xfrm>
            <a:off x="517871" y="1991844"/>
            <a:ext cx="5734648" cy="4029786"/>
          </a:xfrm>
        </p:spPr>
        <p:txBody>
          <a:bodyPr>
            <a:normAutofit fontScale="92500" lnSpcReduction="20000"/>
          </a:bodyPr>
          <a:lstStyle/>
          <a:p>
            <a:pPr marL="0" indent="0">
              <a:buNone/>
            </a:pP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Dépend de :</a:t>
            </a:r>
          </a:p>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tes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préférences</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personnelles;</a:t>
            </a:r>
          </a:p>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ton niveau d’</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expérience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tes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objectifs</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financiers.</a:t>
            </a:r>
          </a:p>
          <a:p>
            <a:pPr marL="0" indent="0">
              <a:buNone/>
            </a:pPr>
            <a:endParaRPr lang="en-US" b="1"/>
          </a:p>
          <a:p>
            <a:pPr marL="0" indent="0">
              <a:buNone/>
            </a:pPr>
            <a:r>
              <a:rPr lang="fr-CA">
                <a:solidFill>
                  <a:srgbClr val="000000"/>
                </a:solidFill>
                <a:uFill>
                  <a:solidFill>
                    <a:prstClr val="black">
                      <a:alpha val="0"/>
                    </a:prstClr>
                  </a:solidFill>
                </a:uFill>
                <a:latin typeface="Century Gothic"/>
                <a:ea typeface="Century Gothic"/>
                <a:cs typeface="Century Gothic"/>
              </a:rPr>
              <a:t>L’investissement autonome est une bonne solution si tu souhaites avoir un contrôle total.</a:t>
            </a:r>
          </a:p>
          <a:p>
            <a:pPr marL="0" indent="0">
              <a:buNone/>
            </a:pPr>
            <a:r>
              <a:rPr lang="fr-CA">
                <a:solidFill>
                  <a:srgbClr val="000000"/>
                </a:solidFill>
                <a:uFill>
                  <a:solidFill>
                    <a:prstClr val="black">
                      <a:alpha val="0"/>
                    </a:prstClr>
                  </a:solidFill>
                </a:uFill>
                <a:latin typeface="Century Gothic"/>
                <a:ea typeface="Century Gothic"/>
                <a:cs typeface="Century Gothic"/>
              </a:rPr>
              <a:t>Un conseiller ou une conseillère est utile si tu souhaites obtenir de l’aide et gagner du temps.</a:t>
            </a:r>
          </a:p>
        </p:txBody>
      </p:sp>
      <p:sp>
        <p:nvSpPr>
          <p:cNvPr id="4" name="Slide Number Placeholder 3">
            <a:extLst>
              <a:ext uri="{FF2B5EF4-FFF2-40B4-BE49-F238E27FC236}">
                <a16:creationId xmlns:a16="http://schemas.microsoft.com/office/drawing/2014/main" id="{E68DC74F-7C53-CDE1-4B69-59783292A6EC}"/>
              </a:ext>
            </a:extLst>
          </p:cNvPr>
          <p:cNvSpPr>
            <a:spLocks noGrp="1"/>
          </p:cNvSpPr>
          <p:nvPr>
            <p:ph type="sldNum" sz="quarter" idx="12"/>
            <p:custDataLst>
              <p:tags r:id="rId3"/>
            </p:custDataLst>
          </p:nvPr>
        </p:nvSpPr>
        <p:spPr/>
        <p:txBody>
          <a:bodyPr/>
          <a:lstStyle/>
          <a:p>
            <a:fld id="{DFDF98CC-160E-494C-8C3C-8CDC5FA257DE}" type="slidenum">
              <a:rPr lang="en-US" smtClean="0"/>
              <a:t>12</a:t>
            </a:fld>
            <a:endParaRPr lang="en-US"/>
          </a:p>
        </p:txBody>
      </p:sp>
      <p:pic>
        <p:nvPicPr>
          <p:cNvPr id="5" name="Google Shape;260;p46">
            <a:extLst>
              <a:ext uri="{FF2B5EF4-FFF2-40B4-BE49-F238E27FC236}">
                <a16:creationId xmlns:a16="http://schemas.microsoft.com/office/drawing/2014/main" id="{49062108-C216-0961-71EF-7A0D8DF0F9C8}"/>
              </a:ext>
            </a:extLst>
          </p:cNvPr>
          <p:cNvPicPr preferRelativeResize="0"/>
          <p:nvPr>
            <p:custDataLst>
              <p:tags r:id="rId4"/>
            </p:custDataLst>
          </p:nvPr>
        </p:nvPicPr>
        <p:blipFill>
          <a:blip r:embed="rId6">
            <a:alphaModFix/>
          </a:blip>
          <a:stretch>
            <a:fillRect/>
          </a:stretch>
        </p:blipFill>
        <p:spPr>
          <a:xfrm>
            <a:off x="6777933" y="1869957"/>
            <a:ext cx="5414067" cy="3827580"/>
          </a:xfrm>
          <a:prstGeom prst="rect">
            <a:avLst/>
          </a:prstGeom>
          <a:noFill/>
          <a:ln>
            <a:noFill/>
          </a:ln>
        </p:spPr>
      </p:pic>
    </p:spTree>
    <p:extLst>
      <p:ext uri="{BB962C8B-B14F-4D97-AF65-F5344CB8AC3E}">
        <p14:creationId xmlns:p14="http://schemas.microsoft.com/office/powerpoint/2010/main" val="36738145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B26E90-066A-7D71-42F8-3F20F4B423A4}"/>
              </a:ext>
            </a:extLst>
          </p:cNvPr>
          <p:cNvSpPr>
            <a:spLocks noGrp="1"/>
          </p:cNvSpPr>
          <p:nvPr>
            <p:ph type="sldNum" sz="quarter" idx="12"/>
            <p:custDataLst>
              <p:tags r:id="rId1"/>
            </p:custDataLst>
          </p:nvPr>
        </p:nvSpPr>
        <p:spPr/>
        <p:txBody>
          <a:bodyPr/>
          <a:lstStyle/>
          <a:p>
            <a:fld id="{DFDF98CC-160E-494C-8C3C-8CDC5FA257DE}" type="slidenum">
              <a:rPr lang="en-US" smtClean="0"/>
              <a:t>13</a:t>
            </a:fld>
            <a:endParaRPr lang="en-US"/>
          </a:p>
        </p:txBody>
      </p:sp>
      <p:sp>
        <p:nvSpPr>
          <p:cNvPr id="5" name="Title 1">
            <a:extLst>
              <a:ext uri="{FF2B5EF4-FFF2-40B4-BE49-F238E27FC236}">
                <a16:creationId xmlns:a16="http://schemas.microsoft.com/office/drawing/2014/main" id="{B4516059-B775-9BE1-F30E-B72EE165F122}"/>
              </a:ext>
            </a:extLst>
          </p:cNvPr>
          <p:cNvSpPr>
            <a:spLocks noGrp="1"/>
          </p:cNvSpPr>
          <p:nvPr>
            <p:ph type="ctrTitle"/>
            <p:custDataLst>
              <p:tags r:id="rId2"/>
            </p:custDataLst>
          </p:nvPr>
        </p:nvSpPr>
        <p:spPr>
          <a:xfrm>
            <a:off x="517870" y="1160463"/>
            <a:ext cx="11158193"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Questions à se poser au moment d’investir</a:t>
            </a:r>
          </a:p>
        </p:txBody>
      </p:sp>
      <p:sp>
        <p:nvSpPr>
          <p:cNvPr id="6" name="Subtitle 2">
            <a:extLst>
              <a:ext uri="{FF2B5EF4-FFF2-40B4-BE49-F238E27FC236}">
                <a16:creationId xmlns:a16="http://schemas.microsoft.com/office/drawing/2014/main" id="{1FAD00BD-A75A-743E-BE70-013B9B79C8BD}"/>
              </a:ext>
            </a:extLst>
          </p:cNvPr>
          <p:cNvSpPr>
            <a:spLocks noGrp="1"/>
          </p:cNvSpPr>
          <p:nvPr>
            <p:ph type="subTitle" idx="1"/>
            <p:custDataLst>
              <p:tags r:id="rId3"/>
            </p:custDataLst>
          </p:nvPr>
        </p:nvSpPr>
        <p:spPr>
          <a:xfrm>
            <a:off x="517871" y="1991844"/>
            <a:ext cx="11158192" cy="4029786"/>
          </a:xfrm>
        </p:spPr>
        <p:txBody>
          <a:bodyPr numCol="2" spcCol="360000">
            <a:normAutofit fontScale="85000" lnSpcReduction="20000"/>
          </a:bodyPr>
          <a:lstStyle/>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Quel est mon horizon temporel?</a:t>
            </a:r>
            <a:r>
              <a:rPr lang="fr-CA" sz="1800" dirty="0">
                <a:solidFill>
                  <a:srgbClr val="000000"/>
                </a:solidFill>
                <a:uFill>
                  <a:solidFill>
                    <a:prstClr val="black">
                      <a:alpha val="0"/>
                    </a:prstClr>
                  </a:solidFill>
                </a:uFill>
                <a:latin typeface="Century Gothic"/>
                <a:ea typeface="Century Gothic"/>
                <a:cs typeface="Century Gothic"/>
              </a:rPr>
              <a:t>(quand vais-je avoir besoin de cet argent?)</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Quelle est ma tolérance au risque?</a:t>
            </a:r>
            <a:r>
              <a:rPr lang="fr-CA" sz="1800" dirty="0">
                <a:solidFill>
                  <a:srgbClr val="000000"/>
                </a:solidFill>
                <a:uFill>
                  <a:solidFill>
                    <a:prstClr val="black">
                      <a:alpha val="0"/>
                    </a:prstClr>
                  </a:solidFill>
                </a:uFill>
                <a:latin typeface="Century Gothic"/>
                <a:ea typeface="Century Gothic"/>
                <a:cs typeface="Century Gothic"/>
              </a:rPr>
              <a:t>(est-ce que je suis à l’aise avec les hauts et les bas, ou est-ce que je préfère la stabilité?)</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Quels sont mes objectifs personnels?</a:t>
            </a:r>
            <a:r>
              <a:rPr lang="fr-CA" sz="1800" dirty="0">
                <a:solidFill>
                  <a:srgbClr val="000000"/>
                </a:solidFill>
                <a:uFill>
                  <a:solidFill>
                    <a:prstClr val="black">
                      <a:alpha val="0"/>
                    </a:prstClr>
                  </a:solidFill>
                </a:uFill>
                <a:latin typeface="Century Gothic"/>
                <a:ea typeface="Century Gothic"/>
                <a:cs typeface="Century Gothic"/>
              </a:rPr>
              <a:t>(est-ce que j’épargne pour ma retraite, pour acheter une maison, pour financer des études, pour voyager?)</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Quel est mon niveau de connaissance en matière d’investissement?</a:t>
            </a:r>
            <a:r>
              <a:rPr lang="fr-CA" sz="1800" dirty="0">
                <a:solidFill>
                  <a:srgbClr val="000000"/>
                </a:solidFill>
                <a:uFill>
                  <a:solidFill>
                    <a:prstClr val="black">
                      <a:alpha val="0"/>
                    </a:prstClr>
                  </a:solidFill>
                </a:uFill>
                <a:latin typeface="Century Gothic"/>
                <a:ea typeface="Century Gothic"/>
                <a:cs typeface="Century Gothic"/>
              </a:rPr>
              <a:t>(est-ce que je comprends parfaitement dans quoi j’investis?)</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Quels types d’investissements correspondent à mes objectifs et à mon niveau d’aisance?</a:t>
            </a:r>
            <a:r>
              <a:rPr lang="fr-CA" sz="1800" dirty="0">
                <a:solidFill>
                  <a:srgbClr val="000000"/>
                </a:solidFill>
                <a:uFill>
                  <a:solidFill>
                    <a:prstClr val="black">
                      <a:alpha val="0"/>
                    </a:prstClr>
                  </a:solidFill>
                </a:uFill>
                <a:latin typeface="Century Gothic"/>
                <a:ea typeface="Century Gothic"/>
                <a:cs typeface="Century Gothic"/>
              </a:rPr>
              <a:t>(actions, obligations, fonds communs de placement, </a:t>
            </a:r>
            <a:br>
              <a:rPr lang="fr-CA" sz="1800" dirty="0">
                <a:solidFill>
                  <a:srgbClr val="000000"/>
                </a:solidFill>
                <a:uFill>
                  <a:solidFill>
                    <a:prstClr val="black">
                      <a:alpha val="0"/>
                    </a:prstClr>
                  </a:solidFill>
                </a:uFill>
                <a:latin typeface="Century Gothic"/>
                <a:ea typeface="Century Gothic"/>
                <a:cs typeface="Century Gothic"/>
              </a:rPr>
            </a:br>
            <a:r>
              <a:rPr lang="fr-CA" sz="1800" dirty="0">
                <a:solidFill>
                  <a:srgbClr val="000000"/>
                </a:solidFill>
                <a:uFill>
                  <a:solidFill>
                    <a:prstClr val="black">
                      <a:alpha val="0"/>
                    </a:prstClr>
                  </a:solidFill>
                </a:uFill>
                <a:latin typeface="Century Gothic"/>
                <a:ea typeface="Century Gothic"/>
                <a:cs typeface="Century Gothic"/>
              </a:rPr>
              <a:t>immobilier, FNB?)</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Combien d’argent suis-je en mesure d’investir, et d’éventuellement à perdre?</a:t>
            </a:r>
            <a:r>
              <a:rPr lang="fr-CA" sz="1800" dirty="0">
                <a:solidFill>
                  <a:srgbClr val="000000"/>
                </a:solidFill>
                <a:uFill>
                  <a:solidFill>
                    <a:prstClr val="black">
                      <a:alpha val="0"/>
                    </a:prstClr>
                  </a:solidFill>
                </a:uFill>
                <a:latin typeface="Century Gothic"/>
                <a:ea typeface="Century Gothic"/>
                <a:cs typeface="Century Gothic"/>
              </a:rPr>
              <a:t>(suis-je en mesure de faire face à d’éventuelles pertes émotionnellement et financièrement?)</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Est-ce que je préfère gérer mes placements moi-même ou faire appel à un professionnel ou une professionnelle?</a:t>
            </a:r>
            <a:r>
              <a:rPr lang="fr-CA" sz="1800" dirty="0">
                <a:solidFill>
                  <a:srgbClr val="000000"/>
                </a:solidFill>
                <a:uFill>
                  <a:solidFill>
                    <a:prstClr val="black">
                      <a:alpha val="0"/>
                    </a:prstClr>
                  </a:solidFill>
                </a:uFill>
                <a:latin typeface="Century Gothic"/>
                <a:ea typeface="Century Gothic"/>
                <a:cs typeface="Century Gothic"/>
              </a:rPr>
              <a:t>(ai-je le temps et l’expérience nécessaires pour gérer moi-même mes placements?)</a:t>
            </a:r>
          </a:p>
          <a:p>
            <a:pPr marL="182563" indent="-182563">
              <a:lnSpc>
                <a:spcPct val="120000"/>
              </a:lnSpc>
            </a:pPr>
            <a:r>
              <a:rPr lang="fr-CA" sz="1800" b="1" dirty="0">
                <a:solidFill>
                  <a:srgbClr val="000000"/>
                </a:solidFill>
                <a:uFill>
                  <a:solidFill>
                    <a:prstClr val="black">
                      <a:alpha val="0"/>
                    </a:prstClr>
                  </a:solidFill>
                </a:uFill>
                <a:latin typeface="Century Gothic"/>
                <a:ea typeface="Century Gothic"/>
                <a:cs typeface="Century Gothic"/>
              </a:rPr>
              <a:t>Est-ce que je prends cette décision d’investissement de manière émotionnelle ou logique?</a:t>
            </a:r>
            <a:r>
              <a:rPr lang="fr-CA" sz="1800" dirty="0">
                <a:solidFill>
                  <a:srgbClr val="000000"/>
                </a:solidFill>
                <a:uFill>
                  <a:solidFill>
                    <a:prstClr val="black">
                      <a:alpha val="0"/>
                    </a:prstClr>
                  </a:solidFill>
                </a:uFill>
                <a:latin typeface="Century Gothic"/>
                <a:ea typeface="Century Gothic"/>
                <a:cs typeface="Century Gothic"/>
              </a:rPr>
              <a:t>(est-ce que j’investis dans une tendance temporaire ou est-ce que je m’en tiens à un plan judicieux?)</a:t>
            </a:r>
            <a:endParaRPr lang="en-US" dirty="0"/>
          </a:p>
          <a:p>
            <a:endParaRPr lang="en-US" dirty="0"/>
          </a:p>
        </p:txBody>
      </p:sp>
    </p:spTree>
    <p:extLst>
      <p:ext uri="{BB962C8B-B14F-4D97-AF65-F5344CB8AC3E}">
        <p14:creationId xmlns:p14="http://schemas.microsoft.com/office/powerpoint/2010/main" val="6441733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9A209-E35A-1845-85D4-5302751246E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54F8511-FADE-D05F-C616-A74D8C55099B}"/>
              </a:ext>
            </a:extLst>
          </p:cNvPr>
          <p:cNvSpPr/>
          <p:nvPr>
            <p:custDataLst>
              <p:tags r:id="rId1"/>
            </p:custDataLst>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0EFD8"/>
              </a:solidFill>
            </a:endParaRPr>
          </a:p>
        </p:txBody>
      </p:sp>
      <p:sp>
        <p:nvSpPr>
          <p:cNvPr id="2" name="Title 1">
            <a:extLst>
              <a:ext uri="{FF2B5EF4-FFF2-40B4-BE49-F238E27FC236}">
                <a16:creationId xmlns:a16="http://schemas.microsoft.com/office/drawing/2014/main" id="{02963CCF-7FFC-C85F-889C-023A417F1DFC}"/>
              </a:ext>
            </a:extLst>
          </p:cNvPr>
          <p:cNvSpPr>
            <a:spLocks noGrp="1"/>
          </p:cNvSpPr>
          <p:nvPr>
            <p:ph type="ctrTitle"/>
            <p:custDataLst>
              <p:tags r:id="rId2"/>
            </p:custDataLst>
          </p:nvPr>
        </p:nvSpPr>
        <p:spPr>
          <a:xfrm>
            <a:off x="516903" y="2779734"/>
            <a:ext cx="11158193" cy="1298532"/>
          </a:xfrm>
        </p:spPr>
        <p:txBody>
          <a:bodyPr/>
          <a:lstStyle/>
          <a:p>
            <a:pPr>
              <a:spcBef>
                <a:spcPts val="1000"/>
              </a:spcBef>
            </a:pPr>
            <a:r>
              <a:rPr lang="fr-CA" sz="4500" b="1" i="0" u="none" strike="noStrike" cap="none" baseline="0">
                <a:solidFill>
                  <a:srgbClr val="205885"/>
                </a:solidFill>
                <a:effectLst/>
                <a:uFill>
                  <a:solidFill>
                    <a:prstClr val="black">
                      <a:alpha val="0"/>
                    </a:prstClr>
                  </a:solidFill>
                </a:uFill>
                <a:latin typeface="Century Gothic"/>
                <a:ea typeface="Century Gothic"/>
                <a:cs typeface="Century Gothic"/>
              </a:rPr>
              <a:t>Activité </a:t>
            </a:r>
            <a:br>
              <a:rPr sz="4500"/>
            </a:br>
            <a:r>
              <a:rPr lang="fr-CA" sz="3000" b="0" i="0" u="none" strike="noStrike" cap="none" baseline="0">
                <a:solidFill>
                  <a:srgbClr val="205885"/>
                </a:solidFill>
                <a:effectLst/>
                <a:uFill>
                  <a:solidFill>
                    <a:prstClr val="black">
                      <a:alpha val="0"/>
                    </a:prstClr>
                  </a:solidFill>
                </a:uFill>
                <a:latin typeface="Century Gothic"/>
                <a:ea typeface="Century Gothic"/>
                <a:cs typeface="Century Gothic"/>
              </a:rPr>
              <a:t>Jeu de rôle sur l’investissement autonome</a:t>
            </a:r>
            <a:endParaRPr lang="en-US" sz="3000" b="0"/>
          </a:p>
        </p:txBody>
      </p:sp>
      <p:sp>
        <p:nvSpPr>
          <p:cNvPr id="4" name="Slide Number Placeholder 3">
            <a:extLst>
              <a:ext uri="{FF2B5EF4-FFF2-40B4-BE49-F238E27FC236}">
                <a16:creationId xmlns:a16="http://schemas.microsoft.com/office/drawing/2014/main" id="{254432BA-4BF5-B6B4-3F25-4EFB0F428123}"/>
              </a:ext>
            </a:extLst>
          </p:cNvPr>
          <p:cNvSpPr>
            <a:spLocks noGrp="1"/>
          </p:cNvSpPr>
          <p:nvPr>
            <p:ph type="sldNum" sz="quarter" idx="12"/>
            <p:custDataLst>
              <p:tags r:id="rId3"/>
            </p:custDataLst>
          </p:nvPr>
        </p:nvSpPr>
        <p:spPr/>
        <p:txBody>
          <a:bodyPr/>
          <a:lstStyle/>
          <a:p>
            <a:fld id="{DFDF98CC-160E-494C-8C3C-8CDC5FA257DE}" type="slidenum">
              <a:rPr lang="en-US" smtClean="0"/>
              <a:t>14</a:t>
            </a:fld>
            <a:endParaRPr lang="en-US"/>
          </a:p>
        </p:txBody>
      </p:sp>
    </p:spTree>
    <p:extLst>
      <p:ext uri="{BB962C8B-B14F-4D97-AF65-F5344CB8AC3E}">
        <p14:creationId xmlns:p14="http://schemas.microsoft.com/office/powerpoint/2010/main" val="29480841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3964-CC64-B031-0D41-839A1BA42648}"/>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Directives</a:t>
            </a:r>
            <a:endParaRPr lang="en-US"/>
          </a:p>
        </p:txBody>
      </p:sp>
      <p:sp>
        <p:nvSpPr>
          <p:cNvPr id="3" name="Subtitle 2">
            <a:extLst>
              <a:ext uri="{FF2B5EF4-FFF2-40B4-BE49-F238E27FC236}">
                <a16:creationId xmlns:a16="http://schemas.microsoft.com/office/drawing/2014/main" id="{2A650659-B9A7-14ED-7AA4-D1673DE90224}"/>
              </a:ext>
            </a:extLst>
          </p:cNvPr>
          <p:cNvSpPr>
            <a:spLocks noGrp="1"/>
          </p:cNvSpPr>
          <p:nvPr>
            <p:ph type="subTitle" idx="1"/>
            <p:custDataLst>
              <p:tags r:id="rId2"/>
            </p:custDataLst>
          </p:nvPr>
        </p:nvSpPr>
        <p:spPr/>
        <p:txBody>
          <a:bodyPr>
            <a:normAutofit/>
          </a:bodyPr>
          <a:lstStyle/>
          <a:p>
            <a:pPr marL="457200" lvl="0" indent="-368300">
              <a:spcBef>
                <a:spcPct val="0"/>
              </a:spcBef>
              <a:buClr>
                <a:schemeClr val="dk1"/>
              </a:buClr>
              <a:buSzPts val="2200"/>
              <a:buAutoNum type="arabicPeriod"/>
            </a:pPr>
            <a:r>
              <a:rPr lang="fr-CA" sz="2400" b="0" i="0" u="none" strike="noStrike" cap="none" baseline="0">
                <a:solidFill>
                  <a:srgbClr val="000000"/>
                </a:solidFill>
                <a:effectLst/>
                <a:uFill>
                  <a:solidFill>
                    <a:prstClr val="black">
                      <a:alpha val="0"/>
                    </a:prstClr>
                  </a:solidFill>
                </a:uFill>
                <a:latin typeface="Century Gothic"/>
                <a:ea typeface="Century Gothic"/>
                <a:cs typeface="Century Gothic"/>
              </a:rPr>
              <a:t>Chaque élève reçoit une fiche client et une fiche de préparation. </a:t>
            </a:r>
          </a:p>
          <a:p>
            <a:pPr marL="457200" lvl="0" indent="-368300">
              <a:spcBef>
                <a:spcPct val="0"/>
              </a:spcBef>
              <a:buClr>
                <a:schemeClr val="dk1"/>
              </a:buClr>
              <a:buSzPts val="2200"/>
              <a:buAutoNum type="arabicPeriod"/>
            </a:pPr>
            <a:r>
              <a:rPr lang="fr-CA" sz="2400" b="0" i="0" u="none" strike="noStrike" cap="none" baseline="0">
                <a:solidFill>
                  <a:srgbClr val="000000"/>
                </a:solidFill>
                <a:effectLst/>
                <a:uFill>
                  <a:solidFill>
                    <a:prstClr val="black">
                      <a:alpha val="0"/>
                    </a:prstClr>
                  </a:solidFill>
                </a:uFill>
                <a:latin typeface="Century Gothic"/>
                <a:ea typeface="Century Gothic"/>
                <a:cs typeface="Century Gothic"/>
              </a:rPr>
              <a:t>Chaque élève joue le rôle du client ou de la cliente, et s’appuie sur des recherches en ligne ou sur les leçons précédentes pour définir les stratégies les mieux adaptées pour lui ou elle. </a:t>
            </a:r>
          </a:p>
          <a:p>
            <a:pPr marL="457200" lvl="0" indent="-368300">
              <a:spcBef>
                <a:spcPct val="0"/>
              </a:spcBef>
              <a:buClr>
                <a:schemeClr val="dk1"/>
              </a:buClr>
              <a:buSzPts val="2200"/>
              <a:buAutoNum type="arabicPeriod"/>
            </a:pPr>
            <a:r>
              <a:rPr lang="fr-CA" sz="2400" b="0" i="0" u="none" strike="noStrike" cap="none" baseline="0">
                <a:solidFill>
                  <a:srgbClr val="000000"/>
                </a:solidFill>
                <a:effectLst/>
                <a:uFill>
                  <a:solidFill>
                    <a:prstClr val="black">
                      <a:alpha val="0"/>
                    </a:prstClr>
                  </a:solidFill>
                </a:uFill>
                <a:latin typeface="Century Gothic"/>
                <a:ea typeface="Century Gothic"/>
                <a:cs typeface="Century Gothic"/>
              </a:rPr>
              <a:t>Chaque élève note ses idées stratégiques sur la fiche de préparation.</a:t>
            </a:r>
          </a:p>
          <a:p>
            <a:pPr marL="457200" lvl="0" indent="-368300">
              <a:spcBef>
                <a:spcPct val="0"/>
              </a:spcBef>
              <a:buClr>
                <a:schemeClr val="dk1"/>
              </a:buClr>
              <a:buSzPts val="2200"/>
              <a:buAutoNum type="arabicPeriod"/>
            </a:pPr>
            <a:r>
              <a:rPr lang="fr-CA" sz="2400">
                <a:solidFill>
                  <a:srgbClr val="000000"/>
                </a:solidFill>
                <a:uFill>
                  <a:solidFill>
                    <a:prstClr val="black">
                      <a:alpha val="0"/>
                    </a:prstClr>
                  </a:solidFill>
                </a:uFill>
                <a:latin typeface="Century Gothic"/>
                <a:ea typeface="Century Gothic"/>
                <a:cs typeface="Century Gothic"/>
              </a:rPr>
              <a:t>Ensuite, t</a:t>
            </a:r>
            <a:r>
              <a:rPr lang="fr-CA" sz="2400" b="0" i="0" u="none" strike="noStrike" cap="none" baseline="0">
                <a:solidFill>
                  <a:srgbClr val="000000"/>
                </a:solidFill>
                <a:effectLst/>
                <a:uFill>
                  <a:solidFill>
                    <a:prstClr val="black">
                      <a:alpha val="0"/>
                    </a:prstClr>
                  </a:solidFill>
                </a:uFill>
                <a:latin typeface="Century Gothic"/>
                <a:ea typeface="Century Gothic"/>
                <a:cs typeface="Century Gothic"/>
              </a:rPr>
              <a:t>ous les élèves ayant la même fiche client se réunissent pour partager leurs stratégies.</a:t>
            </a:r>
          </a:p>
          <a:p>
            <a:pPr marL="457200" lvl="0" indent="-368300">
              <a:spcBef>
                <a:spcPct val="0"/>
              </a:spcBef>
              <a:buClr>
                <a:schemeClr val="dk1"/>
              </a:buClr>
              <a:buSzPts val="2200"/>
              <a:buAutoNum type="arabicPeriod"/>
            </a:pPr>
            <a:r>
              <a:rPr lang="fr-CA" sz="2400" b="0" i="0" u="none" strike="noStrike" cap="none" baseline="0">
                <a:solidFill>
                  <a:srgbClr val="000000"/>
                </a:solidFill>
                <a:effectLst/>
                <a:uFill>
                  <a:solidFill>
                    <a:prstClr val="black">
                      <a:alpha val="0"/>
                    </a:prstClr>
                  </a:solidFill>
                </a:uFill>
                <a:latin typeface="Century Gothic"/>
                <a:ea typeface="Century Gothic"/>
                <a:cs typeface="Century Gothic"/>
              </a:rPr>
              <a:t>Enfin, </a:t>
            </a:r>
            <a:r>
              <a:rPr lang="fr-CA" sz="2400">
                <a:solidFill>
                  <a:srgbClr val="000000"/>
                </a:solidFill>
                <a:uFill>
                  <a:solidFill>
                    <a:prstClr val="black">
                      <a:alpha val="0"/>
                    </a:prstClr>
                  </a:solidFill>
                </a:uFill>
                <a:latin typeface="Century Gothic"/>
                <a:ea typeface="Century Gothic"/>
                <a:cs typeface="Century Gothic"/>
              </a:rPr>
              <a:t>les élèves</a:t>
            </a:r>
            <a:r>
              <a:rPr lang="fr-CA" sz="2400" b="0" i="0" u="none" strike="noStrike" cap="none" baseline="0">
                <a:solidFill>
                  <a:srgbClr val="000000"/>
                </a:solidFill>
                <a:effectLst/>
                <a:uFill>
                  <a:solidFill>
                    <a:prstClr val="black">
                      <a:alpha val="0"/>
                    </a:prstClr>
                  </a:solidFill>
                </a:uFill>
                <a:latin typeface="Century Gothic"/>
                <a:ea typeface="Century Gothic"/>
                <a:cs typeface="Century Gothic"/>
              </a:rPr>
              <a:t> reviennent sur l’activité et partagent leurs impressions.</a:t>
            </a:r>
          </a:p>
        </p:txBody>
      </p:sp>
      <p:sp>
        <p:nvSpPr>
          <p:cNvPr id="4" name="Slide Number Placeholder 3">
            <a:extLst>
              <a:ext uri="{FF2B5EF4-FFF2-40B4-BE49-F238E27FC236}">
                <a16:creationId xmlns:a16="http://schemas.microsoft.com/office/drawing/2014/main" id="{3EDCE9E2-7369-31AD-0B68-8D4237D98F37}"/>
              </a:ext>
            </a:extLst>
          </p:cNvPr>
          <p:cNvSpPr>
            <a:spLocks noGrp="1"/>
          </p:cNvSpPr>
          <p:nvPr>
            <p:ph type="sldNum" sz="quarter" idx="12"/>
            <p:custDataLst>
              <p:tags r:id="rId3"/>
            </p:custDataLst>
          </p:nvPr>
        </p:nvSpPr>
        <p:spPr/>
        <p:txBody>
          <a:bodyPr/>
          <a:lstStyle/>
          <a:p>
            <a:fld id="{DFDF98CC-160E-494C-8C3C-8CDC5FA257DE}" type="slidenum">
              <a:rPr lang="en-US" smtClean="0"/>
              <a:t>15</a:t>
            </a:fld>
            <a:endParaRPr lang="en-US"/>
          </a:p>
        </p:txBody>
      </p:sp>
    </p:spTree>
    <p:extLst>
      <p:ext uri="{BB962C8B-B14F-4D97-AF65-F5344CB8AC3E}">
        <p14:creationId xmlns:p14="http://schemas.microsoft.com/office/powerpoint/2010/main" val="28123815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3DA5-E1AE-1C4E-8403-0F88D6D5650C}"/>
              </a:ext>
            </a:extLst>
          </p:cNvPr>
          <p:cNvSpPr>
            <a:spLocks noGrp="1"/>
          </p:cNvSpPr>
          <p:nvPr>
            <p:ph type="ctrTitle"/>
            <p:custDataLst>
              <p:tags r:id="rId1"/>
            </p:custDataLst>
          </p:nvPr>
        </p:nvSpPr>
        <p:spPr>
          <a:xfrm>
            <a:off x="516903" y="2328176"/>
            <a:ext cx="11158193" cy="668337"/>
          </a:xfrm>
        </p:spPr>
        <p:txBody>
          <a:bodyPr/>
          <a:lstStyle/>
          <a:p>
            <a:r>
              <a:rPr lang="fr-CA" sz="4500" b="1" i="0" u="none" strike="noStrike" cap="none" baseline="0">
                <a:solidFill>
                  <a:srgbClr val="205885"/>
                </a:solidFill>
                <a:effectLst/>
                <a:uFill>
                  <a:solidFill>
                    <a:prstClr val="black">
                      <a:alpha val="0"/>
                    </a:prstClr>
                  </a:solidFill>
                </a:uFill>
                <a:latin typeface="Century Gothic"/>
                <a:ea typeface="Century Gothic"/>
                <a:cs typeface="Century Gothic"/>
              </a:rPr>
              <a:t>Étape 1 : lis ta fiche client et formule des stratégies d’investissement et des questions dans ton document!</a:t>
            </a:r>
            <a:endParaRPr lang="en-US" sz="4500"/>
          </a:p>
        </p:txBody>
      </p:sp>
      <p:sp>
        <p:nvSpPr>
          <p:cNvPr id="4" name="Slide Number Placeholder 3">
            <a:extLst>
              <a:ext uri="{FF2B5EF4-FFF2-40B4-BE49-F238E27FC236}">
                <a16:creationId xmlns:a16="http://schemas.microsoft.com/office/drawing/2014/main" id="{FFDD942D-A5E0-A961-8F9D-3A410CE9062E}"/>
              </a:ext>
            </a:extLst>
          </p:cNvPr>
          <p:cNvSpPr>
            <a:spLocks noGrp="1"/>
          </p:cNvSpPr>
          <p:nvPr>
            <p:ph type="sldNum" sz="quarter" idx="12"/>
            <p:custDataLst>
              <p:tags r:id="rId2"/>
            </p:custDataLst>
          </p:nvPr>
        </p:nvSpPr>
        <p:spPr/>
        <p:txBody>
          <a:bodyPr/>
          <a:lstStyle/>
          <a:p>
            <a:fld id="{DFDF98CC-160E-494C-8C3C-8CDC5FA257DE}" type="slidenum">
              <a:rPr lang="en-US" smtClean="0"/>
              <a:t>16</a:t>
            </a:fld>
            <a:endParaRPr lang="en-US"/>
          </a:p>
        </p:txBody>
      </p:sp>
    </p:spTree>
    <p:extLst>
      <p:ext uri="{BB962C8B-B14F-4D97-AF65-F5344CB8AC3E}">
        <p14:creationId xmlns:p14="http://schemas.microsoft.com/office/powerpoint/2010/main" val="3084107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7D5A8-520F-07E5-EDC2-1EA5EED52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E7188-AA6E-C23D-398C-DB624A557005}"/>
              </a:ext>
            </a:extLst>
          </p:cNvPr>
          <p:cNvSpPr>
            <a:spLocks noGrp="1"/>
          </p:cNvSpPr>
          <p:nvPr>
            <p:ph type="ctrTitle"/>
            <p:custDataLst>
              <p:tags r:id="rId1"/>
            </p:custDataLst>
          </p:nvPr>
        </p:nvSpPr>
        <p:spPr>
          <a:xfrm>
            <a:off x="516903" y="2118111"/>
            <a:ext cx="11158193" cy="668337"/>
          </a:xfrm>
        </p:spPr>
        <p:txBody>
          <a:bodyPr/>
          <a:lstStyle/>
          <a:p>
            <a:r>
              <a:rPr lang="fr-CA" sz="4500" b="1" i="0" u="none" strike="noStrike" cap="none" baseline="0">
                <a:solidFill>
                  <a:srgbClr val="205885"/>
                </a:solidFill>
                <a:effectLst/>
                <a:uFill>
                  <a:solidFill>
                    <a:prstClr val="black">
                      <a:alpha val="0"/>
                    </a:prstClr>
                  </a:solidFill>
                </a:uFill>
                <a:latin typeface="Century Gothic"/>
                <a:ea typeface="Century Gothic"/>
                <a:cs typeface="Century Gothic"/>
              </a:rPr>
              <a:t>Étape 2 : rencontre d’autres élèves qui ont la même fiche client que toi! Discute de tes stratégies et détermine ce qui était semblable et différent!</a:t>
            </a:r>
            <a:endParaRPr lang="en-US" sz="4500"/>
          </a:p>
        </p:txBody>
      </p:sp>
      <p:sp>
        <p:nvSpPr>
          <p:cNvPr id="4" name="Slide Number Placeholder 3">
            <a:extLst>
              <a:ext uri="{FF2B5EF4-FFF2-40B4-BE49-F238E27FC236}">
                <a16:creationId xmlns:a16="http://schemas.microsoft.com/office/drawing/2014/main" id="{C9336DCF-BE5C-D8BB-D612-B793EDB5BC29}"/>
              </a:ext>
            </a:extLst>
          </p:cNvPr>
          <p:cNvSpPr>
            <a:spLocks noGrp="1"/>
          </p:cNvSpPr>
          <p:nvPr>
            <p:ph type="sldNum" sz="quarter" idx="12"/>
            <p:custDataLst>
              <p:tags r:id="rId2"/>
            </p:custDataLst>
          </p:nvPr>
        </p:nvSpPr>
        <p:spPr/>
        <p:txBody>
          <a:bodyPr/>
          <a:lstStyle/>
          <a:p>
            <a:fld id="{DFDF98CC-160E-494C-8C3C-8CDC5FA257DE}" type="slidenum">
              <a:rPr lang="en-US" smtClean="0"/>
              <a:t>17</a:t>
            </a:fld>
            <a:endParaRPr lang="en-US"/>
          </a:p>
        </p:txBody>
      </p:sp>
    </p:spTree>
    <p:extLst>
      <p:ext uri="{BB962C8B-B14F-4D97-AF65-F5344CB8AC3E}">
        <p14:creationId xmlns:p14="http://schemas.microsoft.com/office/powerpoint/2010/main" val="886361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CF830-36BE-573A-A78C-10E407206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27F2B-D7AB-1540-DA71-D1CC63D9227A}"/>
              </a:ext>
            </a:extLst>
          </p:cNvPr>
          <p:cNvSpPr>
            <a:spLocks noGrp="1"/>
          </p:cNvSpPr>
          <p:nvPr>
            <p:ph type="ctrTitle"/>
            <p:custDataLst>
              <p:tags r:id="rId1"/>
            </p:custDataLst>
          </p:nvPr>
        </p:nvSpPr>
        <p:spPr>
          <a:xfrm>
            <a:off x="516903" y="2760663"/>
            <a:ext cx="8923659" cy="668337"/>
          </a:xfrm>
        </p:spPr>
        <p:txBody>
          <a:bodyPr/>
          <a:lstStyle/>
          <a:p>
            <a:r>
              <a:rPr lang="fr-CA" sz="4500" b="1" i="0" u="none" strike="noStrike" cap="none" baseline="0">
                <a:solidFill>
                  <a:srgbClr val="205885"/>
                </a:solidFill>
                <a:effectLst/>
                <a:uFill>
                  <a:solidFill>
                    <a:prstClr val="black">
                      <a:alpha val="0"/>
                    </a:prstClr>
                  </a:solidFill>
                </a:uFill>
                <a:latin typeface="Century Gothic"/>
                <a:ea typeface="Century Gothic"/>
                <a:cs typeface="Century Gothic"/>
              </a:rPr>
              <a:t>Étape 3 : reviens sur l’activité à l’aide de ton document!</a:t>
            </a:r>
            <a:endParaRPr lang="en-US" sz="4500"/>
          </a:p>
        </p:txBody>
      </p:sp>
      <p:sp>
        <p:nvSpPr>
          <p:cNvPr id="4" name="Slide Number Placeholder 3">
            <a:extLst>
              <a:ext uri="{FF2B5EF4-FFF2-40B4-BE49-F238E27FC236}">
                <a16:creationId xmlns:a16="http://schemas.microsoft.com/office/drawing/2014/main" id="{B8F2FC11-C479-4F89-B73A-7BDF1B9AC6BD}"/>
              </a:ext>
            </a:extLst>
          </p:cNvPr>
          <p:cNvSpPr>
            <a:spLocks noGrp="1"/>
          </p:cNvSpPr>
          <p:nvPr>
            <p:ph type="sldNum" sz="quarter" idx="12"/>
            <p:custDataLst>
              <p:tags r:id="rId2"/>
            </p:custDataLst>
          </p:nvPr>
        </p:nvSpPr>
        <p:spPr/>
        <p:txBody>
          <a:bodyPr/>
          <a:lstStyle/>
          <a:p>
            <a:fld id="{DFDF98CC-160E-494C-8C3C-8CDC5FA257DE}" type="slidenum">
              <a:rPr lang="en-US" smtClean="0"/>
              <a:t>18</a:t>
            </a:fld>
            <a:endParaRPr lang="en-US"/>
          </a:p>
        </p:txBody>
      </p:sp>
    </p:spTree>
    <p:extLst>
      <p:ext uri="{BB962C8B-B14F-4D97-AF65-F5344CB8AC3E}">
        <p14:creationId xmlns:p14="http://schemas.microsoft.com/office/powerpoint/2010/main" val="1192098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1812-6AD4-0336-99A6-FF22FBF4A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E89E9-FCC1-223D-A956-CE9BA3DBCA01}"/>
              </a:ext>
            </a:extLst>
          </p:cNvPr>
          <p:cNvSpPr>
            <a:spLocks noGrp="1"/>
          </p:cNvSpPr>
          <p:nvPr>
            <p:ph type="ctrTitle"/>
            <p:custDataLst>
              <p:tags r:id="rId1"/>
            </p:custDataLst>
          </p:nvPr>
        </p:nvSpPr>
        <p:spPr>
          <a:xfrm>
            <a:off x="516903" y="1648553"/>
            <a:ext cx="10740102" cy="668337"/>
          </a:xfrm>
        </p:spPr>
        <p:txBody>
          <a:bodyPr/>
          <a:lstStyle/>
          <a:p>
            <a:pPr marL="622300" indent="-622300"/>
            <a: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t>1. Quelles similitudes ou différences as-tu remarquées en comparant tes stratégies avec celles d’autres élèves ayant la même fiche client que toi?</a:t>
            </a:r>
            <a:endParaRPr lang="en-US" sz="4500" b="0" dirty="0"/>
          </a:p>
        </p:txBody>
      </p:sp>
      <p:sp>
        <p:nvSpPr>
          <p:cNvPr id="4" name="Slide Number Placeholder 3">
            <a:extLst>
              <a:ext uri="{FF2B5EF4-FFF2-40B4-BE49-F238E27FC236}">
                <a16:creationId xmlns:a16="http://schemas.microsoft.com/office/drawing/2014/main" id="{76A2755B-C92F-7DA9-1891-3588C405DFAC}"/>
              </a:ext>
            </a:extLst>
          </p:cNvPr>
          <p:cNvSpPr>
            <a:spLocks noGrp="1"/>
          </p:cNvSpPr>
          <p:nvPr>
            <p:ph type="sldNum" sz="quarter" idx="12"/>
            <p:custDataLst>
              <p:tags r:id="rId2"/>
            </p:custDataLst>
          </p:nvPr>
        </p:nvSpPr>
        <p:spPr/>
        <p:txBody>
          <a:bodyPr/>
          <a:lstStyle/>
          <a:p>
            <a:fld id="{DFDF98CC-160E-494C-8C3C-8CDC5FA257DE}" type="slidenum">
              <a:rPr lang="en-US" smtClean="0"/>
              <a:t>19</a:t>
            </a:fld>
            <a:endParaRPr lang="en-US"/>
          </a:p>
        </p:txBody>
      </p:sp>
    </p:spTree>
    <p:extLst>
      <p:ext uri="{BB962C8B-B14F-4D97-AF65-F5344CB8AC3E}">
        <p14:creationId xmlns:p14="http://schemas.microsoft.com/office/powerpoint/2010/main" val="32498613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EDFB1-319F-6B36-6C1D-C1463BE22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5CE88-B09C-183D-D25D-AA88B1625330}"/>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Objectifs d’apprentissage</a:t>
            </a:r>
          </a:p>
        </p:txBody>
      </p:sp>
      <p:sp>
        <p:nvSpPr>
          <p:cNvPr id="3" name="Subtitle 2">
            <a:extLst>
              <a:ext uri="{FF2B5EF4-FFF2-40B4-BE49-F238E27FC236}">
                <a16:creationId xmlns:a16="http://schemas.microsoft.com/office/drawing/2014/main" id="{8F16C8A3-B0F0-F833-BE28-816AC6C484C1}"/>
              </a:ext>
            </a:extLst>
          </p:cNvPr>
          <p:cNvSpPr>
            <a:spLocks noGrp="1"/>
          </p:cNvSpPr>
          <p:nvPr>
            <p:ph type="subTitle" idx="1"/>
            <p:custDataLst>
              <p:tags r:id="rId2"/>
            </p:custDataLst>
          </p:nvPr>
        </p:nvSpPr>
        <p:spPr>
          <a:xfrm>
            <a:off x="517870" y="1989436"/>
            <a:ext cx="11251795" cy="4003591"/>
          </a:xfrm>
        </p:spPr>
        <p:txBody>
          <a:bodyPr>
            <a:normAutofit fontScale="95000" lnSpcReduction="10000"/>
          </a:bodyPr>
          <a:lstStyle/>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Expliquer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la différence entre investir par soi-même et faire appel à un conseiller ou une conseillère en placements.</a:t>
            </a:r>
          </a:p>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Définir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les concepts clés en matière d’investissement, tels que la tolérance au risque, l’horizon temporel, les connaissances en matière d’investissement et les préférences personnelles.</a:t>
            </a:r>
          </a:p>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Analyser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différentes stratégies d’investissement en fonction du profil financier et des objectifs.</a:t>
            </a:r>
          </a:p>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Évaluer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les avantages et les inconvénients de l’investissement autonome et du recours à un conseiller ou à une conseillère en placements au moyen de jeux de rôle et de réflexions.</a:t>
            </a:r>
          </a:p>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Perfectionner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son esprit critique et ses compétences en matière de prise de décision en choisissant et en justifiant une stratégie d’investissement pour un client fictif.</a:t>
            </a:r>
          </a:p>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Communiquer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efficacement des idées d’investissement et répondre aux questions en utilisant la terminologie financière.</a:t>
            </a:r>
          </a:p>
          <a:p>
            <a:pPr marL="231775" lvl="0" indent="-231775">
              <a:buSzPts val="1700"/>
            </a:pPr>
            <a:r>
              <a:rPr lang="fr-CA" sz="1800" b="1" i="0" u="none" strike="noStrike" cap="none" baseline="0">
                <a:solidFill>
                  <a:srgbClr val="000000"/>
                </a:solidFill>
                <a:effectLst/>
                <a:uFill>
                  <a:solidFill>
                    <a:prstClr val="black">
                      <a:alpha val="0"/>
                    </a:prstClr>
                  </a:solidFill>
                </a:uFill>
                <a:latin typeface="Century Gothic"/>
                <a:ea typeface="Century Gothic"/>
                <a:cs typeface="Century Gothic"/>
              </a:rPr>
              <a:t>Réfléchir</a:t>
            </a:r>
            <a:r>
              <a:rPr lang="fr-CA" sz="1800" b="0" i="0" u="none" strike="noStrike" cap="none" baseline="0">
                <a:solidFill>
                  <a:srgbClr val="000000"/>
                </a:solidFill>
                <a:effectLst/>
                <a:uFill>
                  <a:solidFill>
                    <a:prstClr val="black">
                      <a:alpha val="0"/>
                    </a:prstClr>
                  </a:solidFill>
                </a:uFill>
                <a:latin typeface="Century Gothic"/>
                <a:ea typeface="Century Gothic"/>
                <a:cs typeface="Century Gothic"/>
              </a:rPr>
              <a:t> à ses préférences personnelles en matière d’investissement et à la manière dont les besoins individuels influencent les décisions financières.</a:t>
            </a:r>
          </a:p>
        </p:txBody>
      </p:sp>
      <p:sp>
        <p:nvSpPr>
          <p:cNvPr id="4" name="Slide Number Placeholder 3">
            <a:extLst>
              <a:ext uri="{FF2B5EF4-FFF2-40B4-BE49-F238E27FC236}">
                <a16:creationId xmlns:a16="http://schemas.microsoft.com/office/drawing/2014/main" id="{88419C59-4965-CC3F-E6C9-3CD9DD4C044A}"/>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28234760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0F190-2AD6-AEC1-48C2-3A429DAFC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77E94-22E4-786B-A09C-3B67DD023B05}"/>
              </a:ext>
            </a:extLst>
          </p:cNvPr>
          <p:cNvSpPr>
            <a:spLocks noGrp="1"/>
          </p:cNvSpPr>
          <p:nvPr>
            <p:ph type="ctrTitle"/>
            <p:custDataLst>
              <p:tags r:id="rId1"/>
            </p:custDataLst>
          </p:nvPr>
        </p:nvSpPr>
        <p:spPr>
          <a:xfrm>
            <a:off x="504546" y="1957474"/>
            <a:ext cx="10740102" cy="668337"/>
          </a:xfrm>
        </p:spPr>
        <p:txBody>
          <a:bodyPr/>
          <a:lstStyle/>
          <a:p>
            <a:pPr marL="622300" indent="-622300"/>
            <a: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t>2. L’investissement autonome serait-il utile pour </a:t>
            </a:r>
            <a:r>
              <a:rPr lang="fr-CA" sz="4500" b="0" dirty="0">
                <a:uFill>
                  <a:solidFill>
                    <a:prstClr val="black">
                      <a:alpha val="0"/>
                    </a:prstClr>
                  </a:solidFill>
                </a:uFill>
                <a:latin typeface="Century Gothic"/>
                <a:ea typeface="Century Gothic"/>
                <a:cs typeface="Century Gothic"/>
              </a:rPr>
              <a:t>le </a:t>
            </a:r>
            <a: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t>client ou la cliente que tu personnifiais? Pourquoi ou pourquoi pas?</a:t>
            </a:r>
            <a:endParaRPr lang="en-US" sz="4500" b="0" dirty="0"/>
          </a:p>
        </p:txBody>
      </p:sp>
      <p:sp>
        <p:nvSpPr>
          <p:cNvPr id="4" name="Slide Number Placeholder 3">
            <a:extLst>
              <a:ext uri="{FF2B5EF4-FFF2-40B4-BE49-F238E27FC236}">
                <a16:creationId xmlns:a16="http://schemas.microsoft.com/office/drawing/2014/main" id="{056BF4E0-96FD-84E9-44E3-F7587D591D2E}"/>
              </a:ext>
            </a:extLst>
          </p:cNvPr>
          <p:cNvSpPr>
            <a:spLocks noGrp="1"/>
          </p:cNvSpPr>
          <p:nvPr>
            <p:ph type="sldNum" sz="quarter" idx="12"/>
            <p:custDataLst>
              <p:tags r:id="rId2"/>
            </p:custDataLst>
          </p:nvPr>
        </p:nvSpPr>
        <p:spPr/>
        <p:txBody>
          <a:bodyPr/>
          <a:lstStyle/>
          <a:p>
            <a:fld id="{DFDF98CC-160E-494C-8C3C-8CDC5FA257DE}" type="slidenum">
              <a:rPr lang="en-US" smtClean="0"/>
              <a:t>20</a:t>
            </a:fld>
            <a:endParaRPr lang="en-US"/>
          </a:p>
        </p:txBody>
      </p:sp>
    </p:spTree>
    <p:extLst>
      <p:ext uri="{BB962C8B-B14F-4D97-AF65-F5344CB8AC3E}">
        <p14:creationId xmlns:p14="http://schemas.microsoft.com/office/powerpoint/2010/main" val="8183941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4ED5E-7914-CD08-D306-21099606C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BDC67-A991-7F7D-190D-11D180A01C6A}"/>
              </a:ext>
            </a:extLst>
          </p:cNvPr>
          <p:cNvSpPr>
            <a:spLocks noGrp="1"/>
          </p:cNvSpPr>
          <p:nvPr>
            <p:ph type="ctrTitle"/>
            <p:custDataLst>
              <p:tags r:id="rId1"/>
            </p:custDataLst>
          </p:nvPr>
        </p:nvSpPr>
        <p:spPr>
          <a:xfrm>
            <a:off x="504546" y="1343755"/>
            <a:ext cx="10627211" cy="668337"/>
          </a:xfrm>
        </p:spPr>
        <p:txBody>
          <a:bodyPr/>
          <a:lstStyle/>
          <a:p>
            <a:pPr marL="622300" indent="-622300"/>
            <a: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t>3. Selon toi, à quels types de questions une personne qui investit par elle-même pourrait-elle avoir du mal à répondre sans l’aide d’un conseiller ou d’une conseillère </a:t>
            </a:r>
            <a:b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br>
            <a: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t>en placements? </a:t>
            </a:r>
            <a:endParaRPr lang="en-US" sz="4500" b="0" dirty="0"/>
          </a:p>
        </p:txBody>
      </p:sp>
      <p:sp>
        <p:nvSpPr>
          <p:cNvPr id="4" name="Slide Number Placeholder 3">
            <a:extLst>
              <a:ext uri="{FF2B5EF4-FFF2-40B4-BE49-F238E27FC236}">
                <a16:creationId xmlns:a16="http://schemas.microsoft.com/office/drawing/2014/main" id="{0F1B0F63-01B9-3969-186F-CBC79AEDEEA5}"/>
              </a:ext>
            </a:extLst>
          </p:cNvPr>
          <p:cNvSpPr>
            <a:spLocks noGrp="1"/>
          </p:cNvSpPr>
          <p:nvPr>
            <p:ph type="sldNum" sz="quarter" idx="12"/>
            <p:custDataLst>
              <p:tags r:id="rId2"/>
            </p:custDataLst>
          </p:nvPr>
        </p:nvSpPr>
        <p:spPr/>
        <p:txBody>
          <a:bodyPr/>
          <a:lstStyle/>
          <a:p>
            <a:fld id="{DFDF98CC-160E-494C-8C3C-8CDC5FA257DE}" type="slidenum">
              <a:rPr lang="en-US" smtClean="0"/>
              <a:t>21</a:t>
            </a:fld>
            <a:endParaRPr lang="en-US"/>
          </a:p>
        </p:txBody>
      </p:sp>
    </p:spTree>
    <p:extLst>
      <p:ext uri="{BB962C8B-B14F-4D97-AF65-F5344CB8AC3E}">
        <p14:creationId xmlns:p14="http://schemas.microsoft.com/office/powerpoint/2010/main" val="35874860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9446F-2EC1-A724-469D-E5CECA76F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C720E-62F0-ABDF-D594-E956C7009A84}"/>
              </a:ext>
            </a:extLst>
          </p:cNvPr>
          <p:cNvSpPr>
            <a:spLocks noGrp="1"/>
          </p:cNvSpPr>
          <p:nvPr>
            <p:ph type="ctrTitle"/>
            <p:custDataLst>
              <p:tags r:id="rId1"/>
            </p:custDataLst>
          </p:nvPr>
        </p:nvSpPr>
        <p:spPr>
          <a:xfrm>
            <a:off x="504546" y="1346556"/>
            <a:ext cx="10369400" cy="668337"/>
          </a:xfrm>
        </p:spPr>
        <p:txBody>
          <a:bodyPr/>
          <a:lstStyle/>
          <a:p>
            <a:pPr marL="622300" indent="-622300"/>
            <a:r>
              <a:rPr lang="fr-CA" sz="4500" b="0" i="0" u="none" strike="noStrike" cap="none" baseline="0" dirty="0">
                <a:solidFill>
                  <a:srgbClr val="205885"/>
                </a:solidFill>
                <a:effectLst/>
                <a:uFill>
                  <a:solidFill>
                    <a:prstClr val="black">
                      <a:alpha val="0"/>
                    </a:prstClr>
                  </a:solidFill>
                </a:uFill>
                <a:latin typeface="Century Gothic"/>
                <a:ea typeface="Century Gothic"/>
                <a:cs typeface="Century Gothic"/>
              </a:rPr>
              <a:t>4. Quelle méthode préfères-tu pour gérer tes propres investissements, le faire par toi-même ou travailler avec un conseiller ou une conseillère, et pourquoi?</a:t>
            </a:r>
            <a:endParaRPr lang="en-US" sz="4500" b="0" dirty="0"/>
          </a:p>
        </p:txBody>
      </p:sp>
      <p:sp>
        <p:nvSpPr>
          <p:cNvPr id="4" name="Slide Number Placeholder 3">
            <a:extLst>
              <a:ext uri="{FF2B5EF4-FFF2-40B4-BE49-F238E27FC236}">
                <a16:creationId xmlns:a16="http://schemas.microsoft.com/office/drawing/2014/main" id="{F055C6DE-FAAC-332B-CBA4-79A51BC4D0BC}"/>
              </a:ext>
            </a:extLst>
          </p:cNvPr>
          <p:cNvSpPr>
            <a:spLocks noGrp="1"/>
          </p:cNvSpPr>
          <p:nvPr>
            <p:ph type="sldNum" sz="quarter" idx="12"/>
            <p:custDataLst>
              <p:tags r:id="rId2"/>
            </p:custDataLst>
          </p:nvPr>
        </p:nvSpPr>
        <p:spPr/>
        <p:txBody>
          <a:bodyPr/>
          <a:lstStyle/>
          <a:p>
            <a:fld id="{DFDF98CC-160E-494C-8C3C-8CDC5FA257DE}" type="slidenum">
              <a:rPr lang="en-US" smtClean="0"/>
              <a:t>22</a:t>
            </a:fld>
            <a:endParaRPr lang="en-US"/>
          </a:p>
        </p:txBody>
      </p:sp>
    </p:spTree>
    <p:extLst>
      <p:ext uri="{BB962C8B-B14F-4D97-AF65-F5344CB8AC3E}">
        <p14:creationId xmlns:p14="http://schemas.microsoft.com/office/powerpoint/2010/main" val="5387767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606C-3617-2DFD-1243-E3F5BDB2C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1E68C-643A-F371-A4C4-61A20E9B7824}"/>
              </a:ext>
            </a:extLst>
          </p:cNvPr>
          <p:cNvSpPr>
            <a:spLocks noGrp="1"/>
          </p:cNvSpPr>
          <p:nvPr>
            <p:ph type="ctrTitle"/>
            <p:custDataLst>
              <p:tags r:id="rId1"/>
            </p:custDataLst>
          </p:nvPr>
        </p:nvSpPr>
        <p:spPr>
          <a:xfrm>
            <a:off x="517870" y="1160463"/>
            <a:ext cx="9627027" cy="668337"/>
          </a:xfrm>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Réflexion</a:t>
            </a:r>
          </a:p>
        </p:txBody>
      </p:sp>
      <p:sp>
        <p:nvSpPr>
          <p:cNvPr id="3" name="Subtitle 2">
            <a:extLst>
              <a:ext uri="{FF2B5EF4-FFF2-40B4-BE49-F238E27FC236}">
                <a16:creationId xmlns:a16="http://schemas.microsoft.com/office/drawing/2014/main" id="{998594D9-A065-829B-8361-886E433CD1BB}"/>
              </a:ext>
            </a:extLst>
          </p:cNvPr>
          <p:cNvSpPr>
            <a:spLocks noGrp="1"/>
          </p:cNvSpPr>
          <p:nvPr>
            <p:ph type="subTitle" idx="1"/>
            <p:custDataLst>
              <p:tags r:id="rId2"/>
            </p:custDataLst>
          </p:nvPr>
        </p:nvSpPr>
        <p:spPr>
          <a:xfrm>
            <a:off x="517870" y="1989436"/>
            <a:ext cx="11251795" cy="3550279"/>
          </a:xfrm>
        </p:spPr>
        <p:txBody>
          <a:bodyPr>
            <a:normAutofit/>
          </a:bodyPr>
          <a:lstStyle/>
          <a:p>
            <a:pPr marL="0" indent="0">
              <a:buNone/>
            </a:pP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Directives : </a:t>
            </a:r>
            <a:r>
              <a:rPr lang="fr-CA" sz="2500" i="0" u="none" strike="noStrike" cap="none" baseline="0">
                <a:solidFill>
                  <a:srgbClr val="000000"/>
                </a:solidFill>
                <a:effectLst/>
                <a:uFill>
                  <a:solidFill>
                    <a:prstClr val="black">
                      <a:alpha val="0"/>
                    </a:prstClr>
                  </a:solidFill>
                </a:uFill>
                <a:latin typeface="Century Gothic"/>
                <a:ea typeface="Century Gothic"/>
                <a:cs typeface="Century Gothic"/>
              </a:rPr>
              <a:t>Visionne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la vidéo « Investir avec l’aide d’un conseiller ou par soi-même » et remplis les espaces vides de ton document pendant le visionnement.</a:t>
            </a:r>
          </a:p>
          <a:p>
            <a:endParaRPr lang="en-US">
              <a:ea typeface="+mn-lt"/>
              <a:cs typeface="+mn-lt"/>
            </a:endParaRPr>
          </a:p>
        </p:txBody>
      </p:sp>
      <p:sp>
        <p:nvSpPr>
          <p:cNvPr id="4" name="Slide Number Placeholder 3">
            <a:extLst>
              <a:ext uri="{FF2B5EF4-FFF2-40B4-BE49-F238E27FC236}">
                <a16:creationId xmlns:a16="http://schemas.microsoft.com/office/drawing/2014/main" id="{F57C17DD-43F4-CD84-C32C-DE042FCFA650}"/>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Tree>
    <p:extLst>
      <p:ext uri="{BB962C8B-B14F-4D97-AF65-F5344CB8AC3E}">
        <p14:creationId xmlns:p14="http://schemas.microsoft.com/office/powerpoint/2010/main" val="17069596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70DB5A-9FAA-FC28-FB0F-25810AF6BA79}"/>
              </a:ext>
            </a:extLst>
          </p:cNvPr>
          <p:cNvSpPr/>
          <p:nvPr>
            <p:custDataLst>
              <p:tags r:id="rId1"/>
            </p:custDataLst>
          </p:nvPr>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0EFD8"/>
              </a:solidFill>
            </a:endParaRPr>
          </a:p>
        </p:txBody>
      </p:sp>
      <p:sp>
        <p:nvSpPr>
          <p:cNvPr id="4" name="Slide Number Placeholder 3">
            <a:extLst>
              <a:ext uri="{FF2B5EF4-FFF2-40B4-BE49-F238E27FC236}">
                <a16:creationId xmlns:a16="http://schemas.microsoft.com/office/drawing/2014/main" id="{8188BF9D-E15A-0075-047C-1DC1FA6D97FC}"/>
              </a:ext>
            </a:extLst>
          </p:cNvPr>
          <p:cNvSpPr>
            <a:spLocks noGrp="1"/>
          </p:cNvSpPr>
          <p:nvPr>
            <p:ph type="sldNum" sz="quarter" idx="12"/>
            <p:custDataLst>
              <p:tags r:id="rId2"/>
            </p:custDataLst>
          </p:nvPr>
        </p:nvSpPr>
        <p:spPr/>
        <p:txBody>
          <a:bodyPr/>
          <a:lstStyle/>
          <a:p>
            <a:fld id="{DFDF98CC-160E-494C-8C3C-8CDC5FA257DE}" type="slidenum">
              <a:rPr lang="en-US" smtClean="0"/>
              <a:t>4</a:t>
            </a:fld>
            <a:endParaRPr lang="en-US"/>
          </a:p>
        </p:txBody>
      </p:sp>
      <p:sp>
        <p:nvSpPr>
          <p:cNvPr id="2" name="Title 1">
            <a:extLst>
              <a:ext uri="{FF2B5EF4-FFF2-40B4-BE49-F238E27FC236}">
                <a16:creationId xmlns:a16="http://schemas.microsoft.com/office/drawing/2014/main" id="{811D6B52-C63F-887C-F2D1-AC779029AE08}"/>
              </a:ext>
            </a:extLst>
          </p:cNvPr>
          <p:cNvSpPr>
            <a:spLocks noGrp="1"/>
          </p:cNvSpPr>
          <p:nvPr>
            <p:ph type="ctrTitle"/>
            <p:custDataLst>
              <p:tags r:id="rId3"/>
            </p:custDataLst>
          </p:nvPr>
        </p:nvSpPr>
        <p:spPr>
          <a:xfrm>
            <a:off x="527395" y="1046163"/>
            <a:ext cx="11350280" cy="668337"/>
          </a:xfrm>
        </p:spPr>
        <p:txBody>
          <a:bodyPr/>
          <a:lstStyle/>
          <a:p>
            <a:r>
              <a:rPr lang="fr-CA" sz="3000" b="1" i="0" u="none" strike="noStrike" cap="none" baseline="0">
                <a:solidFill>
                  <a:srgbClr val="205885"/>
                </a:solidFill>
                <a:effectLst/>
                <a:uFill>
                  <a:solidFill>
                    <a:prstClr val="black">
                      <a:alpha val="0"/>
                    </a:prstClr>
                  </a:solidFill>
                </a:uFill>
                <a:latin typeface="Century Gothic"/>
                <a:ea typeface="Century Gothic"/>
                <a:cs typeface="Century Gothic"/>
              </a:rPr>
              <a:t>Vidéo : investir avec l’aide d’un conseiller ou par soi-même</a:t>
            </a:r>
          </a:p>
        </p:txBody>
      </p:sp>
      <p:pic>
        <p:nvPicPr>
          <p:cNvPr id="3" name="Online Media 6" descr="Investir avec l’aide d’un conseiller ou par soi-même">
            <a:hlinkClick r:id="" action="ppaction://media"/>
            <a:extLst>
              <a:ext uri="{FF2B5EF4-FFF2-40B4-BE49-F238E27FC236}">
                <a16:creationId xmlns:a16="http://schemas.microsoft.com/office/drawing/2014/main" id="{5B43ACDB-F2ED-FE6D-47E3-B96797CCE8B7}"/>
              </a:ext>
            </a:extLst>
          </p:cNvPr>
          <p:cNvPicPr>
            <a:picLocks noRot="1" noChangeAspect="1"/>
          </p:cNvPicPr>
          <p:nvPr>
            <a:videoFile r:link="rId4"/>
            <p:custDataLst>
              <p:tags r:id="rId5"/>
            </p:custDataLst>
          </p:nvPr>
        </p:nvPicPr>
        <p:blipFill>
          <a:blip r:embed="rId7"/>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043264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1122-4E27-BE15-D3B2-9A8E27E5075F}"/>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Qu’est-ce que l’investissement autonome?</a:t>
            </a:r>
            <a:endParaRPr lang="en-US" b="0"/>
          </a:p>
        </p:txBody>
      </p:sp>
      <p:sp>
        <p:nvSpPr>
          <p:cNvPr id="3" name="Subtitle 2">
            <a:extLst>
              <a:ext uri="{FF2B5EF4-FFF2-40B4-BE49-F238E27FC236}">
                <a16:creationId xmlns:a16="http://schemas.microsoft.com/office/drawing/2014/main" id="{6EFA8CC5-81FA-1219-6500-46F87839E064}"/>
              </a:ext>
            </a:extLst>
          </p:cNvPr>
          <p:cNvSpPr>
            <a:spLocks noGrp="1"/>
          </p:cNvSpPr>
          <p:nvPr>
            <p:ph type="subTitle" idx="1"/>
            <p:custDataLst>
              <p:tags r:id="rId2"/>
            </p:custDataLst>
          </p:nvPr>
        </p:nvSpPr>
        <p:spPr>
          <a:xfrm>
            <a:off x="517870" y="1991844"/>
            <a:ext cx="4820249" cy="4029786"/>
          </a:xfrm>
        </p:spPr>
        <p:txBody>
          <a:bodyPr>
            <a:noAutofit/>
          </a:bodyPr>
          <a:lstStyle/>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Autonome =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faire les choses toi-même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Choisir tes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investissements</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Contrôler</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tes investissements.</a:t>
            </a:r>
          </a:p>
          <a:p>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Bâtir et gérer ton propre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portefeuille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t>
            </a:r>
          </a:p>
          <a:p>
            <a:endParaRPr lang="en-US">
              <a:cs typeface="Arial"/>
            </a:endParaRPr>
          </a:p>
        </p:txBody>
      </p:sp>
      <p:sp>
        <p:nvSpPr>
          <p:cNvPr id="4" name="Slide Number Placeholder 3">
            <a:extLst>
              <a:ext uri="{FF2B5EF4-FFF2-40B4-BE49-F238E27FC236}">
                <a16:creationId xmlns:a16="http://schemas.microsoft.com/office/drawing/2014/main" id="{521FFCDD-2BAC-11A5-5FBE-83EE5E446708}"/>
              </a:ext>
            </a:extLst>
          </p:cNvPr>
          <p:cNvSpPr>
            <a:spLocks noGrp="1"/>
          </p:cNvSpPr>
          <p:nvPr>
            <p:ph type="sldNum" sz="quarter" idx="12"/>
            <p:custDataLst>
              <p:tags r:id="rId3"/>
            </p:custDataLst>
          </p:nvPr>
        </p:nvSpPr>
        <p:spPr/>
        <p:txBody>
          <a:bodyPr/>
          <a:lstStyle/>
          <a:p>
            <a:fld id="{DFDF98CC-160E-494C-8C3C-8CDC5FA257DE}" type="slidenum">
              <a:rPr lang="en-US" smtClean="0"/>
              <a:t>5</a:t>
            </a:fld>
            <a:endParaRPr lang="en-US"/>
          </a:p>
        </p:txBody>
      </p:sp>
      <p:pic>
        <p:nvPicPr>
          <p:cNvPr id="5" name="Google Shape;110;p22">
            <a:extLst>
              <a:ext uri="{FF2B5EF4-FFF2-40B4-BE49-F238E27FC236}">
                <a16:creationId xmlns:a16="http://schemas.microsoft.com/office/drawing/2014/main" id="{7886FE70-4087-40E3-6878-8BE757EC1F23}"/>
              </a:ext>
            </a:extLst>
          </p:cNvPr>
          <p:cNvPicPr preferRelativeResize="0"/>
          <p:nvPr>
            <p:custDataLst>
              <p:tags r:id="rId4"/>
            </p:custDataLst>
          </p:nvPr>
        </p:nvPicPr>
        <p:blipFill>
          <a:blip r:embed="rId6">
            <a:alphaModFix/>
          </a:blip>
          <a:stretch>
            <a:fillRect/>
          </a:stretch>
        </p:blipFill>
        <p:spPr>
          <a:xfrm>
            <a:off x="6435861" y="1828800"/>
            <a:ext cx="5756139" cy="3837426"/>
          </a:xfrm>
          <a:prstGeom prst="rect">
            <a:avLst/>
          </a:prstGeom>
          <a:noFill/>
          <a:ln>
            <a:noFill/>
          </a:ln>
        </p:spPr>
      </p:pic>
    </p:spTree>
    <p:extLst>
      <p:ext uri="{BB962C8B-B14F-4D97-AF65-F5344CB8AC3E}">
        <p14:creationId xmlns:p14="http://schemas.microsoft.com/office/powerpoint/2010/main" val="14183260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6507-6298-E2F4-26B7-9696B8DE8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21062-9794-C11A-E9A7-B77F33AADF14}"/>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Qu’est-ce qu’un portefeuille?</a:t>
            </a:r>
            <a:endParaRPr lang="en-US" b="0"/>
          </a:p>
        </p:txBody>
      </p:sp>
      <p:sp>
        <p:nvSpPr>
          <p:cNvPr id="3" name="Subtitle 2">
            <a:extLst>
              <a:ext uri="{FF2B5EF4-FFF2-40B4-BE49-F238E27FC236}">
                <a16:creationId xmlns:a16="http://schemas.microsoft.com/office/drawing/2014/main" id="{6C4DA269-339A-AA00-4450-0F4C2D8EC5A0}"/>
              </a:ext>
            </a:extLst>
          </p:cNvPr>
          <p:cNvSpPr>
            <a:spLocks noGrp="1"/>
          </p:cNvSpPr>
          <p:nvPr>
            <p:ph type="subTitle" idx="1"/>
            <p:custDataLst>
              <p:tags r:id="rId2"/>
            </p:custDataLst>
          </p:nvPr>
        </p:nvSpPr>
        <p:spPr>
          <a:xfrm>
            <a:off x="517871" y="1791819"/>
            <a:ext cx="6130064" cy="4029786"/>
          </a:xfrm>
        </p:spPr>
        <p:txBody>
          <a:bodyPr>
            <a:noAutofit/>
          </a:bodyPr>
          <a:lstStyle/>
          <a:p>
            <a:pPr marL="0" indent="0">
              <a:buNone/>
            </a:pPr>
            <a:r>
              <a:rPr lang="fr-CA" sz="1400" dirty="0">
                <a:solidFill>
                  <a:srgbClr val="000000"/>
                </a:solidFill>
                <a:uFill>
                  <a:solidFill>
                    <a:prstClr val="black">
                      <a:alpha val="0"/>
                    </a:prstClr>
                  </a:solidFill>
                </a:uFill>
                <a:latin typeface="Century Gothic"/>
                <a:ea typeface="Century Gothic"/>
                <a:cs typeface="Century Gothic"/>
              </a:rPr>
              <a:t>Un regroupement d’</a:t>
            </a:r>
            <a:r>
              <a:rPr lang="fr-CA" sz="1400" b="1" dirty="0">
                <a:solidFill>
                  <a:srgbClr val="000000"/>
                </a:solidFill>
                <a:uFill>
                  <a:solidFill>
                    <a:prstClr val="black">
                      <a:alpha val="0"/>
                    </a:prstClr>
                  </a:solidFill>
                </a:uFill>
                <a:latin typeface="Century Gothic"/>
                <a:ea typeface="Century Gothic"/>
                <a:cs typeface="Century Gothic"/>
              </a:rPr>
              <a:t>investissements</a:t>
            </a:r>
            <a:r>
              <a:rPr lang="fr-CA" sz="1400" dirty="0">
                <a:solidFill>
                  <a:srgbClr val="000000"/>
                </a:solidFill>
                <a:uFill>
                  <a:solidFill>
                    <a:prstClr val="black">
                      <a:alpha val="0"/>
                    </a:prstClr>
                  </a:solidFill>
                </a:uFill>
                <a:latin typeface="Century Gothic"/>
                <a:ea typeface="Century Gothic"/>
                <a:cs typeface="Century Gothic"/>
              </a:rPr>
              <a:t> (actions, fonds, </a:t>
            </a:r>
            <a:r>
              <a:rPr lang="fr-CA" sz="1400" b="1" dirty="0">
                <a:solidFill>
                  <a:srgbClr val="000000"/>
                </a:solidFill>
                <a:uFill>
                  <a:solidFill>
                    <a:prstClr val="black">
                      <a:alpha val="0"/>
                    </a:prstClr>
                  </a:solidFill>
                </a:uFill>
                <a:latin typeface="Century Gothic"/>
                <a:ea typeface="Century Gothic"/>
                <a:cs typeface="Century Gothic"/>
              </a:rPr>
              <a:t>immobilier</a:t>
            </a:r>
            <a:r>
              <a:rPr lang="fr-CA" sz="1400" dirty="0">
                <a:solidFill>
                  <a:srgbClr val="000000"/>
                </a:solidFill>
                <a:uFill>
                  <a:solidFill>
                    <a:prstClr val="black">
                      <a:alpha val="0"/>
                    </a:prstClr>
                  </a:solidFill>
                </a:uFill>
                <a:latin typeface="Century Gothic"/>
                <a:ea typeface="Century Gothic"/>
                <a:cs typeface="Century Gothic"/>
              </a:rPr>
              <a:t>) qui repose sur les éléments suivants :</a:t>
            </a:r>
          </a:p>
          <a:p>
            <a:pPr>
              <a:spcBef>
                <a:spcPts val="500"/>
              </a:spcBef>
            </a:pPr>
            <a:r>
              <a:rPr lang="fr-CA" sz="1400" b="1" dirty="0">
                <a:solidFill>
                  <a:srgbClr val="000000"/>
                </a:solidFill>
                <a:uFill>
                  <a:solidFill>
                    <a:prstClr val="black">
                      <a:alpha val="0"/>
                    </a:prstClr>
                  </a:solidFill>
                </a:uFill>
                <a:latin typeface="Century Gothic"/>
                <a:ea typeface="Century Gothic"/>
                <a:cs typeface="Century Gothic"/>
              </a:rPr>
              <a:t>horizon temporel :</a:t>
            </a:r>
            <a:r>
              <a:rPr lang="fr-CA" sz="1400" dirty="0">
                <a:solidFill>
                  <a:srgbClr val="000000"/>
                </a:solidFill>
                <a:uFill>
                  <a:solidFill>
                    <a:prstClr val="black">
                      <a:alpha val="0"/>
                    </a:prstClr>
                  </a:solidFill>
                </a:uFill>
                <a:latin typeface="Century Gothic"/>
                <a:ea typeface="Century Gothic"/>
                <a:cs typeface="Century Gothic"/>
              </a:rPr>
              <a:t> durée pendant laquelle une personne prévoit de conserver son argent investi avant d’en avoir besoin;</a:t>
            </a:r>
          </a:p>
          <a:p>
            <a:pPr>
              <a:spcBef>
                <a:spcPts val="500"/>
              </a:spcBef>
            </a:pPr>
            <a:r>
              <a:rPr lang="fr-CA" sz="1400" b="1" dirty="0">
                <a:solidFill>
                  <a:srgbClr val="000000"/>
                </a:solidFill>
                <a:uFill>
                  <a:solidFill>
                    <a:prstClr val="black">
                      <a:alpha val="0"/>
                    </a:prstClr>
                  </a:solidFill>
                </a:uFill>
                <a:latin typeface="Century Gothic"/>
                <a:ea typeface="Century Gothic"/>
                <a:cs typeface="Century Gothic"/>
              </a:rPr>
              <a:t>tolérance au risque :</a:t>
            </a:r>
            <a:r>
              <a:rPr lang="fr-CA" sz="1400" dirty="0">
                <a:solidFill>
                  <a:srgbClr val="000000"/>
                </a:solidFill>
                <a:uFill>
                  <a:solidFill>
                    <a:prstClr val="black">
                      <a:alpha val="0"/>
                    </a:prstClr>
                  </a:solidFill>
                </a:uFill>
                <a:latin typeface="Century Gothic"/>
                <a:ea typeface="Century Gothic"/>
                <a:cs typeface="Century Gothic"/>
              </a:rPr>
              <a:t> degré d’aisance d’une personne à face à la possibilité de perdre de l’argent ou de subir des fluctuations importantes dans ses investissements;</a:t>
            </a:r>
          </a:p>
          <a:p>
            <a:pPr>
              <a:spcBef>
                <a:spcPts val="500"/>
              </a:spcBef>
            </a:pPr>
            <a:r>
              <a:rPr lang="fr-CA" sz="1400" b="1" dirty="0">
                <a:solidFill>
                  <a:srgbClr val="000000"/>
                </a:solidFill>
                <a:uFill>
                  <a:solidFill>
                    <a:prstClr val="black">
                      <a:alpha val="0"/>
                    </a:prstClr>
                  </a:solidFill>
                </a:uFill>
                <a:latin typeface="Century Gothic"/>
                <a:ea typeface="Century Gothic"/>
                <a:cs typeface="Century Gothic"/>
              </a:rPr>
              <a:t>préférences personnelles : </a:t>
            </a:r>
            <a:r>
              <a:rPr lang="fr-CA" sz="1400" dirty="0">
                <a:solidFill>
                  <a:srgbClr val="000000"/>
                </a:solidFill>
                <a:uFill>
                  <a:solidFill>
                    <a:prstClr val="black">
                      <a:alpha val="0"/>
                    </a:prstClr>
                  </a:solidFill>
                </a:uFill>
                <a:latin typeface="Century Gothic"/>
                <a:ea typeface="Century Gothic"/>
                <a:cs typeface="Century Gothic"/>
              </a:rPr>
              <a:t>choix individuels d’une personne concernant les investissements qu’elle souhaite effectuer en fonction de ses intérêts, de ses valeurs ou de son niveau d’aisance à l’égard de différents types d’investissement;</a:t>
            </a:r>
          </a:p>
          <a:p>
            <a:pPr>
              <a:spcBef>
                <a:spcPts val="500"/>
              </a:spcBef>
            </a:pPr>
            <a:r>
              <a:rPr lang="fr-CA" sz="1400" b="1" dirty="0">
                <a:solidFill>
                  <a:srgbClr val="000000"/>
                </a:solidFill>
                <a:uFill>
                  <a:solidFill>
                    <a:prstClr val="black">
                      <a:alpha val="0"/>
                    </a:prstClr>
                  </a:solidFill>
                </a:uFill>
                <a:latin typeface="Century Gothic"/>
                <a:ea typeface="Century Gothic"/>
                <a:cs typeface="Century Gothic"/>
              </a:rPr>
              <a:t>connaissances en matière d’investissement :</a:t>
            </a:r>
            <a:r>
              <a:rPr lang="fr-CA" sz="1400" dirty="0">
                <a:solidFill>
                  <a:srgbClr val="000000"/>
                </a:solidFill>
                <a:uFill>
                  <a:solidFill>
                    <a:prstClr val="black">
                      <a:alpha val="0"/>
                    </a:prstClr>
                  </a:solidFill>
                </a:uFill>
                <a:latin typeface="Century Gothic"/>
                <a:ea typeface="Century Gothic"/>
                <a:cs typeface="Century Gothic"/>
              </a:rPr>
              <a:t> niveau de compréhension d’une personne concernant les marchés financiers, les produits d’investissement et le fonctionnement de l’investissement.</a:t>
            </a:r>
          </a:p>
          <a:p>
            <a:pPr marL="0" indent="0">
              <a:buNone/>
            </a:pPr>
            <a:r>
              <a:rPr lang="fr-CA" sz="1400" dirty="0">
                <a:solidFill>
                  <a:srgbClr val="000000"/>
                </a:solidFill>
                <a:uFill>
                  <a:solidFill>
                    <a:prstClr val="black">
                      <a:alpha val="0"/>
                    </a:prstClr>
                  </a:solidFill>
                </a:uFill>
                <a:latin typeface="Century Gothic"/>
                <a:ea typeface="Century Gothic"/>
                <a:cs typeface="Century Gothic"/>
              </a:rPr>
              <a:t>Exemple : quelqu’un qui épargne pour sa retraite, par rapport à quelqu’un qui épargne pour ses vacances.</a:t>
            </a:r>
          </a:p>
          <a:p>
            <a:endParaRPr lang="en-US" sz="1400" dirty="0">
              <a:cs typeface="Arial"/>
            </a:endParaRPr>
          </a:p>
          <a:p>
            <a:endParaRPr lang="en-US" sz="1400" dirty="0">
              <a:cs typeface="Arial"/>
            </a:endParaRPr>
          </a:p>
        </p:txBody>
      </p:sp>
      <p:sp>
        <p:nvSpPr>
          <p:cNvPr id="4" name="Slide Number Placeholder 3">
            <a:extLst>
              <a:ext uri="{FF2B5EF4-FFF2-40B4-BE49-F238E27FC236}">
                <a16:creationId xmlns:a16="http://schemas.microsoft.com/office/drawing/2014/main" id="{E2F39141-A579-C911-1632-E7875BEB62D1}"/>
              </a:ext>
            </a:extLst>
          </p:cNvPr>
          <p:cNvSpPr>
            <a:spLocks noGrp="1"/>
          </p:cNvSpPr>
          <p:nvPr>
            <p:ph type="sldNum" sz="quarter" idx="12"/>
            <p:custDataLst>
              <p:tags r:id="rId3"/>
            </p:custDataLst>
          </p:nvPr>
        </p:nvSpPr>
        <p:spPr/>
        <p:txBody>
          <a:bodyPr/>
          <a:lstStyle/>
          <a:p>
            <a:fld id="{DFDF98CC-160E-494C-8C3C-8CDC5FA257DE}" type="slidenum">
              <a:rPr lang="en-US" smtClean="0"/>
              <a:t>6</a:t>
            </a:fld>
            <a:endParaRPr lang="en-US"/>
          </a:p>
        </p:txBody>
      </p:sp>
      <p:pic>
        <p:nvPicPr>
          <p:cNvPr id="5" name="Google Shape;129;p25">
            <a:extLst>
              <a:ext uri="{FF2B5EF4-FFF2-40B4-BE49-F238E27FC236}">
                <a16:creationId xmlns:a16="http://schemas.microsoft.com/office/drawing/2014/main" id="{12850FBA-C10D-1E6D-DA4C-5ED6BFA1F607}"/>
              </a:ext>
            </a:extLst>
          </p:cNvPr>
          <p:cNvPicPr preferRelativeResize="0"/>
          <p:nvPr>
            <p:custDataLst>
              <p:tags r:id="rId4"/>
            </p:custDataLst>
          </p:nvPr>
        </p:nvPicPr>
        <p:blipFill>
          <a:blip r:embed="rId6">
            <a:alphaModFix/>
          </a:blip>
          <a:stretch>
            <a:fillRect/>
          </a:stretch>
        </p:blipFill>
        <p:spPr>
          <a:xfrm>
            <a:off x="6918671" y="1991844"/>
            <a:ext cx="5273329" cy="2959199"/>
          </a:xfrm>
          <a:prstGeom prst="rect">
            <a:avLst/>
          </a:prstGeom>
          <a:noFill/>
          <a:ln>
            <a:noFill/>
          </a:ln>
        </p:spPr>
      </p:pic>
    </p:spTree>
    <p:extLst>
      <p:ext uri="{BB962C8B-B14F-4D97-AF65-F5344CB8AC3E}">
        <p14:creationId xmlns:p14="http://schemas.microsoft.com/office/powerpoint/2010/main" val="4275540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980E-23B9-2179-7192-673B33537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78BAE-B57A-1DF9-97F6-385B2F2F0286}"/>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Courtier exécutant</a:t>
            </a:r>
            <a:endParaRPr lang="en-US" b="0"/>
          </a:p>
        </p:txBody>
      </p:sp>
      <p:sp>
        <p:nvSpPr>
          <p:cNvPr id="3" name="Subtitle 2">
            <a:extLst>
              <a:ext uri="{FF2B5EF4-FFF2-40B4-BE49-F238E27FC236}">
                <a16:creationId xmlns:a16="http://schemas.microsoft.com/office/drawing/2014/main" id="{6C3D1212-0A6E-EF97-A5F9-4350268AF4C2}"/>
              </a:ext>
            </a:extLst>
          </p:cNvPr>
          <p:cNvSpPr>
            <a:spLocks noGrp="1"/>
          </p:cNvSpPr>
          <p:nvPr>
            <p:ph type="subTitle" idx="1"/>
            <p:custDataLst>
              <p:tags r:id="rId2"/>
            </p:custDataLst>
          </p:nvPr>
        </p:nvSpPr>
        <p:spPr>
          <a:xfrm>
            <a:off x="517871" y="1991844"/>
            <a:ext cx="6463698" cy="4029786"/>
          </a:xfrm>
        </p:spPr>
        <p:txBody>
          <a:bodyPr>
            <a:noAutofit/>
          </a:bodyPr>
          <a:lstStyle/>
          <a:p>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Plateforme </a:t>
            </a:r>
            <a:r>
              <a:rPr lang="fr-CA" sz="2200" b="1" i="0" u="none" strike="noStrike" cap="none" baseline="0">
                <a:solidFill>
                  <a:srgbClr val="000000"/>
                </a:solidFill>
                <a:effectLst/>
                <a:uFill>
                  <a:solidFill>
                    <a:prstClr val="black">
                      <a:alpha val="0"/>
                    </a:prstClr>
                  </a:solidFill>
                </a:uFill>
                <a:latin typeface="Century Gothic"/>
                <a:ea typeface="Century Gothic"/>
                <a:cs typeface="Century Gothic"/>
              </a:rPr>
              <a:t>en ligne</a:t>
            </a:r>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200" b="1" i="0" u="none" strike="noStrike" cap="none" baseline="0">
                <a:solidFill>
                  <a:srgbClr val="000000"/>
                </a:solidFill>
                <a:effectLst/>
                <a:uFill>
                  <a:solidFill>
                    <a:prstClr val="black">
                      <a:alpha val="0"/>
                    </a:prstClr>
                  </a:solidFill>
                </a:uFill>
                <a:latin typeface="Century Gothic"/>
                <a:ea typeface="Century Gothic"/>
                <a:cs typeface="Century Gothic"/>
              </a:rPr>
              <a:t>Achat et vente</a:t>
            </a:r>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 d’investissements et de </a:t>
            </a:r>
            <a:r>
              <a:rPr lang="fr-CA" sz="2200" b="1" i="0" u="none" strike="noStrike" cap="none" baseline="0">
                <a:solidFill>
                  <a:srgbClr val="000000"/>
                </a:solidFill>
                <a:effectLst/>
                <a:uFill>
                  <a:solidFill>
                    <a:prstClr val="black">
                      <a:alpha val="0"/>
                    </a:prstClr>
                  </a:solidFill>
                </a:uFill>
                <a:latin typeface="Century Gothic"/>
                <a:ea typeface="Century Gothic"/>
                <a:cs typeface="Century Gothic"/>
              </a:rPr>
              <a:t>fonds négociés en bourse (FNB).</a:t>
            </a:r>
            <a:endParaRPr lang="en-US" sz="2200">
              <a:cs typeface="Arial"/>
            </a:endParaRPr>
          </a:p>
          <a:p>
            <a:pPr marL="0" indent="0">
              <a:spcBef>
                <a:spcPts val="2000"/>
              </a:spcBef>
              <a:buNone/>
            </a:pPr>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Ressources :</a:t>
            </a:r>
          </a:p>
          <a:p>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Outil de sélection de </a:t>
            </a:r>
            <a:r>
              <a:rPr lang="fr-CA" sz="2200" b="1" i="0" u="none" strike="noStrike" cap="none" baseline="0">
                <a:solidFill>
                  <a:srgbClr val="000000"/>
                </a:solidFill>
                <a:effectLst/>
                <a:uFill>
                  <a:solidFill>
                    <a:prstClr val="black">
                      <a:alpha val="0"/>
                    </a:prstClr>
                  </a:solidFill>
                </a:uFill>
                <a:latin typeface="Century Gothic"/>
                <a:ea typeface="Century Gothic"/>
                <a:cs typeface="Century Gothic"/>
              </a:rPr>
              <a:t>titres</a:t>
            </a:r>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Sites </a:t>
            </a:r>
            <a:r>
              <a:rPr lang="fr-CA" sz="2200" b="1" i="0" u="none" strike="noStrike" cap="none" baseline="0">
                <a:solidFill>
                  <a:srgbClr val="000000"/>
                </a:solidFill>
                <a:effectLst/>
                <a:uFill>
                  <a:solidFill>
                    <a:prstClr val="black">
                      <a:alpha val="0"/>
                    </a:prstClr>
                  </a:solidFill>
                </a:uFill>
                <a:latin typeface="Century Gothic"/>
                <a:ea typeface="Century Gothic"/>
                <a:cs typeface="Century Gothic"/>
              </a:rPr>
              <a:t>d’actualités</a:t>
            </a:r>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 financières.</a:t>
            </a:r>
          </a:p>
          <a:p>
            <a:r>
              <a:rPr lang="fr-CA" sz="2200" b="0" i="0" u="none" strike="noStrike" cap="none" baseline="0">
                <a:solidFill>
                  <a:srgbClr val="000000"/>
                </a:solidFill>
                <a:effectLst/>
                <a:uFill>
                  <a:solidFill>
                    <a:prstClr val="black">
                      <a:alpha val="0"/>
                    </a:prstClr>
                  </a:solidFill>
                </a:uFill>
                <a:latin typeface="Century Gothic"/>
                <a:ea typeface="Century Gothic"/>
                <a:cs typeface="Century Gothic"/>
              </a:rPr>
              <a:t>Plateformes courantes (Questrade, Wealthsimple, Robinhood).</a:t>
            </a:r>
            <a:br>
              <a:rPr sz="2000"/>
            </a:br>
            <a:endParaRPr lang="en-US" sz="2000">
              <a:cs typeface="Arial"/>
            </a:endParaRPr>
          </a:p>
          <a:p>
            <a:endParaRPr lang="en-US">
              <a:cs typeface="Arial"/>
            </a:endParaRPr>
          </a:p>
          <a:p>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518CB3FE-4589-3037-0B5A-5D5FA2FDE70F}"/>
              </a:ext>
            </a:extLst>
          </p:cNvPr>
          <p:cNvSpPr>
            <a:spLocks noGrp="1"/>
          </p:cNvSpPr>
          <p:nvPr>
            <p:ph type="sldNum" sz="quarter" idx="12"/>
            <p:custDataLst>
              <p:tags r:id="rId3"/>
            </p:custDataLst>
          </p:nvPr>
        </p:nvSpPr>
        <p:spPr/>
        <p:txBody>
          <a:bodyPr/>
          <a:lstStyle/>
          <a:p>
            <a:fld id="{DFDF98CC-160E-494C-8C3C-8CDC5FA257DE}" type="slidenum">
              <a:rPr lang="en-US" smtClean="0"/>
              <a:t>7</a:t>
            </a:fld>
            <a:endParaRPr lang="en-US"/>
          </a:p>
        </p:txBody>
      </p:sp>
      <p:sp>
        <p:nvSpPr>
          <p:cNvPr id="5" name="Oval 4">
            <a:extLst>
              <a:ext uri="{FF2B5EF4-FFF2-40B4-BE49-F238E27FC236}">
                <a16:creationId xmlns:a16="http://schemas.microsoft.com/office/drawing/2014/main" id="{60CFCEAA-BB72-499B-2C42-4EE3C5C809D2}"/>
              </a:ext>
            </a:extLst>
          </p:cNvPr>
          <p:cNvSpPr/>
          <p:nvPr>
            <p:custDataLst>
              <p:tags r:id="rId4"/>
            </p:custDataLst>
          </p:nvPr>
        </p:nvSpPr>
        <p:spPr>
          <a:xfrm>
            <a:off x="7703566" y="1991844"/>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8" name="Picture 7" descr="Ligne blanche avec un graphique et une flèche&#10;&#10;Le contenu généré par l’IA peut être incorrect.">
            <a:extLst>
              <a:ext uri="{FF2B5EF4-FFF2-40B4-BE49-F238E27FC236}">
                <a16:creationId xmlns:a16="http://schemas.microsoft.com/office/drawing/2014/main" id="{25A6786C-365A-6A00-3C15-935DF6A49E4B}"/>
              </a:ext>
            </a:extLst>
          </p:cNvPr>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8074415" y="2437749"/>
            <a:ext cx="2795120" cy="2737910"/>
          </a:xfrm>
          <a:prstGeom prst="rect">
            <a:avLst/>
          </a:prstGeom>
        </p:spPr>
      </p:pic>
    </p:spTree>
    <p:extLst>
      <p:ext uri="{BB962C8B-B14F-4D97-AF65-F5344CB8AC3E}">
        <p14:creationId xmlns:p14="http://schemas.microsoft.com/office/powerpoint/2010/main" val="38106786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1D3B-0BA8-1A67-5A73-E3BDBCF8EBC0}"/>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Avantages de l’investissement autonome</a:t>
            </a:r>
            <a:endParaRPr lang="en-US"/>
          </a:p>
        </p:txBody>
      </p:sp>
      <p:sp>
        <p:nvSpPr>
          <p:cNvPr id="3" name="Subtitle 2">
            <a:extLst>
              <a:ext uri="{FF2B5EF4-FFF2-40B4-BE49-F238E27FC236}">
                <a16:creationId xmlns:a16="http://schemas.microsoft.com/office/drawing/2014/main" id="{823CE1CD-74DF-7651-0A36-35343413F1A0}"/>
              </a:ext>
            </a:extLst>
          </p:cNvPr>
          <p:cNvSpPr>
            <a:spLocks noGrp="1"/>
          </p:cNvSpPr>
          <p:nvPr>
            <p:ph type="subTitle" idx="1"/>
            <p:custDataLst>
              <p:tags r:id="rId2"/>
            </p:custDataLst>
          </p:nvPr>
        </p:nvSpPr>
        <p:spPr>
          <a:xfrm>
            <a:off x="517871" y="1991844"/>
            <a:ext cx="5030314" cy="4029786"/>
          </a:xfrm>
        </p:spPr>
        <p:txBody>
          <a:bodyPr/>
          <a:lstStyle/>
          <a:p>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Contrôle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plus direct sur tes investissements.</a:t>
            </a:r>
          </a:p>
          <a:p>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Économies</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sur les frais de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conseil</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a:t>
            </a:r>
          </a:p>
          <a:p>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Flexibilité</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de modifier ta </a:t>
            </a:r>
            <a:r>
              <a:rPr lang="fr-CA" sz="2500" b="1" i="0" u="none" strike="noStrike" cap="none" baseline="0">
                <a:solidFill>
                  <a:srgbClr val="000000"/>
                </a:solidFill>
                <a:effectLst/>
                <a:uFill>
                  <a:solidFill>
                    <a:prstClr val="black">
                      <a:alpha val="0"/>
                    </a:prstClr>
                  </a:solidFill>
                </a:uFill>
                <a:latin typeface="Century Gothic"/>
                <a:ea typeface="Century Gothic"/>
                <a:cs typeface="Century Gothic"/>
              </a:rPr>
              <a:t>stratégie</a:t>
            </a:r>
            <a:r>
              <a:rPr lang="fr-CA" sz="2500" b="0" i="0" u="none" strike="noStrike" cap="none" baseline="0">
                <a:solidFill>
                  <a:srgbClr val="000000"/>
                </a:solidFill>
                <a:effectLst/>
                <a:uFill>
                  <a:solidFill>
                    <a:prstClr val="black">
                      <a:alpha val="0"/>
                    </a:prstClr>
                  </a:solidFill>
                </a:uFill>
                <a:latin typeface="Century Gothic"/>
                <a:ea typeface="Century Gothic"/>
                <a:cs typeface="Century Gothic"/>
              </a:rPr>
              <a:t> en tout temps.</a:t>
            </a:r>
          </a:p>
        </p:txBody>
      </p:sp>
      <p:sp>
        <p:nvSpPr>
          <p:cNvPr id="4" name="Slide Number Placeholder 3">
            <a:extLst>
              <a:ext uri="{FF2B5EF4-FFF2-40B4-BE49-F238E27FC236}">
                <a16:creationId xmlns:a16="http://schemas.microsoft.com/office/drawing/2014/main" id="{D0BCDDC6-9257-8CCC-5600-1BDD2DB34FC6}"/>
              </a:ext>
            </a:extLst>
          </p:cNvPr>
          <p:cNvSpPr>
            <a:spLocks noGrp="1"/>
          </p:cNvSpPr>
          <p:nvPr>
            <p:ph type="sldNum" sz="quarter" idx="12"/>
            <p:custDataLst>
              <p:tags r:id="rId3"/>
            </p:custDataLst>
          </p:nvPr>
        </p:nvSpPr>
        <p:spPr/>
        <p:txBody>
          <a:bodyPr/>
          <a:lstStyle/>
          <a:p>
            <a:fld id="{DFDF98CC-160E-494C-8C3C-8CDC5FA257DE}" type="slidenum">
              <a:rPr lang="en-US" smtClean="0"/>
              <a:t>8</a:t>
            </a:fld>
            <a:endParaRPr lang="en-US"/>
          </a:p>
        </p:txBody>
      </p:sp>
      <p:pic>
        <p:nvPicPr>
          <p:cNvPr id="5" name="Google Shape;167;p31">
            <a:extLst>
              <a:ext uri="{FF2B5EF4-FFF2-40B4-BE49-F238E27FC236}">
                <a16:creationId xmlns:a16="http://schemas.microsoft.com/office/drawing/2014/main" id="{5C93350E-2FDD-FB2B-606A-A690ED63AE80}"/>
              </a:ext>
            </a:extLst>
          </p:cNvPr>
          <p:cNvPicPr preferRelativeResize="0"/>
          <p:nvPr>
            <p:custDataLst>
              <p:tags r:id="rId4"/>
            </p:custDataLst>
          </p:nvPr>
        </p:nvPicPr>
        <p:blipFill>
          <a:blip r:embed="rId6">
            <a:alphaModFix/>
          </a:blip>
          <a:stretch>
            <a:fillRect/>
          </a:stretch>
        </p:blipFill>
        <p:spPr>
          <a:xfrm>
            <a:off x="5925592" y="1828800"/>
            <a:ext cx="6266408" cy="4177605"/>
          </a:xfrm>
          <a:prstGeom prst="rect">
            <a:avLst/>
          </a:prstGeom>
          <a:noFill/>
          <a:ln>
            <a:noFill/>
          </a:ln>
        </p:spPr>
      </p:pic>
    </p:spTree>
    <p:extLst>
      <p:ext uri="{BB962C8B-B14F-4D97-AF65-F5344CB8AC3E}">
        <p14:creationId xmlns:p14="http://schemas.microsoft.com/office/powerpoint/2010/main" val="42557732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D6D5-87D1-3656-DE7E-07DE548AD851}"/>
              </a:ext>
            </a:extLst>
          </p:cNvPr>
          <p:cNvSpPr>
            <a:spLocks noGrp="1"/>
          </p:cNvSpPr>
          <p:nvPr>
            <p:ph type="ctrTitle"/>
            <p:custDataLst>
              <p:tags r:id="rId1"/>
            </p:custDataLst>
          </p:nvPr>
        </p:nvSpPr>
        <p:spPr/>
        <p:txBody>
          <a:bodyPr/>
          <a:lstStyle/>
          <a:p>
            <a:r>
              <a:rPr lang="fr-CA" sz="3200" b="1" i="0" u="none" strike="noStrike" cap="none" baseline="0">
                <a:solidFill>
                  <a:srgbClr val="205885"/>
                </a:solidFill>
                <a:effectLst/>
                <a:uFill>
                  <a:solidFill>
                    <a:prstClr val="black">
                      <a:alpha val="0"/>
                    </a:prstClr>
                  </a:solidFill>
                </a:uFill>
                <a:latin typeface="Century Gothic"/>
                <a:ea typeface="Century Gothic"/>
                <a:cs typeface="Century Gothic"/>
              </a:rPr>
              <a:t>Inconvénients de l’investissement autonome</a:t>
            </a:r>
            <a:endParaRPr lang="en-US"/>
          </a:p>
        </p:txBody>
      </p:sp>
      <p:sp>
        <p:nvSpPr>
          <p:cNvPr id="3" name="Subtitle 2">
            <a:extLst>
              <a:ext uri="{FF2B5EF4-FFF2-40B4-BE49-F238E27FC236}">
                <a16:creationId xmlns:a16="http://schemas.microsoft.com/office/drawing/2014/main" id="{285D2888-6A37-8EE3-B0C7-5EED5AD464F3}"/>
              </a:ext>
            </a:extLst>
          </p:cNvPr>
          <p:cNvSpPr>
            <a:spLocks noGrp="1"/>
          </p:cNvSpPr>
          <p:nvPr>
            <p:ph type="subTitle" idx="1"/>
            <p:custDataLst>
              <p:tags r:id="rId2"/>
            </p:custDataLst>
          </p:nvPr>
        </p:nvSpPr>
        <p:spPr>
          <a:xfrm>
            <a:off x="517870" y="1991844"/>
            <a:ext cx="5578130" cy="4029786"/>
          </a:xfrm>
        </p:spPr>
        <p:txBody>
          <a:bodyPr>
            <a:normAutofit fontScale="92500" lnSpcReduction="10000"/>
          </a:bodyPr>
          <a:lstStyle/>
          <a:p>
            <a:r>
              <a:rPr lang="fr-CA" sz="2000">
                <a:solidFill>
                  <a:srgbClr val="000000"/>
                </a:solidFill>
                <a:uFill>
                  <a:solidFill>
                    <a:prstClr val="black">
                      <a:alpha val="0"/>
                    </a:prstClr>
                  </a:solidFill>
                </a:uFill>
                <a:latin typeface="Century Gothic"/>
                <a:ea typeface="Century Gothic"/>
                <a:cs typeface="Century Gothic"/>
              </a:rPr>
              <a:t>Tu dois consacrer plus de temps à faire des </a:t>
            </a:r>
            <a:r>
              <a:rPr lang="fr-CA" sz="2000" b="1">
                <a:solidFill>
                  <a:srgbClr val="000000"/>
                </a:solidFill>
                <a:uFill>
                  <a:solidFill>
                    <a:prstClr val="black">
                      <a:alpha val="0"/>
                    </a:prstClr>
                  </a:solidFill>
                </a:uFill>
                <a:latin typeface="Century Gothic"/>
                <a:ea typeface="Century Gothic"/>
                <a:cs typeface="Century Gothic"/>
              </a:rPr>
              <a:t>recherches</a:t>
            </a:r>
            <a:r>
              <a:rPr lang="fr-CA" sz="2000">
                <a:solidFill>
                  <a:srgbClr val="000000"/>
                </a:solidFill>
                <a:uFill>
                  <a:solidFill>
                    <a:prstClr val="black">
                      <a:alpha val="0"/>
                    </a:prstClr>
                  </a:solidFill>
                </a:uFill>
                <a:latin typeface="Century Gothic"/>
                <a:ea typeface="Century Gothic"/>
                <a:cs typeface="Century Gothic"/>
              </a:rPr>
              <a:t> et à </a:t>
            </a:r>
            <a:r>
              <a:rPr lang="fr-CA" sz="2000" b="1">
                <a:solidFill>
                  <a:srgbClr val="000000"/>
                </a:solidFill>
                <a:uFill>
                  <a:solidFill>
                    <a:prstClr val="black">
                      <a:alpha val="0"/>
                    </a:prstClr>
                  </a:solidFill>
                </a:uFill>
                <a:latin typeface="Century Gothic"/>
                <a:ea typeface="Century Gothic"/>
                <a:cs typeface="Century Gothic"/>
              </a:rPr>
              <a:t>surveiller</a:t>
            </a:r>
            <a:r>
              <a:rPr lang="fr-CA" sz="2000">
                <a:solidFill>
                  <a:srgbClr val="000000"/>
                </a:solidFill>
                <a:uFill>
                  <a:solidFill>
                    <a:prstClr val="black">
                      <a:alpha val="0"/>
                    </a:prstClr>
                  </a:solidFill>
                </a:uFill>
                <a:latin typeface="Century Gothic"/>
                <a:ea typeface="Century Gothic"/>
                <a:cs typeface="Century Gothic"/>
              </a:rPr>
              <a:t> l’évolution de tes investissements.</a:t>
            </a:r>
          </a:p>
          <a:p>
            <a:r>
              <a:rPr lang="fr-CA" sz="2000">
                <a:solidFill>
                  <a:srgbClr val="000000"/>
                </a:solidFill>
                <a:uFill>
                  <a:solidFill>
                    <a:prstClr val="black">
                      <a:alpha val="0"/>
                    </a:prstClr>
                  </a:solidFill>
                </a:uFill>
                <a:latin typeface="Century Gothic"/>
                <a:ea typeface="Century Gothic"/>
                <a:cs typeface="Century Gothic"/>
              </a:rPr>
              <a:t>La </a:t>
            </a:r>
            <a:r>
              <a:rPr lang="fr-CA" sz="2000" b="1">
                <a:solidFill>
                  <a:srgbClr val="000000"/>
                </a:solidFill>
                <a:uFill>
                  <a:solidFill>
                    <a:prstClr val="black">
                      <a:alpha val="0"/>
                    </a:prstClr>
                  </a:solidFill>
                </a:uFill>
                <a:latin typeface="Century Gothic"/>
                <a:ea typeface="Century Gothic"/>
                <a:cs typeface="Century Gothic"/>
              </a:rPr>
              <a:t>responsabilité</a:t>
            </a:r>
            <a:r>
              <a:rPr lang="fr-CA" sz="2000">
                <a:solidFill>
                  <a:srgbClr val="000000"/>
                </a:solidFill>
                <a:uFill>
                  <a:solidFill>
                    <a:prstClr val="black">
                      <a:alpha val="0"/>
                    </a:prstClr>
                  </a:solidFill>
                </a:uFill>
                <a:latin typeface="Century Gothic"/>
                <a:ea typeface="Century Gothic"/>
                <a:cs typeface="Century Gothic"/>
              </a:rPr>
              <a:t> d’investir repose entièrement sur toi.</a:t>
            </a:r>
          </a:p>
          <a:p>
            <a:r>
              <a:rPr lang="fr-CA" sz="2000">
                <a:solidFill>
                  <a:srgbClr val="000000"/>
                </a:solidFill>
                <a:uFill>
                  <a:solidFill>
                    <a:prstClr val="black">
                      <a:alpha val="0"/>
                    </a:prstClr>
                  </a:solidFill>
                </a:uFill>
                <a:latin typeface="Century Gothic"/>
                <a:ea typeface="Century Gothic"/>
                <a:cs typeface="Century Gothic"/>
              </a:rPr>
              <a:t>La</a:t>
            </a:r>
            <a:r>
              <a:rPr lang="fr-CA" sz="2000" b="1">
                <a:solidFill>
                  <a:srgbClr val="000000"/>
                </a:solidFill>
                <a:uFill>
                  <a:solidFill>
                    <a:prstClr val="black">
                      <a:alpha val="0"/>
                    </a:prstClr>
                  </a:solidFill>
                </a:uFill>
                <a:latin typeface="Century Gothic"/>
                <a:ea typeface="Century Gothic"/>
                <a:cs typeface="Century Gothic"/>
              </a:rPr>
              <a:t> courbe</a:t>
            </a:r>
            <a:r>
              <a:rPr lang="fr-CA" sz="2000">
                <a:solidFill>
                  <a:srgbClr val="000000"/>
                </a:solidFill>
                <a:uFill>
                  <a:solidFill>
                    <a:prstClr val="black">
                      <a:alpha val="0"/>
                    </a:prstClr>
                  </a:solidFill>
                </a:uFill>
                <a:latin typeface="Century Gothic"/>
                <a:ea typeface="Century Gothic"/>
                <a:cs typeface="Century Gothic"/>
              </a:rPr>
              <a:t> d’apprentissage est longue, car comprendre les marchés prend du temps.</a:t>
            </a:r>
          </a:p>
          <a:p>
            <a:r>
              <a:rPr lang="fr-CA" sz="2000">
                <a:solidFill>
                  <a:srgbClr val="000000"/>
                </a:solidFill>
                <a:uFill>
                  <a:solidFill>
                    <a:prstClr val="black">
                      <a:alpha val="0"/>
                    </a:prstClr>
                  </a:solidFill>
                </a:uFill>
                <a:latin typeface="Century Gothic"/>
                <a:ea typeface="Century Gothic"/>
                <a:cs typeface="Century Gothic"/>
              </a:rPr>
              <a:t>Les personnes ayant moins d’expérience ont plus de chances de commettre des </a:t>
            </a:r>
            <a:r>
              <a:rPr lang="fr-CA" sz="2000" b="1">
                <a:solidFill>
                  <a:srgbClr val="000000"/>
                </a:solidFill>
                <a:uFill>
                  <a:solidFill>
                    <a:prstClr val="black">
                      <a:alpha val="0"/>
                    </a:prstClr>
                  </a:solidFill>
                </a:uFill>
                <a:latin typeface="Century Gothic"/>
                <a:ea typeface="Century Gothic"/>
                <a:cs typeface="Century Gothic"/>
              </a:rPr>
              <a:t>erreurs</a:t>
            </a:r>
            <a:r>
              <a:rPr lang="fr-CA" sz="2000">
                <a:solidFill>
                  <a:srgbClr val="000000"/>
                </a:solidFill>
                <a:uFill>
                  <a:solidFill>
                    <a:prstClr val="black">
                      <a:alpha val="0"/>
                    </a:prstClr>
                  </a:solidFill>
                </a:uFill>
                <a:latin typeface="Century Gothic"/>
                <a:ea typeface="Century Gothic"/>
                <a:cs typeface="Century Gothic"/>
              </a:rPr>
              <a:t>.</a:t>
            </a:r>
          </a:p>
          <a:p>
            <a:r>
              <a:rPr lang="fr-CA" sz="2000">
                <a:solidFill>
                  <a:srgbClr val="000000"/>
                </a:solidFill>
                <a:uFill>
                  <a:solidFill>
                    <a:prstClr val="black">
                      <a:alpha val="0"/>
                    </a:prstClr>
                  </a:solidFill>
                </a:uFill>
                <a:latin typeface="Century Gothic"/>
                <a:ea typeface="Century Gothic"/>
                <a:cs typeface="Century Gothic"/>
              </a:rPr>
              <a:t>Il y a un risque de vivre un </a:t>
            </a:r>
            <a:r>
              <a:rPr lang="fr-CA" sz="2000" b="1">
                <a:solidFill>
                  <a:srgbClr val="000000"/>
                </a:solidFill>
                <a:uFill>
                  <a:solidFill>
                    <a:prstClr val="black">
                      <a:alpha val="0"/>
                    </a:prstClr>
                  </a:solidFill>
                </a:uFill>
                <a:latin typeface="Century Gothic"/>
                <a:ea typeface="Century Gothic"/>
                <a:cs typeface="Century Gothic"/>
              </a:rPr>
              <a:t>stress</a:t>
            </a:r>
            <a:r>
              <a:rPr lang="fr-CA" sz="2000">
                <a:solidFill>
                  <a:srgbClr val="000000"/>
                </a:solidFill>
                <a:uFill>
                  <a:solidFill>
                    <a:prstClr val="black">
                      <a:alpha val="0"/>
                    </a:prstClr>
                  </a:solidFill>
                </a:uFill>
                <a:latin typeface="Century Gothic"/>
                <a:ea typeface="Century Gothic"/>
                <a:cs typeface="Century Gothic"/>
              </a:rPr>
              <a:t> émotionnel et psychologique.</a:t>
            </a:r>
            <a:endParaRPr lang="en-US"/>
          </a:p>
          <a:p>
            <a:endParaRPr lang="en-US"/>
          </a:p>
        </p:txBody>
      </p:sp>
      <p:sp>
        <p:nvSpPr>
          <p:cNvPr id="4" name="Slide Number Placeholder 3">
            <a:extLst>
              <a:ext uri="{FF2B5EF4-FFF2-40B4-BE49-F238E27FC236}">
                <a16:creationId xmlns:a16="http://schemas.microsoft.com/office/drawing/2014/main" id="{D25AD9BF-D0AF-F137-4149-0F311BA786D1}"/>
              </a:ext>
            </a:extLst>
          </p:cNvPr>
          <p:cNvSpPr>
            <a:spLocks noGrp="1"/>
          </p:cNvSpPr>
          <p:nvPr>
            <p:ph type="sldNum" sz="quarter" idx="12"/>
            <p:custDataLst>
              <p:tags r:id="rId3"/>
            </p:custDataLst>
          </p:nvPr>
        </p:nvSpPr>
        <p:spPr/>
        <p:txBody>
          <a:bodyPr/>
          <a:lstStyle/>
          <a:p>
            <a:fld id="{DFDF98CC-160E-494C-8C3C-8CDC5FA257DE}" type="slidenum">
              <a:rPr lang="en-US" smtClean="0"/>
              <a:t>9</a:t>
            </a:fld>
            <a:endParaRPr lang="en-US"/>
          </a:p>
        </p:txBody>
      </p:sp>
      <p:pic>
        <p:nvPicPr>
          <p:cNvPr id="5" name="Google Shape;186;p34">
            <a:extLst>
              <a:ext uri="{FF2B5EF4-FFF2-40B4-BE49-F238E27FC236}">
                <a16:creationId xmlns:a16="http://schemas.microsoft.com/office/drawing/2014/main" id="{A0B42C2B-6999-DA06-5D57-9B0B5C396FFE}"/>
              </a:ext>
            </a:extLst>
          </p:cNvPr>
          <p:cNvPicPr preferRelativeResize="0"/>
          <p:nvPr>
            <p:custDataLst>
              <p:tags r:id="rId4"/>
            </p:custDataLst>
          </p:nvPr>
        </p:nvPicPr>
        <p:blipFill>
          <a:blip r:embed="rId7">
            <a:alphaModFix/>
          </a:blip>
          <a:stretch>
            <a:fillRect/>
          </a:stretch>
        </p:blipFill>
        <p:spPr>
          <a:xfrm>
            <a:off x="6656175" y="1991843"/>
            <a:ext cx="5535825" cy="3695151"/>
          </a:xfrm>
          <a:prstGeom prst="rect">
            <a:avLst/>
          </a:prstGeom>
          <a:noFill/>
          <a:ln>
            <a:noFill/>
          </a:ln>
        </p:spPr>
      </p:pic>
      <p:pic>
        <p:nvPicPr>
          <p:cNvPr id="6" name="Image 22" descr="Une image contenant texte, Police, Graphique, logo&#10;&#10;Description générée automatiquement">
            <a:extLst>
              <a:ext uri="{FF2B5EF4-FFF2-40B4-BE49-F238E27FC236}">
                <a16:creationId xmlns:a16="http://schemas.microsoft.com/office/drawing/2014/main" id="{8DD81060-0022-E192-5DE9-D0D05D2F93F2}"/>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575165" y="278960"/>
            <a:ext cx="2071370" cy="553085"/>
          </a:xfrm>
          <a:prstGeom prst="rect">
            <a:avLst/>
          </a:prstGeom>
        </p:spPr>
      </p:pic>
    </p:spTree>
    <p:extLst>
      <p:ext uri="{BB962C8B-B14F-4D97-AF65-F5344CB8AC3E}">
        <p14:creationId xmlns:p14="http://schemas.microsoft.com/office/powerpoint/2010/main" val="39295225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14.0.570"/>
  <p:tag name="AS_RELEASE_DATE" val="2024.03.31"/>
  <p:tag name="AS_TITLE" val="Aspose.Slides for Java"/>
  <p:tag name="AS_VERSION" val="24.3"/>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Bierstadt"/>
        <a:cs typeface="Arial"/>
      </a:majorFont>
      <a:minorFont>
        <a:latin typeface="Bierstadt"/>
        <a:ea typeface="Bierstad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1159</Words>
  <Application>Microsoft Macintosh PowerPoint</Application>
  <PresentationFormat>Widescreen</PresentationFormat>
  <Paragraphs>105</Paragraphs>
  <Slides>22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Bierstadt</vt:lpstr>
      <vt:lpstr>Calibri</vt:lpstr>
      <vt:lpstr>Century Gothic</vt:lpstr>
      <vt:lpstr>GestaltVTI</vt:lpstr>
      <vt:lpstr>Investir avec l’aide d’un conseiller ou d’une conseillère, ou investir par soi-même   </vt:lpstr>
      <vt:lpstr>Objectifs d’apprentissage</vt:lpstr>
      <vt:lpstr>Réflexion</vt:lpstr>
      <vt:lpstr>Vidéo : investir avec l’aide d’un conseiller ou par soi-même</vt:lpstr>
      <vt:lpstr>Qu’est-ce que l’investissement autonome?</vt:lpstr>
      <vt:lpstr>Qu’est-ce qu’un portefeuille?</vt:lpstr>
      <vt:lpstr>Courtier exécutant</vt:lpstr>
      <vt:lpstr>Avantages de l’investissement autonome</vt:lpstr>
      <vt:lpstr>Inconvénients de l’investissement autonome</vt:lpstr>
      <vt:lpstr>Qu’est-ce qu’un conseiller ou une conseillère en placements?</vt:lpstr>
      <vt:lpstr>Inconvénients de faire appel à un conseiller ou une conseillère en placements</vt:lpstr>
      <vt:lpstr>Quelle est la meilleure stratégie?</vt:lpstr>
      <vt:lpstr>Questions à se poser au moment d’investir</vt:lpstr>
      <vt:lpstr>Activité  Jeu de rôle sur l’investissement autonome</vt:lpstr>
      <vt:lpstr>Directives</vt:lpstr>
      <vt:lpstr>Étape 1 : lis ta fiche client et formule des stratégies d’investissement et des questions dans ton document!</vt:lpstr>
      <vt:lpstr>Étape 2 : rencontre d’autres élèves qui ont la même fiche client que toi! Discute de tes stratégies et détermine ce qui était semblable et différent!</vt:lpstr>
      <vt:lpstr>Étape 3 : reviens sur l’activité à l’aide de ton document!</vt:lpstr>
      <vt:lpstr>1. Quelles similitudes ou différences as-tu remarquées en comparant tes stratégies avec celles d’autres élèves ayant la même fiche client que toi?</vt:lpstr>
      <vt:lpstr>2. L’investissement autonome serait-il utile pour le client ou la cliente que tu personnifiais? Pourquoi ou pourquoi pas?</vt:lpstr>
      <vt:lpstr>3. Selon toi, à quels types de questions une personne qui investit par elle-même pourrait-elle avoir du mal à répondre sans l’aide d’un conseiller ou d’une conseillère  en placements? </vt:lpstr>
      <vt:lpstr>4. Quelle méthode préfères-tu pour gérer tes propres investissements, le faire par toi-même ou travailler avec un conseiller ou une conseillère, et pourquoi?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Walter Goschen</cp:lastModifiedBy>
  <cp:revision>151</cp:revision>
  <dcterms:created xsi:type="dcterms:W3CDTF">2023-10-22T21:01:04Z</dcterms:created>
  <dcterms:modified xsi:type="dcterms:W3CDTF">2026-03-09T19:58:26Z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ActionId">
    <vt:lpwstr>ee0202de-5cf6-46c2-8a21-1c0b412b413b</vt:lpwstr>
  </property>
  <property fmtid="{D5CDD505-2E9C-101B-9397-08002B2CF9AE}" pid="3" name="MSIP_Label_be873328-34e0-4f6c-84cb-dd757c63c1a0_ContentBits">
    <vt:lpwstr>0</vt:lpwstr>
  </property>
  <property fmtid="{D5CDD505-2E9C-101B-9397-08002B2CF9AE}" pid="4" name="MSIP_Label_be873328-34e0-4f6c-84cb-dd757c63c1a0_Enabled">
    <vt:lpwstr>true</vt:lpwstr>
  </property>
  <property fmtid="{D5CDD505-2E9C-101B-9397-08002B2CF9AE}" pid="5" name="MSIP_Label_be873328-34e0-4f6c-84cb-dd757c63c1a0_Method">
    <vt:lpwstr>Privileged</vt:lpwstr>
  </property>
  <property fmtid="{D5CDD505-2E9C-101B-9397-08002B2CF9AE}" pid="6" name="MSIP_Label_be873328-34e0-4f6c-84cb-dd757c63c1a0_Name">
    <vt:lpwstr>FIL-Internal</vt:lpwstr>
  </property>
  <property fmtid="{D5CDD505-2E9C-101B-9397-08002B2CF9AE}" pid="7" name="MSIP_Label_be873328-34e0-4f6c-84cb-dd757c63c1a0_SetDate">
    <vt:lpwstr>2023-11-01T18:04:36Z</vt:lpwstr>
  </property>
  <property fmtid="{D5CDD505-2E9C-101B-9397-08002B2CF9AE}" pid="8" name="MSIP_Label_be873328-34e0-4f6c-84cb-dd757c63c1a0_SiteId">
    <vt:lpwstr>6b94db52-3791-432c-b97e-871411cd202e</vt:lpwstr>
  </property>
</Properties>
</file>