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26"/>
  </p:notesMasterIdLst>
  <p:sldIdLst>
    <p:sldId id="281" r:id="rId2"/>
    <p:sldId id="513" r:id="rId3"/>
    <p:sldId id="565" r:id="rId4"/>
    <p:sldId id="444" r:id="rId5"/>
    <p:sldId id="566" r:id="rId6"/>
    <p:sldId id="567" r:id="rId7"/>
    <p:sldId id="568" r:id="rId8"/>
    <p:sldId id="445" r:id="rId9"/>
    <p:sldId id="529" r:id="rId10"/>
    <p:sldId id="485" r:id="rId11"/>
    <p:sldId id="487" r:id="rId12"/>
    <p:sldId id="488" r:id="rId13"/>
    <p:sldId id="490" r:id="rId14"/>
    <p:sldId id="471" r:id="rId15"/>
    <p:sldId id="474" r:id="rId16"/>
    <p:sldId id="503" r:id="rId17"/>
    <p:sldId id="544" r:id="rId18"/>
    <p:sldId id="509" r:id="rId19"/>
    <p:sldId id="545" r:id="rId20"/>
    <p:sldId id="569" r:id="rId21"/>
    <p:sldId id="570" r:id="rId22"/>
    <p:sldId id="571" r:id="rId23"/>
    <p:sldId id="572" r:id="rId24"/>
    <p:sldId id="573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8E8AFF-33CE-EC3B-1309-EA4582E6916F}" name="Carvonis, Marjorie" initials="MC" userId="S::marjorie.carvonis@fidelity.ca::bceb300a-304c-4056-9df4-1360d33b8e4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agliardi, Monica" initials="GM" lastIdx="0" clrIdx="1"/>
  <p:cmAuthor id="1" name="Young, Alexandra" initials="YA" lastIdx="0" clrIdx="2"/>
  <p:cmAuthor id="2" name="Gill, Ravina" initials="GR" lastIdx="0" clrIdx="3"/>
  <p:cmAuthor id="3" name="Ponce, Vanessa" initials="PV" lastIdx="0" clrIdx="4"/>
  <p:cmAuthor id="4" name="Darien Desroches" initials="DD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972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287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9444D-42D3-4CC0-927A-FF18E050527A}" type="datetimeFigureOut">
              <a:t>11/02/2026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6D0F3-C04C-4EB4-93F2-B3F04278AF6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591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Video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8193" cy="6683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2FD5A5-A16C-00DE-E581-0AFD83A16CAB}"/>
              </a:ext>
            </a:extLst>
          </p:cNvPr>
          <p:cNvSpPr/>
          <p:nvPr userDrawn="1"/>
        </p:nvSpPr>
        <p:spPr>
          <a:xfrm>
            <a:off x="0" y="2057400"/>
            <a:ext cx="12192000" cy="3963988"/>
          </a:xfrm>
          <a:prstGeom prst="rect">
            <a:avLst/>
          </a:prstGeom>
          <a:solidFill>
            <a:srgbClr val="B9E5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0EF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08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76990" y="995362"/>
            <a:ext cx="5027005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9639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7518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7BD47B-C187-494C-812F-46BE0040B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76945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ulle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8193" cy="6683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1991844"/>
            <a:ext cx="11158193" cy="402978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 algn="l">
              <a:lnSpc>
                <a:spcPct val="100000"/>
              </a:lnSpc>
              <a:buClr>
                <a:srgbClr val="A2AAAD"/>
              </a:buClr>
              <a:buFont typeface="Arial" panose="020B0604020202020204" pitchFamily="34" charset="0"/>
              <a:buChar char="•"/>
              <a:defRPr sz="2500" i="0"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18188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125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1160463"/>
            <a:ext cx="11158193" cy="53237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4BBE33-EAC1-3B1E-8EFB-448124FA14AC}"/>
              </a:ext>
            </a:extLst>
          </p:cNvPr>
          <p:cNvSpPr txBox="1"/>
          <p:nvPr userDrawn="1"/>
        </p:nvSpPr>
        <p:spPr>
          <a:xfrm>
            <a:off x="552033" y="2009274"/>
            <a:ext cx="5247187" cy="401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A535C0-5BE2-5A59-3D11-8ABCC9A629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7525" y="2128838"/>
            <a:ext cx="5184775" cy="3892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B27B774-CAD3-DF42-BBF0-6DE55F243F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97220" y="2128838"/>
            <a:ext cx="5184775" cy="3892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819007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46977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4968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F4AA536-072F-4374-926E-17E038EC7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4940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658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5013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0752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1757" y="6451599"/>
            <a:ext cx="637909" cy="1691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1" y="230284"/>
            <a:ext cx="1842447" cy="466685"/>
          </a:xfrm>
          <a:prstGeom prst="rect">
            <a:avLst/>
          </a:prstGeom>
          <a:solidFill>
            <a:srgbClr val="00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A690"/>
              </a:solidFill>
            </a:endParaRPr>
          </a:p>
        </p:txBody>
      </p:sp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CD5AB2A9-403F-025D-C64F-BA17CAA50F3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0" y="6277840"/>
            <a:ext cx="1600200" cy="3429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BC3D8A-1F30-A2D6-D920-8223E6E639FB}"/>
              </a:ext>
            </a:extLst>
          </p:cNvPr>
          <p:cNvSpPr txBox="1"/>
          <p:nvPr userDrawn="1"/>
        </p:nvSpPr>
        <p:spPr>
          <a:xfrm>
            <a:off x="409433" y="278960"/>
            <a:ext cx="1433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Leçon 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3B7BA9-0BD9-9116-F1CC-B9CA6D49E9E4}"/>
              </a:ext>
            </a:extLst>
          </p:cNvPr>
          <p:cNvSpPr txBox="1"/>
          <p:nvPr userDrawn="1"/>
        </p:nvSpPr>
        <p:spPr>
          <a:xfrm>
            <a:off x="2395310" y="6433019"/>
            <a:ext cx="480051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  <a:buClr>
                <a:srgbClr val="A2AAAD"/>
              </a:buClr>
            </a:pPr>
            <a:r>
              <a:rPr lang="en-CA" sz="900" b="0" i="0" u="none" strike="noStrike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© 2026 </a:t>
            </a:r>
            <a:r>
              <a:rPr lang="en-CA" sz="900" b="0" i="0" u="none" strike="noStrike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FIDELITY INVESTMENTS CANADA S.R.I.        </a:t>
            </a:r>
            <a:r>
              <a:rPr lang="en-CA" sz="900" dirty="0">
                <a:latin typeface="Century Gothic" panose="020B0502020202020204" pitchFamily="34" charset="0"/>
              </a:rPr>
              <a:t>3469423-v2025123</a:t>
            </a:r>
            <a:endParaRPr lang="en-US" sz="900" dirty="0">
              <a:solidFill>
                <a:schemeClr val="accent5"/>
              </a:solidFill>
              <a:latin typeface="Century Gothic" panose="020B0502020202020204" pitchFamily="34" charset="0"/>
              <a:cs typeface="Arial"/>
            </a:endParaRPr>
          </a:p>
        </p:txBody>
      </p:sp>
      <p:pic>
        <p:nvPicPr>
          <p:cNvPr id="8" name="Image 22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65906EBA-63F6-5E9B-8B3F-87681DCAAE8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336" y="201313"/>
            <a:ext cx="1857375" cy="49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5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25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ransition/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6.xml"/><Relationship Id="rId5" Type="http://schemas.openxmlformats.org/officeDocument/2006/relationships/video" Target="https://www.youtube.com/embed/WUBHRVtNsxM?list=PLBzmUd_ESwotHoBQVE0l2LIfSrf-_dGFU" TargetMode="External"/><Relationship Id="rId4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5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12" Type="http://schemas.openxmlformats.org/officeDocument/2006/relationships/image" Target="../media/image9.jpe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8.jpeg"/><Relationship Id="rId5" Type="http://schemas.openxmlformats.org/officeDocument/2006/relationships/tags" Target="../tags/tag46.xml"/><Relationship Id="rId10" Type="http://schemas.openxmlformats.org/officeDocument/2006/relationships/image" Target="../media/image7.jpeg"/><Relationship Id="rId4" Type="http://schemas.openxmlformats.org/officeDocument/2006/relationships/tags" Target="../tags/tag45.xml"/><Relationship Id="rId9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10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11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2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3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14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7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10" Type="http://schemas.openxmlformats.org/officeDocument/2006/relationships/image" Target="../media/image17.png"/><Relationship Id="rId4" Type="http://schemas.openxmlformats.org/officeDocument/2006/relationships/tags" Target="../tags/tag73.xml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13" Type="http://schemas.openxmlformats.org/officeDocument/2006/relationships/image" Target="../media/image21.png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12" Type="http://schemas.openxmlformats.org/officeDocument/2006/relationships/image" Target="../media/image20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image" Target="../media/image19.png"/><Relationship Id="rId5" Type="http://schemas.openxmlformats.org/officeDocument/2006/relationships/tags" Target="../tags/tag80.xml"/><Relationship Id="rId10" Type="http://schemas.openxmlformats.org/officeDocument/2006/relationships/image" Target="../media/image18.png"/><Relationship Id="rId4" Type="http://schemas.openxmlformats.org/officeDocument/2006/relationships/tags" Target="../tags/tag79.xml"/><Relationship Id="rId9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9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9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10.xml"/><Relationship Id="rId7" Type="http://schemas.openxmlformats.org/officeDocument/2006/relationships/image" Target="../media/image20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27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29.xml"/><Relationship Id="rId5" Type="http://schemas.openxmlformats.org/officeDocument/2006/relationships/video" Target="https://www.youtube.com/embed/WUBHRVtNsxM?list=PLBzmUd_ESwotHoBQVE0l2LIfSrf-_dGFU" TargetMode="External"/><Relationship Id="rId4" Type="http://schemas.openxmlformats.org/officeDocument/2006/relationships/tags" Target="../tags/tag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ADED-E4F4-96B4-771C-22B444389C6E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fr-CA" sz="3200" b="1" i="0" u="none" strike="noStrike" cap="none" baseline="0" dirty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Suivi du rendement du portefeuille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EBC07-E89A-480E-0B63-1C54B7A5080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1ADBB-F79D-BADA-AC9D-C2A8B61D783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6CB1-45A9-C8FE-81D0-492E8B4ED96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</a:t>
            </a:fld>
            <a:endParaRPr lang="en-US"/>
          </a:p>
        </p:txBody>
      </p:sp>
      <p:pic>
        <p:nvPicPr>
          <p:cNvPr id="8" name="Online Media 4" descr="Comment investir : Suivi du portefeuille">
            <a:hlinkClick r:id="" action="ppaction://media"/>
            <a:extLst>
              <a:ext uri="{FF2B5EF4-FFF2-40B4-BE49-F238E27FC236}">
                <a16:creationId xmlns:a16="http://schemas.microsoft.com/office/drawing/2014/main" id="{E9C5B09D-259D-1F56-6963-C0F5006C3833}"/>
              </a:ext>
            </a:extLst>
          </p:cNvPr>
          <p:cNvPicPr>
            <a:picLocks noRot="1" noChangeAspect="1"/>
          </p:cNvPicPr>
          <p:nvPr>
            <a:videoFile r:link="rId5"/>
            <p:custDataLst>
              <p:tags r:id="rId6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290483" y="2420027"/>
            <a:ext cx="5611034" cy="31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530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1A1CF-3088-DAFE-5132-02A17299C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538CA-3390-8027-D048-DAFB2E862E9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Pourquoi doit-on surveiller le rendement?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844F5-1B8F-482D-FBA4-28CEEB6AE12E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5370" y="1989436"/>
            <a:ext cx="6144183" cy="4003591"/>
          </a:xfrm>
        </p:spPr>
        <p:txBody>
          <a:bodyPr>
            <a:noAutofit/>
          </a:bodyPr>
          <a:lstStyle/>
          <a:p>
            <a:pPr marL="411163" indent="-265113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Investir sans faire de suivi, c’est comme conduire sans compteur de vitesse</a:t>
            </a:r>
          </a:p>
          <a:p>
            <a:pPr marL="411163" indent="-265113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Surveiller ton portefeuille permet de t’assurer que tout est conforme à tes objectifs et à ton niveau de tolérance au risque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B7024-297F-18DE-226D-DEB8758A32C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10</a:t>
            </a:fld>
            <a:endParaRPr lang="en-US"/>
          </a:p>
        </p:txBody>
      </p:sp>
      <p:pic>
        <p:nvPicPr>
          <p:cNvPr id="5" name="Google Shape;133;p21" title="pexels-jessef11-1213294.jpg">
            <a:extLst>
              <a:ext uri="{FF2B5EF4-FFF2-40B4-BE49-F238E27FC236}">
                <a16:creationId xmlns:a16="http://schemas.microsoft.com/office/drawing/2014/main" id="{10281C03-A0D0-2D60-2546-F83377F17C83}"/>
              </a:ext>
            </a:extLst>
          </p:cNvPr>
          <p:cNvPicPr preferRelativeResize="0"/>
          <p:nvPr>
            <p:custDataLst>
              <p:tags r:id="rId4"/>
            </p:custDataLst>
          </p:nvPr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45265" y="1989436"/>
            <a:ext cx="5246735" cy="3496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11333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E907-9514-F20F-5990-E08F136B9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B59F6-E9BD-5BB3-A3A5-14823AB07BE6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Qu’est-ce qu’un indice de référence?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120C54-EB82-C688-BF36-CC1D33BF6B0B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5371" y="1989436"/>
            <a:ext cx="5582518" cy="4003591"/>
          </a:xfrm>
        </p:spPr>
        <p:txBody>
          <a:bodyPr>
            <a:noAutofit/>
          </a:bodyPr>
          <a:lstStyle/>
          <a:p>
            <a:pPr marL="498475" indent="-352425">
              <a:spcBef>
                <a:spcPts val="1200"/>
              </a:spcBef>
              <a:buSzTx/>
            </a:pPr>
            <a:r>
              <a:rPr lang="fr-CA" sz="2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Un point de référence pour comparer le rendement de ton portefeuille</a:t>
            </a:r>
          </a:p>
          <a:p>
            <a:pPr marL="498475" indent="-352425">
              <a:spcBef>
                <a:spcPts val="1200"/>
              </a:spcBef>
              <a:buSzTx/>
            </a:pPr>
            <a:r>
              <a:rPr lang="fr-CA" sz="2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Une mesure pour évaluer l’efficacité de ta stratégie de placement</a:t>
            </a:r>
          </a:p>
          <a:p>
            <a:pPr marL="498475" indent="-352425">
              <a:spcBef>
                <a:spcPts val="1200"/>
              </a:spcBef>
              <a:buSzTx/>
            </a:pPr>
            <a:r>
              <a:rPr lang="fr-CA" sz="2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Un indicateur qui permet d’évaluer si la composition de ton portefeuille est conforme</a:t>
            </a:r>
          </a:p>
          <a:p>
            <a:pPr marL="498475" indent="-352425">
              <a:spcBef>
                <a:spcPts val="1200"/>
              </a:spcBef>
              <a:buSzTx/>
            </a:pPr>
            <a:endParaRPr lang="en-CA" sz="2600" dirty="0">
              <a:solidFill>
                <a:srgbClr val="000000"/>
              </a:solidFill>
            </a:endParaRPr>
          </a:p>
          <a:p>
            <a:pPr marL="498475" indent="-352425">
              <a:spcBef>
                <a:spcPts val="1200"/>
              </a:spcBef>
              <a:buSzTx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80CCD-4D72-D65B-12EE-FEB6D56B4E8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11</a:t>
            </a:fld>
            <a:endParaRPr lang="en-US"/>
          </a:p>
        </p:txBody>
      </p:sp>
      <p:pic>
        <p:nvPicPr>
          <p:cNvPr id="5" name="Google Shape;151;p24" title="pexels-anna-nekrashevich-6801874.jpg">
            <a:extLst>
              <a:ext uri="{FF2B5EF4-FFF2-40B4-BE49-F238E27FC236}">
                <a16:creationId xmlns:a16="http://schemas.microsoft.com/office/drawing/2014/main" id="{AF5A35F6-547E-ED8C-086D-646F99895D9D}"/>
              </a:ext>
            </a:extLst>
          </p:cNvPr>
          <p:cNvPicPr preferRelativeResize="0"/>
          <p:nvPr>
            <p:custDataLst>
              <p:tags r:id="rId4"/>
            </p:custDataLst>
          </p:nvPr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40187" y="1845688"/>
            <a:ext cx="5351813" cy="38518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130863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BBDC5-22D9-FF3B-AE49-EF082863E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B546B-88E8-E5AE-8F62-2C62C0D45BAC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Types d’indices de référence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B6B472-90F0-F8F6-0546-F2213BF33ED0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5370" y="1989436"/>
            <a:ext cx="6049181" cy="4003591"/>
          </a:xfrm>
        </p:spPr>
        <p:txBody>
          <a:bodyPr>
            <a:noAutofit/>
          </a:bodyPr>
          <a:lstStyle/>
          <a:p>
            <a:pPr marL="411163" indent="-265113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Exemples : S&amp;P/TSX, S&amp;P 500, NASDAQ, Dow Jones</a:t>
            </a:r>
          </a:p>
          <a:p>
            <a:pPr marL="411163" indent="-265113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Indice axé sur les technologies : Indice composé NASDAQ</a:t>
            </a:r>
          </a:p>
          <a:p>
            <a:pPr marL="411163" indent="-265113">
              <a:spcBef>
                <a:spcPts val="1200"/>
              </a:spcBef>
              <a:buSzTx/>
            </a:pPr>
            <a:r>
              <a:rPr lang="fr-CA" sz="26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Indice combiné équilibré : 50 % de l’indice global des obligations mondiales + 50 % de l’indice S&amp;P 500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610D8-CAA4-2CD7-01AE-57AF0EF56CB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12</a:t>
            </a:fld>
            <a:endParaRPr lang="en-US"/>
          </a:p>
        </p:txBody>
      </p:sp>
      <p:pic>
        <p:nvPicPr>
          <p:cNvPr id="5" name="Google Shape;169;p27" title="pexels-kindelmedia-7054384.jpg">
            <a:extLst>
              <a:ext uri="{FF2B5EF4-FFF2-40B4-BE49-F238E27FC236}">
                <a16:creationId xmlns:a16="http://schemas.microsoft.com/office/drawing/2014/main" id="{FD89D1A8-474A-7A47-CA89-0BCEAEB6AC8D}"/>
              </a:ext>
            </a:extLst>
          </p:cNvPr>
          <p:cNvPicPr preferRelativeResize="0"/>
          <p:nvPr>
            <p:custDataLst>
              <p:tags r:id="rId4"/>
            </p:custDataLst>
          </p:nvPr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65023" y="1989436"/>
            <a:ext cx="4962602" cy="2796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474426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6CD37-9DB5-8F16-30FB-43FA2BD60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DBFFC-8DFF-D3E3-4C74-334D36950AD6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71004" y="913746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 dirty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Comment calcule-t-on le rendement?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6E9BF-1936-3A21-1022-287F2BF53D4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13</a:t>
            </a:fld>
            <a:endParaRPr lang="en-US"/>
          </a:p>
        </p:txBody>
      </p:sp>
      <p:pic>
        <p:nvPicPr>
          <p:cNvPr id="7" name="Google Shape;186;p30">
            <a:extLst>
              <a:ext uri="{FF2B5EF4-FFF2-40B4-BE49-F238E27FC236}">
                <a16:creationId xmlns:a16="http://schemas.microsoft.com/office/drawing/2014/main" id="{B5B35466-280B-997D-894B-1CDB855010C3}"/>
              </a:ext>
            </a:extLst>
          </p:cNvPr>
          <p:cNvPicPr preferRelativeResize="0"/>
          <p:nvPr>
            <p:custDataLst>
              <p:tags r:id="rId3"/>
            </p:custDataLst>
          </p:nvPr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372" y="1969606"/>
            <a:ext cx="3736905" cy="434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20FD11-B110-64BC-343F-5537F145BF1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7870" y="2544812"/>
            <a:ext cx="4766649" cy="1049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r-CA" sz="15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Imagine que tu as </a:t>
            </a:r>
            <a:r>
              <a:rPr lang="fr-CA" sz="15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trois</a:t>
            </a:r>
            <a:r>
              <a:rPr lang="fr-CA" sz="15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pommiers. Supposons que la valeur initiale de chaque pommier est de 100 $ et qu’elle augmente à 133,33 $, quel est le rendement?</a:t>
            </a:r>
            <a:endParaRPr lang="en-US" sz="1500" dirty="0">
              <a:latin typeface="Century Gothic" panose="020B0502020202020204" pitchFamily="34" charset="0"/>
            </a:endParaRPr>
          </a:p>
        </p:txBody>
      </p:sp>
      <p:pic>
        <p:nvPicPr>
          <p:cNvPr id="10" name="Google Shape;187;p30">
            <a:extLst>
              <a:ext uri="{FF2B5EF4-FFF2-40B4-BE49-F238E27FC236}">
                <a16:creationId xmlns:a16="http://schemas.microsoft.com/office/drawing/2014/main" id="{14F31E32-4FAF-BBBB-4D08-DC198FC22556}"/>
              </a:ext>
            </a:extLst>
          </p:cNvPr>
          <p:cNvPicPr preferRelativeResize="0"/>
          <p:nvPr>
            <p:custDataLst>
              <p:tags r:id="rId5"/>
            </p:custDataLst>
          </p:nvPr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419" y="3589321"/>
            <a:ext cx="2891231" cy="45359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4527B7-BD32-8A19-53E6-63CBD122129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88916" y="4121700"/>
            <a:ext cx="8180318" cy="139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7500" lvl="0" indent="-209550" algn="l" rtl="0">
              <a:lnSpc>
                <a:spcPct val="115000"/>
              </a:lnSpc>
              <a:spcBef>
                <a:spcPts val="1200"/>
              </a:spcBef>
              <a:spcAft>
                <a:spcPct val="0"/>
              </a:spcAft>
              <a:buClr>
                <a:schemeClr val="dk1"/>
              </a:buClr>
              <a:buSzTx/>
              <a:buAutoNum type="arabicPeriod"/>
            </a:pPr>
            <a:r>
              <a:rPr lang="fr-CA" sz="15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Prends la valeur de tes trois pommiers (400 $)</a:t>
            </a:r>
          </a:p>
          <a:p>
            <a:pPr marL="317500" lvl="0" indent="-20955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Tx/>
              <a:buAutoNum type="arabicPeriod"/>
            </a:pPr>
            <a:r>
              <a:rPr lang="fr-CA" sz="15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Soustrais la valeur initiale (300 $), puis ajoute les pommes qui ont poussé (20 $)</a:t>
            </a:r>
          </a:p>
          <a:p>
            <a:pPr marL="317500" lvl="0" indent="-20955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Tx/>
              <a:buAutoNum type="arabicPeriod"/>
            </a:pPr>
            <a:r>
              <a:rPr lang="fr-CA" sz="15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Divise ce montant par la valeur initiale (300 $)</a:t>
            </a:r>
          </a:p>
          <a:p>
            <a:pPr marL="317500" lvl="0" indent="-20955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Tx/>
              <a:buAutoNum type="arabicPeriod"/>
            </a:pPr>
            <a:r>
              <a:rPr lang="fr-CA" sz="15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Multiplie ta réponse par 100</a:t>
            </a:r>
          </a:p>
          <a:p>
            <a:pPr marL="317500" lvl="0" indent="-209550" algn="l" rtl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chemeClr val="dk1"/>
              </a:buClr>
              <a:buSzTx/>
              <a:buAutoNum type="arabicPeriod"/>
            </a:pPr>
            <a:r>
              <a:rPr lang="fr-CA" sz="15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La valeur du rendement est de 40 %</a:t>
            </a:r>
          </a:p>
        </p:txBody>
      </p:sp>
      <p:pic>
        <p:nvPicPr>
          <p:cNvPr id="13" name="Google Shape;188;p30" title="pexels-kpaukshtite-1444630.jpg">
            <a:extLst>
              <a:ext uri="{FF2B5EF4-FFF2-40B4-BE49-F238E27FC236}">
                <a16:creationId xmlns:a16="http://schemas.microsoft.com/office/drawing/2014/main" id="{49B8882B-20DF-8193-9FEE-67F5C069DD09}"/>
              </a:ext>
            </a:extLst>
          </p:cNvPr>
          <p:cNvPicPr preferRelativeResize="0"/>
          <p:nvPr>
            <p:custDataLst>
              <p:tags r:id="rId7"/>
            </p:custDataLst>
          </p:nvPr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179626" y="1301575"/>
            <a:ext cx="3012374" cy="451965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90;p30">
            <a:extLst>
              <a:ext uri="{FF2B5EF4-FFF2-40B4-BE49-F238E27FC236}">
                <a16:creationId xmlns:a16="http://schemas.microsoft.com/office/drawing/2014/main" id="{3D207ECA-F0E2-A2D6-0A0C-CD0A48A4B47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964762" y="1585269"/>
            <a:ext cx="2078413" cy="2429722"/>
          </a:xfrm>
          <a:prstGeom prst="rect">
            <a:avLst/>
          </a:prstGeom>
          <a:solidFill>
            <a:srgbClr val="B9E5F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03188" lvl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CA" sz="1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Remarque : De nos jours, les </a:t>
            </a:r>
            <a:r>
              <a:rPr lang="fr-CA" sz="1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plateformes de courtage en ligne</a:t>
            </a:r>
            <a:r>
              <a:rPr lang="fr-CA" sz="1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et les </a:t>
            </a:r>
            <a:r>
              <a:rPr lang="fr-CA" sz="1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conseillers et conseillères en placements</a:t>
            </a:r>
            <a:r>
              <a:rPr lang="fr-CA" sz="1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fournissent ces renseignements sur le rendement!</a:t>
            </a:r>
            <a:endParaRPr sz="1400" dirty="0">
              <a:solidFill>
                <a:schemeClr val="dk1"/>
              </a:solidFill>
              <a:latin typeface="Century Gothic" panose="020B0502020202020204" pitchFamily="34" charset="0"/>
              <a:ea typeface="Calibri" panose="020F0502020204030204"/>
              <a:cs typeface="Calibri"/>
              <a:sym typeface="Calibri"/>
            </a:endParaRPr>
          </a:p>
          <a:p>
            <a:pPr marL="103188" lvl="0" algn="ctr" rtl="0">
              <a:spcBef>
                <a:spcPct val="0"/>
              </a:spcBef>
              <a:spcAft>
                <a:spcPct val="0"/>
              </a:spcAft>
              <a:buNone/>
            </a:pPr>
            <a:endParaRPr sz="200" dirty="0">
              <a:latin typeface="Calibri"/>
              <a:ea typeface="Calibri" panose="020F0502020204030204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755363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A526E-FCB9-B63F-80F9-3B789FA8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6A13C-2672-34F8-B57C-D79A9F3363A4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fr-CA" sz="3200" b="1" i="0" u="none" strike="noStrike" cap="none" baseline="0" dirty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Au-delà du rendement : constance et risque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C387C-2547-3527-92AD-91A93C07A5D7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7895D7-409A-ECAA-C7F0-32064AEB748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17870" y="2812985"/>
            <a:ext cx="7224841" cy="172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Tenir compte de la constance du rendement et du niveau de risque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Volatilité : degré de fluctuation du prix d’un actif au fil du temps </a:t>
            </a:r>
          </a:p>
        </p:txBody>
      </p:sp>
      <p:pic>
        <p:nvPicPr>
          <p:cNvPr id="5" name="Google Shape;208;p33">
            <a:extLst>
              <a:ext uri="{FF2B5EF4-FFF2-40B4-BE49-F238E27FC236}">
                <a16:creationId xmlns:a16="http://schemas.microsoft.com/office/drawing/2014/main" id="{B406ACD0-84C2-92AF-CDB1-A059777E0E2E}"/>
              </a:ext>
            </a:extLst>
          </p:cNvPr>
          <p:cNvPicPr preferRelativeResize="0"/>
          <p:nvPr>
            <p:custDataLst>
              <p:tags r:id="rId4"/>
            </p:custDataLst>
          </p:nvPr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31749" y="1685107"/>
            <a:ext cx="2759884" cy="44052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453217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F8267-1B6A-5B82-B7D1-01F65177C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2F642-E29A-CBCA-B117-4CFB52ED4EA5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Volatilité par rapport à un indice de référence : bêta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E5F18-C57A-824C-2A29-D21297A04B1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B34A0B-5E25-9022-9EBF-11283D4B00F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17869" y="1983506"/>
            <a:ext cx="661197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Volatilité calculée en fonction de l’écart-type : mesure la variation des rendements par rapport à la moyenne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endParaRPr lang="fr-CA" sz="2000" b="0" i="0" u="none" strike="noStrike" cap="none" baseline="0" dirty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Century Gothic"/>
              <a:ea typeface="Century Gothic"/>
              <a:cs typeface="Century Gothic"/>
            </a:endParaRPr>
          </a:p>
          <a:p>
            <a:pPr marL="587375" lvl="0" indent="-269875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Écart-type </a:t>
            </a: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plus élevé</a:t>
            </a: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= plus de </a:t>
            </a: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volatilité</a:t>
            </a:r>
          </a:p>
          <a:p>
            <a:pPr marL="587375" lvl="0" indent="-269875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Écart-type </a:t>
            </a: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plus faible</a:t>
            </a: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= plus de </a:t>
            </a: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stabilité</a:t>
            </a:r>
          </a:p>
          <a:p>
            <a:pPr marL="587375" lvl="0" indent="-269875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endParaRPr lang="fr-CA" sz="2000" b="1" i="0" u="none" strike="noStrike" cap="none" baseline="0" dirty="0">
              <a:solidFill>
                <a:srgbClr val="000000"/>
              </a:solidFill>
              <a:effectLst/>
              <a:uFill>
                <a:solidFill>
                  <a:prstClr val="black">
                    <a:alpha val="0"/>
                  </a:prstClr>
                </a:solidFill>
              </a:uFill>
              <a:latin typeface="Century Gothic"/>
              <a:ea typeface="Century Gothic"/>
              <a:cs typeface="Century Gothic"/>
            </a:endParaRP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Bêta &gt; 1 = </a:t>
            </a: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plus volatil que l’indice de référence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Bêta &lt; 1 = </a:t>
            </a: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moins volatil que l’indice de référence</a:t>
            </a:r>
          </a:p>
        </p:txBody>
      </p:sp>
      <p:pic>
        <p:nvPicPr>
          <p:cNvPr id="5" name="Google Shape;226;p36" title="pexels-artempodrez-5716052.jpg">
            <a:extLst>
              <a:ext uri="{FF2B5EF4-FFF2-40B4-BE49-F238E27FC236}">
                <a16:creationId xmlns:a16="http://schemas.microsoft.com/office/drawing/2014/main" id="{8103C527-AC1B-CE30-A8E8-8F3AB0A02467}"/>
              </a:ext>
            </a:extLst>
          </p:cNvPr>
          <p:cNvPicPr preferRelativeResize="0"/>
          <p:nvPr>
            <p:custDataLst>
              <p:tags r:id="rId4"/>
            </p:custDataLst>
          </p:nvPr>
        </p:nvPicPr>
        <p:blipFill>
          <a:blip r:embed="rId6">
            <a:alphaModFix/>
          </a:blip>
          <a:srcRect l="32341"/>
          <a:stretch>
            <a:fillRect/>
          </a:stretch>
        </p:blipFill>
        <p:spPr>
          <a:xfrm>
            <a:off x="7233215" y="1828800"/>
            <a:ext cx="4970660" cy="41326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147223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037D4-2902-270D-8744-99212FF6B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B7CE7-58DE-5995-0A2E-8FD64EFE2BD8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1" y="1160463"/>
            <a:ext cx="10059514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Rendement ajusté au risque : ratio de Sharpe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10F057-D9CD-6FF6-DF43-83E10F2A3C79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17871" y="2051223"/>
            <a:ext cx="6092993" cy="2977978"/>
          </a:xfrm>
        </p:spPr>
        <p:txBody>
          <a:bodyPr>
            <a:noAutofit/>
          </a:bodyPr>
          <a:lstStyle/>
          <a:p>
            <a:pPr marL="269875" lvl="0" indent="-269875">
              <a:spcBef>
                <a:spcPct val="0"/>
              </a:spcBef>
              <a:buSzTx/>
            </a:pP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Ratio de Sharpe = rendement/risque</a:t>
            </a:r>
            <a:endParaRPr lang="en-US" sz="2400" dirty="0"/>
          </a:p>
          <a:p>
            <a:pPr marL="269875" lvl="0" indent="-269875">
              <a:spcBef>
                <a:spcPts val="640"/>
              </a:spcBef>
              <a:buSzTx/>
            </a:pP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Ratio plus élevé = un meilleur rendement pour le risque assumé</a:t>
            </a:r>
            <a:endParaRPr lang="en-US" sz="2400" dirty="0"/>
          </a:p>
          <a:p>
            <a:pPr marL="269875" lvl="0" indent="-269875">
              <a:spcBef>
                <a:spcPts val="640"/>
              </a:spcBef>
              <a:buSzTx/>
            </a:pP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Un ratio de Sharpe plus élevé = investissement plus efficace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A204B-545A-032C-E7FF-B7C42235786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16</a:t>
            </a:fld>
            <a:endParaRPr lang="en-US"/>
          </a:p>
        </p:txBody>
      </p:sp>
      <p:pic>
        <p:nvPicPr>
          <p:cNvPr id="5" name="Google Shape;272;p44" title="pexels-kindelmedia-7651559 (1).jpg">
            <a:extLst>
              <a:ext uri="{FF2B5EF4-FFF2-40B4-BE49-F238E27FC236}">
                <a16:creationId xmlns:a16="http://schemas.microsoft.com/office/drawing/2014/main" id="{DC3D70C9-8B61-A066-8BD7-78301EAC796C}"/>
              </a:ext>
            </a:extLst>
          </p:cNvPr>
          <p:cNvPicPr preferRelativeResize="0"/>
          <p:nvPr>
            <p:custDataLst>
              <p:tags r:id="rId4"/>
            </p:custDataLst>
          </p:nvPr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2069" y="2051222"/>
            <a:ext cx="5149932" cy="3862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431899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36C1-B0B0-56BB-5122-FDAD8352B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700B1-E1D0-B1FB-E69D-AF03DCE55BD9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Rééquilibrage du portefeuille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1B172C-1BBD-FE11-24F6-D8A7F325FD03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17872" y="1991844"/>
            <a:ext cx="5950224" cy="4029786"/>
          </a:xfrm>
        </p:spPr>
        <p:txBody>
          <a:bodyPr>
            <a:normAutofit fontScale="97500"/>
          </a:bodyPr>
          <a:lstStyle/>
          <a:p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Modification de l’actif pour maintenir la répartition cible</a:t>
            </a:r>
          </a:p>
          <a:p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Maintien du niveau de risque </a:t>
            </a:r>
            <a:r>
              <a:rPr lang="fr-CA" sz="24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conforme aux </a:t>
            </a: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objectifs</a:t>
            </a:r>
            <a:endParaRPr lang="en-US" sz="2400" b="1" dirty="0"/>
          </a:p>
          <a:p>
            <a:pPr marL="457200" indent="-457200">
              <a:buFont typeface="+mj-lt"/>
              <a:buAutoNum type="arabicPeriod"/>
            </a:pP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Déterminer la répartition cible de l’actif</a:t>
            </a:r>
          </a:p>
          <a:p>
            <a:pPr marL="457200" indent="-457200">
              <a:buFont typeface="+mj-lt"/>
              <a:buAutoNum type="arabicPeriod"/>
            </a:pP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Effectuer un suivi régulier</a:t>
            </a:r>
          </a:p>
          <a:p>
            <a:pPr marL="457200" indent="-457200">
              <a:buFont typeface="+mj-lt"/>
              <a:buAutoNum type="arabicPeriod"/>
            </a:pP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Acheter/vendre pour revenir à la répartition cible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4AA80-CC87-FC2E-D799-083FF6FB704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17</a:t>
            </a:fld>
            <a:endParaRPr lang="en-US"/>
          </a:p>
        </p:txBody>
      </p:sp>
      <p:pic>
        <p:nvPicPr>
          <p:cNvPr id="5" name="Google Shape;289;p47" title="pexels-shiva-smyth-394854-1051449.jpg">
            <a:extLst>
              <a:ext uri="{FF2B5EF4-FFF2-40B4-BE49-F238E27FC236}">
                <a16:creationId xmlns:a16="http://schemas.microsoft.com/office/drawing/2014/main" id="{776A3532-31B5-2817-FB3C-CC4D497EE5BF}"/>
              </a:ext>
            </a:extLst>
          </p:cNvPr>
          <p:cNvPicPr preferRelativeResize="0"/>
          <p:nvPr>
            <p:custDataLst>
              <p:tags r:id="rId4"/>
            </p:custDataLst>
          </p:nvPr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68096" y="1894685"/>
            <a:ext cx="5723904" cy="3815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827307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49335-718E-EB38-8FB3-70B6F79D0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1AF90-BFBC-357A-B634-8B506AD46DA9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Conclusion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1C8D97-0B8C-10C4-0108-8B9161171615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17871" y="2051223"/>
            <a:ext cx="6863430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Tx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Surveiller et rééquilibrer te permet de rester sur la bonne voie</a:t>
            </a:r>
          </a:p>
          <a:p>
            <a:pPr indent="-331788">
              <a:spcBef>
                <a:spcPts val="1400"/>
              </a:spcBef>
              <a:buSzTx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Cela te permet de faire fructifier et de protéger tes investissements placements à long terme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720451-2D90-6ADB-743E-5CB1187A11E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18</a:t>
            </a:fld>
            <a:endParaRPr lang="en-US"/>
          </a:p>
        </p:txBody>
      </p:sp>
      <p:pic>
        <p:nvPicPr>
          <p:cNvPr id="5" name="Google Shape;314;p51" title="pexels-n-voitkevich-7172858.jpg">
            <a:extLst>
              <a:ext uri="{FF2B5EF4-FFF2-40B4-BE49-F238E27FC236}">
                <a16:creationId xmlns:a16="http://schemas.microsoft.com/office/drawing/2014/main" id="{2CFA82FC-05DE-FDEF-A672-4961687DCE4F}"/>
              </a:ext>
            </a:extLst>
          </p:cNvPr>
          <p:cNvPicPr preferRelativeResize="0"/>
          <p:nvPr>
            <p:custDataLst>
              <p:tags r:id="rId4"/>
            </p:custDataLst>
          </p:nvPr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79756" y="1294409"/>
            <a:ext cx="3612243" cy="48013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37376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7BF4F-6531-30CF-6553-00E05EA2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419A0-0FAF-832B-C16B-EE210F482318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fr-CA" sz="3200" b="1" i="0" u="none" strike="noStrike" cap="none" baseline="0" dirty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Activité de simulation!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7C002-B1DF-F52C-9562-7D314538E29C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59617" y="1911454"/>
            <a:ext cx="11072766" cy="3892377"/>
          </a:xfrm>
        </p:spPr>
        <p:txBody>
          <a:bodyPr>
            <a:noAutofit/>
          </a:bodyPr>
          <a:lstStyle/>
          <a:p>
            <a:pPr marL="11112" indent="0">
              <a:spcBef>
                <a:spcPts val="1400"/>
              </a:spcBef>
              <a:spcAft>
                <a:spcPts val="1800"/>
              </a:spcAft>
              <a:buClr>
                <a:schemeClr val="tx1"/>
              </a:buClr>
              <a:buSzTx/>
              <a:buNone/>
            </a:pPr>
            <a:r>
              <a:rPr lang="fr-CA" sz="25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Directives : construction et rééquilibrage d’un portefeuille</a:t>
            </a:r>
            <a:endParaRPr lang="en-CA" b="1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SzPts val="2000"/>
              <a:buNone/>
            </a:pPr>
            <a:r>
              <a:rPr lang="fr-CA" sz="25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Commence par un placement de </a:t>
            </a:r>
            <a:r>
              <a:rPr lang="fr-CA" sz="25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5 000 $.</a:t>
            </a:r>
            <a:br>
              <a:rPr sz="2500" dirty="0"/>
            </a:br>
            <a:endParaRPr lang="en-US" dirty="0">
              <a:ea typeface="Arial"/>
              <a:cs typeface="Arial"/>
              <a:sym typeface="Arial"/>
            </a:endParaRPr>
          </a:p>
          <a:p>
            <a:pPr marL="1208088" lvl="0" indent="1588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SzPts val="2000"/>
              <a:buNone/>
            </a:pPr>
            <a:r>
              <a:rPr lang="fr-CA" sz="25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Choisis </a:t>
            </a:r>
            <a:r>
              <a:rPr lang="fr-CA" sz="25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trois actifs</a:t>
            </a:r>
            <a:r>
              <a:rPr lang="fr-CA" sz="25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parmi les cartes d’actifs de ton équipe et inscris-les à l’étape 1</a:t>
            </a:r>
            <a:br>
              <a:rPr sz="2500" dirty="0"/>
            </a:br>
            <a:endParaRPr lang="en-US" dirty="0">
              <a:ea typeface="Arial"/>
              <a:cs typeface="Arial"/>
              <a:sym typeface="Arial"/>
            </a:endParaRPr>
          </a:p>
          <a:p>
            <a:pPr marL="1208088" lvl="0" indent="1588">
              <a:lnSpc>
                <a:spcPct val="115000"/>
              </a:lnSpc>
              <a:spcBef>
                <a:spcPct val="0"/>
              </a:spcBef>
              <a:buSzPts val="2000"/>
              <a:buNone/>
            </a:pPr>
            <a:r>
              <a:rPr lang="fr-CA" sz="25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Vise un portefeuille équilibré (en fonction de différents niveaux de risque)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DF225-AE0E-A883-B133-188234DF10A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 descr="Tracé en bleu d’un billet de banque&#10;&#10;Le contenu généré par l’IA peut être inexact.">
            <a:extLst>
              <a:ext uri="{FF2B5EF4-FFF2-40B4-BE49-F238E27FC236}">
                <a16:creationId xmlns:a16="http://schemas.microsoft.com/office/drawing/2014/main" id="{52AD8D47-50B4-9137-E385-4E8031B6F47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0" y="2512622"/>
            <a:ext cx="1111250" cy="1111250"/>
          </a:xfrm>
          <a:prstGeom prst="rect">
            <a:avLst/>
          </a:prstGeom>
        </p:spPr>
      </p:pic>
      <p:pic>
        <p:nvPicPr>
          <p:cNvPr id="8" name="Picture 7" descr="Tracé en bleu d’une main tenant des cartes&#10;&#10;Le contenu généré par l’IA peut être inexact..">
            <a:extLst>
              <a:ext uri="{FF2B5EF4-FFF2-40B4-BE49-F238E27FC236}">
                <a16:creationId xmlns:a16="http://schemas.microsoft.com/office/drawing/2014/main" id="{42FB79D9-2529-4E0B-09B8-A0E41B56B88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80" y="3677119"/>
            <a:ext cx="1111250" cy="1111250"/>
          </a:xfrm>
          <a:prstGeom prst="rect">
            <a:avLst/>
          </a:prstGeom>
        </p:spPr>
      </p:pic>
      <p:pic>
        <p:nvPicPr>
          <p:cNvPr id="10" name="Picture 9" descr="Logo bleu et blanc&#10;&#10;Le contenu généré par l’IA peut être incorrect.">
            <a:extLst>
              <a:ext uri="{FF2B5EF4-FFF2-40B4-BE49-F238E27FC236}">
                <a16:creationId xmlns:a16="http://schemas.microsoft.com/office/drawing/2014/main" id="{02AB90E9-ACD8-FD4F-157C-C7EB0B8C9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80" y="4946546"/>
            <a:ext cx="1111250" cy="111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0691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591B2-9F8F-B401-9CF8-494352433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51DE5-0E35-20DB-7B3E-BDA936A6D019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579DC8-AE4F-B458-1E58-2BC48958561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38788" y="1809326"/>
            <a:ext cx="10642931" cy="323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3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Avant de commencer la leçon d’aujourd’hui sur le </a:t>
            </a:r>
            <a:r>
              <a:rPr lang="fr-CA" sz="32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suivi d’un portefeuille, </a:t>
            </a:r>
            <a:r>
              <a:rPr lang="fr-CA" sz="3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examinons l’exemple d’une personne qui a fait tout ce qu’il fallait au départ, mais qui n’a pas atteint ses objectifs financiers.</a:t>
            </a:r>
          </a:p>
          <a:p>
            <a:pPr lvl="0"/>
            <a:r>
              <a:rPr lang="fr-CA" sz="32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Votre travail consiste à déterminer : 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fr-CA" sz="32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qu’est-ce qui n’a pas fonctionné?</a:t>
            </a:r>
            <a:endParaRPr lang="en-US" sz="4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6721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71F2E-0C44-5A6F-1029-788A3BD51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8A98D-3FA8-1BCE-3BAB-98D12F37A97F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Pour chaque année (trois années au total)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2BDBB4-6382-982B-B38B-739890CC5080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21309" y="2063579"/>
            <a:ext cx="11072766" cy="3892377"/>
          </a:xfrm>
        </p:spPr>
        <p:txBody>
          <a:bodyPr>
            <a:noAutofit/>
          </a:bodyPr>
          <a:lstStyle/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700"/>
              </a:spcAft>
              <a:buSzPts val="2000"/>
              <a:buNone/>
            </a:pPr>
            <a:r>
              <a:rPr lang="fr-CA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Tu verras le rendement du marché à la fin de chaque année </a:t>
            </a:r>
          </a:p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700"/>
              </a:spcAft>
              <a:buSzPts val="2000"/>
              <a:buNone/>
            </a:pPr>
            <a:r>
              <a:rPr lang="fr-CA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Inscris les résultats du portefeuille à l’étape 2 </a:t>
            </a:r>
          </a:p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700"/>
              </a:spcAft>
              <a:buSzPts val="2000"/>
              <a:buNone/>
            </a:pPr>
            <a:r>
              <a:rPr lang="fr-CA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Calcule la valeur de chaque actif à la</a:t>
            </a:r>
            <a:r>
              <a:rPr lang="fr-CA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fin de chaque année</a:t>
            </a:r>
            <a:r>
              <a:rPr lang="fr-CA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 : </a:t>
            </a:r>
            <a:br>
              <a:rPr sz="2000"/>
            </a:br>
            <a:r>
              <a:rPr lang="fr-CA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valeur initiale x (1 + taux de rendement)</a:t>
            </a:r>
          </a:p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700"/>
              </a:spcAft>
              <a:buSzPts val="2000"/>
              <a:buNone/>
            </a:pPr>
            <a:r>
              <a:rPr lang="fr-CA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Calcule la </a:t>
            </a:r>
            <a:r>
              <a:rPr lang="fr-CA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valeur totale de ton portefeuille</a:t>
            </a:r>
          </a:p>
          <a:p>
            <a:pPr marL="1208088" lvl="0" indent="1588">
              <a:lnSpc>
                <a:spcPct val="115000"/>
              </a:lnSpc>
              <a:spcBef>
                <a:spcPts val="1200"/>
              </a:spcBef>
              <a:spcAft>
                <a:spcPts val="1700"/>
              </a:spcAft>
              <a:buSzPts val="2000"/>
              <a:buNone/>
            </a:pPr>
            <a:r>
              <a:rPr lang="fr-CA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Décision :  est-ce que tu vas </a:t>
            </a:r>
            <a:r>
              <a:rPr lang="fr-CA" sz="20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rééquilibrer</a:t>
            </a:r>
            <a:r>
              <a:rPr lang="fr-CA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ton portefeuille?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F7F7E6-F774-B166-6055-857A69E06B5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 descr="Une ligne bleue sur fonds blanc&#10;&#10;Le contenu généré par l’IA peut être incorrect.">
            <a:extLst>
              <a:ext uri="{FF2B5EF4-FFF2-40B4-BE49-F238E27FC236}">
                <a16:creationId xmlns:a16="http://schemas.microsoft.com/office/drawing/2014/main" id="{947BB0CF-ADF5-2498-C436-F375915EF9D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84" y="1854542"/>
            <a:ext cx="809539" cy="809539"/>
          </a:xfrm>
          <a:prstGeom prst="rect">
            <a:avLst/>
          </a:prstGeom>
        </p:spPr>
      </p:pic>
      <p:pic>
        <p:nvPicPr>
          <p:cNvPr id="11" name="Picture 10" descr="Un bloc note avec un crayon&#10;&#10;Le contenu généré par l’IA peut être incorrect.">
            <a:extLst>
              <a:ext uri="{FF2B5EF4-FFF2-40B4-BE49-F238E27FC236}">
                <a16:creationId xmlns:a16="http://schemas.microsoft.com/office/drawing/2014/main" id="{687752A4-BB5E-D0BB-C039-4484DDFCC29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41" y="2607703"/>
            <a:ext cx="809539" cy="8095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3C7069-B2F7-634C-E272-F3A407E1B00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13720" y="4252908"/>
            <a:ext cx="963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rgbClr val="205885"/>
                </a:solidFill>
                <a:latin typeface="Century Gothic" panose="020B0502020202020204" pitchFamily="34" charset="0"/>
              </a:rPr>
              <a:t>+</a:t>
            </a:r>
          </a:p>
        </p:txBody>
      </p:sp>
      <p:pic>
        <p:nvPicPr>
          <p:cNvPr id="14" name="Picture 13" descr="Tête avec des symboles mathématiques&#10;&#10;Le contenu généré par l’IA peut être incorrect..">
            <a:extLst>
              <a:ext uri="{FF2B5EF4-FFF2-40B4-BE49-F238E27FC236}">
                <a16:creationId xmlns:a16="http://schemas.microsoft.com/office/drawing/2014/main" id="{15B4059A-5143-8092-7FAE-95B644332E7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27" y="3499747"/>
            <a:ext cx="759082" cy="759082"/>
          </a:xfrm>
          <a:prstGeom prst="rect">
            <a:avLst/>
          </a:prstGeom>
        </p:spPr>
      </p:pic>
      <p:pic>
        <p:nvPicPr>
          <p:cNvPr id="16" name="Picture 15" descr="Balance avec une personne d’un côté et un signe de dollar de l’autre&#10;&#10;Le contenu généré par l’IA peut être incorrect.">
            <a:extLst>
              <a:ext uri="{FF2B5EF4-FFF2-40B4-BE49-F238E27FC236}">
                <a16:creationId xmlns:a16="http://schemas.microsoft.com/office/drawing/2014/main" id="{9553DFAC-B75C-A916-9216-B046B415D66E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41" y="5136166"/>
            <a:ext cx="759082" cy="75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07797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62543-FDD0-B508-5398-42D628714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35D36-9C5F-CC80-2B39-6EBED756EB9B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11251796" cy="668337"/>
          </a:xfrm>
        </p:spPr>
        <p:txBody>
          <a:bodyPr/>
          <a:lstStyle/>
          <a:p>
            <a:r>
              <a:rPr lang="fr-CA" sz="2800" b="1" i="0" u="none" strike="noStrike" cap="none" baseline="0" dirty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Bilan annuel du marché : rendements des différentes catégories d’actifs pour l’année 1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10B99C-8852-2624-7AEF-BB1CF13CB580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58127" y="2098515"/>
            <a:ext cx="2602607" cy="668338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Sommaire du marché en général</a:t>
            </a:r>
            <a:endParaRPr lang="en-CA" sz="1800" dirty="0">
              <a:solidFill>
                <a:srgbClr val="000000"/>
              </a:solidFill>
            </a:endParaRPr>
          </a:p>
          <a:p>
            <a:pPr marL="455613" indent="-309563">
              <a:spcBef>
                <a:spcPts val="1200"/>
              </a:spcBef>
              <a:buSzTx/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A4FDF-674D-CF6B-A4A4-7F2737644B5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3FCBB6-72B6-4FC3-DA09-9CB15C87F07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860734" y="1999717"/>
            <a:ext cx="87916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CA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L’économie est stable et affiche une croissance modérée. L’inflation et les taux d’intérêt sont faibles, ce qui entraîne des rendements positifs pour la plupart des catégories d’actifs.</a:t>
            </a:r>
          </a:p>
        </p:txBody>
      </p:sp>
      <p:graphicFrame>
        <p:nvGraphicFramePr>
          <p:cNvPr id="7" name="Google Shape;223;p40">
            <a:extLst>
              <a:ext uri="{FF2B5EF4-FFF2-40B4-BE49-F238E27FC236}">
                <a16:creationId xmlns:a16="http://schemas.microsoft.com/office/drawing/2014/main" id="{175D7C9C-075D-D5C9-3DA5-DC89F56C30C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79437343"/>
              </p:ext>
            </p:extLst>
          </p:nvPr>
        </p:nvGraphicFramePr>
        <p:xfrm>
          <a:off x="517870" y="2941907"/>
          <a:ext cx="2633103" cy="19506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48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Obligations d’État</a:t>
                      </a:r>
                      <a:endParaRPr sz="16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+3 %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FNB S&amp;P 500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+8 %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Actions technologiques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+10 %</a:t>
                      </a:r>
                      <a:endParaRPr sz="16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Google Shape;223;p40">
            <a:extLst>
              <a:ext uri="{FF2B5EF4-FFF2-40B4-BE49-F238E27FC236}">
                <a16:creationId xmlns:a16="http://schemas.microsoft.com/office/drawing/2014/main" id="{DAFCDB2B-C191-A406-3FE2-4805E96804B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393960455"/>
              </p:ext>
            </p:extLst>
          </p:nvPr>
        </p:nvGraphicFramePr>
        <p:xfrm>
          <a:off x="3520563" y="2941907"/>
          <a:ext cx="3905848" cy="19506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d’actions internationales</a:t>
                      </a:r>
                      <a:endParaRPr sz="16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+5 %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Obligations de sociétés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+4 %</a:t>
                      </a:r>
                      <a:endParaRPr sz="16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Compte d’épargne à rendement élevé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+1,5 %</a:t>
                      </a:r>
                      <a:endParaRPr sz="16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Google Shape;223;p40">
            <a:extLst>
              <a:ext uri="{FF2B5EF4-FFF2-40B4-BE49-F238E27FC236}">
                <a16:creationId xmlns:a16="http://schemas.microsoft.com/office/drawing/2014/main" id="{37C9AB1A-B540-9471-7BA9-F571F6E1FEC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267285650"/>
              </p:ext>
            </p:extLst>
          </p:nvPr>
        </p:nvGraphicFramePr>
        <p:xfrm>
          <a:off x="7746574" y="2941907"/>
          <a:ext cx="3905848" cy="26820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016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de cryptomonnaies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+20 %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commun de placement équilibré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+6 %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Fiducie de placement immobilier (FPI)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+7 %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de marchés émergents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+12 %</a:t>
                      </a:r>
                      <a:endParaRPr sz="16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78198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8B1383F-4E6C-E8B7-32C2-17D3693DD14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17870" y="5112762"/>
            <a:ext cx="6908541" cy="584775"/>
          </a:xfrm>
          <a:prstGeom prst="rect">
            <a:avLst/>
          </a:prstGeom>
          <a:solidFill>
            <a:srgbClr val="B9E5F0"/>
          </a:solidFill>
        </p:spPr>
        <p:txBody>
          <a:bodyPr wrap="square">
            <a:spAutoFit/>
          </a:bodyPr>
          <a:lstStyle/>
          <a:p>
            <a:pPr marL="147638" lvl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CA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L’inflation est de </a:t>
            </a:r>
            <a:r>
              <a:rPr lang="fr-CA" sz="16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1,8 %</a:t>
            </a:r>
            <a:r>
              <a:rPr lang="fr-CA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. Les taux d’intérêt demeurent stables à </a:t>
            </a:r>
            <a:r>
              <a:rPr lang="fr-CA" sz="16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2 %</a:t>
            </a:r>
            <a:r>
              <a:rPr lang="fr-CA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. L’optimisme favorise la croissance des actions.</a:t>
            </a:r>
          </a:p>
        </p:txBody>
      </p:sp>
    </p:spTree>
    <p:extLst>
      <p:ext uri="{BB962C8B-B14F-4D97-AF65-F5344CB8AC3E}">
        <p14:creationId xmlns:p14="http://schemas.microsoft.com/office/powerpoint/2010/main" val="159590460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BA4D8-82DC-9EAD-4BF1-1C963C317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E64CE-011E-C7C3-CA3A-4AB6EF6BF62D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11251796" cy="668337"/>
          </a:xfrm>
        </p:spPr>
        <p:txBody>
          <a:bodyPr/>
          <a:lstStyle/>
          <a:p>
            <a:r>
              <a:rPr lang="fr-CA" sz="2800" b="1" i="0" u="none" strike="noStrike" cap="none" baseline="0" dirty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Bilan annuel du marché : rendements des différentes catégories d’actifs pour l’année 2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DA9730-EAFF-EEFD-781C-D0F90E2DE19F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71534" y="2240438"/>
            <a:ext cx="2602607" cy="668338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Sommaire du marché en général</a:t>
            </a:r>
            <a:endParaRPr lang="en-CA" sz="1800" dirty="0">
              <a:solidFill>
                <a:srgbClr val="000000"/>
              </a:solidFill>
            </a:endParaRPr>
          </a:p>
          <a:p>
            <a:pPr marL="455613" indent="-309563">
              <a:spcBef>
                <a:spcPts val="1200"/>
              </a:spcBef>
              <a:buSzTx/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837BF4-54C0-76C8-FAA8-EBCCBDEE54F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AB2104-E35F-0DBD-1DB8-C96E2BAEC65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928778" y="2077779"/>
            <a:ext cx="87916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CA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L’incertitude à l’échelle mondiale entraîne une volatilité des marchés. La hausse des taux d’intérêt a une incidence sur les obligations et les actifs à risque élevé chutent considérablement.</a:t>
            </a:r>
          </a:p>
        </p:txBody>
      </p:sp>
      <p:graphicFrame>
        <p:nvGraphicFramePr>
          <p:cNvPr id="7" name="Google Shape;223;p40">
            <a:extLst>
              <a:ext uri="{FF2B5EF4-FFF2-40B4-BE49-F238E27FC236}">
                <a16:creationId xmlns:a16="http://schemas.microsoft.com/office/drawing/2014/main" id="{F07C365E-33CF-6350-037F-51ABDB7C0DD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87553119"/>
              </p:ext>
            </p:extLst>
          </p:nvPr>
        </p:nvGraphicFramePr>
        <p:xfrm>
          <a:off x="517870" y="2941907"/>
          <a:ext cx="2633103" cy="19506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48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Obligations d’État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+2 %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FNB S&amp;P 500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+6 %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Actions technologiques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-12 %</a:t>
                      </a:r>
                      <a:endParaRPr sz="16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Google Shape;223;p40">
            <a:extLst>
              <a:ext uri="{FF2B5EF4-FFF2-40B4-BE49-F238E27FC236}">
                <a16:creationId xmlns:a16="http://schemas.microsoft.com/office/drawing/2014/main" id="{CC025184-D9B9-32AB-6E88-C7545F2F946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581228169"/>
              </p:ext>
            </p:extLst>
          </p:nvPr>
        </p:nvGraphicFramePr>
        <p:xfrm>
          <a:off x="3520563" y="2941907"/>
          <a:ext cx="3905848" cy="19506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d’actions internationales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-3 %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Obligations de sociétés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+1 %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Compte d’épargne à rendement élevé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+2 %</a:t>
                      </a:r>
                      <a:endParaRPr sz="16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Google Shape;223;p40">
            <a:extLst>
              <a:ext uri="{FF2B5EF4-FFF2-40B4-BE49-F238E27FC236}">
                <a16:creationId xmlns:a16="http://schemas.microsoft.com/office/drawing/2014/main" id="{38CE87E7-0675-9C87-A44D-B770BA52409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699810589"/>
              </p:ext>
            </p:extLst>
          </p:nvPr>
        </p:nvGraphicFramePr>
        <p:xfrm>
          <a:off x="7746574" y="2941907"/>
          <a:ext cx="3905848" cy="26820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de cryptomonnaies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-25 %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commun de placement équilibré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+4 %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Fiducie de placement immobilier (FPI)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+1 %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de marchés émergents</a:t>
                      </a:r>
                      <a:endParaRPr sz="16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-10 %</a:t>
                      </a:r>
                      <a:endParaRPr sz="16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78198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53F7D2D-445C-A2D2-A05C-D20C81DA81E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39578" y="5039212"/>
            <a:ext cx="6886833" cy="584775"/>
          </a:xfrm>
          <a:prstGeom prst="rect">
            <a:avLst/>
          </a:prstGeom>
          <a:solidFill>
            <a:srgbClr val="B9E5F0"/>
          </a:solidFill>
        </p:spPr>
        <p:txBody>
          <a:bodyPr wrap="square">
            <a:spAutoFit/>
          </a:bodyPr>
          <a:lstStyle/>
          <a:p>
            <a:pPr marL="147638" lvl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CA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Les taux d’intérêt augmentent à 3,5 %. L’inflation atteint </a:t>
            </a:r>
            <a:r>
              <a:rPr lang="fr-CA" sz="16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3,2 %</a:t>
            </a:r>
            <a:r>
              <a:rPr lang="fr-CA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. </a:t>
            </a:r>
            <a:br>
              <a:rPr sz="1600" dirty="0"/>
            </a:br>
            <a:r>
              <a:rPr lang="fr-CA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La prudence est de mise pour les placements à forte volatilité.</a:t>
            </a:r>
          </a:p>
        </p:txBody>
      </p:sp>
    </p:spTree>
    <p:extLst>
      <p:ext uri="{BB962C8B-B14F-4D97-AF65-F5344CB8AC3E}">
        <p14:creationId xmlns:p14="http://schemas.microsoft.com/office/powerpoint/2010/main" val="109503261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3C355-2E7B-5056-B18E-343161C9D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F4D91-B1B4-63E5-AD8A-F7367312E906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11251796" cy="668337"/>
          </a:xfrm>
        </p:spPr>
        <p:txBody>
          <a:bodyPr/>
          <a:lstStyle/>
          <a:p>
            <a:r>
              <a:rPr lang="fr-CA" sz="2800" b="1" i="0" u="none" strike="noStrike" cap="none" baseline="0" dirty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Bilan annuel du marché : rendements des différentes catégories d’actifs pour l’année 3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2D293-7216-84FD-7F62-E898157037E5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5371" y="2126950"/>
            <a:ext cx="2602607" cy="668338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Sommaire du marché en général</a:t>
            </a:r>
            <a:endParaRPr lang="en-CA" sz="1800" dirty="0">
              <a:solidFill>
                <a:srgbClr val="000000"/>
              </a:solidFill>
            </a:endParaRPr>
          </a:p>
          <a:p>
            <a:pPr marL="455613" indent="-309563">
              <a:spcBef>
                <a:spcPts val="1200"/>
              </a:spcBef>
              <a:buSzTx/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4FA78-F5C3-9AB6-BEC1-41BF5AD3F57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F350CF-BA92-7A46-E539-A93BD649F05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977978" y="2168732"/>
            <a:ext cx="87916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CA" sz="16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Le marché s’est redressé après une année difficile. Les secteurs de croissance se redressent, les taux d’intérêt se stabilisent et la confiance mondiale s’améliore.</a:t>
            </a:r>
          </a:p>
        </p:txBody>
      </p:sp>
      <p:graphicFrame>
        <p:nvGraphicFramePr>
          <p:cNvPr id="7" name="Google Shape;223;p40">
            <a:extLst>
              <a:ext uri="{FF2B5EF4-FFF2-40B4-BE49-F238E27FC236}">
                <a16:creationId xmlns:a16="http://schemas.microsoft.com/office/drawing/2014/main" id="{487D8E8C-3381-6EA9-3D82-22C116E6BAF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665256090"/>
              </p:ext>
            </p:extLst>
          </p:nvPr>
        </p:nvGraphicFramePr>
        <p:xfrm>
          <a:off x="517870" y="2941907"/>
          <a:ext cx="2633103" cy="19506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48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Obligations d’État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+4 %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FNB S&amp;P 500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+12 %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Actions technologiques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+18 %</a:t>
                      </a:r>
                      <a:endParaRPr sz="16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Google Shape;223;p40">
            <a:extLst>
              <a:ext uri="{FF2B5EF4-FFF2-40B4-BE49-F238E27FC236}">
                <a16:creationId xmlns:a16="http://schemas.microsoft.com/office/drawing/2014/main" id="{22C0EC28-E121-714C-5BA8-4528E22F302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50262431"/>
              </p:ext>
            </p:extLst>
          </p:nvPr>
        </p:nvGraphicFramePr>
        <p:xfrm>
          <a:off x="3520563" y="2941907"/>
          <a:ext cx="3905848" cy="19506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d’actions internationales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+9 %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Obligations de sociétés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+4 %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Compte d’épargne à rendement élevé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+1,8 %</a:t>
                      </a:r>
                      <a:endParaRPr sz="16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Google Shape;223;p40">
            <a:extLst>
              <a:ext uri="{FF2B5EF4-FFF2-40B4-BE49-F238E27FC236}">
                <a16:creationId xmlns:a16="http://schemas.microsoft.com/office/drawing/2014/main" id="{BE8FE326-7416-CBC8-F7FF-AFA2D83DFDA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23330899"/>
              </p:ext>
            </p:extLst>
          </p:nvPr>
        </p:nvGraphicFramePr>
        <p:xfrm>
          <a:off x="7746574" y="2941907"/>
          <a:ext cx="3905848" cy="26820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966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de cryptomonnaies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+10 %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commun de placement équilibré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+7 %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Fiducie de placement immobilier (FPI)</a:t>
                      </a:r>
                      <a:endParaRPr sz="160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+5 %</a:t>
                      </a:r>
                      <a:endParaRPr sz="1600" b="1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Fonds de marchés émergents</a:t>
                      </a:r>
                      <a:endParaRPr sz="1600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600" b="1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+15 %</a:t>
                      </a:r>
                      <a:endParaRPr sz="1600" b="1" dirty="0">
                        <a:latin typeface="Century Gothic" panose="020B0502020202020204" pitchFamily="34" charset="0"/>
                      </a:endParaRPr>
                    </a:p>
                  </a:txBody>
                  <a:tcPr marL="91425" marR="91425" marT="121900" marB="1219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78198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8707EBB-C554-51DF-1C94-BC55C4FAD24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17869" y="5100767"/>
            <a:ext cx="6908541" cy="523220"/>
          </a:xfrm>
          <a:prstGeom prst="rect">
            <a:avLst/>
          </a:prstGeom>
          <a:solidFill>
            <a:srgbClr val="B9E5F0"/>
          </a:solidFill>
        </p:spPr>
        <p:txBody>
          <a:bodyPr wrap="square">
            <a:spAutoFit/>
          </a:bodyPr>
          <a:lstStyle/>
          <a:p>
            <a:pPr marL="147638" lvl="0" algn="l" rtl="0">
              <a:spcBef>
                <a:spcPct val="0"/>
              </a:spcBef>
              <a:spcAft>
                <a:spcPct val="0"/>
              </a:spcAft>
              <a:buNone/>
            </a:pPr>
            <a:r>
              <a:rPr lang="fr-CA" sz="1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Les taux d’intérêt se stabilisent à </a:t>
            </a:r>
            <a:r>
              <a:rPr lang="fr-CA" sz="1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2,5 %.</a:t>
            </a:r>
            <a:r>
              <a:rPr lang="fr-CA" sz="1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L’inflation baisse à </a:t>
            </a:r>
            <a:r>
              <a:rPr lang="fr-CA" sz="1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2 %</a:t>
            </a:r>
            <a:r>
              <a:rPr lang="fr-CA" sz="1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. La confiance renaît à l’égard de la plupart des secteurs.</a:t>
            </a:r>
          </a:p>
        </p:txBody>
      </p:sp>
    </p:spTree>
    <p:extLst>
      <p:ext uri="{BB962C8B-B14F-4D97-AF65-F5344CB8AC3E}">
        <p14:creationId xmlns:p14="http://schemas.microsoft.com/office/powerpoint/2010/main" val="308172158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513-A0C6-88A8-FA51-950D3845B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D2AD5-1B1D-E114-C6CA-5489696C5FC3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Sommaire final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DD4CB4-A843-E46B-426E-24F7AA662CC4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17870" y="2029330"/>
            <a:ext cx="11072766" cy="3892377"/>
          </a:xfrm>
        </p:spPr>
        <p:txBody>
          <a:bodyPr>
            <a:noAutofit/>
          </a:bodyPr>
          <a:lstStyle/>
          <a:p>
            <a:pPr marL="944563" lvl="0" indent="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SzPts val="2000"/>
              <a:buNone/>
            </a:pPr>
            <a:r>
              <a:rPr lang="fr-CA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Calcule le </a:t>
            </a:r>
            <a:r>
              <a:rPr lang="fr-CA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rendement total (%) </a:t>
            </a:r>
            <a:r>
              <a:rPr lang="fr-CA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sur trois ans :</a:t>
            </a:r>
            <a:br>
              <a:rPr sz="1800" dirty="0"/>
            </a:br>
            <a:r>
              <a:rPr lang="fr-CA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(valeur finale – valeur initiale) ÷ valeur initiale x 100</a:t>
            </a:r>
            <a:br>
              <a:rPr sz="1800" dirty="0"/>
            </a:br>
            <a:endParaRPr lang="en-US" sz="1800" dirty="0">
              <a:ea typeface="Arial"/>
              <a:cs typeface="Arial"/>
              <a:sym typeface="Arial"/>
            </a:endParaRPr>
          </a:p>
          <a:p>
            <a:pPr marL="944563" lvl="0" inden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SzPts val="2000"/>
              <a:buNone/>
            </a:pPr>
            <a:r>
              <a:rPr lang="fr-CA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Réflexion en groupe</a:t>
            </a:r>
          </a:p>
          <a:p>
            <a:pPr marL="1209675" lvl="0" indent="-265113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Tx/>
              <a:buFont typeface="+mj-lt"/>
              <a:buAutoNum type="arabicPeriod"/>
            </a:pPr>
            <a:r>
              <a:rPr lang="fr-CA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Analyse du rendement : </a:t>
            </a:r>
            <a:r>
              <a:rPr lang="fr-CA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Quel a été le rendement de ton portefeuille au cours des trois années simulées? Quels actifs ont le plus contribué aux gains ou aux pertes?</a:t>
            </a:r>
          </a:p>
          <a:p>
            <a:pPr marL="1209675" lvl="0" indent="-265113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Tx/>
              <a:buFont typeface="+mj-lt"/>
              <a:buAutoNum type="arabicPeriod"/>
            </a:pPr>
            <a:r>
              <a:rPr lang="fr-CA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Décisions de rééquilibrage : </a:t>
            </a:r>
            <a:r>
              <a:rPr lang="fr-CA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Combien de fois as-tu rééquilibré ton portefeuille? Quels facteurs ont influencé ta décision de rééquilibrer ou non ton portefeuille?</a:t>
            </a:r>
          </a:p>
          <a:p>
            <a:pPr marL="1209675" lvl="0" indent="-265113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Tx/>
              <a:buFont typeface="+mj-lt"/>
              <a:buAutoNum type="arabicPeriod"/>
            </a:pPr>
            <a:r>
              <a:rPr lang="fr-CA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Incidence du marché :</a:t>
            </a:r>
            <a:r>
              <a:rPr lang="fr-CA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Comment les conditions annuelles du marché</a:t>
            </a:r>
            <a:r>
              <a:rPr lang="fr-CA" sz="1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</a:t>
            </a:r>
            <a:r>
              <a:rPr lang="fr-CA" sz="1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ont-elles influencé ton portefeuille? As-tu eu des surprises?</a:t>
            </a:r>
          </a:p>
          <a:p>
            <a:pPr marL="1208088" lvl="0" indent="1588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SzPts val="2000"/>
              <a:buNone/>
            </a:pPr>
            <a:endParaRPr lang="en-US" sz="1800" dirty="0"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643E7-FE07-D88F-A1EB-AF8E3E532269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4" descr="Tête avec des symboles mathématiques&#10;&#10;Le contenu généré par l’IA peut être incorrect.">
            <a:extLst>
              <a:ext uri="{FF2B5EF4-FFF2-40B4-BE49-F238E27FC236}">
                <a16:creationId xmlns:a16="http://schemas.microsoft.com/office/drawing/2014/main" id="{1D98A125-D6CB-E71D-EDE2-E33FD0CB2FF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63" y="2051222"/>
            <a:ext cx="759082" cy="759082"/>
          </a:xfrm>
          <a:prstGeom prst="rect">
            <a:avLst/>
          </a:prstGeom>
        </p:spPr>
      </p:pic>
      <p:pic>
        <p:nvPicPr>
          <p:cNvPr id="11" name="Picture 10" descr="Deux personnes avec des bulles pour indiquer qu’elles discutent&#10;&#10;Le contenu généré par l’IA peut être incorrect.">
            <a:extLst>
              <a:ext uri="{FF2B5EF4-FFF2-40B4-BE49-F238E27FC236}">
                <a16:creationId xmlns:a16="http://schemas.microsoft.com/office/drawing/2014/main" id="{555DBE73-2365-F14F-6995-849023153FD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0" y="3132944"/>
            <a:ext cx="842575" cy="84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7648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D9394-E4A1-212C-89D6-D0CBA47DB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EC053-3382-0E38-1485-87D32D386B3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2BC49F-3F52-4F60-C144-AAC30385D7F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04546" y="2286379"/>
            <a:ext cx="10492968" cy="2263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fr-CA" sz="5000" b="1" i="0" u="none" strike="noStrike" cap="none" baseline="0" dirty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Travail en groupe et analyse de l’étude de cas</a:t>
            </a:r>
          </a:p>
          <a:p>
            <a:pPr>
              <a:spcAft>
                <a:spcPts val="1500"/>
              </a:spcAft>
            </a:pPr>
            <a:r>
              <a:rPr lang="fr-CA" sz="3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10 minutes</a:t>
            </a:r>
          </a:p>
        </p:txBody>
      </p:sp>
    </p:spTree>
    <p:extLst>
      <p:ext uri="{BB962C8B-B14F-4D97-AF65-F5344CB8AC3E}">
        <p14:creationId xmlns:p14="http://schemas.microsoft.com/office/powerpoint/2010/main" val="371585808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3CD05-46CD-EE5B-0ED1-E766CC0DD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6C735-2001-8B9D-EBDF-7E80A7C4C735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Année 1 – Départ solide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F9C37-D62E-6C59-AA13-95D9A3904D7C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5371" y="1989436"/>
            <a:ext cx="10883868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Ce qui a bien fonctionné :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Malik avait un </a:t>
            </a:r>
            <a:r>
              <a:rPr lang="fr-CA" sz="2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objectif clair</a:t>
            </a:r>
            <a:r>
              <a:rPr lang="fr-CA" sz="2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 : faire fructifier son argent pour ses études universitaires sur une période de quatre ans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Malik </a:t>
            </a:r>
            <a:r>
              <a:rPr lang="fr-CA" sz="2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 choisi un </a:t>
            </a:r>
            <a:r>
              <a:rPr lang="fr-CA" sz="2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portefeuille équilibré</a:t>
            </a:r>
            <a:r>
              <a:rPr lang="fr-CA" sz="2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 : 50 % d’obligations mondiales et 50 % d’actions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8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Malik </a:t>
            </a:r>
            <a:r>
              <a:rPr lang="fr-CA" sz="2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 plus ou moins respecté son </a:t>
            </a:r>
            <a:r>
              <a:rPr lang="fr-CA" sz="28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niveau de tolérance au risque </a:t>
            </a:r>
            <a:r>
              <a:rPr lang="fr-CA" sz="28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et a obtenu un rendement stable de 8 %.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BF431-34AE-1E04-8A83-27F78241878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55403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7CE39-7D15-3140-4CEF-F55CF82D8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19452-31D9-B01B-F160-1946F2689683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Année 2 – Évolution du marché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F77BF9-58E7-40D9-4BB2-9F6301BD096E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5371" y="1828800"/>
            <a:ext cx="11394295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Ce qui a probablement mal tourné :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Malik a modifié la composition de son portefeuille en fonction des </a:t>
            </a:r>
            <a:r>
              <a:rPr lang="fr-CA" sz="2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tendances du marché </a:t>
            </a:r>
            <a:br>
              <a:rPr sz="2400" dirty="0"/>
            </a:b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(technologies et cryptomonnaies)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40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Malik</a:t>
            </a:r>
            <a:r>
              <a:rPr lang="fr-CA" sz="24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</a:t>
            </a: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 réduit ses investissements en obligations et augmenté ses </a:t>
            </a:r>
            <a:r>
              <a:rPr lang="fr-CA" sz="2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actifs à forte croissance et à risque élevé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Le niveau de risque a augmenté, alors que son </a:t>
            </a:r>
            <a:r>
              <a:rPr lang="fr-CA" sz="2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objectif </a:t>
            </a: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et son horizon temporel </a:t>
            </a:r>
            <a:r>
              <a:rPr lang="fr-CA" sz="2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n’avaient pas changé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La nouvelle répartition (70 % d’actions et 30 % d’obligations) </a:t>
            </a:r>
            <a:r>
              <a:rPr lang="fr-CA" sz="2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n’était plus conforme</a:t>
            </a:r>
            <a:r>
              <a:rPr lang="fr-CA" sz="24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à son niveau de risque modéré</a:t>
            </a:r>
          </a:p>
          <a:p>
            <a:pPr marL="455613" indent="-309563">
              <a:spcBef>
                <a:spcPts val="1200"/>
              </a:spcBef>
              <a:buSzTx/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CB61D-3075-076E-4B2A-D6833A4C35E7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0571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2B612-2447-D46C-1E9D-0E238514C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9EA03-1FCD-2236-0523-5FE1A76AAAC3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Année 3 – Incidence de la volatilité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72A686-B59D-FBFF-1E52-FDD94AFAD337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98852" y="1828800"/>
            <a:ext cx="11394295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7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Ce qui a probablement mal tourné :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Les </a:t>
            </a:r>
            <a:r>
              <a:rPr lang="fr-CA" sz="27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investissements axés sur les technologies</a:t>
            </a:r>
            <a:r>
              <a:rPr lang="fr-CA" sz="2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ont chuté considérablement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Malik </a:t>
            </a:r>
            <a:r>
              <a:rPr lang="fr-CA" sz="27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ne surveillait pas activement </a:t>
            </a:r>
            <a:r>
              <a:rPr lang="fr-CA" sz="2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son portefeuille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7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Malik </a:t>
            </a:r>
            <a:r>
              <a:rPr lang="fr-CA" sz="2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</a:t>
            </a:r>
            <a:r>
              <a:rPr lang="fr-CA" sz="27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ignoré</a:t>
            </a:r>
            <a:r>
              <a:rPr lang="fr-CA" sz="2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les avis et les rappels de son courtier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La répartition de son portefeuille est </a:t>
            </a:r>
            <a:r>
              <a:rPr lang="fr-CA" sz="27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passée involontairement à 80 % d’actions</a:t>
            </a:r>
            <a:r>
              <a:rPr lang="fr-CA" sz="2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et à 20 % d’obligations, ce qui est trop audacieux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700" b="1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Malik </a:t>
            </a:r>
            <a:r>
              <a:rPr lang="fr-CA" sz="27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n’a pas rééquilibré </a:t>
            </a:r>
            <a:r>
              <a:rPr lang="fr-CA" sz="2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son portefeuille</a:t>
            </a:r>
            <a:r>
              <a:rPr lang="fr-CA" sz="27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</a:t>
            </a:r>
            <a:r>
              <a:rPr lang="fr-CA" sz="27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pour réduire la volatilité</a:t>
            </a:r>
          </a:p>
          <a:p>
            <a:pPr marL="455613" indent="-309563">
              <a:spcBef>
                <a:spcPts val="1200"/>
              </a:spcBef>
              <a:buSzTx/>
            </a:pPr>
            <a:endParaRPr lang="en-CA" sz="2700" dirty="0">
              <a:solidFill>
                <a:srgbClr val="000000"/>
              </a:solidFill>
            </a:endParaRPr>
          </a:p>
          <a:p>
            <a:pPr marL="455613" indent="-309563">
              <a:spcBef>
                <a:spcPts val="1200"/>
              </a:spcBef>
              <a:buSzTx/>
            </a:pPr>
            <a:endParaRPr lang="en-CA" sz="28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F3AD9-1B35-BD19-9BAC-F484FC95AC6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2679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B81CB-E425-9149-B84F-3F9FBBF6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6D8BC-5FCB-7835-6C77-21F9B0B60AC4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fr-CA" sz="3200" b="1" i="0" u="none" strike="noStrike" cap="none" baseline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Année 4 – Résultats inattendus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3E703F-ACA1-0CD0-1322-C9278FCBDB36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5371" y="1989436"/>
            <a:ext cx="11524186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fr-CA" sz="24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Ce qui a probablement mal tourné :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Malik a été étonné que son portefeuille </a:t>
            </a: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ne se soit pas redressé </a:t>
            </a: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malgré l’amélioration du marché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Son portefeuille était surexposé à des secteurs </a:t>
            </a: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à reprise lente, </a:t>
            </a: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comme les technologies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000">
                <a:solidFill>
                  <a:srgbClr val="000000"/>
                </a:solidFill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Malik</a:t>
            </a:r>
            <a:r>
              <a:rPr lang="fr-CA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</a:t>
            </a: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 </a:t>
            </a: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ignoré les mesures de</a:t>
            </a: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 </a:t>
            </a: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rendement ajusté au risque </a:t>
            </a: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et les enjeux liés aux délais</a:t>
            </a:r>
          </a:p>
          <a:p>
            <a:pPr marL="455613" indent="-309563">
              <a:spcBef>
                <a:spcPts val="1200"/>
              </a:spcBef>
              <a:buSzTx/>
            </a:pPr>
            <a:r>
              <a:rPr lang="fr-CA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Le </a:t>
            </a: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rendement final n’a pas répondu à </a:t>
            </a:r>
            <a:r>
              <a:rPr lang="fr-CA" sz="2000" b="0" i="0" u="none" strike="noStrike" cap="none" baseline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ses attentes en </a:t>
            </a:r>
            <a:r>
              <a:rPr lang="fr-CA" sz="2000" b="0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raison de ce qui suit :</a:t>
            </a:r>
          </a:p>
          <a:p>
            <a:pPr marL="849313" indent="-357188">
              <a:spcBef>
                <a:spcPts val="1200"/>
              </a:spcBef>
              <a:buSzPct val="75000"/>
              <a:buFont typeface="Courier New" panose="02070309020205020404" pitchFamily="49" charset="0"/>
              <a:buChar char="o"/>
            </a:pP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Manque de suivi</a:t>
            </a:r>
          </a:p>
          <a:p>
            <a:pPr marL="849313" indent="-357188">
              <a:spcBef>
                <a:spcPts val="1200"/>
              </a:spcBef>
              <a:buSzPct val="75000"/>
              <a:buFont typeface="Courier New" panose="02070309020205020404" pitchFamily="49" charset="0"/>
              <a:buChar char="o"/>
            </a:pP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Absence de rééquilibrage</a:t>
            </a:r>
          </a:p>
          <a:p>
            <a:pPr marL="849313" indent="-357188">
              <a:spcBef>
                <a:spcPts val="1200"/>
              </a:spcBef>
              <a:buSzPct val="75000"/>
              <a:buFont typeface="Courier New" panose="02070309020205020404" pitchFamily="49" charset="0"/>
              <a:buChar char="o"/>
            </a:pPr>
            <a:r>
              <a:rPr lang="fr-CA" sz="2000" b="1" i="0" u="none" strike="noStrike" cap="none" baseline="0" dirty="0">
                <a:solidFill>
                  <a:srgbClr val="000000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Quête des tendances sans réévaluation des objectifs</a:t>
            </a:r>
          </a:p>
          <a:p>
            <a:pPr marL="455613" indent="-309563">
              <a:spcBef>
                <a:spcPts val="1200"/>
              </a:spcBef>
              <a:buSzTx/>
            </a:pPr>
            <a:endParaRPr lang="en-CA" sz="2400" dirty="0">
              <a:solidFill>
                <a:srgbClr val="000000"/>
              </a:solidFill>
            </a:endParaRPr>
          </a:p>
          <a:p>
            <a:pPr marL="455613" indent="-309563">
              <a:spcBef>
                <a:spcPts val="1200"/>
              </a:spcBef>
              <a:buSzTx/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BF15C-6932-9D24-E44A-B0EE87EA78EC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7534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D1783-E8D9-721A-B16C-652FCDF93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9FEEF-31B0-7E24-947C-A58903DA067C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7" name="Google Shape;223;p40">
            <a:extLst>
              <a:ext uri="{FF2B5EF4-FFF2-40B4-BE49-F238E27FC236}">
                <a16:creationId xmlns:a16="http://schemas.microsoft.com/office/drawing/2014/main" id="{2EF57F3F-0B27-48BF-FF74-6260260ADFC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14969239"/>
              </p:ext>
            </p:extLst>
          </p:nvPr>
        </p:nvGraphicFramePr>
        <p:xfrm>
          <a:off x="516903" y="1054206"/>
          <a:ext cx="11252763" cy="4988466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20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2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84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Concept</a:t>
                      </a:r>
                      <a:endParaRPr sz="2000" b="1">
                        <a:latin typeface="Century Gothic" panose="020B0502020202020204" pitchFamily="34" charset="0"/>
                      </a:endParaRPr>
                    </a:p>
                  </a:txBody>
                  <a:tcPr marL="91450" marR="91450" marT="34300" marB="34300">
                    <a:lnL w="12700" cmpd="sng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20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Ce que Malik aurait dû faire</a:t>
                      </a:r>
                    </a:p>
                  </a:txBody>
                  <a:tcPr marL="91450" marR="91450" marT="34300" marB="343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ABD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12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9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Suivi</a:t>
                      </a:r>
                      <a:endParaRPr sz="19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9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Analyser régulièrement le rendement du portefeuille et de la répartition de l’actif</a:t>
                      </a:r>
                      <a:endParaRPr sz="19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9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Analyse comparative</a:t>
                      </a:r>
                      <a:endParaRPr sz="19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9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Comparer le rendement du portefeuille avec ceux des indices du marché pertinents pour évaluer les changements</a:t>
                      </a:r>
                      <a:endParaRPr sz="19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8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9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Rééquilibrage</a:t>
                      </a:r>
                      <a:endParaRPr sz="19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9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Modifier le portefeuille en fonction de la répartition initiale 50/50, sur une base annuelle ou semestrielle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9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Tolérance au risque</a:t>
                      </a:r>
                      <a:endParaRPr sz="19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9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Maintenir un niveau de risque modéré adapté à un horizon de placement de quatre ans</a:t>
                      </a:r>
                      <a:endParaRPr sz="19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9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Compréhension de la volatilité</a:t>
                      </a:r>
                      <a:endParaRPr sz="19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900" b="0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Reconnaître qu’une concentration élevée dans le secteur des technologies augmente le risque de variations importantes</a:t>
                      </a:r>
                      <a:endParaRPr sz="190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CA" sz="1900" b="1" i="0" u="none" strike="noStrike" cap="none" baseline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Compréhension du ratio de Sharpe</a:t>
                      </a:r>
                    </a:p>
                  </a:txBody>
                  <a:tcPr marL="63500" marR="63500" marT="63500" marB="635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fr-CA" sz="1900" b="0" i="0" u="none" strike="noStrike" cap="none" baseline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prstClr val="black">
                                <a:alpha val="0"/>
                              </a:prstClr>
                            </a:solidFill>
                          </a:uFill>
                          <a:latin typeface="Century Gothic"/>
                          <a:ea typeface="Century Gothic"/>
                          <a:cs typeface="Century Gothic"/>
                        </a:rPr>
                        <a:t>Évaluer si la quête de rendements plus élevés justifie la prise d’un risque accru</a:t>
                      </a:r>
                      <a:endParaRPr sz="1900" dirty="0">
                        <a:latin typeface="Century Gothic" panose="020B0502020202020204" pitchFamily="34" charset="0"/>
                      </a:endParaRPr>
                    </a:p>
                  </a:txBody>
                  <a:tcPr marL="63500" marR="63500" marT="63500" marB="635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051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802899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ADED-E4F4-96B4-771C-22B444389C6E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17870" y="1267739"/>
            <a:ext cx="11357455" cy="561061"/>
          </a:xfrm>
        </p:spPr>
        <p:txBody>
          <a:bodyPr>
            <a:noAutofit/>
          </a:bodyPr>
          <a:lstStyle/>
          <a:p>
            <a:r>
              <a:rPr lang="fr-CA" sz="2400" b="1" i="0" u="none" strike="noStrike" cap="none" baseline="0" dirty="0">
                <a:solidFill>
                  <a:srgbClr val="205885"/>
                </a:solidFill>
                <a:effectLst/>
                <a:uFill>
                  <a:solidFill>
                    <a:prstClr val="black">
                      <a:alpha val="0"/>
                    </a:prstClr>
                  </a:solidFill>
                </a:uFill>
                <a:latin typeface="Century Gothic"/>
                <a:ea typeface="Century Gothic"/>
                <a:cs typeface="Century Gothic"/>
              </a:rPr>
              <a:t>Vidéo et questions (regarde la vidéo ou lis la transcription pour répondre aux questions)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EBC07-E89A-480E-0B63-1C54B7A5080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1ADBB-F79D-BADA-AC9D-C2A8B61D783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6CB1-45A9-C8FE-81D0-492E8B4ED96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9</a:t>
            </a:fld>
            <a:endParaRPr lang="en-US"/>
          </a:p>
        </p:txBody>
      </p:sp>
      <p:pic>
        <p:nvPicPr>
          <p:cNvPr id="5" name="Online Media 4" descr="Comment investir : Suivi du portefeuille">
            <a:hlinkClick r:id="" action="ppaction://media"/>
            <a:extLst>
              <a:ext uri="{FF2B5EF4-FFF2-40B4-BE49-F238E27FC236}">
                <a16:creationId xmlns:a16="http://schemas.microsoft.com/office/drawing/2014/main" id="{418E063B-9720-D4EC-91C6-23B6AD68CEB8}"/>
              </a:ext>
            </a:extLst>
          </p:cNvPr>
          <p:cNvPicPr>
            <a:picLocks noRot="1" noChangeAspect="1"/>
          </p:cNvPicPr>
          <p:nvPr>
            <a:videoFile r:link="rId5"/>
            <p:custDataLst>
              <p:tags r:id="rId6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290483" y="2420027"/>
            <a:ext cx="5611034" cy="31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169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5.14.0.570"/>
  <p:tag name="AS_RELEASE_DATE" val="2024.03.31"/>
  <p:tag name="AS_TITLE" val="Aspose.Slides for Java"/>
  <p:tag name="AS_VERSION" val="24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GestaltVTI">
  <a:themeElements>
    <a:clrScheme name="AnalogousFromDarkSeedLeftStep">
      <a:dk1>
        <a:srgbClr val="000000"/>
      </a:dk1>
      <a:lt1>
        <a:srgbClr val="FFFFFF"/>
      </a:lt1>
      <a:dk2>
        <a:srgbClr val="1E301B"/>
      </a:dk2>
      <a:lt2>
        <a:srgbClr val="F1F0F3"/>
      </a:lt2>
      <a:accent1>
        <a:srgbClr val="85AE23"/>
      </a:accent1>
      <a:accent2>
        <a:srgbClr val="B4A118"/>
      </a:accent2>
      <a:accent3>
        <a:srgbClr val="E2802D"/>
      </a:accent3>
      <a:accent4>
        <a:srgbClr val="D1231C"/>
      </a:accent4>
      <a:accent5>
        <a:srgbClr val="E22D71"/>
      </a:accent5>
      <a:accent6>
        <a:srgbClr val="D11CAB"/>
      </a:accent6>
      <a:hlink>
        <a:srgbClr val="C34D66"/>
      </a:hlink>
      <a:folHlink>
        <a:srgbClr val="7F7F7F"/>
      </a:folHlink>
    </a:clrScheme>
    <a:fontScheme name="Bierstadt">
      <a:majorFont>
        <a:latin typeface="Bierstadt"/>
        <a:ea typeface="Bierstadt"/>
        <a:cs typeface="Arial"/>
      </a:majorFont>
      <a:minorFont>
        <a:latin typeface="Bierstadt"/>
        <a:ea typeface="Bierstadt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1609</Words>
  <Application>Microsoft Office PowerPoint</Application>
  <PresentationFormat>Widescreen</PresentationFormat>
  <Paragraphs>205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Bierstadt</vt:lpstr>
      <vt:lpstr>Calibri</vt:lpstr>
      <vt:lpstr>Century Gothic</vt:lpstr>
      <vt:lpstr>Courier New</vt:lpstr>
      <vt:lpstr>GestaltVTI</vt:lpstr>
      <vt:lpstr>Suivi du rendement du portefeuille</vt:lpstr>
      <vt:lpstr>PowerPoint Presentation</vt:lpstr>
      <vt:lpstr>PowerPoint Presentation</vt:lpstr>
      <vt:lpstr>Année 1 – Départ solide</vt:lpstr>
      <vt:lpstr>Année 2 – Évolution du marché</vt:lpstr>
      <vt:lpstr>Année 3 – Incidence de la volatilité</vt:lpstr>
      <vt:lpstr>Année 4 – Résultats inattendus</vt:lpstr>
      <vt:lpstr>PowerPoint Presentation</vt:lpstr>
      <vt:lpstr>Vidéo et questions (regarde la vidéo ou lis la transcription pour répondre aux questions)</vt:lpstr>
      <vt:lpstr>Pourquoi doit-on surveiller le rendement?</vt:lpstr>
      <vt:lpstr>Qu’est-ce qu’un indice de référence?</vt:lpstr>
      <vt:lpstr>Types d’indices de référence</vt:lpstr>
      <vt:lpstr>Comment calcule-t-on le rendement?</vt:lpstr>
      <vt:lpstr>Au-delà du rendement : constance et risque</vt:lpstr>
      <vt:lpstr>Volatilité par rapport à un indice de référence : bêta</vt:lpstr>
      <vt:lpstr>Rendement ajusté au risque : ratio de Sharpe</vt:lpstr>
      <vt:lpstr>Rééquilibrage du portefeuille</vt:lpstr>
      <vt:lpstr>Conclusion</vt:lpstr>
      <vt:lpstr>Activité de simulation!</vt:lpstr>
      <vt:lpstr>Pour chaque année (trois années au total)</vt:lpstr>
      <vt:lpstr>Bilan annuel du marché : rendements des différentes catégories d’actifs pour l’année 1</vt:lpstr>
      <vt:lpstr>Bilan annuel du marché : rendements des différentes catégories d’actifs pour l’année 2</vt:lpstr>
      <vt:lpstr>Bilan annuel du marché : rendements des différentes catégories d’actifs pour l’année 3</vt:lpstr>
      <vt:lpstr>Sommaire final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Gagliardi, Monica</dc:creator>
  <cp:lastModifiedBy>Verreault, Lorianne</cp:lastModifiedBy>
  <cp:revision>192</cp:revision>
  <dcterms:created xsi:type="dcterms:W3CDTF">2023-10-22T21:01:04Z</dcterms:created>
  <dcterms:modified xsi:type="dcterms:W3CDTF">2026-02-11T16:37:43Z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873328-34e0-4f6c-84cb-dd757c63c1a0_ActionId">
    <vt:lpwstr>ee0202de-5cf6-46c2-8a21-1c0b412b413b</vt:lpwstr>
  </property>
  <property fmtid="{D5CDD505-2E9C-101B-9397-08002B2CF9AE}" pid="3" name="MSIP_Label_be873328-34e0-4f6c-84cb-dd757c63c1a0_ContentBits">
    <vt:lpwstr>0</vt:lpwstr>
  </property>
  <property fmtid="{D5CDD505-2E9C-101B-9397-08002B2CF9AE}" pid="4" name="MSIP_Label_be873328-34e0-4f6c-84cb-dd757c63c1a0_Enabled">
    <vt:lpwstr>true</vt:lpwstr>
  </property>
  <property fmtid="{D5CDD505-2E9C-101B-9397-08002B2CF9AE}" pid="5" name="MSIP_Label_be873328-34e0-4f6c-84cb-dd757c63c1a0_Method">
    <vt:lpwstr>Privileged</vt:lpwstr>
  </property>
  <property fmtid="{D5CDD505-2E9C-101B-9397-08002B2CF9AE}" pid="6" name="MSIP_Label_be873328-34e0-4f6c-84cb-dd757c63c1a0_Name">
    <vt:lpwstr>FIL-Internal</vt:lpwstr>
  </property>
  <property fmtid="{D5CDD505-2E9C-101B-9397-08002B2CF9AE}" pid="7" name="MSIP_Label_be873328-34e0-4f6c-84cb-dd757c63c1a0_SetDate">
    <vt:lpwstr>2023-11-01T18:04:36Z</vt:lpwstr>
  </property>
  <property fmtid="{D5CDD505-2E9C-101B-9397-08002B2CF9AE}" pid="8" name="MSIP_Label_be873328-34e0-4f6c-84cb-dd757c63c1a0_SiteId">
    <vt:lpwstr>6b94db52-3791-432c-b97e-871411cd202e</vt:lpwstr>
  </property>
</Properties>
</file>