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23"/>
  </p:notesMasterIdLst>
  <p:sldIdLst>
    <p:sldId id="281" r:id="rId2"/>
    <p:sldId id="279" r:id="rId3"/>
    <p:sldId id="278" r:id="rId4"/>
    <p:sldId id="306" r:id="rId5"/>
    <p:sldId id="307" r:id="rId6"/>
    <p:sldId id="308" r:id="rId7"/>
    <p:sldId id="309" r:id="rId8"/>
    <p:sldId id="285" r:id="rId9"/>
    <p:sldId id="311" r:id="rId10"/>
    <p:sldId id="312" r:id="rId11"/>
    <p:sldId id="313" r:id="rId12"/>
    <p:sldId id="296" r:id="rId13"/>
    <p:sldId id="299" r:id="rId14"/>
    <p:sldId id="314" r:id="rId15"/>
    <p:sldId id="315" r:id="rId16"/>
    <p:sldId id="316" r:id="rId17"/>
    <p:sldId id="317" r:id="rId18"/>
    <p:sldId id="318" r:id="rId19"/>
    <p:sldId id="297" r:id="rId20"/>
    <p:sldId id="319" r:id="rId21"/>
    <p:sldId id="320"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29C636-1258-1300-6AF9-A1C07C859FB5}" name="Gagliardi, Monica" initials="GM" userId="S::monica.flores@fidelity.ca::403ed6f2-ccb6-4a32-97e9-f49bef3accc9" providerId="AD"/>
  <p188:author id="{DF88A69D-1FA6-9820-9E52-8F80F4157C52}" name="Young, Alexandra" initials="YA" userId="S::alexandra.young@fidelity.ca::352ee25d-62a0-42da-b6b2-af7e76994482" providerId="AD"/>
  <p188:author id="{E972F8CF-B59F-7B46-CD8D-153C09311A4D}" name="Gill, Ravina" initials="GR" userId="S::ravina.gill@fidelity.ca::4ab046ad-39f6-4281-85c3-6be506179019" providerId="AD"/>
  <p188:author id="{0A16D4D1-4734-95FF-367D-C374CF13C49F}" name="Ponce, Vanessa" initials="PV" userId="S::vanessa.ponce@fidelity.ca::30c8e74a-fa94-4ed1-b031-97ff44e964e5" providerId="AD"/>
  <p188:author id="{E34789F2-C444-EAB7-7B99-F93D7A14117D}" name="Darien Desroches" initials="DD" userId="c7371e85daf18b3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885"/>
    <a:srgbClr val="333F48"/>
    <a:srgbClr val="6ABD4A"/>
    <a:srgbClr val="85AE23"/>
    <a:srgbClr val="B9E5F0"/>
    <a:srgbClr val="F2A900"/>
    <a:srgbClr val="8BD3E6"/>
    <a:srgbClr val="A2A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078" autoAdjust="0"/>
    <p:restoredTop sz="94660"/>
  </p:normalViewPr>
  <p:slideViewPr>
    <p:cSldViewPr snapToGrid="0">
      <p:cViewPr varScale="1">
        <p:scale>
          <a:sx n="108" d="100"/>
          <a:sy n="108" d="100"/>
        </p:scale>
        <p:origin x="132"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riano, Sally" userId="6a92a364-d3bc-4bd8-bbde-8990c7cf6201" providerId="ADAL" clId="{1E0E4567-2629-4E13-94B5-DEA9D547DFDF}"/>
    <pc:docChg chg="custSel modSld modMainMaster">
      <pc:chgData name="Soriano, Sally" userId="6a92a364-d3bc-4bd8-bbde-8990c7cf6201" providerId="ADAL" clId="{1E0E4567-2629-4E13-94B5-DEA9D547DFDF}" dt="2024-07-26T20:56:53.385" v="18" actId="478"/>
      <pc:docMkLst>
        <pc:docMk/>
      </pc:docMkLst>
      <pc:sldChg chg="delSp modSp mod">
        <pc:chgData name="Soriano, Sally" userId="6a92a364-d3bc-4bd8-bbde-8990c7cf6201" providerId="ADAL" clId="{1E0E4567-2629-4E13-94B5-DEA9D547DFDF}" dt="2024-07-26T20:56:53.385" v="18" actId="478"/>
        <pc:sldMkLst>
          <pc:docMk/>
          <pc:sldMk cId="3348262572" sldId="320"/>
        </pc:sldMkLst>
        <pc:spChg chg="del mod">
          <ac:chgData name="Soriano, Sally" userId="6a92a364-d3bc-4bd8-bbde-8990c7cf6201" providerId="ADAL" clId="{1E0E4567-2629-4E13-94B5-DEA9D547DFDF}" dt="2024-07-26T20:56:53.385" v="18" actId="478"/>
          <ac:spMkLst>
            <pc:docMk/>
            <pc:sldMk cId="3348262572" sldId="320"/>
            <ac:spMk id="3" creationId="{DCA69AFD-B414-DA8C-A1C4-6075341DD453}"/>
          </ac:spMkLst>
        </pc:spChg>
      </pc:sldChg>
      <pc:sldMasterChg chg="addSp modSp mod">
        <pc:chgData name="Soriano, Sally" userId="6a92a364-d3bc-4bd8-bbde-8990c7cf6201" providerId="ADAL" clId="{1E0E4567-2629-4E13-94B5-DEA9D547DFDF}" dt="2024-07-26T20:55:44.006" v="16" actId="1076"/>
        <pc:sldMasterMkLst>
          <pc:docMk/>
          <pc:sldMasterMk cId="1281054387" sldId="2147483724"/>
        </pc:sldMasterMkLst>
        <pc:spChg chg="add mod">
          <ac:chgData name="Soriano, Sally" userId="6a92a364-d3bc-4bd8-bbde-8990c7cf6201" providerId="ADAL" clId="{1E0E4567-2629-4E13-94B5-DEA9D547DFDF}" dt="2024-07-26T20:55:44.006" v="16" actId="1076"/>
          <ac:spMkLst>
            <pc:docMk/>
            <pc:sldMasterMk cId="1281054387" sldId="2147483724"/>
            <ac:spMk id="3" creationId="{9739C6EC-A6B6-18DF-16CD-B1653FF4CF63}"/>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9444D-42D3-4CC0-927A-FF18E050527A}" type="datetimeFigureOut">
              <a:t>7/26/2024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96D0F3-C04C-4EB4-93F2-B3F04278AF65}" type="slidenum">
              <a:t>‹#›</a:t>
            </a:fld>
            <a:endParaRPr lang="en-US"/>
          </a:p>
        </p:txBody>
      </p:sp>
    </p:spTree>
    <p:extLst>
      <p:ext uri="{BB962C8B-B14F-4D97-AF65-F5344CB8AC3E}">
        <p14:creationId xmlns:p14="http://schemas.microsoft.com/office/powerpoint/2010/main" val="304859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11</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698138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12</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9444833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14</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28673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15</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7375298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16</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178166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17</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377083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18</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7440676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19</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087506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20</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3119649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437226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3</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4</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21115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5</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622850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6</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83355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7</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05611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85789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9481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121273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Video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7" name="Rectangle 6">
            <a:extLst>
              <a:ext uri="{FF2B5EF4-FFF2-40B4-BE49-F238E27FC236}">
                <a16:creationId xmlns:a16="http://schemas.microsoft.com/office/drawing/2014/main" id="{722FD5A5-A16C-00DE-E581-0AFD83A16CAB}"/>
              </a:ext>
            </a:extLst>
          </p:cNvPr>
          <p:cNvSpPr/>
          <p:nvPr userDrawn="1"/>
        </p:nvSpPr>
        <p:spPr>
          <a:xfrm>
            <a:off x="0" y="2057400"/>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860826"/>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176990" y="995362"/>
            <a:ext cx="5027005"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a:prstGeom prst="rect">
            <a:avLst/>
          </a:prstGeo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82399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a:xfrm>
            <a:off x="6662168" y="969264"/>
            <a:ext cx="5021182" cy="487045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679775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76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ulle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517870" y="1991844"/>
            <a:ext cx="11158193" cy="4029786"/>
          </a:xfrm>
          <a:prstGeom prst="rect">
            <a:avLst/>
          </a:prstGeom>
        </p:spPr>
        <p:txBody>
          <a:bodyPr anchor="t" anchorCtr="0">
            <a:normAutofit/>
          </a:bodyPr>
          <a:lstStyle>
            <a:lvl1pPr marL="342900" indent="-342900" algn="l">
              <a:lnSpc>
                <a:spcPct val="100000"/>
              </a:lnSpc>
              <a:buClr>
                <a:srgbClr val="A2AAAD"/>
              </a:buClr>
              <a:buFont typeface="Arial" panose="020B0604020202020204" pitchFamily="34" charset="0"/>
              <a:buChar char="•"/>
              <a:defRPr sz="2500" i="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3544181888"/>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guide id="5" orient="horz" pos="125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a:xfrm>
            <a:off x="517869" y="1160463"/>
            <a:ext cx="11158193" cy="532370"/>
          </a:xfrm>
          <a:prstGeom prst="rect">
            <a:avLst/>
          </a:prstGeom>
        </p:spPr>
        <p:txBody>
          <a:bodyPr/>
          <a:lstStyle>
            <a:lvl1pPr>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9" name="TextBox 8">
            <a:extLst>
              <a:ext uri="{FF2B5EF4-FFF2-40B4-BE49-F238E27FC236}">
                <a16:creationId xmlns:a16="http://schemas.microsoft.com/office/drawing/2014/main" id="{184BBE33-EAC1-3B1E-8EFB-448124FA14AC}"/>
              </a:ext>
            </a:extLst>
          </p:cNvPr>
          <p:cNvSpPr txBox="1"/>
          <p:nvPr userDrawn="1"/>
        </p:nvSpPr>
        <p:spPr>
          <a:xfrm>
            <a:off x="552033" y="2009274"/>
            <a:ext cx="5247187" cy="4012113"/>
          </a:xfrm>
          <a:prstGeom prst="rect">
            <a:avLst/>
          </a:prstGeom>
          <a:noFill/>
        </p:spPr>
        <p:txBody>
          <a:bodyPr wrap="square" rtlCol="0">
            <a:spAutoFit/>
          </a:bodyPr>
          <a:lstStyle/>
          <a:p>
            <a:endParaRPr lang="en-US" dirty="0"/>
          </a:p>
        </p:txBody>
      </p:sp>
      <p:sp>
        <p:nvSpPr>
          <p:cNvPr id="13" name="Text Placeholder 12">
            <a:extLst>
              <a:ext uri="{FF2B5EF4-FFF2-40B4-BE49-F238E27FC236}">
                <a16:creationId xmlns:a16="http://schemas.microsoft.com/office/drawing/2014/main" id="{CAA535C0-5BE2-5A59-3D11-8ABCC9A62912}"/>
              </a:ext>
            </a:extLst>
          </p:cNvPr>
          <p:cNvSpPr>
            <a:spLocks noGrp="1"/>
          </p:cNvSpPr>
          <p:nvPr>
            <p:ph type="body" sz="quarter" idx="13"/>
          </p:nvPr>
        </p:nvSpPr>
        <p:spPr>
          <a:xfrm>
            <a:off x="517525" y="2128838"/>
            <a:ext cx="5184775" cy="38925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BB27B774-CAD3-DF42-BBF0-6DE55F243F01}"/>
              </a:ext>
            </a:extLst>
          </p:cNvPr>
          <p:cNvSpPr>
            <a:spLocks noGrp="1"/>
          </p:cNvSpPr>
          <p:nvPr>
            <p:ph type="body" sz="quarter" idx="14"/>
          </p:nvPr>
        </p:nvSpPr>
        <p:spPr>
          <a:xfrm>
            <a:off x="6497220" y="2128838"/>
            <a:ext cx="5184775" cy="3892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819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a:prstGeom prst="rect">
            <a:avLst/>
          </a:prstGeom>
        </p:spPr>
        <p:txBody>
          <a:bodyPr anchor="t">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a:prstGeom prst="rect">
            <a:avLst/>
          </a:prstGeo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18946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44314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0644494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1242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54605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a:prstGeom prst="rect">
            <a:avLst/>
          </a:prstGeo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a:prstGeom prst="rect">
            <a:avLst/>
          </a:prstGeo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34890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131757" y="6451599"/>
            <a:ext cx="637909" cy="169141"/>
          </a:xfrm>
          <a:prstGeom prst="rect">
            <a:avLst/>
          </a:prstGeom>
        </p:spPr>
        <p:txBody>
          <a:bodyPr vert="horz" lIns="91440" tIns="45720" rIns="91440" bIns="45720" rtlCol="0" anchor="ctr"/>
          <a:lstStyle>
            <a:lvl1pPr algn="r">
              <a:defRPr sz="900">
                <a:solidFill>
                  <a:schemeClr val="tx1"/>
                </a:solidFill>
                <a:latin typeface="Century Gothic" panose="020B0502020202020204" pitchFamily="34" charset="0"/>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1" y="230284"/>
            <a:ext cx="1842447" cy="46668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2AAAD"/>
              </a:solidFill>
            </a:endParaRPr>
          </a:p>
        </p:txBody>
      </p:sp>
      <p:pic>
        <p:nvPicPr>
          <p:cNvPr id="10" name="Picture 9" descr="A blue and black logo&#10;&#10;Description automatically generated">
            <a:extLst>
              <a:ext uri="{FF2B5EF4-FFF2-40B4-BE49-F238E27FC236}">
                <a16:creationId xmlns:a16="http://schemas.microsoft.com/office/drawing/2014/main" id="{CD5AB2A9-403F-025D-C64F-BA17CAA50F3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17870" y="6277840"/>
            <a:ext cx="1600200" cy="342900"/>
          </a:xfrm>
          <a:prstGeom prst="rect">
            <a:avLst/>
          </a:prstGeom>
        </p:spPr>
      </p:pic>
      <p:pic>
        <p:nvPicPr>
          <p:cNvPr id="12" name="Picture 11" descr="A close-up of a black background&#10;&#10;Description automatically generated">
            <a:extLst>
              <a:ext uri="{FF2B5EF4-FFF2-40B4-BE49-F238E27FC236}">
                <a16:creationId xmlns:a16="http://schemas.microsoft.com/office/drawing/2014/main" id="{6F3DAC8A-A5F7-92FE-0813-D8E70B90A44C}"/>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997733" y="230284"/>
            <a:ext cx="1676397" cy="466685"/>
          </a:xfrm>
          <a:prstGeom prst="rect">
            <a:avLst/>
          </a:prstGeom>
        </p:spPr>
      </p:pic>
      <p:sp>
        <p:nvSpPr>
          <p:cNvPr id="13" name="TextBox 12">
            <a:extLst>
              <a:ext uri="{FF2B5EF4-FFF2-40B4-BE49-F238E27FC236}">
                <a16:creationId xmlns:a16="http://schemas.microsoft.com/office/drawing/2014/main" id="{1EBC3D8A-1F30-A2D6-D920-8223E6E639FB}"/>
              </a:ext>
            </a:extLst>
          </p:cNvPr>
          <p:cNvSpPr txBox="1"/>
          <p:nvPr userDrawn="1"/>
        </p:nvSpPr>
        <p:spPr>
          <a:xfrm>
            <a:off x="409433" y="278960"/>
            <a:ext cx="1201003" cy="369332"/>
          </a:xfrm>
          <a:prstGeom prst="rect">
            <a:avLst/>
          </a:prstGeom>
          <a:noFill/>
        </p:spPr>
        <p:txBody>
          <a:bodyPr wrap="square" rtlCol="0">
            <a:spAutoFit/>
          </a:bodyPr>
          <a:lstStyle/>
          <a:p>
            <a:r>
              <a:rPr lang="en-US" b="1" dirty="0">
                <a:solidFill>
                  <a:srgbClr val="333F48"/>
                </a:solidFill>
                <a:latin typeface="Century Gothic" panose="020B0502020202020204" pitchFamily="34" charset="0"/>
              </a:rPr>
              <a:t>Lesson 9</a:t>
            </a:r>
          </a:p>
        </p:txBody>
      </p:sp>
      <p:sp>
        <p:nvSpPr>
          <p:cNvPr id="3" name="TextBox 2">
            <a:extLst>
              <a:ext uri="{FF2B5EF4-FFF2-40B4-BE49-F238E27FC236}">
                <a16:creationId xmlns:a16="http://schemas.microsoft.com/office/drawing/2014/main" id="{9739C6EC-A6B6-18DF-16CD-B1653FF4CF63}"/>
              </a:ext>
            </a:extLst>
          </p:cNvPr>
          <p:cNvSpPr txBox="1"/>
          <p:nvPr userDrawn="1"/>
        </p:nvSpPr>
        <p:spPr>
          <a:xfrm>
            <a:off x="2230514" y="6413058"/>
            <a:ext cx="6094520" cy="246221"/>
          </a:xfrm>
          <a:prstGeom prst="rect">
            <a:avLst/>
          </a:prstGeom>
          <a:noFill/>
        </p:spPr>
        <p:txBody>
          <a:bodyPr wrap="square">
            <a:spAutoFit/>
          </a:bodyPr>
          <a:lstStyle/>
          <a:p>
            <a:r>
              <a:rPr lang="en-CA" sz="1000" b="0" i="0" u="none" strike="noStrike" dirty="0">
                <a:solidFill>
                  <a:srgbClr val="222222"/>
                </a:solidFill>
                <a:effectLst/>
                <a:highlight>
                  <a:srgbClr val="FFFFFF"/>
                </a:highlight>
                <a:latin typeface="Century Gothic" panose="020B0502020202020204" pitchFamily="34" charset="0"/>
              </a:rPr>
              <a:t>© 2024 FIDELITY INVESTMENTS CANADA ULC            </a:t>
            </a:r>
            <a:r>
              <a:rPr lang="en-CA" sz="1000" b="0" i="0" u="none" strike="noStrike" dirty="0">
                <a:solidFill>
                  <a:srgbClr val="545454"/>
                </a:solidFill>
                <a:effectLst/>
                <a:latin typeface="Century Gothic" panose="020B0502020202020204" pitchFamily="34" charset="0"/>
              </a:rPr>
              <a:t>1810784-v2024411</a:t>
            </a:r>
            <a:endParaRPr lang="en-US" sz="1000" dirty="0">
              <a:latin typeface="Century Gothic" panose="020B0502020202020204" pitchFamily="34" charset="0"/>
            </a:endParaRPr>
          </a:p>
        </p:txBody>
      </p:sp>
    </p:spTree>
    <p:extLst>
      <p:ext uri="{BB962C8B-B14F-4D97-AF65-F5344CB8AC3E}">
        <p14:creationId xmlns:p14="http://schemas.microsoft.com/office/powerpoint/2010/main" val="1281054387"/>
      </p:ext>
    </p:extLst>
  </p:cSld>
  <p:clrMap bg1="lt1" tx1="dk1" bg2="lt2" tx2="dk2" accent1="accent1" accent2="accent2" accent3="accent3" accent4="accent4" accent5="accent5" accent6="accent6" hlink="hlink" folHlink="folHlink"/>
  <p:sldLayoutIdLst>
    <p:sldLayoutId id="2147483713" r:id="rId1"/>
    <p:sldLayoutId id="2147483725"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hf hd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1" userDrawn="1">
          <p15:clr>
            <a:srgbClr val="F26B43"/>
          </p15:clr>
        </p15:guide>
        <p15:guide id="2" pos="325" userDrawn="1">
          <p15:clr>
            <a:srgbClr val="F26B43"/>
          </p15:clr>
        </p15:guide>
        <p15:guide id="3" pos="7355" userDrawn="1">
          <p15:clr>
            <a:srgbClr val="F26B43"/>
          </p15:clr>
        </p15:guide>
        <p15:guide id="4" orient="horz" pos="379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video" Target="https://www.youtube.com/embed/rfhu3w5xfec?feature=oembed"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fidelity.ca/en/products/investmentfinder/?assetCategoryCd=All"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www.fidelity.ca/en/products/investmentfinder/?assetCategoryCd=All"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4" Type="http://schemas.openxmlformats.org/officeDocument/2006/relationships/image" Target="../media/image9.png"/></Relationships>
</file>

<file path=ppt/slides/_rels/slide1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nvPr>
        </p:nvSpPr>
        <p:spPr/>
        <p:txBody>
          <a:bodyPr>
            <a:noAutofit/>
          </a:bodyPr>
          <a:lstStyle/>
          <a:p>
            <a:r>
              <a:rPr lang="en-US" dirty="0"/>
              <a:t>Understanding your investment returns</a:t>
            </a:r>
          </a:p>
        </p:txBody>
      </p:sp>
      <p:sp>
        <p:nvSpPr>
          <p:cNvPr id="3" name="TextBox 2">
            <a:extLst>
              <a:ext uri="{FF2B5EF4-FFF2-40B4-BE49-F238E27FC236}">
                <a16:creationId xmlns:a16="http://schemas.microsoft.com/office/drawing/2014/main" id="{6A9EBC07-E89A-480E-0B63-1C54B7A50807}"/>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nvPr>
        </p:nvSpPr>
        <p:spPr/>
        <p:txBody>
          <a:bodyPr/>
          <a:lstStyle/>
          <a:p>
            <a:fld id="{DFDF98CC-160E-494C-8C3C-8CDC5FA257DE}" type="slidenum">
              <a:rPr lang="en-US" smtClean="0"/>
              <a:t>1</a:t>
            </a:fld>
            <a:endParaRPr lang="en-US" dirty="0"/>
          </a:p>
        </p:txBody>
      </p:sp>
      <p:pic>
        <p:nvPicPr>
          <p:cNvPr id="7" name="Online Media 3" title="Money Gains: Investment Returns">
            <a:hlinkClick r:id="" action="ppaction://media"/>
            <a:extLst>
              <a:ext uri="{FF2B5EF4-FFF2-40B4-BE49-F238E27FC236}">
                <a16:creationId xmlns:a16="http://schemas.microsoft.com/office/drawing/2014/main" id="{BF83FB69-C4D1-3A31-D857-7DE77CABBF02}"/>
              </a:ext>
            </a:extLst>
          </p:cNvPr>
          <p:cNvPicPr>
            <a:picLocks noRot="1" noChangeAspect="1"/>
          </p:cNvPicPr>
          <p:nvPr>
            <a:videoFile r:link="rId1"/>
          </p:nvPr>
        </p:nvPicPr>
        <p:blipFill>
          <a:blip r:embed="rId3"/>
          <a:stretch>
            <a:fillRect/>
          </a:stretch>
        </p:blipFill>
        <p:spPr>
          <a:xfrm>
            <a:off x="3458936" y="2312081"/>
            <a:ext cx="5274128" cy="3429000"/>
          </a:xfrm>
          <a:prstGeom prst="rect">
            <a:avLst/>
          </a:prstGeom>
        </p:spPr>
      </p:pic>
    </p:spTree>
    <p:extLst>
      <p:ext uri="{BB962C8B-B14F-4D97-AF65-F5344CB8AC3E}">
        <p14:creationId xmlns:p14="http://schemas.microsoft.com/office/powerpoint/2010/main" val="1508753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sz="3200" b="1" dirty="0">
                <a:ea typeface="Calibri"/>
                <a:cs typeface="Calibri"/>
              </a:rPr>
              <a:t>Comparison of returns</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10</a:t>
            </a:fld>
            <a:endParaRPr lang="en-US" dirty="0"/>
          </a:p>
        </p:txBody>
      </p:sp>
      <p:sp>
        <p:nvSpPr>
          <p:cNvPr id="5" name="TextBox 4">
            <a:extLst>
              <a:ext uri="{FF2B5EF4-FFF2-40B4-BE49-F238E27FC236}">
                <a16:creationId xmlns:a16="http://schemas.microsoft.com/office/drawing/2014/main" id="{F7BD4FB9-70BA-4365-A6EF-66407E1DF81D}"/>
              </a:ext>
            </a:extLst>
          </p:cNvPr>
          <p:cNvSpPr txBox="1"/>
          <p:nvPr/>
        </p:nvSpPr>
        <p:spPr>
          <a:xfrm>
            <a:off x="517870" y="2883846"/>
            <a:ext cx="6536073" cy="2400657"/>
          </a:xfrm>
          <a:prstGeom prst="rect">
            <a:avLst/>
          </a:prstGeom>
          <a:noFill/>
        </p:spPr>
        <p:txBody>
          <a:bodyPr wrap="square">
            <a:spAutoFit/>
          </a:bodyPr>
          <a:lstStyle/>
          <a:p>
            <a:r>
              <a:rPr lang="en-US" sz="1500" b="1" i="0" u="none" strike="noStrike" baseline="0" dirty="0">
                <a:solidFill>
                  <a:srgbClr val="333F48"/>
                </a:solidFill>
                <a:latin typeface="Century Gothic" panose="020B0502020202020204" pitchFamily="34" charset="0"/>
              </a:rPr>
              <a:t>Cumulative return </a:t>
            </a:r>
            <a:endParaRPr lang="en-US" sz="1500" dirty="0">
              <a:solidFill>
                <a:srgbClr val="333F48"/>
              </a:solidFill>
              <a:latin typeface="Century Gothic" panose="020B0502020202020204" pitchFamily="34" charset="0"/>
            </a:endParaRPr>
          </a:p>
          <a:p>
            <a:pPr marL="0" indent="0">
              <a:buNone/>
            </a:pPr>
            <a:r>
              <a:rPr lang="en-US" sz="1500" b="0" i="0" u="none" strike="noStrike" baseline="0" dirty="0">
                <a:solidFill>
                  <a:srgbClr val="000000"/>
                </a:solidFill>
                <a:latin typeface="Century Gothic" panose="020B0502020202020204" pitchFamily="34" charset="0"/>
              </a:rPr>
              <a:t>Cumulative return shows you the total change in the value of an investment over a specific period. Over longer time periods, the cumulative return of an investment can be a very large number. </a:t>
            </a:r>
          </a:p>
          <a:p>
            <a:pPr marL="0" indent="0">
              <a:buNone/>
            </a:pPr>
            <a:endParaRPr lang="en-US" sz="1500" b="0" i="0" u="none" strike="noStrike" baseline="0" dirty="0">
              <a:solidFill>
                <a:srgbClr val="000000"/>
              </a:solidFill>
              <a:latin typeface="Century Gothic" panose="020B0502020202020204" pitchFamily="34" charset="0"/>
            </a:endParaRPr>
          </a:p>
          <a:p>
            <a:r>
              <a:rPr lang="en-US" sz="1500" b="1" i="0" u="none" strike="noStrike" baseline="0" dirty="0">
                <a:solidFill>
                  <a:srgbClr val="333F48"/>
                </a:solidFill>
                <a:latin typeface="Century Gothic" panose="020B0502020202020204" pitchFamily="34" charset="0"/>
              </a:rPr>
              <a:t>Annualized return </a:t>
            </a:r>
            <a:endParaRPr lang="en-US" sz="1500" b="0" i="0" u="none" strike="noStrike" baseline="0" dirty="0">
              <a:solidFill>
                <a:srgbClr val="333F48"/>
              </a:solidFill>
              <a:latin typeface="Century Gothic" panose="020B0502020202020204" pitchFamily="34" charset="0"/>
            </a:endParaRPr>
          </a:p>
          <a:p>
            <a:pPr marL="0" indent="0">
              <a:buNone/>
            </a:pPr>
            <a:r>
              <a:rPr lang="en-US" sz="1500" b="0" i="0" u="none" strike="noStrike" baseline="0" dirty="0">
                <a:solidFill>
                  <a:srgbClr val="000000"/>
                </a:solidFill>
                <a:latin typeface="Century Gothic" panose="020B0502020202020204" pitchFamily="34" charset="0"/>
              </a:rPr>
              <a:t>Annualized return measures how much an investment has grown on an annualized basis (over a one-year period). Reviewing annualized returns is common in the investment industry, as it simplifies comparing the returns of different investments. </a:t>
            </a:r>
            <a:endParaRPr lang="en-US" sz="1500" dirty="0">
              <a:latin typeface="Century Gothic" panose="020B0502020202020204" pitchFamily="34" charset="0"/>
              <a:ea typeface="Calibri"/>
              <a:cs typeface="Calibri"/>
            </a:endParaRPr>
          </a:p>
        </p:txBody>
      </p:sp>
      <p:sp>
        <p:nvSpPr>
          <p:cNvPr id="6" name="Oval 5">
            <a:extLst>
              <a:ext uri="{FF2B5EF4-FFF2-40B4-BE49-F238E27FC236}">
                <a16:creationId xmlns:a16="http://schemas.microsoft.com/office/drawing/2014/main" id="{71B308FA-6EC7-9D37-7E5A-6C0079272711}"/>
              </a:ext>
            </a:extLst>
          </p:cNvPr>
          <p:cNvSpPr/>
          <p:nvPr/>
        </p:nvSpPr>
        <p:spPr>
          <a:xfrm>
            <a:off x="7880103" y="2478501"/>
            <a:ext cx="3122779" cy="3122779"/>
          </a:xfrm>
          <a:prstGeom prst="ellipse">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05885"/>
              </a:solidFill>
            </a:endParaRPr>
          </a:p>
        </p:txBody>
      </p:sp>
      <p:pic>
        <p:nvPicPr>
          <p:cNvPr id="3" name="Picture 2">
            <a:extLst>
              <a:ext uri="{FF2B5EF4-FFF2-40B4-BE49-F238E27FC236}">
                <a16:creationId xmlns:a16="http://schemas.microsoft.com/office/drawing/2014/main" id="{D3EC02A4-7DFF-9982-574E-728DA5EAF79B}"/>
              </a:ext>
            </a:extLst>
          </p:cNvPr>
          <p:cNvPicPr>
            <a:picLocks noChangeAspect="1"/>
          </p:cNvPicPr>
          <p:nvPr/>
        </p:nvPicPr>
        <p:blipFill>
          <a:blip r:embed="rId3"/>
          <a:stretch>
            <a:fillRect/>
          </a:stretch>
        </p:blipFill>
        <p:spPr>
          <a:xfrm>
            <a:off x="8657720" y="3427566"/>
            <a:ext cx="1545771" cy="1159328"/>
          </a:xfrm>
          <a:prstGeom prst="rect">
            <a:avLst/>
          </a:prstGeom>
        </p:spPr>
      </p:pic>
    </p:spTree>
    <p:extLst>
      <p:ext uri="{BB962C8B-B14F-4D97-AF65-F5344CB8AC3E}">
        <p14:creationId xmlns:p14="http://schemas.microsoft.com/office/powerpoint/2010/main" val="3941372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b="1" dirty="0">
                <a:ea typeface="Calibri"/>
                <a:cs typeface="Calibri"/>
              </a:rPr>
              <a:t>Conclusion</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5938" y="2116140"/>
            <a:ext cx="11158193" cy="3581397"/>
          </a:xfrm>
          <a:prstGeom prst="rect">
            <a:avLst/>
          </a:prstGeom>
        </p:spPr>
        <p:txBody>
          <a:bodyPr>
            <a:noAutofit/>
          </a:bodyPr>
          <a:lstStyle/>
          <a:p>
            <a:pPr marL="342900" indent="-342900">
              <a:buClr>
                <a:srgbClr val="A2AAAD"/>
              </a:buClr>
              <a:buFont typeface="Arial" panose="020B0604020202020204" pitchFamily="34" charset="0"/>
              <a:buChar char="•"/>
            </a:pPr>
            <a:r>
              <a:rPr lang="en-US" sz="2500" dirty="0">
                <a:solidFill>
                  <a:srgbClr val="374151"/>
                </a:solidFill>
                <a:latin typeface="Century Gothic" panose="020B0502020202020204" pitchFamily="34" charset="0"/>
                <a:ea typeface="+mn-lt"/>
                <a:cs typeface="+mn-lt"/>
              </a:rPr>
              <a:t>Investment returns are crucial to understand when investing.</a:t>
            </a:r>
            <a:endParaRPr lang="en-US" sz="2500" dirty="0">
              <a:latin typeface="Century Gothic" panose="020B0502020202020204" pitchFamily="34" charset="0"/>
              <a:ea typeface="Calibri" panose="020F0502020204030204"/>
              <a:cs typeface="Calibri" panose="020F0502020204030204"/>
            </a:endParaRPr>
          </a:p>
          <a:p>
            <a:pPr marL="342900" indent="-342900">
              <a:buClr>
                <a:srgbClr val="A2AAAD"/>
              </a:buClr>
              <a:buFont typeface="Arial" panose="020B0604020202020204" pitchFamily="34" charset="0"/>
              <a:buChar char="•"/>
            </a:pPr>
            <a:r>
              <a:rPr lang="en-US" sz="2500" dirty="0">
                <a:solidFill>
                  <a:srgbClr val="374151"/>
                </a:solidFill>
                <a:latin typeface="Century Gothic" panose="020B0502020202020204" pitchFamily="34" charset="0"/>
                <a:ea typeface="+mn-lt"/>
                <a:cs typeface="+mn-lt"/>
              </a:rPr>
              <a:t>Time-weighted return is useful for comparing different investments.</a:t>
            </a:r>
            <a:endParaRPr lang="en-US" sz="2500" dirty="0">
              <a:latin typeface="Century Gothic" panose="020B0502020202020204" pitchFamily="34" charset="0"/>
              <a:cs typeface="Calibri"/>
            </a:endParaRPr>
          </a:p>
          <a:p>
            <a:pPr marL="342900" indent="-342900">
              <a:buClr>
                <a:srgbClr val="A2AAAD"/>
              </a:buClr>
              <a:buFont typeface="Arial" panose="020B0604020202020204" pitchFamily="34" charset="0"/>
              <a:buChar char="•"/>
            </a:pPr>
            <a:r>
              <a:rPr lang="en-US" sz="2500" dirty="0">
                <a:solidFill>
                  <a:srgbClr val="374151"/>
                </a:solidFill>
                <a:latin typeface="Century Gothic" panose="020B0502020202020204" pitchFamily="34" charset="0"/>
                <a:ea typeface="+mn-lt"/>
                <a:cs typeface="+mn-lt"/>
              </a:rPr>
              <a:t>Dollar-weighted return is more personalized, considering size, timing and transactions.</a:t>
            </a:r>
            <a:endParaRPr lang="en-US" sz="2500" dirty="0">
              <a:latin typeface="Century Gothic" panose="020B0502020202020204" pitchFamily="34" charset="0"/>
              <a:cs typeface="Calibri" panose="020F0502020204030204"/>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11</a:t>
            </a:fld>
            <a:endParaRPr lang="en-US"/>
          </a:p>
        </p:txBody>
      </p:sp>
    </p:spTree>
    <p:extLst>
      <p:ext uri="{BB962C8B-B14F-4D97-AF65-F5344CB8AC3E}">
        <p14:creationId xmlns:p14="http://schemas.microsoft.com/office/powerpoint/2010/main" val="821017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sz="3200" dirty="0">
                <a:ea typeface="Calibri Light"/>
                <a:cs typeface="Calibri Light"/>
              </a:rPr>
              <a:t>Activity</a:t>
            </a:r>
            <a:endParaRPr lang="en-US" dirty="0"/>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12</a:t>
            </a:fld>
            <a:endParaRPr lang="en-US"/>
          </a:p>
        </p:txBody>
      </p:sp>
      <p:sp>
        <p:nvSpPr>
          <p:cNvPr id="5" name="Text Placeholder 1">
            <a:extLst>
              <a:ext uri="{FF2B5EF4-FFF2-40B4-BE49-F238E27FC236}">
                <a16:creationId xmlns:a16="http://schemas.microsoft.com/office/drawing/2014/main" id="{3D3FC68A-2AB8-5336-99E1-7B20CDD7CD2A}"/>
              </a:ext>
            </a:extLst>
          </p:cNvPr>
          <p:cNvSpPr txBox="1">
            <a:spLocks/>
          </p:cNvSpPr>
          <p:nvPr/>
        </p:nvSpPr>
        <p:spPr>
          <a:xfrm>
            <a:off x="517864" y="1917692"/>
            <a:ext cx="11158193" cy="4365870"/>
          </a:xfrm>
          <a:prstGeom prst="rect">
            <a:avLst/>
          </a:prstGeom>
        </p:spPr>
        <p:txBody>
          <a:bodyPr>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500" dirty="0">
                <a:solidFill>
                  <a:srgbClr val="000000"/>
                </a:solidFill>
                <a:latin typeface="Century Gothic" panose="020B0502020202020204" pitchFamily="34" charset="0"/>
                <a:ea typeface="Calibri Light"/>
                <a:cs typeface="Calibri Light"/>
              </a:rPr>
              <a:t>Pretend that starting five years ago, you invested $500 each month in a security and held it for five years (so over the five years, you invested 500 x 12 x 5 = $30,000).</a:t>
            </a:r>
            <a:endParaRPr lang="en-US" sz="1500" dirty="0">
              <a:latin typeface="Century Gothic" panose="020B0502020202020204" pitchFamily="34" charset="0"/>
            </a:endParaRPr>
          </a:p>
          <a:p>
            <a:pPr marL="0" indent="0">
              <a:buNone/>
            </a:pPr>
            <a:r>
              <a:rPr lang="en-US" sz="1500" dirty="0">
                <a:solidFill>
                  <a:srgbClr val="205885"/>
                </a:solidFill>
                <a:latin typeface="Century Gothic" panose="020B0502020202020204" pitchFamily="34" charset="0"/>
                <a:ea typeface="Calibri"/>
                <a:cs typeface="Calibri"/>
              </a:rPr>
              <a:t>Choose a security using the </a:t>
            </a:r>
            <a:r>
              <a:rPr lang="en-US" sz="1500" dirty="0">
                <a:solidFill>
                  <a:srgbClr val="205885"/>
                </a:solidFill>
                <a:latin typeface="Century Gothic" panose="020B0502020202020204" pitchFamily="34" charset="0"/>
                <a:ea typeface="Calibri"/>
                <a:cs typeface="Calibri"/>
                <a:hlinkClick r:id="rId3">
                  <a:extLst>
                    <a:ext uri="{A12FA001-AC4F-418D-AE19-62706E023703}">
                      <ahyp:hlinkClr xmlns:ahyp="http://schemas.microsoft.com/office/drawing/2018/hyperlinkcolor" val="tx"/>
                    </a:ext>
                  </a:extLst>
                </a:hlinkClick>
              </a:rPr>
              <a:t>Fidelity Investment Finder</a:t>
            </a:r>
            <a:r>
              <a:rPr lang="en-US" sz="1500" dirty="0">
                <a:solidFill>
                  <a:srgbClr val="205885"/>
                </a:solidFill>
                <a:latin typeface="Century Gothic" panose="020B0502020202020204" pitchFamily="34" charset="0"/>
                <a:ea typeface="Calibri"/>
                <a:cs typeface="Calibri"/>
              </a:rPr>
              <a:t> that has existed for more than five years, and create a PowerPoint presentation that answers the following questions: </a:t>
            </a:r>
          </a:p>
          <a:p>
            <a:pPr marL="314325" indent="-314325">
              <a:buAutoNum type="arabicPeriod"/>
            </a:pPr>
            <a:r>
              <a:rPr lang="en-US" sz="1500" dirty="0">
                <a:latin typeface="Century Gothic" panose="020B0502020202020204" pitchFamily="34" charset="0"/>
                <a:ea typeface="Calibri"/>
                <a:cs typeface="Calibri"/>
              </a:rPr>
              <a:t>What does this fund invest in? </a:t>
            </a:r>
          </a:p>
          <a:p>
            <a:pPr marL="314325" indent="-314325">
              <a:buAutoNum type="arabicPeriod"/>
            </a:pPr>
            <a:r>
              <a:rPr lang="en-US" sz="1500" dirty="0">
                <a:latin typeface="Century Gothic" panose="020B0502020202020204" pitchFamily="34" charset="0"/>
                <a:ea typeface="Calibri"/>
                <a:cs typeface="Calibri"/>
              </a:rPr>
              <a:t>Why did you choose this fund?</a:t>
            </a:r>
          </a:p>
          <a:p>
            <a:pPr marL="314325" indent="-314325">
              <a:buAutoNum type="arabicPeriod"/>
            </a:pPr>
            <a:r>
              <a:rPr lang="en-US" sz="1500" dirty="0">
                <a:latin typeface="Century Gothic" panose="020B0502020202020204" pitchFamily="34" charset="0"/>
                <a:ea typeface="Calibri"/>
                <a:cs typeface="Calibri"/>
              </a:rPr>
              <a:t>What was the value of your investment at the end of the five years?</a:t>
            </a:r>
          </a:p>
          <a:p>
            <a:pPr marL="314325" indent="-314325">
              <a:buAutoNum type="arabicPeriod"/>
            </a:pPr>
            <a:r>
              <a:rPr lang="en-US" sz="1500" dirty="0">
                <a:latin typeface="Century Gothic" panose="020B0502020202020204" pitchFamily="34" charset="0"/>
                <a:ea typeface="Calibri"/>
                <a:cs typeface="Calibri"/>
              </a:rPr>
              <a:t>What was your total return in dollars?</a:t>
            </a:r>
          </a:p>
          <a:p>
            <a:pPr marL="314325" indent="-314325">
              <a:buAutoNum type="arabicPeriod"/>
            </a:pPr>
            <a:r>
              <a:rPr lang="en-US" sz="1500" dirty="0">
                <a:latin typeface="Century Gothic" panose="020B0502020202020204" pitchFamily="34" charset="0"/>
                <a:ea typeface="Calibri"/>
                <a:cs typeface="Calibri"/>
              </a:rPr>
              <a:t>What was the time-weighted return after the five years? </a:t>
            </a:r>
          </a:p>
          <a:p>
            <a:pPr marL="314325" indent="-314325">
              <a:buAutoNum type="arabicPeriod"/>
            </a:pPr>
            <a:r>
              <a:rPr lang="en-US" sz="1500" dirty="0">
                <a:latin typeface="Century Gothic" panose="020B0502020202020204" pitchFamily="34" charset="0"/>
                <a:ea typeface="+mn-lt"/>
                <a:cs typeface="+mn-lt"/>
              </a:rPr>
              <a:t>Do you think that you could have earned more from putting your money in a savings account or GIC and earning interest?  Explain.</a:t>
            </a:r>
          </a:p>
        </p:txBody>
      </p:sp>
    </p:spTree>
    <p:extLst>
      <p:ext uri="{BB962C8B-B14F-4D97-AF65-F5344CB8AC3E}">
        <p14:creationId xmlns:p14="http://schemas.microsoft.com/office/powerpoint/2010/main" val="1346368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BAF423E-DB4B-61B2-8B6E-9656E1247C43}"/>
              </a:ext>
            </a:extLst>
          </p:cNvPr>
          <p:cNvSpPr>
            <a:spLocks noGrp="1"/>
          </p:cNvSpPr>
          <p:nvPr>
            <p:ph type="sldNum" sz="quarter" idx="12"/>
          </p:nvPr>
        </p:nvSpPr>
        <p:spPr/>
        <p:txBody>
          <a:bodyPr/>
          <a:lstStyle/>
          <a:p>
            <a:fld id="{DFDF98CC-160E-494C-8C3C-8CDC5FA257DE}" type="slidenum">
              <a:rPr lang="en-US" smtClean="0"/>
              <a:t>13</a:t>
            </a:fld>
            <a:endParaRPr lang="en-US"/>
          </a:p>
        </p:txBody>
      </p:sp>
      <p:sp>
        <p:nvSpPr>
          <p:cNvPr id="7" name="Rectangle 6">
            <a:extLst>
              <a:ext uri="{FF2B5EF4-FFF2-40B4-BE49-F238E27FC236}">
                <a16:creationId xmlns:a16="http://schemas.microsoft.com/office/drawing/2014/main" id="{3C4F85DE-EC85-0E5B-B5B2-DDBCA913A8B1}"/>
              </a:ext>
            </a:extLst>
          </p:cNvPr>
          <p:cNvSpPr/>
          <p:nvPr/>
        </p:nvSpPr>
        <p:spPr>
          <a:xfrm>
            <a:off x="0" y="1447006"/>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0095BCA8-3DC5-B35F-87C7-16E68E0BDB3F}"/>
              </a:ext>
            </a:extLst>
          </p:cNvPr>
          <p:cNvSpPr txBox="1"/>
          <p:nvPr/>
        </p:nvSpPr>
        <p:spPr>
          <a:xfrm>
            <a:off x="446313" y="2613392"/>
            <a:ext cx="10874829" cy="861774"/>
          </a:xfrm>
          <a:prstGeom prst="rect">
            <a:avLst/>
          </a:prstGeom>
          <a:noFill/>
        </p:spPr>
        <p:txBody>
          <a:bodyPr wrap="square">
            <a:spAutoFit/>
          </a:bodyPr>
          <a:lstStyle/>
          <a:p>
            <a:r>
              <a:rPr lang="en-US" sz="5000" b="1" dirty="0">
                <a:solidFill>
                  <a:srgbClr val="205885"/>
                </a:solidFill>
                <a:latin typeface="Century Gothic" panose="020B0502020202020204" pitchFamily="34" charset="0"/>
                <a:ea typeface="+mj-lt"/>
                <a:cs typeface="+mj-lt"/>
              </a:rPr>
              <a:t>Examples</a:t>
            </a:r>
            <a:endParaRPr lang="en-US" sz="5000" b="1" dirty="0">
              <a:solidFill>
                <a:srgbClr val="205885"/>
              </a:solidFill>
              <a:latin typeface="Century Gothic" panose="020B0502020202020204" pitchFamily="34" charset="0"/>
            </a:endParaRPr>
          </a:p>
        </p:txBody>
      </p:sp>
    </p:spTree>
    <p:extLst>
      <p:ext uri="{BB962C8B-B14F-4D97-AF65-F5344CB8AC3E}">
        <p14:creationId xmlns:p14="http://schemas.microsoft.com/office/powerpoint/2010/main" val="661540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pPr marL="314325" indent="-314325"/>
            <a:r>
              <a:rPr lang="en-US" sz="2500" dirty="0">
                <a:ea typeface="Calibri"/>
                <a:cs typeface="Calibri"/>
              </a:rPr>
              <a:t>1. Choose one security using the </a:t>
            </a:r>
            <a:r>
              <a:rPr lang="en-US" sz="2500" dirty="0">
                <a:ea typeface="Calibri"/>
                <a:cs typeface="Calibri"/>
                <a:hlinkClick r:id="rId3">
                  <a:extLst>
                    <a:ext uri="{A12FA001-AC4F-418D-AE19-62706E023703}">
                      <ahyp:hlinkClr xmlns:ahyp="http://schemas.microsoft.com/office/drawing/2018/hyperlinkcolor" val="tx"/>
                    </a:ext>
                  </a:extLst>
                </a:hlinkClick>
              </a:rPr>
              <a:t>Fidelity Investment Finder</a:t>
            </a:r>
            <a:r>
              <a:rPr lang="en-US" sz="2500" dirty="0">
                <a:ea typeface="Calibri"/>
                <a:cs typeface="Calibri"/>
              </a:rPr>
              <a:t> that has existed </a:t>
            </a:r>
            <a:r>
              <a:rPr lang="en-US" sz="2500">
                <a:ea typeface="Calibri"/>
                <a:cs typeface="Calibri"/>
              </a:rPr>
              <a:t>for more </a:t>
            </a:r>
            <a:r>
              <a:rPr lang="en-US" sz="2500" dirty="0">
                <a:ea typeface="Calibri"/>
                <a:cs typeface="Calibri"/>
              </a:rPr>
              <a:t>than five years.  What does this fund invest in?</a:t>
            </a:r>
            <a:endParaRPr lang="en-US" sz="2500" dirty="0"/>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14</a:t>
            </a:fld>
            <a:endParaRPr lang="en-US"/>
          </a:p>
        </p:txBody>
      </p:sp>
      <p:sp>
        <p:nvSpPr>
          <p:cNvPr id="5" name="Text Placeholder 1">
            <a:extLst>
              <a:ext uri="{FF2B5EF4-FFF2-40B4-BE49-F238E27FC236}">
                <a16:creationId xmlns:a16="http://schemas.microsoft.com/office/drawing/2014/main" id="{3D3FC68A-2AB8-5336-99E1-7B20CDD7CD2A}"/>
              </a:ext>
            </a:extLst>
          </p:cNvPr>
          <p:cNvSpPr txBox="1">
            <a:spLocks/>
          </p:cNvSpPr>
          <p:nvPr/>
        </p:nvSpPr>
        <p:spPr>
          <a:xfrm>
            <a:off x="517864" y="2351314"/>
            <a:ext cx="4821199" cy="3932248"/>
          </a:xfrm>
          <a:prstGeom prst="rect">
            <a:avLst/>
          </a:prstGeom>
        </p:spPr>
        <p:txBody>
          <a:bodyPr>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solidFill>
                  <a:srgbClr val="333F48"/>
                </a:solidFill>
                <a:latin typeface="Century Gothic" panose="020B0502020202020204" pitchFamily="34" charset="0"/>
              </a:rPr>
              <a:t>Fidelity Canadian Balanced Fund</a:t>
            </a:r>
            <a:endParaRPr lang="en-US" b="1" dirty="0">
              <a:solidFill>
                <a:srgbClr val="333F48"/>
              </a:solidFill>
              <a:latin typeface="Century Gothic" panose="020B0502020202020204" pitchFamily="34" charset="0"/>
              <a:ea typeface="Calibri"/>
              <a:cs typeface="Calibri"/>
            </a:endParaRPr>
          </a:p>
          <a:p>
            <a:pPr marL="342900" indent="-342900">
              <a:buClr>
                <a:srgbClr val="A2AAAD"/>
              </a:buClr>
              <a:buFont typeface="Arial" panose="020B0604020202020204" pitchFamily="34" charset="0"/>
              <a:buChar char="•"/>
            </a:pPr>
            <a:r>
              <a:rPr lang="en-US" dirty="0">
                <a:solidFill>
                  <a:srgbClr val="212529"/>
                </a:solidFill>
                <a:latin typeface="Century Gothic" panose="020B0502020202020204" pitchFamily="34" charset="0"/>
                <a:ea typeface="+mn-lt"/>
                <a:cs typeface="+mn-lt"/>
              </a:rPr>
              <a:t>A core holding with a neutral mix of 50% equities, 40% investment-grade and 10% high yield.</a:t>
            </a:r>
            <a:endParaRPr lang="en-US" dirty="0">
              <a:latin typeface="Century Gothic" panose="020B0502020202020204" pitchFamily="34" charset="0"/>
              <a:ea typeface="Calibri"/>
              <a:cs typeface="Calibri"/>
            </a:endParaRPr>
          </a:p>
          <a:p>
            <a:pPr marL="342900" indent="-342900">
              <a:buClr>
                <a:srgbClr val="A2AAAD"/>
              </a:buClr>
              <a:buFont typeface="Arial" panose="020B0604020202020204" pitchFamily="34" charset="0"/>
              <a:buChar char="•"/>
            </a:pPr>
            <a:r>
              <a:rPr lang="en-US" dirty="0">
                <a:solidFill>
                  <a:srgbClr val="212529"/>
                </a:solidFill>
                <a:latin typeface="Century Gothic" panose="020B0502020202020204" pitchFamily="34" charset="0"/>
                <a:ea typeface="+mn-lt"/>
                <a:cs typeface="+mn-lt"/>
              </a:rPr>
              <a:t>A Canadian focus, with the flexibility to invest up to 30% in foreign markets.</a:t>
            </a:r>
            <a:endParaRPr lang="en-US" dirty="0">
              <a:latin typeface="Century Gothic" panose="020B0502020202020204" pitchFamily="34" charset="0"/>
              <a:ea typeface="Calibri" panose="020F0502020204030204"/>
              <a:cs typeface="Calibri" panose="020F0502020204030204"/>
            </a:endParaRPr>
          </a:p>
        </p:txBody>
      </p:sp>
      <p:pic>
        <p:nvPicPr>
          <p:cNvPr id="2" name="Picture 1" descr="A screenshot of a computer&#10;&#10;Description automatically generated">
            <a:extLst>
              <a:ext uri="{FF2B5EF4-FFF2-40B4-BE49-F238E27FC236}">
                <a16:creationId xmlns:a16="http://schemas.microsoft.com/office/drawing/2014/main" id="{F5DA0F15-BC97-3161-EDA7-25A951A56641}"/>
              </a:ext>
            </a:extLst>
          </p:cNvPr>
          <p:cNvPicPr>
            <a:picLocks noChangeAspect="1"/>
          </p:cNvPicPr>
          <p:nvPr/>
        </p:nvPicPr>
        <p:blipFill>
          <a:blip r:embed="rId4"/>
          <a:stretch>
            <a:fillRect/>
          </a:stretch>
        </p:blipFill>
        <p:spPr>
          <a:xfrm>
            <a:off x="6373949" y="2275114"/>
            <a:ext cx="5300186" cy="3932248"/>
          </a:xfrm>
          <a:prstGeom prst="rect">
            <a:avLst/>
          </a:prstGeom>
        </p:spPr>
      </p:pic>
      <p:cxnSp>
        <p:nvCxnSpPr>
          <p:cNvPr id="4" name="Straight Connector 3">
            <a:extLst>
              <a:ext uri="{FF2B5EF4-FFF2-40B4-BE49-F238E27FC236}">
                <a16:creationId xmlns:a16="http://schemas.microsoft.com/office/drawing/2014/main" id="{04397DCE-0405-40A9-2F6F-ABCF347B660A}"/>
              </a:ext>
            </a:extLst>
          </p:cNvPr>
          <p:cNvCxnSpPr>
            <a:cxnSpLocks/>
          </p:cNvCxnSpPr>
          <p:nvPr/>
        </p:nvCxnSpPr>
        <p:spPr>
          <a:xfrm>
            <a:off x="5758538" y="2293470"/>
            <a:ext cx="0" cy="3913892"/>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6997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sz="2500" dirty="0">
                <a:cs typeface="Calibri"/>
              </a:rPr>
              <a:t>2. Why did you choose this fund?</a:t>
            </a:r>
            <a:endParaRPr lang="en-US" sz="2500" dirty="0"/>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15</a:t>
            </a:fld>
            <a:endParaRPr lang="en-US"/>
          </a:p>
        </p:txBody>
      </p:sp>
      <p:sp>
        <p:nvSpPr>
          <p:cNvPr id="5" name="Text Placeholder 1">
            <a:extLst>
              <a:ext uri="{FF2B5EF4-FFF2-40B4-BE49-F238E27FC236}">
                <a16:creationId xmlns:a16="http://schemas.microsoft.com/office/drawing/2014/main" id="{3D3FC68A-2AB8-5336-99E1-7B20CDD7CD2A}"/>
              </a:ext>
            </a:extLst>
          </p:cNvPr>
          <p:cNvSpPr txBox="1">
            <a:spLocks/>
          </p:cNvSpPr>
          <p:nvPr/>
        </p:nvSpPr>
        <p:spPr>
          <a:xfrm>
            <a:off x="517869" y="1883228"/>
            <a:ext cx="7755273" cy="3932248"/>
          </a:xfrm>
          <a:prstGeom prst="rect">
            <a:avLst/>
          </a:prstGeom>
        </p:spPr>
        <p:txBody>
          <a:bodyPr>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ts val="2600"/>
              </a:lnSpc>
              <a:spcBef>
                <a:spcPts val="1100"/>
              </a:spcBef>
              <a:buClr>
                <a:srgbClr val="A2AAAD"/>
              </a:buClr>
            </a:pPr>
            <a:r>
              <a:rPr lang="en-US" sz="2000" dirty="0">
                <a:solidFill>
                  <a:srgbClr val="374151"/>
                </a:solidFill>
                <a:latin typeface="Century Gothic" panose="020B0502020202020204" pitchFamily="34" charset="0"/>
                <a:ea typeface="+mn-lt"/>
                <a:cs typeface="+mn-lt"/>
              </a:rPr>
              <a:t>Fidelity Canadian Balanced Fund typically is low to medium risk, which is suitable based on my risk tolerance and time horizon (medium).</a:t>
            </a:r>
          </a:p>
          <a:p>
            <a:pPr lvl="1">
              <a:lnSpc>
                <a:spcPts val="2600"/>
              </a:lnSpc>
              <a:spcBef>
                <a:spcPts val="1100"/>
              </a:spcBef>
              <a:buClr>
                <a:srgbClr val="A2AAAD"/>
              </a:buClr>
            </a:pPr>
            <a:r>
              <a:rPr lang="en-US" sz="2000" dirty="0">
                <a:solidFill>
                  <a:srgbClr val="374151"/>
                </a:solidFill>
                <a:latin typeface="Century Gothic" panose="020B0502020202020204" pitchFamily="34" charset="0"/>
                <a:ea typeface="+mn-lt"/>
                <a:cs typeface="+mn-lt"/>
              </a:rPr>
              <a:t>It contains a mix of both equities (stocks) and fixed income securities (bonds). This balanced approach provides me with exposure to both asset classes, potentially offering diversification benefits.</a:t>
            </a:r>
            <a:endParaRPr lang="en-US" sz="2000" dirty="0">
              <a:solidFill>
                <a:srgbClr val="212529"/>
              </a:solidFill>
              <a:latin typeface="Century Gothic" panose="020B0502020202020204" pitchFamily="34" charset="0"/>
              <a:ea typeface="+mn-lt"/>
              <a:cs typeface="+mn-lt"/>
            </a:endParaRPr>
          </a:p>
          <a:p>
            <a:pPr lvl="1">
              <a:lnSpc>
                <a:spcPts val="2600"/>
              </a:lnSpc>
              <a:spcBef>
                <a:spcPts val="1100"/>
              </a:spcBef>
              <a:buClr>
                <a:srgbClr val="A2AAAD"/>
              </a:buClr>
            </a:pPr>
            <a:r>
              <a:rPr lang="en-US" sz="2000" dirty="0">
                <a:solidFill>
                  <a:srgbClr val="374151"/>
                </a:solidFill>
                <a:latin typeface="Century Gothic" panose="020B0502020202020204" pitchFamily="34" charset="0"/>
                <a:ea typeface="+mn-lt"/>
                <a:cs typeface="+mn-lt"/>
              </a:rPr>
              <a:t>By investing in a Canadian balanced fund, I can gain exposure to the Canadian market and am supporting Canadian businesses, which is important to me as a Canadian. </a:t>
            </a:r>
            <a:endParaRPr lang="en-US" sz="2000" dirty="0">
              <a:solidFill>
                <a:srgbClr val="374151"/>
              </a:solidFill>
              <a:latin typeface="Century Gothic" panose="020B0502020202020204" pitchFamily="34" charset="0"/>
              <a:cs typeface="Calibri"/>
            </a:endParaRPr>
          </a:p>
        </p:txBody>
      </p:sp>
      <p:pic>
        <p:nvPicPr>
          <p:cNvPr id="6" name="Picture 5" descr="A green and black text&#10;&#10;Description automatically generated">
            <a:extLst>
              <a:ext uri="{FF2B5EF4-FFF2-40B4-BE49-F238E27FC236}">
                <a16:creationId xmlns:a16="http://schemas.microsoft.com/office/drawing/2014/main" id="{98C49968-7313-EDAE-2604-0F029479FBA5}"/>
              </a:ext>
            </a:extLst>
          </p:cNvPr>
          <p:cNvPicPr>
            <a:picLocks noChangeAspect="1"/>
          </p:cNvPicPr>
          <p:nvPr/>
        </p:nvPicPr>
        <p:blipFill>
          <a:blip r:embed="rId3"/>
          <a:stretch>
            <a:fillRect/>
          </a:stretch>
        </p:blipFill>
        <p:spPr>
          <a:xfrm>
            <a:off x="8490857" y="1891963"/>
            <a:ext cx="3183273" cy="828923"/>
          </a:xfrm>
          <a:prstGeom prst="rect">
            <a:avLst/>
          </a:prstGeom>
        </p:spPr>
      </p:pic>
    </p:spTree>
    <p:extLst>
      <p:ext uri="{BB962C8B-B14F-4D97-AF65-F5344CB8AC3E}">
        <p14:creationId xmlns:p14="http://schemas.microsoft.com/office/powerpoint/2010/main" val="1775373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a:xfrm>
            <a:off x="517869" y="1160463"/>
            <a:ext cx="11251797" cy="864280"/>
          </a:xfrm>
        </p:spPr>
        <p:txBody>
          <a:bodyPr/>
          <a:lstStyle/>
          <a:p>
            <a:pPr marL="9525"/>
            <a:r>
              <a:rPr lang="en-US" sz="2300" dirty="0">
                <a:ea typeface="Calibri"/>
                <a:cs typeface="Calibri"/>
              </a:rPr>
              <a:t>3. What was the value of your investment at the end of the five years? </a:t>
            </a:r>
            <a:r>
              <a:rPr lang="en-US" sz="2300" b="0" dirty="0">
                <a:ea typeface="Calibri"/>
                <a:cs typeface="Calibri"/>
              </a:rPr>
              <a:t>$33,401</a:t>
            </a:r>
            <a:br>
              <a:rPr lang="en-US" sz="2300" dirty="0">
                <a:ea typeface="Calibri"/>
                <a:cs typeface="Calibri"/>
              </a:rPr>
            </a:br>
            <a:r>
              <a:rPr lang="en-US" sz="2300" dirty="0">
                <a:ea typeface="Calibri"/>
                <a:cs typeface="Calibri"/>
              </a:rPr>
              <a:t>4. What was your return in dollars? </a:t>
            </a:r>
            <a:r>
              <a:rPr lang="en-US" sz="2300" b="0" dirty="0">
                <a:ea typeface="Calibri"/>
                <a:cs typeface="Calibri"/>
              </a:rPr>
              <a:t>$2,901</a:t>
            </a:r>
            <a:endParaRPr lang="en-US" sz="2300" b="0" dirty="0"/>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16</a:t>
            </a:fld>
            <a:endParaRPr lang="en-US"/>
          </a:p>
        </p:txBody>
      </p:sp>
      <p:pic>
        <p:nvPicPr>
          <p:cNvPr id="2" name="Content Placeholder 6" descr="A graph on a screen&#10;&#10;Description automatically generated">
            <a:extLst>
              <a:ext uri="{FF2B5EF4-FFF2-40B4-BE49-F238E27FC236}">
                <a16:creationId xmlns:a16="http://schemas.microsoft.com/office/drawing/2014/main" id="{D8984C4D-57FB-1155-DCBA-197FC7D1EFD6}"/>
              </a:ext>
            </a:extLst>
          </p:cNvPr>
          <p:cNvPicPr>
            <a:picLocks noChangeAspect="1"/>
          </p:cNvPicPr>
          <p:nvPr/>
        </p:nvPicPr>
        <p:blipFill>
          <a:blip r:embed="rId3"/>
          <a:stretch>
            <a:fillRect/>
          </a:stretch>
        </p:blipFill>
        <p:spPr>
          <a:xfrm>
            <a:off x="2873829" y="2176920"/>
            <a:ext cx="5940012" cy="3977201"/>
          </a:xfrm>
          <a:prstGeom prst="rect">
            <a:avLst/>
          </a:prstGeom>
        </p:spPr>
      </p:pic>
    </p:spTree>
    <p:extLst>
      <p:ext uri="{BB962C8B-B14F-4D97-AF65-F5344CB8AC3E}">
        <p14:creationId xmlns:p14="http://schemas.microsoft.com/office/powerpoint/2010/main" val="35299673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sz="2400" dirty="0">
                <a:ea typeface="Calibri"/>
                <a:cs typeface="Calibri"/>
              </a:rPr>
              <a:t>5. What was the time-weighted return after the five years? </a:t>
            </a:r>
            <a:r>
              <a:rPr lang="en-US" sz="2400" b="0" dirty="0">
                <a:ea typeface="Calibri"/>
                <a:cs typeface="Calibri"/>
              </a:rPr>
              <a:t>29.82%</a:t>
            </a:r>
            <a:endParaRPr lang="en-US" sz="2500" b="0" dirty="0"/>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17</a:t>
            </a:fld>
            <a:endParaRPr lang="en-US"/>
          </a:p>
        </p:txBody>
      </p:sp>
      <p:pic>
        <p:nvPicPr>
          <p:cNvPr id="2" name="Content Placeholder 3">
            <a:extLst>
              <a:ext uri="{FF2B5EF4-FFF2-40B4-BE49-F238E27FC236}">
                <a16:creationId xmlns:a16="http://schemas.microsoft.com/office/drawing/2014/main" id="{5CBC6925-0C87-A441-2420-A3E1B1608097}"/>
              </a:ext>
            </a:extLst>
          </p:cNvPr>
          <p:cNvPicPr>
            <a:picLocks noChangeAspect="1"/>
          </p:cNvPicPr>
          <p:nvPr/>
        </p:nvPicPr>
        <p:blipFill>
          <a:blip r:embed="rId3"/>
          <a:stretch>
            <a:fillRect/>
          </a:stretch>
        </p:blipFill>
        <p:spPr>
          <a:xfrm>
            <a:off x="2846442" y="1907681"/>
            <a:ext cx="6499115" cy="4329069"/>
          </a:xfrm>
          <a:prstGeom prst="rect">
            <a:avLst/>
          </a:prstGeom>
        </p:spPr>
      </p:pic>
    </p:spTree>
    <p:extLst>
      <p:ext uri="{BB962C8B-B14F-4D97-AF65-F5344CB8AC3E}">
        <p14:creationId xmlns:p14="http://schemas.microsoft.com/office/powerpoint/2010/main" val="3570879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pPr marL="400050" indent="-400050"/>
            <a:r>
              <a:rPr lang="en-US" sz="2800" dirty="0">
                <a:latin typeface="Calibri"/>
                <a:ea typeface="Calibri"/>
                <a:cs typeface="Calibri"/>
              </a:rPr>
              <a:t>6. Do you think that you could have earned more from putting your money in a savings account or GIC and earning interest? Explain.</a:t>
            </a:r>
            <a:endParaRPr lang="en-US" sz="2500" dirty="0"/>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18</a:t>
            </a:fld>
            <a:endParaRPr lang="en-US"/>
          </a:p>
        </p:txBody>
      </p:sp>
      <p:sp>
        <p:nvSpPr>
          <p:cNvPr id="5" name="Text Placeholder 1">
            <a:extLst>
              <a:ext uri="{FF2B5EF4-FFF2-40B4-BE49-F238E27FC236}">
                <a16:creationId xmlns:a16="http://schemas.microsoft.com/office/drawing/2014/main" id="{3D3FC68A-2AB8-5336-99E1-7B20CDD7CD2A}"/>
              </a:ext>
            </a:extLst>
          </p:cNvPr>
          <p:cNvSpPr txBox="1">
            <a:spLocks/>
          </p:cNvSpPr>
          <p:nvPr/>
        </p:nvSpPr>
        <p:spPr>
          <a:xfrm>
            <a:off x="517870" y="2440203"/>
            <a:ext cx="3771101" cy="3257334"/>
          </a:xfrm>
          <a:prstGeom prst="rect">
            <a:avLst/>
          </a:prstGeom>
        </p:spPr>
        <p:txBody>
          <a:bodyPr>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Clr>
                <a:srgbClr val="A2AAAD"/>
              </a:buClr>
              <a:buNone/>
            </a:pPr>
            <a:r>
              <a:rPr lang="en-US" sz="2000" dirty="0">
                <a:latin typeface="Century Gothic" panose="020B0502020202020204" pitchFamily="34" charset="0"/>
                <a:cs typeface="Calibri"/>
              </a:rPr>
              <a:t>No, because 5.3% average annual return is more than what I could have earned from a savings account. This is because interest rates have not been higher than 5% in the past five years.</a:t>
            </a:r>
          </a:p>
        </p:txBody>
      </p:sp>
      <p:pic>
        <p:nvPicPr>
          <p:cNvPr id="2" name="Content Placeholder 3">
            <a:extLst>
              <a:ext uri="{FF2B5EF4-FFF2-40B4-BE49-F238E27FC236}">
                <a16:creationId xmlns:a16="http://schemas.microsoft.com/office/drawing/2014/main" id="{762C7625-5880-BECC-CB91-0D325B0DDBF7}"/>
              </a:ext>
            </a:extLst>
          </p:cNvPr>
          <p:cNvPicPr>
            <a:picLocks noChangeAspect="1"/>
          </p:cNvPicPr>
          <p:nvPr/>
        </p:nvPicPr>
        <p:blipFill rotWithShape="1">
          <a:blip r:embed="rId3"/>
          <a:srcRect t="5797" r="121"/>
          <a:stretch/>
        </p:blipFill>
        <p:spPr>
          <a:xfrm>
            <a:off x="4535545" y="2443548"/>
            <a:ext cx="7204662" cy="3393699"/>
          </a:xfrm>
          <a:prstGeom prst="rect">
            <a:avLst/>
          </a:prstGeom>
        </p:spPr>
      </p:pic>
    </p:spTree>
    <p:extLst>
      <p:ext uri="{BB962C8B-B14F-4D97-AF65-F5344CB8AC3E}">
        <p14:creationId xmlns:p14="http://schemas.microsoft.com/office/powerpoint/2010/main" val="21241052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dirty="0">
                <a:cs typeface="Calibri Light"/>
              </a:rPr>
              <a:t>Debrief</a:t>
            </a:r>
            <a:endParaRPr lang="en-US" dirty="0"/>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19</a:t>
            </a:fld>
            <a:endParaRPr lang="en-US"/>
          </a:p>
        </p:txBody>
      </p:sp>
      <p:sp>
        <p:nvSpPr>
          <p:cNvPr id="5" name="Text Placeholder 1">
            <a:extLst>
              <a:ext uri="{FF2B5EF4-FFF2-40B4-BE49-F238E27FC236}">
                <a16:creationId xmlns:a16="http://schemas.microsoft.com/office/drawing/2014/main" id="{3D3FC68A-2AB8-5336-99E1-7B20CDD7CD2A}"/>
              </a:ext>
            </a:extLst>
          </p:cNvPr>
          <p:cNvSpPr txBox="1">
            <a:spLocks/>
          </p:cNvSpPr>
          <p:nvPr/>
        </p:nvSpPr>
        <p:spPr>
          <a:xfrm>
            <a:off x="517864" y="1917692"/>
            <a:ext cx="10613893" cy="4365870"/>
          </a:xfrm>
          <a:prstGeom prst="rect">
            <a:avLst/>
          </a:prstGeom>
        </p:spPr>
        <p:txBody>
          <a:bodyPr>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AutoNum type="arabicPeriod"/>
            </a:pPr>
            <a:r>
              <a:rPr lang="en-US" sz="2500" dirty="0">
                <a:latin typeface="Century Gothic" panose="020B0502020202020204" pitchFamily="34" charset="0"/>
                <a:cs typeface="Calibri" panose="020F0502020204030204"/>
              </a:rPr>
              <a:t>Form groups of four or five.</a:t>
            </a:r>
          </a:p>
          <a:p>
            <a:pPr marL="514350" indent="-514350">
              <a:buAutoNum type="arabicPeriod"/>
            </a:pPr>
            <a:r>
              <a:rPr lang="en-US" sz="2500" dirty="0">
                <a:latin typeface="Century Gothic" panose="020B0502020202020204" pitchFamily="34" charset="0"/>
                <a:cs typeface="Calibri" panose="020F0502020204030204"/>
              </a:rPr>
              <a:t>Share your investment choices and determine who had the highest return and who had the lowest return in each group. </a:t>
            </a:r>
          </a:p>
          <a:p>
            <a:pPr marL="514350" indent="-514350">
              <a:buAutoNum type="arabicPeriod"/>
            </a:pPr>
            <a:r>
              <a:rPr lang="en-US" sz="2500" dirty="0">
                <a:latin typeface="Century Gothic" panose="020B0502020202020204" pitchFamily="34" charset="0"/>
                <a:cs typeface="Calibri" panose="020F0502020204030204"/>
              </a:rPr>
              <a:t>One representative from each group will share the findings with the class. </a:t>
            </a:r>
          </a:p>
          <a:p>
            <a:pPr marL="514350" indent="-514350">
              <a:buAutoNum type="arabicPeriod"/>
            </a:pPr>
            <a:r>
              <a:rPr lang="en-US" sz="2500" dirty="0">
                <a:latin typeface="Century Gothic" panose="020B0502020202020204" pitchFamily="34" charset="0"/>
                <a:cs typeface="Calibri" panose="020F0502020204030204"/>
              </a:rPr>
              <a:t>What trends are there for the highest and lowest performers?</a:t>
            </a:r>
          </a:p>
        </p:txBody>
      </p:sp>
    </p:spTree>
    <p:extLst>
      <p:ext uri="{BB962C8B-B14F-4D97-AF65-F5344CB8AC3E}">
        <p14:creationId xmlns:p14="http://schemas.microsoft.com/office/powerpoint/2010/main" val="1983603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sz="3200" b="1" dirty="0">
                <a:ea typeface="Calibri"/>
                <a:cs typeface="Calibri"/>
              </a:rPr>
              <a:t>What is an IPO</a:t>
            </a:r>
            <a:r>
              <a:rPr lang="en-US" sz="3200" dirty="0">
                <a:ea typeface="Calibri"/>
                <a:cs typeface="Calibri"/>
              </a:rPr>
              <a:t> (initial public offering)?</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2</a:t>
            </a:fld>
            <a:endParaRPr lang="en-US" dirty="0"/>
          </a:p>
        </p:txBody>
      </p:sp>
      <p:sp>
        <p:nvSpPr>
          <p:cNvPr id="5" name="TextBox 4">
            <a:extLst>
              <a:ext uri="{FF2B5EF4-FFF2-40B4-BE49-F238E27FC236}">
                <a16:creationId xmlns:a16="http://schemas.microsoft.com/office/drawing/2014/main" id="{F7BD4FB9-70BA-4365-A6EF-66407E1DF81D}"/>
              </a:ext>
            </a:extLst>
          </p:cNvPr>
          <p:cNvSpPr txBox="1"/>
          <p:nvPr/>
        </p:nvSpPr>
        <p:spPr>
          <a:xfrm>
            <a:off x="517870" y="2883846"/>
            <a:ext cx="6536073" cy="2246769"/>
          </a:xfrm>
          <a:prstGeom prst="rect">
            <a:avLst/>
          </a:prstGeom>
          <a:noFill/>
        </p:spPr>
        <p:txBody>
          <a:bodyPr wrap="square">
            <a:spAutoFit/>
          </a:bodyPr>
          <a:lstStyle/>
          <a:p>
            <a:pPr marL="457200" indent="-457200">
              <a:buFont typeface="Arial" panose="020B0604020202020204" pitchFamily="34" charset="0"/>
              <a:buChar char="•"/>
            </a:pPr>
            <a:r>
              <a:rPr lang="en-US" sz="2800" dirty="0">
                <a:latin typeface="Century Gothic" panose="020B0502020202020204" pitchFamily="34" charset="0"/>
                <a:cs typeface="Calibri"/>
              </a:rPr>
              <a:t>An</a:t>
            </a:r>
            <a:r>
              <a:rPr lang="en-US" sz="2800" b="1" dirty="0">
                <a:latin typeface="Century Gothic" panose="020B0502020202020204" pitchFamily="34" charset="0"/>
                <a:cs typeface="Calibri"/>
              </a:rPr>
              <a:t> IPO</a:t>
            </a:r>
            <a:r>
              <a:rPr lang="en-US" sz="2800" dirty="0">
                <a:latin typeface="Century Gothic" panose="020B0502020202020204" pitchFamily="34" charset="0"/>
                <a:cs typeface="Calibri"/>
              </a:rPr>
              <a:t> is the first time shares in an company are sold to the public.</a:t>
            </a:r>
          </a:p>
          <a:p>
            <a:pPr marL="457200" indent="-457200">
              <a:buFont typeface="Arial" panose="020B0604020202020204" pitchFamily="34" charset="0"/>
              <a:buChar char="•"/>
            </a:pPr>
            <a:r>
              <a:rPr lang="en-US" sz="2800" dirty="0">
                <a:latin typeface="Century Gothic" panose="020B0502020202020204" pitchFamily="34" charset="0"/>
                <a:cs typeface="Calibri"/>
              </a:rPr>
              <a:t>Trading then continues on the stock market; traders buy from and sell to each other.</a:t>
            </a:r>
            <a:endParaRPr lang="en-US" sz="2500" dirty="0">
              <a:latin typeface="Century Gothic" panose="020B0502020202020204" pitchFamily="34" charset="0"/>
              <a:cs typeface="Calibri" panose="020F0502020204030204"/>
            </a:endParaRPr>
          </a:p>
        </p:txBody>
      </p:sp>
      <p:sp>
        <p:nvSpPr>
          <p:cNvPr id="6" name="Oval 5">
            <a:extLst>
              <a:ext uri="{FF2B5EF4-FFF2-40B4-BE49-F238E27FC236}">
                <a16:creationId xmlns:a16="http://schemas.microsoft.com/office/drawing/2014/main" id="{71B308FA-6EC7-9D37-7E5A-6C0079272711}"/>
              </a:ext>
            </a:extLst>
          </p:cNvPr>
          <p:cNvSpPr/>
          <p:nvPr/>
        </p:nvSpPr>
        <p:spPr>
          <a:xfrm>
            <a:off x="7880103" y="2478501"/>
            <a:ext cx="3122779" cy="3122779"/>
          </a:xfrm>
          <a:prstGeom prst="ellipse">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05885"/>
              </a:solidFill>
            </a:endParaRPr>
          </a:p>
        </p:txBody>
      </p:sp>
      <p:pic>
        <p:nvPicPr>
          <p:cNvPr id="3" name="Picture 2">
            <a:extLst>
              <a:ext uri="{FF2B5EF4-FFF2-40B4-BE49-F238E27FC236}">
                <a16:creationId xmlns:a16="http://schemas.microsoft.com/office/drawing/2014/main" id="{E2B117AC-8BE2-548B-B6FD-DFE3B303BD36}"/>
              </a:ext>
            </a:extLst>
          </p:cNvPr>
          <p:cNvPicPr>
            <a:picLocks noChangeAspect="1"/>
          </p:cNvPicPr>
          <p:nvPr/>
        </p:nvPicPr>
        <p:blipFill>
          <a:blip r:embed="rId3"/>
          <a:stretch>
            <a:fillRect/>
          </a:stretch>
        </p:blipFill>
        <p:spPr>
          <a:xfrm>
            <a:off x="8686801" y="3243943"/>
            <a:ext cx="1360714" cy="1360714"/>
          </a:xfrm>
          <a:prstGeom prst="rect">
            <a:avLst/>
          </a:prstGeom>
        </p:spPr>
      </p:pic>
    </p:spTree>
    <p:extLst>
      <p:ext uri="{BB962C8B-B14F-4D97-AF65-F5344CB8AC3E}">
        <p14:creationId xmlns:p14="http://schemas.microsoft.com/office/powerpoint/2010/main" val="15931360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dirty="0">
                <a:cs typeface="Calibri Light"/>
              </a:rPr>
              <a:t>Assignment</a:t>
            </a:r>
            <a:endParaRPr lang="en-US" dirty="0"/>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20</a:t>
            </a:fld>
            <a:endParaRPr lang="en-US"/>
          </a:p>
        </p:txBody>
      </p:sp>
      <p:sp>
        <p:nvSpPr>
          <p:cNvPr id="5" name="Text Placeholder 1">
            <a:extLst>
              <a:ext uri="{FF2B5EF4-FFF2-40B4-BE49-F238E27FC236}">
                <a16:creationId xmlns:a16="http://schemas.microsoft.com/office/drawing/2014/main" id="{3D3FC68A-2AB8-5336-99E1-7B20CDD7CD2A}"/>
              </a:ext>
            </a:extLst>
          </p:cNvPr>
          <p:cNvSpPr txBox="1">
            <a:spLocks/>
          </p:cNvSpPr>
          <p:nvPr/>
        </p:nvSpPr>
        <p:spPr>
          <a:xfrm>
            <a:off x="517864" y="1917692"/>
            <a:ext cx="10613893" cy="4365870"/>
          </a:xfrm>
          <a:prstGeom prst="rect">
            <a:avLst/>
          </a:prstGeom>
        </p:spPr>
        <p:txBody>
          <a:bodyPr>
            <a:noAutofit/>
          </a:bodyPr>
          <a:lst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500" dirty="0">
                <a:latin typeface="Century Gothic" panose="020B0502020202020204" pitchFamily="34" charset="0"/>
                <a:cs typeface="Calibri"/>
              </a:rPr>
              <a:t>Conduct research to investigate what caused your investment fund to fluctuate the most during the five-year period.  Write a 500-word report covering the leading causes of the fund’s growth and decline over this period.  Consider political, environmental and economic factors such as COVID-19, wars and interest rates.</a:t>
            </a:r>
          </a:p>
          <a:p>
            <a:pPr marL="0" indent="0">
              <a:buNone/>
            </a:pPr>
            <a:r>
              <a:rPr lang="en-US" sz="2500" dirty="0">
                <a:latin typeface="Century Gothic" panose="020B0502020202020204" pitchFamily="34" charset="0"/>
                <a:ea typeface="Calibri" panose="020F0502020204030204"/>
                <a:cs typeface="Calibri"/>
              </a:rPr>
              <a:t>Ex) Amazon stock went up during COVID because of increases in online shopping, whereas airline stocks went down because…</a:t>
            </a:r>
          </a:p>
        </p:txBody>
      </p:sp>
    </p:spTree>
    <p:extLst>
      <p:ext uri="{BB962C8B-B14F-4D97-AF65-F5344CB8AC3E}">
        <p14:creationId xmlns:p14="http://schemas.microsoft.com/office/powerpoint/2010/main" val="15228422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dirty="0">
                <a:cs typeface="Calibri Light"/>
              </a:rPr>
              <a:t>Rubric</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21</a:t>
            </a:fld>
            <a:endParaRPr lang="en-US" dirty="0"/>
          </a:p>
        </p:txBody>
      </p:sp>
      <p:graphicFrame>
        <p:nvGraphicFramePr>
          <p:cNvPr id="5" name="Table 4">
            <a:extLst>
              <a:ext uri="{FF2B5EF4-FFF2-40B4-BE49-F238E27FC236}">
                <a16:creationId xmlns:a16="http://schemas.microsoft.com/office/drawing/2014/main" id="{44D5D614-B692-C75F-8EBB-C0CA69DBFB96}"/>
              </a:ext>
            </a:extLst>
          </p:cNvPr>
          <p:cNvGraphicFramePr>
            <a:graphicFrameLocks noGrp="1"/>
          </p:cNvGraphicFramePr>
          <p:nvPr>
            <p:extLst>
              <p:ext uri="{D42A27DB-BD31-4B8C-83A1-F6EECF244321}">
                <p14:modId xmlns:p14="http://schemas.microsoft.com/office/powerpoint/2010/main" val="2203427078"/>
              </p:ext>
            </p:extLst>
          </p:nvPr>
        </p:nvGraphicFramePr>
        <p:xfrm>
          <a:off x="584540" y="1828800"/>
          <a:ext cx="11022920" cy="4038600"/>
        </p:xfrm>
        <a:graphic>
          <a:graphicData uri="http://schemas.openxmlformats.org/drawingml/2006/table">
            <a:tbl>
              <a:tblPr firstRow="1" bandRow="1">
                <a:tableStyleId>{5C22544A-7EE6-4342-B048-85BDC9FD1C3A}</a:tableStyleId>
              </a:tblPr>
              <a:tblGrid>
                <a:gridCol w="1222489">
                  <a:extLst>
                    <a:ext uri="{9D8B030D-6E8A-4147-A177-3AD203B41FA5}">
                      <a16:colId xmlns:a16="http://schemas.microsoft.com/office/drawing/2014/main" val="2324842690"/>
                    </a:ext>
                  </a:extLst>
                </a:gridCol>
                <a:gridCol w="3004457">
                  <a:extLst>
                    <a:ext uri="{9D8B030D-6E8A-4147-A177-3AD203B41FA5}">
                      <a16:colId xmlns:a16="http://schemas.microsoft.com/office/drawing/2014/main" val="148973809"/>
                    </a:ext>
                  </a:extLst>
                </a:gridCol>
                <a:gridCol w="2340428">
                  <a:extLst>
                    <a:ext uri="{9D8B030D-6E8A-4147-A177-3AD203B41FA5}">
                      <a16:colId xmlns:a16="http://schemas.microsoft.com/office/drawing/2014/main" val="795722063"/>
                    </a:ext>
                  </a:extLst>
                </a:gridCol>
                <a:gridCol w="2329543">
                  <a:extLst>
                    <a:ext uri="{9D8B030D-6E8A-4147-A177-3AD203B41FA5}">
                      <a16:colId xmlns:a16="http://schemas.microsoft.com/office/drawing/2014/main" val="2336605656"/>
                    </a:ext>
                  </a:extLst>
                </a:gridCol>
                <a:gridCol w="2126003">
                  <a:extLst>
                    <a:ext uri="{9D8B030D-6E8A-4147-A177-3AD203B41FA5}">
                      <a16:colId xmlns:a16="http://schemas.microsoft.com/office/drawing/2014/main" val="1194248098"/>
                    </a:ext>
                  </a:extLst>
                </a:gridCol>
              </a:tblGrid>
              <a:tr h="250370">
                <a:tc>
                  <a:txBody>
                    <a:bodyPr/>
                    <a:lstStyle/>
                    <a:p>
                      <a:endParaRPr lang="en-US" sz="1500" dirty="0">
                        <a:solidFill>
                          <a:schemeClr val="tx1"/>
                        </a:solidFill>
                        <a:latin typeface="Century Gothic" panose="020B0502020202020204" pitchFamily="34" charset="0"/>
                      </a:endParaRPr>
                    </a:p>
                  </a:txBody>
                  <a:tcP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r>
                        <a:rPr lang="en-US" sz="1500" dirty="0">
                          <a:solidFill>
                            <a:schemeClr val="tx1"/>
                          </a:solidFill>
                          <a:latin typeface="Century Gothic" panose="020B0502020202020204" pitchFamily="34" charset="0"/>
                        </a:rPr>
                        <a:t>Level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r>
                        <a:rPr lang="en-US" sz="1500" dirty="0">
                          <a:solidFill>
                            <a:schemeClr val="tx1"/>
                          </a:solidFill>
                          <a:latin typeface="Century Gothic" panose="020B0502020202020204" pitchFamily="34" charset="0"/>
                        </a:rPr>
                        <a:t>Level 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r>
                        <a:rPr lang="en-US" sz="1500" dirty="0">
                          <a:solidFill>
                            <a:schemeClr val="tx1"/>
                          </a:solidFill>
                          <a:latin typeface="Century Gothic" panose="020B0502020202020204" pitchFamily="34" charset="0"/>
                        </a:rPr>
                        <a:t>Level 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r>
                        <a:rPr lang="en-US" sz="1500" dirty="0">
                          <a:solidFill>
                            <a:schemeClr val="tx1"/>
                          </a:solidFill>
                          <a:latin typeface="Century Gothic" panose="020B0502020202020204" pitchFamily="34" charset="0"/>
                        </a:rPr>
                        <a:t>Level 1</a:t>
                      </a:r>
                    </a:p>
                  </a:txBody>
                  <a:tcPr>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solidFill>
                      <a:srgbClr val="6ABD4A"/>
                    </a:solidFill>
                  </a:tcPr>
                </a:tc>
                <a:extLst>
                  <a:ext uri="{0D108BD9-81ED-4DB2-BD59-A6C34878D82A}">
                    <a16:rowId xmlns:a16="http://schemas.microsoft.com/office/drawing/2014/main" val="4181479939"/>
                  </a:ext>
                </a:extLst>
              </a:tr>
              <a:tr h="604135">
                <a:tc>
                  <a:txBody>
                    <a:bodyPr/>
                    <a:lstStyle/>
                    <a:p>
                      <a:r>
                        <a:rPr lang="en-US" sz="1000" b="1" dirty="0">
                          <a:latin typeface="Century Gothic" panose="020B0502020202020204" pitchFamily="34" charset="0"/>
                        </a:rPr>
                        <a:t>Knowledge</a:t>
                      </a: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000" b="0" i="0" u="none" strike="noStrike" noProof="0" dirty="0">
                          <a:solidFill>
                            <a:schemeClr val="tx1"/>
                          </a:solidFill>
                          <a:latin typeface="Century Gothic" panose="020B0502020202020204" pitchFamily="34" charset="0"/>
                        </a:rPr>
                        <a:t>Demonstrates a deep understanding of various factors influencing the investment fund’s fluctuations, displaying comprehensive knowledge of political, environmental </a:t>
                      </a:r>
                      <a:br>
                        <a:rPr lang="en-US" sz="1000" b="0" i="0" u="none" strike="noStrike" noProof="0" dirty="0">
                          <a:solidFill>
                            <a:schemeClr val="tx1"/>
                          </a:solidFill>
                          <a:latin typeface="Century Gothic" panose="020B0502020202020204" pitchFamily="34" charset="0"/>
                        </a:rPr>
                      </a:br>
                      <a:r>
                        <a:rPr lang="en-US" sz="1000" b="0" i="0" u="none" strike="noStrike" noProof="0" dirty="0">
                          <a:solidFill>
                            <a:schemeClr val="tx1"/>
                          </a:solidFill>
                          <a:latin typeface="Century Gothic" panose="020B0502020202020204" pitchFamily="34" charset="0"/>
                        </a:rPr>
                        <a:t>and economic elements over the </a:t>
                      </a:r>
                      <a:br>
                        <a:rPr lang="en-US" sz="1000" b="0" i="0" u="none" strike="noStrike" noProof="0" dirty="0">
                          <a:solidFill>
                            <a:schemeClr val="tx1"/>
                          </a:solidFill>
                          <a:latin typeface="Century Gothic" panose="020B0502020202020204" pitchFamily="34" charset="0"/>
                        </a:rPr>
                      </a:br>
                      <a:r>
                        <a:rPr lang="en-US" sz="1000" b="0" i="0" u="none" strike="noStrike" noProof="0" dirty="0">
                          <a:solidFill>
                            <a:schemeClr val="tx1"/>
                          </a:solidFill>
                          <a:latin typeface="Century Gothic" panose="020B0502020202020204" pitchFamily="34" charset="0"/>
                        </a:rPr>
                        <a:t>five-year period.</a:t>
                      </a:r>
                      <a:endParaRPr lang="en-US" sz="10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000" b="0" i="0" u="none" strike="noStrike" noProof="0" dirty="0">
                          <a:solidFill>
                            <a:schemeClr val="tx1"/>
                          </a:solidFill>
                          <a:latin typeface="Century Gothic" panose="020B0502020202020204" pitchFamily="34" charset="0"/>
                        </a:rPr>
                        <a:t>Shows solid knowledge of the causes of fund fluctuations, considering a good variety of factors, though some areas may lack detailed exploration.</a:t>
                      </a:r>
                      <a:endParaRPr lang="en-US" sz="10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000" b="0" i="0" u="none" strike="noStrike" noProof="0" dirty="0">
                          <a:solidFill>
                            <a:schemeClr val="tx1"/>
                          </a:solidFill>
                          <a:latin typeface="Century Gothic" panose="020B0502020202020204" pitchFamily="34" charset="0"/>
                        </a:rPr>
                        <a:t>Displays a foundational understanding of factors impacting the fund’s performance but lacks depth and focuses on only a few elements.</a:t>
                      </a:r>
                      <a:endParaRPr lang="en-US" sz="10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000" b="0" i="0" u="none" strike="noStrike" noProof="0" dirty="0">
                          <a:solidFill>
                            <a:schemeClr val="tx1"/>
                          </a:solidFill>
                          <a:latin typeface="Century Gothic" panose="020B0502020202020204" pitchFamily="34" charset="0"/>
                        </a:rPr>
                        <a:t>Exhibits minimal knowledge in investigating causes, lacking depth and providing only superficial insights.</a:t>
                      </a:r>
                      <a:endParaRPr lang="en-US" sz="10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9711258"/>
                  </a:ext>
                </a:extLst>
              </a:tr>
              <a:tr h="350520">
                <a:tc>
                  <a:txBody>
                    <a:bodyPr/>
                    <a:lstStyle/>
                    <a:p>
                      <a:r>
                        <a:rPr lang="en-US" sz="1000" b="1" dirty="0">
                          <a:latin typeface="Century Gothic" panose="020B0502020202020204" pitchFamily="34" charset="0"/>
                        </a:rPr>
                        <a:t>Thinking</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000" b="0" i="0" u="none" strike="noStrike" noProof="0" dirty="0">
                          <a:solidFill>
                            <a:schemeClr val="tx1"/>
                          </a:solidFill>
                          <a:latin typeface="Century Gothic" panose="020B0502020202020204" pitchFamily="34" charset="0"/>
                        </a:rPr>
                        <a:t>Analyzes highly relevant political, environmental and economic factors with a nuanced understanding of their impact on the investment fund, demonstrating advanced critical thinking skills.</a:t>
                      </a:r>
                      <a:endParaRPr lang="en-US" sz="10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000" b="0" i="0" u="none" strike="noStrike" noProof="0" dirty="0">
                          <a:solidFill>
                            <a:schemeClr val="tx1"/>
                          </a:solidFill>
                          <a:latin typeface="Century Gothic" panose="020B0502020202020204" pitchFamily="34" charset="0"/>
                        </a:rPr>
                        <a:t>Recognizes and discusses key factors impacting the fund with a good understanding, although some relevance may be missed or not thoroughly elaborated.</a:t>
                      </a:r>
                      <a:endParaRPr lang="en-US" sz="10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000" b="0" i="0" u="none" strike="noStrike" noProof="0" dirty="0">
                          <a:solidFill>
                            <a:schemeClr val="tx1"/>
                          </a:solidFill>
                          <a:latin typeface="Century Gothic" panose="020B0502020202020204" pitchFamily="34" charset="0"/>
                        </a:rPr>
                        <a:t>Identifies a few relevant factors, but the understanding of their impact is limited or lacks depth.</a:t>
                      </a:r>
                      <a:endParaRPr lang="en-US" sz="10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000" b="0" i="0" u="none" strike="noStrike" noProof="0" dirty="0">
                          <a:solidFill>
                            <a:schemeClr val="tx1"/>
                          </a:solidFill>
                          <a:latin typeface="Century Gothic" panose="020B0502020202020204" pitchFamily="34" charset="0"/>
                        </a:rPr>
                        <a:t>Fails to identify or discuss significant factors relevant to the fluctuations in the investment fund.</a:t>
                      </a:r>
                      <a:endParaRPr lang="en-US" sz="10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6200475"/>
                  </a:ext>
                </a:extLst>
              </a:tr>
              <a:tr h="350520">
                <a:tc>
                  <a:txBody>
                    <a:bodyPr/>
                    <a:lstStyle/>
                    <a:p>
                      <a:r>
                        <a:rPr lang="en-US" sz="1000" b="1" dirty="0">
                          <a:latin typeface="Century Gothic" panose="020B0502020202020204" pitchFamily="34" charset="0"/>
                        </a:rPr>
                        <a:t>Application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000" b="0" i="0" u="none" strike="noStrike" noProof="0" dirty="0">
                          <a:solidFill>
                            <a:schemeClr val="tx1"/>
                          </a:solidFill>
                          <a:latin typeface="Century Gothic" panose="020B0502020202020204" pitchFamily="34" charset="0"/>
                        </a:rPr>
                        <a:t>Effectively integrates a five-year timeline into the analysis, showcasing an understanding of how factors evolved over time and their specific impacts in different periods.</a:t>
                      </a:r>
                      <a:endParaRPr lang="en-US" sz="10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000" b="0" i="0" u="none" strike="noStrike" noProof="0" dirty="0">
                          <a:solidFill>
                            <a:schemeClr val="tx1"/>
                          </a:solidFill>
                          <a:latin typeface="Century Gothic" panose="020B0502020202020204" pitchFamily="34" charset="0"/>
                        </a:rPr>
                        <a:t>Integrates a timeline into the overview, but may lack precision or detail in connecting specific events to fluctuations.</a:t>
                      </a:r>
                      <a:endParaRPr lang="en-US" sz="10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000" b="0" i="0" u="none" strike="noStrike" noProof="0" dirty="0">
                          <a:solidFill>
                            <a:schemeClr val="tx1"/>
                          </a:solidFill>
                          <a:latin typeface="Century Gothic" panose="020B0502020202020204" pitchFamily="34" charset="0"/>
                        </a:rPr>
                        <a:t>Briefly mentions a timeline without a strong connection to the causes of fluctuations.</a:t>
                      </a:r>
                      <a:endParaRPr lang="en-US" sz="10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000" b="0" i="0" u="none" strike="noStrike" noProof="0" dirty="0">
                          <a:solidFill>
                            <a:schemeClr val="tx1"/>
                          </a:solidFill>
                          <a:latin typeface="Century Gothic" panose="020B0502020202020204" pitchFamily="34" charset="0"/>
                        </a:rPr>
                        <a:t>Fails to incorporate a five-year timeline or lacks coherence in connecting events to the fund's performance.</a:t>
                      </a:r>
                      <a:endParaRPr lang="en-US" sz="10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5136353"/>
                  </a:ext>
                </a:extLst>
              </a:tr>
              <a:tr h="350520">
                <a:tc>
                  <a:txBody>
                    <a:bodyPr/>
                    <a:lstStyle/>
                    <a:p>
                      <a:r>
                        <a:rPr lang="en-US" sz="1000" b="1" dirty="0">
                          <a:latin typeface="Century Gothic" panose="020B0502020202020204" pitchFamily="34" charset="0"/>
                        </a:rPr>
                        <a:t>Communication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000" b="0" i="0" u="none" strike="noStrike" noProof="0" dirty="0">
                          <a:solidFill>
                            <a:schemeClr val="tx1"/>
                          </a:solidFill>
                          <a:latin typeface="Century Gothic" panose="020B0502020202020204" pitchFamily="34" charset="0"/>
                        </a:rPr>
                        <a:t>Presents a concise and coherent overview of the leading causes of fund fluctuations, effectively communicating complex ideas with clarity and precision.  Demonstrates exceptional writing quality, free of grammatical errors, and appropriately cites sources to support claims and findings.</a:t>
                      </a:r>
                      <a:endParaRPr lang="en-US" sz="10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000" b="0" i="0" u="none" strike="noStrike" noProof="0" dirty="0">
                          <a:solidFill>
                            <a:schemeClr val="tx1"/>
                          </a:solidFill>
                          <a:latin typeface="Century Gothic" panose="020B0502020202020204" pitchFamily="34" charset="0"/>
                        </a:rPr>
                        <a:t>Provides a clear overview </a:t>
                      </a:r>
                      <a:br>
                        <a:rPr lang="en-US" sz="1000" b="0" i="0" u="none" strike="noStrike" noProof="0" dirty="0">
                          <a:solidFill>
                            <a:schemeClr val="tx1"/>
                          </a:solidFill>
                          <a:latin typeface="Century Gothic" panose="020B0502020202020204" pitchFamily="34" charset="0"/>
                        </a:rPr>
                      </a:br>
                      <a:r>
                        <a:rPr lang="en-US" sz="1000" b="0" i="0" u="none" strike="noStrike" noProof="0" dirty="0">
                          <a:solidFill>
                            <a:schemeClr val="tx1"/>
                          </a:solidFill>
                          <a:latin typeface="Century Gothic" panose="020B0502020202020204" pitchFamily="34" charset="0"/>
                        </a:rPr>
                        <a:t>with some minor lapses in clarity </a:t>
                      </a:r>
                      <a:br>
                        <a:rPr lang="en-US" sz="1000" b="0" i="0" u="none" strike="noStrike" noProof="0" dirty="0">
                          <a:solidFill>
                            <a:schemeClr val="tx1"/>
                          </a:solidFill>
                          <a:latin typeface="Century Gothic" panose="020B0502020202020204" pitchFamily="34" charset="0"/>
                        </a:rPr>
                      </a:br>
                      <a:r>
                        <a:rPr lang="en-US" sz="1000" b="0" i="0" u="none" strike="noStrike" noProof="0" dirty="0">
                          <a:solidFill>
                            <a:schemeClr val="tx1"/>
                          </a:solidFill>
                          <a:latin typeface="Century Gothic" panose="020B0502020202020204" pitchFamily="34" charset="0"/>
                        </a:rPr>
                        <a:t>or coherence.  Presents well-written content with minor grammatical errors and </a:t>
                      </a:r>
                      <a:br>
                        <a:rPr lang="en-US" sz="1000" b="0" i="0" u="none" strike="noStrike" noProof="0" dirty="0">
                          <a:solidFill>
                            <a:schemeClr val="tx1"/>
                          </a:solidFill>
                          <a:latin typeface="Century Gothic" panose="020B0502020202020204" pitchFamily="34" charset="0"/>
                        </a:rPr>
                      </a:br>
                      <a:r>
                        <a:rPr lang="en-US" sz="1000" b="0" i="0" u="none" strike="noStrike" noProof="0" dirty="0">
                          <a:solidFill>
                            <a:schemeClr val="tx1"/>
                          </a:solidFill>
                          <a:latin typeface="Century Gothic" panose="020B0502020202020204" pitchFamily="34" charset="0"/>
                        </a:rPr>
                        <a:t>includes appropriate citations.</a:t>
                      </a:r>
                      <a:endParaRPr lang="en-US" sz="10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000" b="0" i="0" u="none" strike="noStrike" noProof="0" dirty="0">
                          <a:solidFill>
                            <a:schemeClr val="tx1"/>
                          </a:solidFill>
                          <a:latin typeface="Century Gothic" panose="020B0502020202020204" pitchFamily="34" charset="0"/>
                        </a:rPr>
                        <a:t>Offers a somewhat clear overview, but may lack coherence in presenting ideas.  Writing quality is acceptable but may contain noticeable grammatical errors, and citations may be inconsistent or lacking.</a:t>
                      </a:r>
                      <a:endParaRPr lang="en-US" sz="10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000" b="0" i="0" u="none" strike="noStrike" noProof="0" dirty="0">
                          <a:solidFill>
                            <a:schemeClr val="tx1"/>
                          </a:solidFill>
                          <a:latin typeface="Century Gothic" panose="020B0502020202020204" pitchFamily="34" charset="0"/>
                        </a:rPr>
                        <a:t>The overview is unclear, disjointed or fails to convey a coherent understanding of the leading causes. Contains numerous grammatical errors, and lacks proper citations.</a:t>
                      </a:r>
                      <a:endParaRPr lang="en-US" sz="10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78321"/>
                  </a:ext>
                </a:extLst>
              </a:tr>
            </a:tbl>
          </a:graphicData>
        </a:graphic>
      </p:graphicFrame>
    </p:spTree>
    <p:extLst>
      <p:ext uri="{BB962C8B-B14F-4D97-AF65-F5344CB8AC3E}">
        <p14:creationId xmlns:p14="http://schemas.microsoft.com/office/powerpoint/2010/main" val="33482625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dirty="0">
                <a:ea typeface="Calibri Light"/>
                <a:cs typeface="Calibri Light"/>
              </a:rPr>
              <a:t>What is a stock split?</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5939" y="2116140"/>
            <a:ext cx="6592432" cy="3581397"/>
          </a:xfrm>
          <a:prstGeom prst="rect">
            <a:avLst/>
          </a:prstGeom>
        </p:spPr>
        <p:txBody>
          <a:bodyPr>
            <a:noAutofit/>
          </a:bodyPr>
          <a:lstStyle/>
          <a:p>
            <a:pPr marL="285750" indent="-285750">
              <a:buClr>
                <a:srgbClr val="A2AAAD"/>
              </a:buClr>
              <a:buFont typeface="Arial" panose="020B0604020202020204" pitchFamily="34" charset="0"/>
              <a:buChar char="•"/>
            </a:pPr>
            <a:r>
              <a:rPr lang="en-US" sz="1800" dirty="0">
                <a:latin typeface="Century Gothic" panose="020B0502020202020204" pitchFamily="34" charset="0"/>
                <a:ea typeface="+mn-lt"/>
                <a:cs typeface="+mn-lt"/>
              </a:rPr>
              <a:t>A stock split divides each share into several shares (usually to reduce the price </a:t>
            </a:r>
            <a:br>
              <a:rPr lang="en-US" sz="1800" dirty="0">
                <a:latin typeface="Century Gothic" panose="020B0502020202020204" pitchFamily="34" charset="0"/>
                <a:ea typeface="+mn-lt"/>
                <a:cs typeface="+mn-lt"/>
              </a:rPr>
            </a:br>
            <a:r>
              <a:rPr lang="en-US" sz="1800" dirty="0">
                <a:latin typeface="Century Gothic" panose="020B0502020202020204" pitchFamily="34" charset="0"/>
                <a:ea typeface="+mn-lt"/>
                <a:cs typeface="+mn-lt"/>
              </a:rPr>
              <a:t>per share).</a:t>
            </a:r>
          </a:p>
          <a:p>
            <a:pPr marL="285750" indent="-285750">
              <a:buClr>
                <a:srgbClr val="A2AAAD"/>
              </a:buClr>
              <a:buFont typeface="Arial" panose="020B0604020202020204" pitchFamily="34" charset="0"/>
              <a:buChar char="•"/>
            </a:pPr>
            <a:r>
              <a:rPr lang="en-US" sz="1800" dirty="0">
                <a:latin typeface="Century Gothic" panose="020B0502020202020204" pitchFamily="34" charset="0"/>
                <a:ea typeface="+mn-lt"/>
                <a:cs typeface="+mn-lt"/>
              </a:rPr>
              <a:t>For example, in a 2-1 split (i.e., 2 for 1), each stockholder would receive 2 shares for every </a:t>
            </a:r>
            <a:br>
              <a:rPr lang="en-US" sz="1800" dirty="0">
                <a:latin typeface="Century Gothic" panose="020B0502020202020204" pitchFamily="34" charset="0"/>
                <a:ea typeface="+mn-lt"/>
                <a:cs typeface="+mn-lt"/>
              </a:rPr>
            </a:br>
            <a:r>
              <a:rPr lang="en-US" sz="1800" dirty="0">
                <a:latin typeface="Century Gothic" panose="020B0502020202020204" pitchFamily="34" charset="0"/>
                <a:ea typeface="+mn-lt"/>
                <a:cs typeface="+mn-lt"/>
              </a:rPr>
              <a:t>1 share owned. </a:t>
            </a:r>
          </a:p>
          <a:p>
            <a:pPr marL="285750" indent="-285750">
              <a:buClr>
                <a:srgbClr val="A2AAAD"/>
              </a:buClr>
              <a:buFont typeface="Arial" panose="020B0604020202020204" pitchFamily="34" charset="0"/>
              <a:buChar char="•"/>
            </a:pPr>
            <a:r>
              <a:rPr lang="en-US" sz="1800" dirty="0">
                <a:latin typeface="Century Gothic" panose="020B0502020202020204" pitchFamily="34" charset="0"/>
                <a:ea typeface="+mn-lt"/>
                <a:cs typeface="+mn-lt"/>
              </a:rPr>
              <a:t>This results in an increase in the total number of shares outstanding for the company, but no change in a shareholder’s proportional ownership. </a:t>
            </a:r>
          </a:p>
          <a:p>
            <a:pPr marL="285750" indent="-285750">
              <a:buClr>
                <a:srgbClr val="A2AAAD"/>
              </a:buClr>
              <a:buFont typeface="Arial" panose="020B0604020202020204" pitchFamily="34" charset="0"/>
              <a:buChar char="•"/>
            </a:pPr>
            <a:r>
              <a:rPr lang="en-US" sz="1800" dirty="0">
                <a:latin typeface="Century Gothic" panose="020B0502020202020204" pitchFamily="34" charset="0"/>
                <a:ea typeface="Calibri" panose="020F0502020204030204"/>
                <a:cs typeface="Calibri" panose="020F0502020204030204"/>
              </a:rPr>
              <a:t>This is a common strategy used by companies to make their stocks more affordable.</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3</a:t>
            </a:fld>
            <a:endParaRPr lang="en-US"/>
          </a:p>
        </p:txBody>
      </p:sp>
      <p:pic>
        <p:nvPicPr>
          <p:cNvPr id="4" name="Content Placeholder 3" descr="Bills being split into smaller amounts">
            <a:extLst>
              <a:ext uri="{FF2B5EF4-FFF2-40B4-BE49-F238E27FC236}">
                <a16:creationId xmlns:a16="http://schemas.microsoft.com/office/drawing/2014/main" id="{A8B50613-67BD-EA1D-E974-D28AA8D64C09}"/>
              </a:ext>
            </a:extLst>
          </p:cNvPr>
          <p:cNvPicPr>
            <a:picLocks noChangeAspect="1"/>
          </p:cNvPicPr>
          <p:nvPr/>
        </p:nvPicPr>
        <p:blipFill>
          <a:blip r:embed="rId3"/>
          <a:stretch>
            <a:fillRect/>
          </a:stretch>
        </p:blipFill>
        <p:spPr>
          <a:xfrm>
            <a:off x="7509426" y="2068830"/>
            <a:ext cx="4166636" cy="2187484"/>
          </a:xfrm>
          <a:prstGeom prst="rect">
            <a:avLst/>
          </a:prstGeom>
        </p:spPr>
      </p:pic>
    </p:spTree>
    <p:extLst>
      <p:ext uri="{BB962C8B-B14F-4D97-AF65-F5344CB8AC3E}">
        <p14:creationId xmlns:p14="http://schemas.microsoft.com/office/powerpoint/2010/main" val="1274760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kern="1200" dirty="0"/>
              <a:t>MINDS ON: What if you invested on day 1?</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5938" y="2116140"/>
            <a:ext cx="11158193" cy="3581397"/>
          </a:xfrm>
          <a:prstGeom prst="rect">
            <a:avLst/>
          </a:prstGeom>
        </p:spPr>
        <p:txBody>
          <a:bodyPr>
            <a:noAutofit/>
          </a:bodyPr>
          <a:lstStyle/>
          <a:p>
            <a:pPr defTabSz="502920">
              <a:lnSpc>
                <a:spcPct val="90000"/>
              </a:lnSpc>
              <a:spcAft>
                <a:spcPts val="600"/>
              </a:spcAft>
            </a:pPr>
            <a:r>
              <a:rPr lang="en-US" sz="2500" dirty="0">
                <a:solidFill>
                  <a:srgbClr val="343434"/>
                </a:solidFill>
                <a:latin typeface="Century Gothic" panose="020B0502020202020204" pitchFamily="34" charset="0"/>
                <a:ea typeface="+mn-lt"/>
                <a:cs typeface="+mn-lt"/>
              </a:rPr>
              <a:t>Nike went public in 1980 with a price of $23 per share, and the company has had 7 stock splits since then. When adjusted for splits, Nike’s</a:t>
            </a:r>
            <a:r>
              <a:rPr lang="en-US" sz="2500" kern="1200" dirty="0">
                <a:solidFill>
                  <a:srgbClr val="343434"/>
                </a:solidFill>
                <a:latin typeface="Century Gothic" panose="020B0502020202020204" pitchFamily="34" charset="0"/>
                <a:ea typeface="+mn-lt"/>
                <a:cs typeface="+mn-lt"/>
              </a:rPr>
              <a:t> IPO price was </a:t>
            </a:r>
            <a:r>
              <a:rPr lang="en-US" sz="2500" dirty="0">
                <a:solidFill>
                  <a:srgbClr val="343434"/>
                </a:solidFill>
                <a:latin typeface="Century Gothic" panose="020B0502020202020204" pitchFamily="34" charset="0"/>
                <a:ea typeface="+mn-lt"/>
                <a:cs typeface="+mn-lt"/>
              </a:rPr>
              <a:t>$0.18 per share.</a:t>
            </a:r>
            <a:endParaRPr lang="en-US" sz="2500" dirty="0">
              <a:latin typeface="Century Gothic" panose="020B0502020202020204" pitchFamily="34" charset="0"/>
              <a:cs typeface="Calibri" panose="020F0502020204030204"/>
            </a:endParaRPr>
          </a:p>
          <a:p>
            <a:pPr marL="251460" indent="-251460" defTabSz="502920">
              <a:lnSpc>
                <a:spcPct val="90000"/>
              </a:lnSpc>
              <a:spcAft>
                <a:spcPts val="600"/>
              </a:spcAft>
              <a:buAutoNum type="arabicPeriod"/>
            </a:pPr>
            <a:r>
              <a:rPr lang="en-US" sz="2500" kern="1200" dirty="0">
                <a:latin typeface="Century Gothic" panose="020B0502020202020204" pitchFamily="34" charset="0"/>
                <a:cs typeface="Calibri"/>
              </a:rPr>
              <a:t>Guess the share price now.</a:t>
            </a:r>
            <a:endParaRPr lang="en-US" sz="2500" kern="1200" dirty="0">
              <a:latin typeface="Century Gothic" panose="020B0502020202020204" pitchFamily="34" charset="0"/>
              <a:ea typeface="Calibri"/>
              <a:cs typeface="Calibri"/>
            </a:endParaRPr>
          </a:p>
          <a:p>
            <a:pPr marL="251460" indent="-251460" defTabSz="502920">
              <a:lnSpc>
                <a:spcPct val="90000"/>
              </a:lnSpc>
              <a:spcAft>
                <a:spcPts val="600"/>
              </a:spcAft>
              <a:buAutoNum type="arabicPeriod"/>
            </a:pPr>
            <a:r>
              <a:rPr lang="en-US" sz="2500" kern="1200" dirty="0">
                <a:latin typeface="Century Gothic" panose="020B0502020202020204" pitchFamily="34" charset="0"/>
                <a:cs typeface="Calibri"/>
              </a:rPr>
              <a:t>If you bought </a:t>
            </a:r>
            <a:r>
              <a:rPr lang="en-US" sz="2500" dirty="0">
                <a:latin typeface="Century Gothic" panose="020B0502020202020204" pitchFamily="34" charset="0"/>
                <a:cs typeface="Calibri"/>
              </a:rPr>
              <a:t>10</a:t>
            </a:r>
            <a:r>
              <a:rPr lang="en-US" sz="2500" kern="1200" dirty="0">
                <a:latin typeface="Century Gothic" panose="020B0502020202020204" pitchFamily="34" charset="0"/>
                <a:cs typeface="Calibri"/>
              </a:rPr>
              <a:t> </a:t>
            </a:r>
            <a:r>
              <a:rPr lang="en-US" sz="2500" dirty="0">
                <a:latin typeface="Century Gothic" panose="020B0502020202020204" pitchFamily="34" charset="0"/>
                <a:cs typeface="Calibri"/>
              </a:rPr>
              <a:t>stocks</a:t>
            </a:r>
            <a:r>
              <a:rPr lang="en-US" sz="2500" kern="1200" dirty="0">
                <a:latin typeface="Century Gothic" panose="020B0502020202020204" pitchFamily="34" charset="0"/>
                <a:cs typeface="Calibri"/>
              </a:rPr>
              <a:t> in the IPO, how much would you have now?</a:t>
            </a:r>
            <a:endParaRPr lang="en-US" sz="2500" kern="1200" dirty="0">
              <a:latin typeface="Century Gothic" panose="020B0502020202020204" pitchFamily="34" charset="0"/>
              <a:ea typeface="Calibri"/>
              <a:cs typeface="Calibri"/>
            </a:endParaRPr>
          </a:p>
          <a:p>
            <a:pPr marL="251460" indent="-251460" defTabSz="502920">
              <a:lnSpc>
                <a:spcPct val="90000"/>
              </a:lnSpc>
              <a:spcAft>
                <a:spcPts val="600"/>
              </a:spcAft>
              <a:buAutoNum type="arabicPeriod"/>
            </a:pPr>
            <a:r>
              <a:rPr lang="en-US" sz="2500" kern="1200" dirty="0">
                <a:latin typeface="Century Gothic" panose="020B0502020202020204" pitchFamily="34" charset="0"/>
                <a:cs typeface="Calibri"/>
              </a:rPr>
              <a:t>What if you bought 100 stocks?</a:t>
            </a:r>
            <a:endParaRPr lang="en-US" sz="2500" kern="1200" dirty="0">
              <a:latin typeface="Century Gothic" panose="020B0502020202020204" pitchFamily="34" charset="0"/>
              <a:ea typeface="Calibri"/>
              <a:cs typeface="Calibri"/>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4</a:t>
            </a:fld>
            <a:endParaRPr lang="en-US"/>
          </a:p>
        </p:txBody>
      </p:sp>
    </p:spTree>
    <p:extLst>
      <p:ext uri="{BB962C8B-B14F-4D97-AF65-F5344CB8AC3E}">
        <p14:creationId xmlns:p14="http://schemas.microsoft.com/office/powerpoint/2010/main" val="2400053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kern="1200" dirty="0"/>
              <a:t>MINDS ON: What if you invested on day 1?</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5938" y="2116140"/>
            <a:ext cx="11158193" cy="3581397"/>
          </a:xfrm>
          <a:prstGeom prst="rect">
            <a:avLst/>
          </a:prstGeom>
        </p:spPr>
        <p:txBody>
          <a:bodyPr>
            <a:noAutofit/>
          </a:bodyPr>
          <a:lstStyle/>
          <a:p>
            <a:pPr defTabSz="502920">
              <a:lnSpc>
                <a:spcPct val="90000"/>
              </a:lnSpc>
              <a:spcAft>
                <a:spcPts val="600"/>
              </a:spcAft>
            </a:pPr>
            <a:r>
              <a:rPr lang="en-US" sz="2400" kern="1200" dirty="0">
                <a:latin typeface="Century Gothic" panose="020B0502020202020204" pitchFamily="34" charset="0"/>
                <a:cs typeface="Calibri"/>
              </a:rPr>
              <a:t>Amazon’s IPO was on May 15, 1997, and the IPO price was $18.00, or </a:t>
            </a:r>
            <a:r>
              <a:rPr lang="en-US" sz="2400" b="1" kern="1200" dirty="0">
                <a:latin typeface="Century Gothic" panose="020B0502020202020204" pitchFamily="34" charset="0"/>
                <a:cs typeface="Calibri"/>
              </a:rPr>
              <a:t>$0.075</a:t>
            </a:r>
            <a:r>
              <a:rPr lang="en-US" sz="2400" kern="1200" dirty="0">
                <a:latin typeface="Century Gothic" panose="020B0502020202020204" pitchFamily="34" charset="0"/>
                <a:cs typeface="Calibri"/>
              </a:rPr>
              <a:t> adjusted for the stock splits that occurred on June 2, 1998 (2-for-1 split), January 5, 1999 (3-for-1 split), September 1, 1999 (2-for-1 split) and June 3, 2022 (20-for-1 split).</a:t>
            </a:r>
            <a:endParaRPr lang="en-US" sz="2400" kern="1200" dirty="0">
              <a:latin typeface="Century Gothic" panose="020B0502020202020204" pitchFamily="34" charset="0"/>
              <a:ea typeface="Calibri"/>
              <a:cs typeface="Calibri" panose="020F0502020204030204"/>
            </a:endParaRPr>
          </a:p>
          <a:p>
            <a:pPr marL="251460" indent="-251460" defTabSz="502920">
              <a:lnSpc>
                <a:spcPct val="90000"/>
              </a:lnSpc>
              <a:spcAft>
                <a:spcPts val="600"/>
              </a:spcAft>
              <a:buAutoNum type="arabicPeriod"/>
            </a:pPr>
            <a:r>
              <a:rPr lang="en-US" sz="2400" kern="1200" dirty="0">
                <a:latin typeface="Century Gothic" panose="020B0502020202020204" pitchFamily="34" charset="0"/>
                <a:cs typeface="Calibri" panose="020F0502020204030204"/>
              </a:rPr>
              <a:t> Guess the share price now.</a:t>
            </a:r>
            <a:endParaRPr lang="en-US" sz="2400" kern="1200" dirty="0">
              <a:latin typeface="Century Gothic" panose="020B0502020202020204" pitchFamily="34" charset="0"/>
              <a:ea typeface="Calibri"/>
              <a:cs typeface="Calibri" panose="020F0502020204030204"/>
            </a:endParaRPr>
          </a:p>
          <a:p>
            <a:pPr marL="251460" indent="-251460" defTabSz="502920">
              <a:lnSpc>
                <a:spcPct val="90000"/>
              </a:lnSpc>
              <a:spcAft>
                <a:spcPts val="600"/>
              </a:spcAft>
              <a:buAutoNum type="arabicPeriod"/>
            </a:pPr>
            <a:r>
              <a:rPr lang="en-US" sz="2400" kern="1200" dirty="0">
                <a:latin typeface="Century Gothic" panose="020B0502020202020204" pitchFamily="34" charset="0"/>
                <a:cs typeface="Calibri" panose="020F0502020204030204"/>
              </a:rPr>
              <a:t> If you bought </a:t>
            </a:r>
            <a:r>
              <a:rPr lang="en-US" sz="2400" dirty="0">
                <a:latin typeface="Century Gothic" panose="020B0502020202020204" pitchFamily="34" charset="0"/>
                <a:cs typeface="Calibri" panose="020F0502020204030204"/>
              </a:rPr>
              <a:t>10</a:t>
            </a:r>
            <a:r>
              <a:rPr lang="en-US" sz="2400" kern="1200" dirty="0">
                <a:latin typeface="Century Gothic" panose="020B0502020202020204" pitchFamily="34" charset="0"/>
                <a:cs typeface="Calibri" panose="020F0502020204030204"/>
              </a:rPr>
              <a:t> </a:t>
            </a:r>
            <a:r>
              <a:rPr lang="en-US" sz="2400" dirty="0">
                <a:latin typeface="Century Gothic" panose="020B0502020202020204" pitchFamily="34" charset="0"/>
                <a:cs typeface="Calibri" panose="020F0502020204030204"/>
              </a:rPr>
              <a:t>stocks</a:t>
            </a:r>
            <a:r>
              <a:rPr lang="en-US" sz="2400" kern="1200" dirty="0">
                <a:latin typeface="Century Gothic" panose="020B0502020202020204" pitchFamily="34" charset="0"/>
                <a:cs typeface="Calibri" panose="020F0502020204030204"/>
              </a:rPr>
              <a:t> in the IPO, how much would you have now?</a:t>
            </a:r>
            <a:endParaRPr lang="en-US" sz="2400" kern="1200" dirty="0">
              <a:latin typeface="Century Gothic" panose="020B0502020202020204" pitchFamily="34" charset="0"/>
              <a:ea typeface="Calibri"/>
              <a:cs typeface="Calibri" panose="020F0502020204030204"/>
            </a:endParaRPr>
          </a:p>
          <a:p>
            <a:pPr marL="251460" indent="-251460" defTabSz="502920">
              <a:lnSpc>
                <a:spcPct val="90000"/>
              </a:lnSpc>
              <a:spcAft>
                <a:spcPts val="600"/>
              </a:spcAft>
              <a:buAutoNum type="arabicPeriod"/>
            </a:pPr>
            <a:r>
              <a:rPr lang="en-US" sz="2400" kern="1200" dirty="0">
                <a:latin typeface="Century Gothic" panose="020B0502020202020204" pitchFamily="34" charset="0"/>
                <a:cs typeface="Calibri" panose="020F0502020204030204"/>
              </a:rPr>
              <a:t> What if you bought 100 stocks?</a:t>
            </a:r>
            <a:endParaRPr lang="en-US" sz="2400" kern="1200" dirty="0">
              <a:latin typeface="Century Gothic" panose="020B0502020202020204" pitchFamily="34" charset="0"/>
              <a:ea typeface="Calibri"/>
              <a:cs typeface="Calibri" panose="020F0502020204030204"/>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5</a:t>
            </a:fld>
            <a:endParaRPr lang="en-US"/>
          </a:p>
        </p:txBody>
      </p:sp>
    </p:spTree>
    <p:extLst>
      <p:ext uri="{BB962C8B-B14F-4D97-AF65-F5344CB8AC3E}">
        <p14:creationId xmlns:p14="http://schemas.microsoft.com/office/powerpoint/2010/main" val="393018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sz="3200" b="1" dirty="0">
                <a:ea typeface="Calibri"/>
                <a:cs typeface="Calibri"/>
              </a:rPr>
              <a:t>What are investment returns?</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5939" y="2116140"/>
            <a:ext cx="4197576" cy="3581397"/>
          </a:xfrm>
          <a:prstGeom prst="rect">
            <a:avLst/>
          </a:prstGeom>
        </p:spPr>
        <p:txBody>
          <a:bodyPr>
            <a:noAutofit/>
          </a:bodyPr>
          <a:lstStyle/>
          <a:p>
            <a:pPr marL="0" lvl="1" indent="0">
              <a:buNone/>
            </a:pPr>
            <a:r>
              <a:rPr lang="en-US" sz="2400" dirty="0">
                <a:solidFill>
                  <a:srgbClr val="374151"/>
                </a:solidFill>
                <a:latin typeface="Century Gothic" panose="020B0502020202020204" pitchFamily="34" charset="0"/>
                <a:ea typeface="+mn-lt"/>
                <a:cs typeface="+mn-lt"/>
              </a:rPr>
              <a:t>How much a security or portfolio goes up or down over a period, often shown as a percentage change.</a:t>
            </a:r>
            <a:endParaRPr lang="en-US" sz="2400" kern="1200" dirty="0">
              <a:latin typeface="Century Gothic" panose="020B0502020202020204" pitchFamily="34" charset="0"/>
              <a:ea typeface="Calibri"/>
              <a:cs typeface="Calibri" panose="020F0502020204030204"/>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6</a:t>
            </a:fld>
            <a:endParaRPr lang="en-US"/>
          </a:p>
        </p:txBody>
      </p:sp>
      <p:sp>
        <p:nvSpPr>
          <p:cNvPr id="5" name="TextBox 4">
            <a:extLst>
              <a:ext uri="{FF2B5EF4-FFF2-40B4-BE49-F238E27FC236}">
                <a16:creationId xmlns:a16="http://schemas.microsoft.com/office/drawing/2014/main" id="{F954BE53-E9CA-A1D0-3D28-F0C2F21ACDBE}"/>
              </a:ext>
            </a:extLst>
          </p:cNvPr>
          <p:cNvSpPr txBox="1"/>
          <p:nvPr/>
        </p:nvSpPr>
        <p:spPr>
          <a:xfrm>
            <a:off x="5377543" y="2116140"/>
            <a:ext cx="6392123" cy="3144451"/>
          </a:xfrm>
          <a:prstGeom prst="rect">
            <a:avLst/>
          </a:prstGeom>
          <a:noFill/>
        </p:spPr>
        <p:txBody>
          <a:bodyPr wrap="square">
            <a:spAutoFit/>
          </a:bodyPr>
          <a:lstStyle/>
          <a:p>
            <a:pPr marL="0" indent="0">
              <a:spcAft>
                <a:spcPts val="1000"/>
              </a:spcAft>
              <a:buNone/>
            </a:pPr>
            <a:r>
              <a:rPr lang="en-US" b="1" dirty="0">
                <a:solidFill>
                  <a:srgbClr val="333F48"/>
                </a:solidFill>
                <a:latin typeface="Century Gothic" panose="020B0502020202020204" pitchFamily="34" charset="0"/>
                <a:ea typeface="+mn-lt"/>
                <a:cs typeface="+mn-lt"/>
              </a:rPr>
              <a:t>What are the two components of investment returns?</a:t>
            </a:r>
            <a:endParaRPr lang="en-US" dirty="0">
              <a:solidFill>
                <a:srgbClr val="333F48"/>
              </a:solidFill>
              <a:latin typeface="Century Gothic" panose="020B0502020202020204" pitchFamily="34" charset="0"/>
              <a:ea typeface="+mn-lt"/>
              <a:cs typeface="+mn-lt"/>
            </a:endParaRPr>
          </a:p>
          <a:p>
            <a:pPr marL="269875" indent="-269875">
              <a:buAutoNum type="arabicPeriod"/>
            </a:pPr>
            <a:r>
              <a:rPr lang="en-US" b="1" dirty="0">
                <a:solidFill>
                  <a:srgbClr val="000000"/>
                </a:solidFill>
                <a:latin typeface="Century Gothic" panose="020B0502020202020204" pitchFamily="34" charset="0"/>
                <a:ea typeface="+mn-lt"/>
                <a:cs typeface="+mn-lt"/>
              </a:rPr>
              <a:t>Change</a:t>
            </a:r>
            <a:r>
              <a:rPr lang="en-US" b="1" dirty="0">
                <a:latin typeface="Century Gothic" panose="020B0502020202020204" pitchFamily="34" charset="0"/>
                <a:ea typeface="+mn-lt"/>
                <a:cs typeface="+mn-lt"/>
              </a:rPr>
              <a:t> in price:</a:t>
            </a:r>
            <a:endParaRPr lang="en-US" dirty="0">
              <a:latin typeface="Century Gothic" panose="020B0502020202020204" pitchFamily="34" charset="0"/>
              <a:ea typeface="Calibri" panose="020F0502020204030204"/>
              <a:cs typeface="Calibri" panose="020F0502020204030204"/>
            </a:endParaRPr>
          </a:p>
          <a:p>
            <a:pPr marL="269875" lvl="1"/>
            <a:r>
              <a:rPr lang="en-US" dirty="0">
                <a:solidFill>
                  <a:srgbClr val="374151"/>
                </a:solidFill>
                <a:latin typeface="Century Gothic" panose="020B0502020202020204" pitchFamily="34" charset="0"/>
                <a:ea typeface="+mn-lt"/>
                <a:cs typeface="+mn-lt"/>
              </a:rPr>
              <a:t>Unrealized capital loss: decrease in value.</a:t>
            </a:r>
            <a:endParaRPr lang="en-US" dirty="0">
              <a:latin typeface="Century Gothic" panose="020B0502020202020204" pitchFamily="34" charset="0"/>
              <a:ea typeface="Calibri"/>
              <a:cs typeface="Calibri"/>
            </a:endParaRPr>
          </a:p>
          <a:p>
            <a:pPr marL="269875" lvl="1"/>
            <a:r>
              <a:rPr lang="en-US" dirty="0">
                <a:solidFill>
                  <a:srgbClr val="374151"/>
                </a:solidFill>
                <a:latin typeface="Century Gothic" panose="020B0502020202020204" pitchFamily="34" charset="0"/>
                <a:ea typeface="+mn-lt"/>
                <a:cs typeface="+mn-lt"/>
              </a:rPr>
              <a:t>Unrealized capital gain: increase in value.</a:t>
            </a:r>
            <a:endParaRPr lang="en-US" dirty="0">
              <a:latin typeface="Century Gothic" panose="020B0502020202020204" pitchFamily="34" charset="0"/>
              <a:ea typeface="Calibri"/>
              <a:cs typeface="Calibri"/>
            </a:endParaRPr>
          </a:p>
          <a:p>
            <a:pPr marL="269875" lvl="1"/>
            <a:r>
              <a:rPr lang="en-US" dirty="0">
                <a:solidFill>
                  <a:srgbClr val="374151"/>
                </a:solidFill>
                <a:latin typeface="Century Gothic" panose="020B0502020202020204" pitchFamily="34" charset="0"/>
                <a:ea typeface="+mn-lt"/>
                <a:cs typeface="+mn-lt"/>
              </a:rPr>
              <a:t>Realized loss/gain: occurs when selling the security.</a:t>
            </a:r>
            <a:endParaRPr lang="en-US" dirty="0">
              <a:latin typeface="Century Gothic" panose="020B0502020202020204" pitchFamily="34" charset="0"/>
              <a:ea typeface="Calibri"/>
              <a:cs typeface="Calibri"/>
            </a:endParaRPr>
          </a:p>
          <a:p>
            <a:pPr indent="269875">
              <a:spcBef>
                <a:spcPts val="1200"/>
              </a:spcBef>
              <a:buAutoNum type="arabicPeriod"/>
            </a:pPr>
            <a:r>
              <a:rPr lang="en-US" b="1" dirty="0">
                <a:latin typeface="Century Gothic" panose="020B0502020202020204" pitchFamily="34" charset="0"/>
                <a:ea typeface="+mn-lt"/>
                <a:cs typeface="+mn-lt"/>
              </a:rPr>
              <a:t>Earned income:</a:t>
            </a:r>
            <a:endParaRPr lang="en-US" dirty="0">
              <a:latin typeface="Century Gothic" panose="020B0502020202020204" pitchFamily="34" charset="0"/>
              <a:ea typeface="Calibri" panose="020F0502020204030204"/>
              <a:cs typeface="Calibri" panose="020F0502020204030204"/>
            </a:endParaRPr>
          </a:p>
          <a:p>
            <a:pPr marL="269875" lvl="1"/>
            <a:r>
              <a:rPr lang="en-US" dirty="0">
                <a:solidFill>
                  <a:srgbClr val="374151"/>
                </a:solidFill>
                <a:latin typeface="Century Gothic" panose="020B0502020202020204" pitchFamily="34" charset="0"/>
                <a:ea typeface="+mn-lt"/>
                <a:cs typeface="+mn-lt"/>
              </a:rPr>
              <a:t>Reward for holding a security.</a:t>
            </a:r>
            <a:endParaRPr lang="en-US" dirty="0">
              <a:latin typeface="Century Gothic" panose="020B0502020202020204" pitchFamily="34" charset="0"/>
              <a:ea typeface="Calibri"/>
              <a:cs typeface="Calibri"/>
            </a:endParaRPr>
          </a:p>
          <a:p>
            <a:pPr marL="269875" lvl="1"/>
            <a:r>
              <a:rPr lang="en-US" dirty="0">
                <a:solidFill>
                  <a:srgbClr val="374151"/>
                </a:solidFill>
                <a:latin typeface="Century Gothic" panose="020B0502020202020204" pitchFamily="34" charset="0"/>
                <a:ea typeface="+mn-lt"/>
                <a:cs typeface="+mn-lt"/>
              </a:rPr>
              <a:t>Dividends: distributions from company profits (usually paid quarterly, which is four times per year).</a:t>
            </a:r>
            <a:endParaRPr lang="en-US" dirty="0">
              <a:latin typeface="Century Gothic" panose="020B0502020202020204" pitchFamily="34" charset="0"/>
              <a:ea typeface="Calibri"/>
              <a:cs typeface="Calibri"/>
            </a:endParaRPr>
          </a:p>
          <a:p>
            <a:pPr marL="269875" lvl="1"/>
            <a:r>
              <a:rPr lang="en-US" dirty="0">
                <a:solidFill>
                  <a:srgbClr val="374151"/>
                </a:solidFill>
                <a:latin typeface="Century Gothic" panose="020B0502020202020204" pitchFamily="34" charset="0"/>
                <a:ea typeface="+mn-lt"/>
                <a:cs typeface="+mn-lt"/>
              </a:rPr>
              <a:t>Interest: earned on bonds or savings accounts.</a:t>
            </a:r>
            <a:endParaRPr lang="en-US" dirty="0">
              <a:latin typeface="Century Gothic" panose="020B0502020202020204" pitchFamily="34" charset="0"/>
            </a:endParaRPr>
          </a:p>
        </p:txBody>
      </p:sp>
      <p:cxnSp>
        <p:nvCxnSpPr>
          <p:cNvPr id="6" name="Straight Connector 5">
            <a:extLst>
              <a:ext uri="{FF2B5EF4-FFF2-40B4-BE49-F238E27FC236}">
                <a16:creationId xmlns:a16="http://schemas.microsoft.com/office/drawing/2014/main" id="{A7FC9D2F-0B0D-5D5B-1917-62A9FE89FD12}"/>
              </a:ext>
            </a:extLst>
          </p:cNvPr>
          <p:cNvCxnSpPr>
            <a:cxnSpLocks/>
          </p:cNvCxnSpPr>
          <p:nvPr/>
        </p:nvCxnSpPr>
        <p:spPr>
          <a:xfrm>
            <a:off x="5040083" y="2116140"/>
            <a:ext cx="0" cy="3144451"/>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8245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sz="3200" b="1" dirty="0">
                <a:ea typeface="+mj-lt"/>
                <a:cs typeface="+mj-lt"/>
              </a:rPr>
              <a:t>Time-weighted return vs. dollar-weighted return</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5938" y="2116140"/>
            <a:ext cx="3729491" cy="3794803"/>
          </a:xfrm>
          <a:prstGeom prst="rect">
            <a:avLst/>
          </a:prstGeom>
        </p:spPr>
        <p:txBody>
          <a:bodyPr>
            <a:noAutofit/>
          </a:bodyPr>
          <a:lstStyle/>
          <a:p>
            <a:pPr marL="171450" indent="-171450">
              <a:spcBef>
                <a:spcPct val="0"/>
              </a:spcBef>
              <a:buClr>
                <a:srgbClr val="A2AAAD"/>
              </a:buClr>
              <a:buFont typeface="Arial" panose="020B0604020202020204" pitchFamily="34" charset="0"/>
              <a:buChar char="•"/>
            </a:pPr>
            <a:r>
              <a:rPr lang="en-US" sz="1500" dirty="0">
                <a:latin typeface="Century Gothic" panose="020B0502020202020204" pitchFamily="34" charset="0"/>
                <a:ea typeface="Calibri Light"/>
                <a:cs typeface="Calibri Light"/>
              </a:rPr>
              <a:t>Tom, Jill and Adam all purchased shares of a mutual fund (Fund A).</a:t>
            </a:r>
          </a:p>
          <a:p>
            <a:pPr marL="171450" indent="-171450">
              <a:spcBef>
                <a:spcPct val="0"/>
              </a:spcBef>
              <a:buClr>
                <a:srgbClr val="A2AAAD"/>
              </a:buClr>
              <a:buFont typeface="Arial" panose="020B0604020202020204" pitchFamily="34" charset="0"/>
              <a:buChar char="•"/>
            </a:pPr>
            <a:r>
              <a:rPr lang="en-US" sz="1500" dirty="0">
                <a:latin typeface="Century Gothic" panose="020B0502020202020204" pitchFamily="34" charset="0"/>
                <a:ea typeface="Calibri Light"/>
                <a:cs typeface="Calibri Light"/>
              </a:rPr>
              <a:t>Fund A started the year at a price of $10 per unit. It then moved down and up before closing the year at $11 per unit. The Fund’s investment return for the year is 10%.</a:t>
            </a:r>
          </a:p>
          <a:p>
            <a:pPr marL="171450" indent="-171450">
              <a:spcBef>
                <a:spcPct val="0"/>
              </a:spcBef>
              <a:buClr>
                <a:srgbClr val="A2AAAD"/>
              </a:buClr>
              <a:buFont typeface="Arial" panose="020B0604020202020204" pitchFamily="34" charset="0"/>
              <a:buChar char="•"/>
            </a:pPr>
            <a:r>
              <a:rPr lang="en-US" sz="1500" dirty="0">
                <a:latin typeface="Century Gothic" panose="020B0502020202020204" pitchFamily="34" charset="0"/>
                <a:ea typeface="+mn-lt"/>
                <a:cs typeface="+mn-lt"/>
              </a:rPr>
              <a:t>Time‑weighted return is identical for all three investors if they hold without selling (10%).</a:t>
            </a:r>
            <a:endParaRPr lang="en-US" sz="1500" dirty="0">
              <a:latin typeface="Century Gothic" panose="020B0502020202020204" pitchFamily="34" charset="0"/>
              <a:ea typeface="Calibri Light"/>
              <a:cs typeface="Calibri Light"/>
            </a:endParaRPr>
          </a:p>
          <a:p>
            <a:pPr marL="171450" indent="-171450">
              <a:spcBef>
                <a:spcPct val="0"/>
              </a:spcBef>
              <a:buClr>
                <a:srgbClr val="A2AAAD"/>
              </a:buClr>
              <a:buFont typeface="Arial" panose="020B0604020202020204" pitchFamily="34" charset="0"/>
              <a:buChar char="•"/>
            </a:pPr>
            <a:r>
              <a:rPr lang="en-US" sz="1500" dirty="0">
                <a:latin typeface="Century Gothic" panose="020B0502020202020204" pitchFamily="34" charset="0"/>
                <a:ea typeface="+mn-lt"/>
                <a:cs typeface="+mn-lt"/>
              </a:rPr>
              <a:t>The dollar‑weighted rate of return varies for each investor according to the size and timing of their contributions and withdrawals.</a:t>
            </a:r>
            <a:endParaRPr lang="en-US" sz="1500" kern="1200" dirty="0">
              <a:latin typeface="Century Gothic" panose="020B0502020202020204" pitchFamily="34" charset="0"/>
              <a:ea typeface="Calibri"/>
              <a:cs typeface="Calibri" panose="020F0502020204030204"/>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7</a:t>
            </a:fld>
            <a:endParaRPr lang="en-US"/>
          </a:p>
        </p:txBody>
      </p:sp>
      <p:pic>
        <p:nvPicPr>
          <p:cNvPr id="4" name="Content Placeholder 3" descr="A hypothetical timeline showing when each investor in the scenario started investing in Fund A and how the price of the fund fluctuated through the year.">
            <a:extLst>
              <a:ext uri="{FF2B5EF4-FFF2-40B4-BE49-F238E27FC236}">
                <a16:creationId xmlns:a16="http://schemas.microsoft.com/office/drawing/2014/main" id="{6844A920-6D76-4B84-C450-1CFABC51E961}"/>
              </a:ext>
            </a:extLst>
          </p:cNvPr>
          <p:cNvPicPr>
            <a:picLocks noChangeAspect="1"/>
          </p:cNvPicPr>
          <p:nvPr/>
        </p:nvPicPr>
        <p:blipFill>
          <a:blip r:embed="rId3"/>
          <a:stretch>
            <a:fillRect/>
          </a:stretch>
        </p:blipFill>
        <p:spPr>
          <a:xfrm>
            <a:off x="4815979" y="2116140"/>
            <a:ext cx="6860083" cy="2347003"/>
          </a:xfrm>
          <a:prstGeom prst="rect">
            <a:avLst/>
          </a:prstGeom>
        </p:spPr>
      </p:pic>
    </p:spTree>
    <p:extLst>
      <p:ext uri="{BB962C8B-B14F-4D97-AF65-F5344CB8AC3E}">
        <p14:creationId xmlns:p14="http://schemas.microsoft.com/office/powerpoint/2010/main" val="3978517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sz="3200" dirty="0">
                <a:ea typeface="+mj-lt"/>
                <a:cs typeface="+mj-lt"/>
              </a:rPr>
              <a:t>What are the two ways to calculate a rate of return?</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8</a:t>
            </a:fld>
            <a:endParaRPr lang="en-US" dirty="0"/>
          </a:p>
        </p:txBody>
      </p:sp>
      <p:graphicFrame>
        <p:nvGraphicFramePr>
          <p:cNvPr id="5" name="Table 4">
            <a:extLst>
              <a:ext uri="{FF2B5EF4-FFF2-40B4-BE49-F238E27FC236}">
                <a16:creationId xmlns:a16="http://schemas.microsoft.com/office/drawing/2014/main" id="{44D5D614-B692-C75F-8EBB-C0CA69DBFB96}"/>
              </a:ext>
            </a:extLst>
          </p:cNvPr>
          <p:cNvGraphicFramePr>
            <a:graphicFrameLocks noGrp="1"/>
          </p:cNvGraphicFramePr>
          <p:nvPr>
            <p:extLst>
              <p:ext uri="{D42A27DB-BD31-4B8C-83A1-F6EECF244321}">
                <p14:modId xmlns:p14="http://schemas.microsoft.com/office/powerpoint/2010/main" val="1312707328"/>
              </p:ext>
            </p:extLst>
          </p:nvPr>
        </p:nvGraphicFramePr>
        <p:xfrm>
          <a:off x="584540" y="2047625"/>
          <a:ext cx="11022920" cy="3474720"/>
        </p:xfrm>
        <a:graphic>
          <a:graphicData uri="http://schemas.openxmlformats.org/drawingml/2006/table">
            <a:tbl>
              <a:tblPr firstRow="1" bandRow="1">
                <a:tableStyleId>{5C22544A-7EE6-4342-B048-85BDC9FD1C3A}</a:tableStyleId>
              </a:tblPr>
              <a:tblGrid>
                <a:gridCol w="2710543">
                  <a:extLst>
                    <a:ext uri="{9D8B030D-6E8A-4147-A177-3AD203B41FA5}">
                      <a16:colId xmlns:a16="http://schemas.microsoft.com/office/drawing/2014/main" val="2324842690"/>
                    </a:ext>
                  </a:extLst>
                </a:gridCol>
                <a:gridCol w="2895600">
                  <a:extLst>
                    <a:ext uri="{9D8B030D-6E8A-4147-A177-3AD203B41FA5}">
                      <a16:colId xmlns:a16="http://schemas.microsoft.com/office/drawing/2014/main" val="148973809"/>
                    </a:ext>
                  </a:extLst>
                </a:gridCol>
                <a:gridCol w="2808514">
                  <a:extLst>
                    <a:ext uri="{9D8B030D-6E8A-4147-A177-3AD203B41FA5}">
                      <a16:colId xmlns:a16="http://schemas.microsoft.com/office/drawing/2014/main" val="795722063"/>
                    </a:ext>
                  </a:extLst>
                </a:gridCol>
                <a:gridCol w="2608263">
                  <a:extLst>
                    <a:ext uri="{9D8B030D-6E8A-4147-A177-3AD203B41FA5}">
                      <a16:colId xmlns:a16="http://schemas.microsoft.com/office/drawing/2014/main" val="2336605656"/>
                    </a:ext>
                  </a:extLst>
                </a:gridCol>
              </a:tblGrid>
              <a:tr h="250370">
                <a:tc>
                  <a:txBody>
                    <a:bodyPr/>
                    <a:lstStyle/>
                    <a:p>
                      <a:r>
                        <a:rPr lang="en-US" sz="1500" dirty="0">
                          <a:solidFill>
                            <a:schemeClr val="tx1"/>
                          </a:solidFill>
                          <a:latin typeface="Century Gothic" panose="020B0502020202020204" pitchFamily="34" charset="0"/>
                        </a:rPr>
                        <a:t>Return type</a:t>
                      </a:r>
                    </a:p>
                  </a:txBody>
                  <a:tcP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r>
                        <a:rPr lang="en-US" sz="1500" dirty="0">
                          <a:solidFill>
                            <a:schemeClr val="tx1"/>
                          </a:solidFill>
                          <a:latin typeface="Century Gothic" panose="020B0502020202020204" pitchFamily="34" charset="0"/>
                        </a:rPr>
                        <a:t>What it measures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r>
                        <a:rPr lang="en-US" sz="1500" dirty="0">
                          <a:solidFill>
                            <a:schemeClr val="tx1"/>
                          </a:solidFill>
                          <a:latin typeface="Century Gothic" panose="020B0502020202020204" pitchFamily="34" charset="0"/>
                        </a:rPr>
                        <a:t>Best of evaluating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r>
                        <a:rPr lang="en-US" sz="1500" dirty="0">
                          <a:solidFill>
                            <a:schemeClr val="tx1"/>
                          </a:solidFill>
                          <a:latin typeface="Century Gothic" panose="020B0502020202020204" pitchFamily="34" charset="0"/>
                        </a:rPr>
                        <a:t>Answer the questions</a:t>
                      </a:r>
                    </a:p>
                  </a:txBody>
                  <a:tcPr>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solidFill>
                      <a:srgbClr val="6ABD4A"/>
                    </a:solidFill>
                  </a:tcPr>
                </a:tc>
                <a:extLst>
                  <a:ext uri="{0D108BD9-81ED-4DB2-BD59-A6C34878D82A}">
                    <a16:rowId xmlns:a16="http://schemas.microsoft.com/office/drawing/2014/main" val="4181479939"/>
                  </a:ext>
                </a:extLst>
              </a:tr>
              <a:tr h="604135">
                <a:tc>
                  <a:txBody>
                    <a:bodyPr/>
                    <a:lstStyle/>
                    <a:p>
                      <a:r>
                        <a:rPr lang="en-US" sz="1500" b="1" dirty="0">
                          <a:latin typeface="Century Gothic" panose="020B0502020202020204" pitchFamily="34" charset="0"/>
                        </a:rPr>
                        <a:t>Time-weighted </a:t>
                      </a:r>
                      <a:br>
                        <a:rPr lang="en-US" sz="1500" b="1" dirty="0">
                          <a:latin typeface="Century Gothic" panose="020B0502020202020204" pitchFamily="34" charset="0"/>
                        </a:rPr>
                      </a:br>
                      <a:r>
                        <a:rPr lang="en-US" sz="1500" b="1" dirty="0">
                          <a:latin typeface="Century Gothic" panose="020B0502020202020204" pitchFamily="34" charset="0"/>
                        </a:rPr>
                        <a:t>(investment return)</a:t>
                      </a: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latin typeface="Century Gothic" panose="020B0502020202020204" pitchFamily="34" charset="0"/>
                        </a:rPr>
                        <a:t>Investment return for a specific period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latin typeface="Century Gothic" panose="020B0502020202020204" pitchFamily="34" charset="0"/>
                        </a:rPr>
                        <a:t>The performance of the </a:t>
                      </a:r>
                      <a:r>
                        <a:rPr lang="en-US" sz="1500" b="1" dirty="0">
                          <a:latin typeface="Century Gothic" panose="020B0502020202020204" pitchFamily="34" charset="0"/>
                        </a:rPr>
                        <a:t>specific investment or portfolio manager</a:t>
                      </a:r>
                      <a:r>
                        <a:rPr lang="en-US" sz="1500" dirty="0">
                          <a:latin typeface="Century Gothic" panose="020B0502020202020204" pitchFamily="34" charset="0"/>
                        </a:rPr>
                        <a:t>.</a:t>
                      </a:r>
                    </a:p>
                    <a:p>
                      <a:endParaRPr lang="en-US" sz="1500" dirty="0">
                        <a:latin typeface="Century Gothic" panose="020B0502020202020204" pitchFamily="34" charset="0"/>
                      </a:endParaRPr>
                    </a:p>
                    <a:p>
                      <a:r>
                        <a:rPr lang="en-US" sz="1500" dirty="0">
                          <a:latin typeface="Century Gothic" panose="020B0502020202020204" pitchFamily="34" charset="0"/>
                        </a:rPr>
                        <a:t>Comparing two different instruments.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latin typeface="Century Gothic" panose="020B0502020202020204" pitchFamily="34" charset="0"/>
                        </a:rPr>
                        <a:t>How did the investment perform during a specific period?</a:t>
                      </a:r>
                    </a:p>
                    <a:p>
                      <a:endParaRPr lang="en-US" sz="1500" dirty="0">
                        <a:latin typeface="Century Gothic" panose="020B0502020202020204" pitchFamily="34" charset="0"/>
                      </a:endParaRPr>
                    </a:p>
                    <a:p>
                      <a:r>
                        <a:rPr lang="en-US" sz="1500" dirty="0">
                          <a:latin typeface="Century Gothic" panose="020B0502020202020204" pitchFamily="34" charset="0"/>
                        </a:rPr>
                        <a:t>How did the portfolio manager perform?</a:t>
                      </a:r>
                    </a:p>
                  </a:txBody>
                  <a:tcPr>
                    <a:lnL w="12700" cap="flat" cmpd="sng" algn="ctr">
                      <a:solidFill>
                        <a:schemeClr val="tx1"/>
                      </a:solidFill>
                      <a:prstDash val="solid"/>
                      <a:round/>
                      <a:headEnd type="none" w="med" len="med"/>
                      <a:tailEnd type="none" w="med" len="med"/>
                    </a:lnL>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9711258"/>
                  </a:ext>
                </a:extLst>
              </a:tr>
              <a:tr h="350520">
                <a:tc>
                  <a:txBody>
                    <a:bodyPr/>
                    <a:lstStyle/>
                    <a:p>
                      <a:r>
                        <a:rPr lang="en-US" sz="1500" b="1" dirty="0">
                          <a:latin typeface="Century Gothic" panose="020B0502020202020204" pitchFamily="34" charset="0"/>
                        </a:rPr>
                        <a:t>Dollar-weighted </a:t>
                      </a:r>
                      <a:br>
                        <a:rPr lang="en-US" sz="1500" b="1" dirty="0">
                          <a:latin typeface="Century Gothic" panose="020B0502020202020204" pitchFamily="34" charset="0"/>
                        </a:rPr>
                      </a:br>
                      <a:r>
                        <a:rPr lang="en-US" sz="1500" b="1" dirty="0">
                          <a:latin typeface="Century Gothic" panose="020B0502020202020204" pitchFamily="34" charset="0"/>
                        </a:rPr>
                        <a:t>(personal rate of return)</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latin typeface="Century Gothic" panose="020B0502020202020204" pitchFamily="34" charset="0"/>
                        </a:rPr>
                        <a:t>Account return, including</a:t>
                      </a:r>
                    </a:p>
                    <a:p>
                      <a:pPr marL="342900" indent="-342900">
                        <a:buAutoNum type="arabicPeriod"/>
                      </a:pPr>
                      <a:r>
                        <a:rPr lang="en-US" sz="1500" dirty="0">
                          <a:latin typeface="Century Gothic" panose="020B0502020202020204" pitchFamily="34" charset="0"/>
                        </a:rPr>
                        <a:t>changes in the account value, and </a:t>
                      </a:r>
                    </a:p>
                    <a:p>
                      <a:pPr marL="342900" indent="-342900">
                        <a:buAutoNum type="arabicPeriod"/>
                      </a:pPr>
                      <a:r>
                        <a:rPr lang="en-US" sz="1500" dirty="0">
                          <a:latin typeface="Century Gothic" panose="020B0502020202020204" pitchFamily="34" charset="0"/>
                        </a:rPr>
                        <a:t>the impact of the amount and timing of contributions and withdrawals.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latin typeface="Century Gothic" panose="020B0502020202020204" pitchFamily="34" charset="0"/>
                        </a:rPr>
                        <a:t>Personal return factoring in the impact of contributions and withdrawals.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500" dirty="0">
                          <a:latin typeface="Century Gothic" panose="020B0502020202020204" pitchFamily="34" charset="0"/>
                        </a:rPr>
                        <a:t>What was </a:t>
                      </a:r>
                      <a:r>
                        <a:rPr lang="en-US" sz="1500" b="1" dirty="0">
                          <a:latin typeface="Century Gothic" panose="020B0502020202020204" pitchFamily="34" charset="0"/>
                        </a:rPr>
                        <a:t>my personal return</a:t>
                      </a:r>
                      <a:r>
                        <a:rPr lang="en-US" sz="1500" dirty="0">
                          <a:latin typeface="Century Gothic" panose="020B0502020202020204" pitchFamily="34" charset="0"/>
                        </a:rPr>
                        <a:t>, factoring in the contributions/withdrawals that I made during a specific period?</a:t>
                      </a: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6200475"/>
                  </a:ext>
                </a:extLst>
              </a:tr>
            </a:tbl>
          </a:graphicData>
        </a:graphic>
      </p:graphicFrame>
    </p:spTree>
    <p:extLst>
      <p:ext uri="{BB962C8B-B14F-4D97-AF65-F5344CB8AC3E}">
        <p14:creationId xmlns:p14="http://schemas.microsoft.com/office/powerpoint/2010/main" val="1698257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sz="3200" dirty="0">
                <a:ea typeface="+mj-lt"/>
                <a:cs typeface="+mj-lt"/>
              </a:rPr>
              <a:t>What are the two ways to calculate a rate of return?</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9</a:t>
            </a:fld>
            <a:endParaRPr lang="en-US" dirty="0"/>
          </a:p>
        </p:txBody>
      </p:sp>
      <p:pic>
        <p:nvPicPr>
          <p:cNvPr id="3" name="Content Placeholder 3" descr="A screenshot of a computer&#10;&#10;Description automatically generated">
            <a:extLst>
              <a:ext uri="{FF2B5EF4-FFF2-40B4-BE49-F238E27FC236}">
                <a16:creationId xmlns:a16="http://schemas.microsoft.com/office/drawing/2014/main" id="{9487A246-8176-CDB2-637C-5E0ABFDC4B23}"/>
              </a:ext>
            </a:extLst>
          </p:cNvPr>
          <p:cNvPicPr>
            <a:picLocks noChangeAspect="1"/>
          </p:cNvPicPr>
          <p:nvPr/>
        </p:nvPicPr>
        <p:blipFill>
          <a:blip r:embed="rId3"/>
          <a:stretch>
            <a:fillRect/>
          </a:stretch>
        </p:blipFill>
        <p:spPr>
          <a:xfrm>
            <a:off x="6058940" y="1992086"/>
            <a:ext cx="5072817" cy="3869914"/>
          </a:xfrm>
          <a:prstGeom prst="rect">
            <a:avLst/>
          </a:prstGeom>
        </p:spPr>
      </p:pic>
      <p:sp>
        <p:nvSpPr>
          <p:cNvPr id="6" name="TextBox 5">
            <a:extLst>
              <a:ext uri="{FF2B5EF4-FFF2-40B4-BE49-F238E27FC236}">
                <a16:creationId xmlns:a16="http://schemas.microsoft.com/office/drawing/2014/main" id="{D9433DB0-2ECD-ADA0-AD06-8A483C8C28AB}"/>
              </a:ext>
            </a:extLst>
          </p:cNvPr>
          <p:cNvSpPr txBox="1"/>
          <p:nvPr/>
        </p:nvSpPr>
        <p:spPr>
          <a:xfrm>
            <a:off x="517870" y="1992086"/>
            <a:ext cx="4663730" cy="3913892"/>
          </a:xfrm>
          <a:prstGeom prst="rect">
            <a:avLst/>
          </a:prstGeom>
          <a:noFill/>
        </p:spPr>
        <p:txBody>
          <a:bodyPr wrap="square">
            <a:spAutoFit/>
          </a:bodyPr>
          <a:lstStyle/>
          <a:p>
            <a:r>
              <a:rPr lang="en-US" sz="2000" b="1" dirty="0">
                <a:solidFill>
                  <a:srgbClr val="374151"/>
                </a:solidFill>
                <a:latin typeface="Century Gothic" panose="020B0502020202020204" pitchFamily="34" charset="0"/>
              </a:rPr>
              <a:t>Time-weighted returns:</a:t>
            </a:r>
            <a:endParaRPr lang="en-US" sz="2000" dirty="0">
              <a:latin typeface="Century Gothic" panose="020B0502020202020204" pitchFamily="34" charset="0"/>
            </a:endParaRPr>
          </a:p>
          <a:p>
            <a:pPr marL="228600" lvl="1" indent="-228600">
              <a:buClr>
                <a:srgbClr val="A2AAAD"/>
              </a:buClr>
              <a:buChar char="•"/>
            </a:pPr>
            <a:r>
              <a:rPr lang="en-US" sz="2000" dirty="0">
                <a:solidFill>
                  <a:srgbClr val="374151"/>
                </a:solidFill>
                <a:latin typeface="Century Gothic" panose="020B0502020202020204" pitchFamily="34" charset="0"/>
              </a:rPr>
              <a:t>Measures performance over a specific time independent of further investments.</a:t>
            </a:r>
          </a:p>
          <a:p>
            <a:pPr marL="228600" lvl="1" indent="-228600">
              <a:buClr>
                <a:srgbClr val="A2AAAD"/>
              </a:buClr>
              <a:buChar char="•"/>
            </a:pPr>
            <a:r>
              <a:rPr lang="en-US" sz="2000" dirty="0">
                <a:solidFill>
                  <a:srgbClr val="374151"/>
                </a:solidFill>
                <a:latin typeface="Century Gothic" panose="020B0502020202020204" pitchFamily="34" charset="0"/>
              </a:rPr>
              <a:t>Useful for comparing different investment options.</a:t>
            </a:r>
          </a:p>
          <a:p>
            <a:pPr>
              <a:spcBef>
                <a:spcPts val="1000"/>
              </a:spcBef>
            </a:pPr>
            <a:r>
              <a:rPr lang="en-US" sz="2000" b="1" dirty="0">
                <a:solidFill>
                  <a:srgbClr val="374151"/>
                </a:solidFill>
                <a:latin typeface="Century Gothic" panose="020B0502020202020204" pitchFamily="34" charset="0"/>
              </a:rPr>
              <a:t>Dollar-weighted returns:</a:t>
            </a:r>
          </a:p>
          <a:p>
            <a:pPr marL="228600" lvl="1" indent="-228600">
              <a:buClr>
                <a:srgbClr val="A2AAAD"/>
              </a:buClr>
              <a:buChar char="•"/>
            </a:pPr>
            <a:r>
              <a:rPr lang="en-US" sz="2000" dirty="0">
                <a:solidFill>
                  <a:srgbClr val="374151"/>
                </a:solidFill>
                <a:latin typeface="Century Gothic" panose="020B0502020202020204" pitchFamily="34" charset="0"/>
              </a:rPr>
              <a:t>Evaluates personal rate of return, considering additional contributions or withdrawals.</a:t>
            </a:r>
          </a:p>
          <a:p>
            <a:pPr marL="228600" lvl="1" indent="-228600">
              <a:buClr>
                <a:srgbClr val="A2AAAD"/>
              </a:buClr>
              <a:buChar char="•"/>
            </a:pPr>
            <a:r>
              <a:rPr lang="en-US" sz="2000" dirty="0">
                <a:solidFill>
                  <a:srgbClr val="374151"/>
                </a:solidFill>
                <a:latin typeface="Century Gothic" panose="020B0502020202020204" pitchFamily="34" charset="0"/>
              </a:rPr>
              <a:t>Influenced by size, timing and ongoing transactions.</a:t>
            </a:r>
          </a:p>
        </p:txBody>
      </p:sp>
      <p:cxnSp>
        <p:nvCxnSpPr>
          <p:cNvPr id="7" name="Straight Connector 6">
            <a:extLst>
              <a:ext uri="{FF2B5EF4-FFF2-40B4-BE49-F238E27FC236}">
                <a16:creationId xmlns:a16="http://schemas.microsoft.com/office/drawing/2014/main" id="{9E91BE7B-FC89-6F87-592F-21F87668C191}"/>
              </a:ext>
            </a:extLst>
          </p:cNvPr>
          <p:cNvCxnSpPr>
            <a:cxnSpLocks/>
          </p:cNvCxnSpPr>
          <p:nvPr/>
        </p:nvCxnSpPr>
        <p:spPr>
          <a:xfrm>
            <a:off x="5475512" y="1992086"/>
            <a:ext cx="0" cy="3913892"/>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2428145"/>
      </p:ext>
    </p:extLst>
  </p:cSld>
  <p:clrMapOvr>
    <a:masterClrMapping/>
  </p:clrMapOvr>
</p:sld>
</file>

<file path=ppt/theme/theme1.xml><?xml version="1.0" encoding="utf-8"?>
<a:theme xmlns:a="http://schemas.openxmlformats.org/drawingml/2006/main" name="GestaltVTI">
  <a:themeElements>
    <a:clrScheme name="AnalogousFromDarkSeedLeftStep">
      <a:dk1>
        <a:srgbClr val="000000"/>
      </a:dk1>
      <a:lt1>
        <a:srgbClr val="FFFFFF"/>
      </a:lt1>
      <a:dk2>
        <a:srgbClr val="1E301B"/>
      </a:dk2>
      <a:lt2>
        <a:srgbClr val="F1F0F3"/>
      </a:lt2>
      <a:accent1>
        <a:srgbClr val="85AE23"/>
      </a:accent1>
      <a:accent2>
        <a:srgbClr val="B4A118"/>
      </a:accent2>
      <a:accent3>
        <a:srgbClr val="E2802D"/>
      </a:accent3>
      <a:accent4>
        <a:srgbClr val="D1231C"/>
      </a:accent4>
      <a:accent5>
        <a:srgbClr val="E22D71"/>
      </a:accent5>
      <a:accent6>
        <a:srgbClr val="D11CAB"/>
      </a:accent6>
      <a:hlink>
        <a:srgbClr val="C34D66"/>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1809</Words>
  <Application>Microsoft Office PowerPoint</Application>
  <PresentationFormat>Widescreen</PresentationFormat>
  <Paragraphs>161</Paragraphs>
  <Slides>21</Slides>
  <Notes>19</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Bierstadt</vt:lpstr>
      <vt:lpstr>Calibri</vt:lpstr>
      <vt:lpstr>Century Gothic</vt:lpstr>
      <vt:lpstr>GestaltVTI</vt:lpstr>
      <vt:lpstr>Understanding your investment returns</vt:lpstr>
      <vt:lpstr>What is an IPO (initial public offering)?</vt:lpstr>
      <vt:lpstr>What is a stock split?</vt:lpstr>
      <vt:lpstr>MINDS ON: What if you invested on day 1?</vt:lpstr>
      <vt:lpstr>MINDS ON: What if you invested on day 1?</vt:lpstr>
      <vt:lpstr>What are investment returns?</vt:lpstr>
      <vt:lpstr>Time-weighted return vs. dollar-weighted return</vt:lpstr>
      <vt:lpstr>What are the two ways to calculate a rate of return?</vt:lpstr>
      <vt:lpstr>What are the two ways to calculate a rate of return?</vt:lpstr>
      <vt:lpstr>Comparison of returns</vt:lpstr>
      <vt:lpstr>Conclusion</vt:lpstr>
      <vt:lpstr>Activity</vt:lpstr>
      <vt:lpstr>PowerPoint Presentation</vt:lpstr>
      <vt:lpstr>1. Choose one security using the Fidelity Investment Finder that has existed for more than five years.  What does this fund invest in?</vt:lpstr>
      <vt:lpstr>2. Why did you choose this fund?</vt:lpstr>
      <vt:lpstr>3. What was the value of your investment at the end of the five years? $33,401 4. What was your return in dollars? $2,901</vt:lpstr>
      <vt:lpstr>5. What was the time-weighted return after the five years? 29.82%</vt:lpstr>
      <vt:lpstr>6. Do you think that you could have earned more from putting your money in a savings account or GIC and earning interest? Explain.</vt:lpstr>
      <vt:lpstr>Debrief</vt:lpstr>
      <vt:lpstr>Assignment</vt:lpstr>
      <vt:lpstr>Rubric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Gagliardi, Monica</dc:creator>
  <cp:lastModifiedBy>Soriano, Sally</cp:lastModifiedBy>
  <cp:revision>106</cp:revision>
  <dcterms:created xsi:type="dcterms:W3CDTF">2023-10-22T21:01:04Z</dcterms:created>
  <dcterms:modified xsi:type="dcterms:W3CDTF">2024-07-26T20:57:00Z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873328-34e0-4f6c-84cb-dd757c63c1a0_Enabled">
    <vt:lpwstr>true</vt:lpwstr>
  </property>
  <property fmtid="{D5CDD505-2E9C-101B-9397-08002B2CF9AE}" pid="3" name="MSIP_Label_be873328-34e0-4f6c-84cb-dd757c63c1a0_SetDate">
    <vt:lpwstr>2023-11-01T18:04:36Z</vt:lpwstr>
  </property>
  <property fmtid="{D5CDD505-2E9C-101B-9397-08002B2CF9AE}" pid="4" name="MSIP_Label_be873328-34e0-4f6c-84cb-dd757c63c1a0_Method">
    <vt:lpwstr>Privileged</vt:lpwstr>
  </property>
  <property fmtid="{D5CDD505-2E9C-101B-9397-08002B2CF9AE}" pid="5" name="MSIP_Label_be873328-34e0-4f6c-84cb-dd757c63c1a0_Name">
    <vt:lpwstr>FIL-Internal</vt:lpwstr>
  </property>
  <property fmtid="{D5CDD505-2E9C-101B-9397-08002B2CF9AE}" pid="6" name="MSIP_Label_be873328-34e0-4f6c-84cb-dd757c63c1a0_SiteId">
    <vt:lpwstr>6b94db52-3791-432c-b97e-871411cd202e</vt:lpwstr>
  </property>
  <property fmtid="{D5CDD505-2E9C-101B-9397-08002B2CF9AE}" pid="7" name="MSIP_Label_be873328-34e0-4f6c-84cb-dd757c63c1a0_ActionId">
    <vt:lpwstr>ee0202de-5cf6-46c2-8a21-1c0b412b413b</vt:lpwstr>
  </property>
  <property fmtid="{D5CDD505-2E9C-101B-9397-08002B2CF9AE}" pid="8" name="MSIP_Label_be873328-34e0-4f6c-84cb-dd757c63c1a0_ContentBits">
    <vt:lpwstr>0</vt:lpwstr>
  </property>
</Properties>
</file>