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3"/>
  </p:notesMasterIdLst>
  <p:sldIdLst>
    <p:sldId id="281" r:id="rId2"/>
    <p:sldId id="279" r:id="rId3"/>
    <p:sldId id="285" r:id="rId4"/>
    <p:sldId id="278" r:id="rId5"/>
    <p:sldId id="277" r:id="rId6"/>
    <p:sldId id="282" r:id="rId7"/>
    <p:sldId id="275" r:id="rId8"/>
    <p:sldId id="286" r:id="rId9"/>
    <p:sldId id="287" r:id="rId10"/>
    <p:sldId id="261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29C636-1258-1300-6AF9-A1C07C859FB5}" name="Gagliardi, Monica" initials="GM" userId="S::monica.flores@fidelity.ca::403ed6f2-ccb6-4a32-97e9-f49bef3accc9" providerId="AD"/>
  <p188:author id="{DF88A69D-1FA6-9820-9E52-8F80F4157C52}" name="Young, Alexandra" initials="YA" userId="S::alexandra.young@fidelity.ca::352ee25d-62a0-42da-b6b2-af7e76994482" providerId="AD"/>
  <p188:author id="{E972F8CF-B59F-7B46-CD8D-153C09311A4D}" name="Gill, Ravina" initials="GR" userId="S::ravina.gill@fidelity.ca::4ab046ad-39f6-4281-85c3-6be506179019" providerId="AD"/>
  <p188:author id="{0A16D4D1-4734-95FF-367D-C374CF13C49F}" name="Ponce, Vanessa" initials="PV" userId="S::vanessa.ponce@fidelity.ca::30c8e74a-fa94-4ed1-b031-97ff44e964e5" providerId="AD"/>
  <p188:author id="{E34789F2-C444-EAB7-7B99-F93D7A14117D}" name="Darien Desroches" initials="DD" userId="c7371e85daf18b3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885"/>
    <a:srgbClr val="6ABD4A"/>
    <a:srgbClr val="333F48"/>
    <a:srgbClr val="85AE23"/>
    <a:srgbClr val="B9E5F0"/>
    <a:srgbClr val="F2A900"/>
    <a:srgbClr val="8BD3E6"/>
    <a:srgbClr val="A2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8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444D-42D3-4CC0-927A-FF18E050527A}" type="datetimeFigureOut">
              <a:t>6/6/24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D0F3-C04C-4EB4-93F2-B3F04278AF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57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BFB1C10-891D-8EA6-5024-C6BCD7F29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>
            <a:extLst>
              <a:ext uri="{FF2B5EF4-FFF2-40B4-BE49-F238E27FC236}">
                <a16:creationId xmlns:a16="http://schemas.microsoft.com/office/drawing/2014/main" id="{3908762C-D5E1-42DC-F772-6238E6A78748}"/>
              </a:ext>
            </a:extLst>
          </p:cNvPr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244" name="Google Shape;244;p4:notes">
            <a:extLst>
              <a:ext uri="{FF2B5EF4-FFF2-40B4-BE49-F238E27FC236}">
                <a16:creationId xmlns:a16="http://schemas.microsoft.com/office/drawing/2014/main" id="{F5D9E194-606F-18C3-598A-7510EAD2E1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4:notes">
            <a:extLst>
              <a:ext uri="{FF2B5EF4-FFF2-40B4-BE49-F238E27FC236}">
                <a16:creationId xmlns:a16="http://schemas.microsoft.com/office/drawing/2014/main" id="{706606AC-56EC-A75B-0847-DD670A3824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39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D5A5-A16C-00DE-E581-0AFD83A16CAB}"/>
              </a:ext>
            </a:extLst>
          </p:cNvPr>
          <p:cNvSpPr/>
          <p:nvPr userDrawn="1"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6990" y="995362"/>
            <a:ext cx="502700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1158193" cy="40297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2AAAD"/>
              </a:buClr>
              <a:buFont typeface="Arial" panose="020B0604020202020204" pitchFamily="34" charset="0"/>
              <a:buChar char="•"/>
              <a:defRPr sz="250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81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160463"/>
            <a:ext cx="11158193" cy="532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BBE33-EAC1-3B1E-8EFB-448124FA14AC}"/>
              </a:ext>
            </a:extLst>
          </p:cNvPr>
          <p:cNvSpPr txBox="1"/>
          <p:nvPr userDrawn="1"/>
        </p:nvSpPr>
        <p:spPr>
          <a:xfrm>
            <a:off x="552033" y="2009274"/>
            <a:ext cx="5247187" cy="40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535C0-5BE2-5A59-3D11-8ABCC9A6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25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B27B774-CAD3-DF42-BBF0-6DE55F24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220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9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757" y="6451599"/>
            <a:ext cx="637909" cy="16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1" y="230284"/>
            <a:ext cx="1842447" cy="466685"/>
          </a:xfrm>
          <a:prstGeom prst="rect">
            <a:avLst/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2AAAD"/>
              </a:solidFill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AB2A9-403F-025D-C64F-BA17CAA50F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6277840"/>
            <a:ext cx="1600200" cy="342900"/>
          </a:xfrm>
          <a:prstGeom prst="rect">
            <a:avLst/>
          </a:prstGeom>
        </p:spPr>
      </p:pic>
      <p:pic>
        <p:nvPicPr>
          <p:cNvPr id="12" name="Picture 1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6F3DAC8A-A5F7-92FE-0813-D8E70B90A44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33" y="230284"/>
            <a:ext cx="1676397" cy="466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C3D8A-1F30-A2D6-D920-8223E6E639FB}"/>
              </a:ext>
            </a:extLst>
          </p:cNvPr>
          <p:cNvSpPr txBox="1"/>
          <p:nvPr userDrawn="1"/>
        </p:nvSpPr>
        <p:spPr>
          <a:xfrm>
            <a:off x="409433" y="278960"/>
            <a:ext cx="120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F48"/>
                </a:solidFill>
                <a:latin typeface="Century Gothic" panose="020B0502020202020204" pitchFamily="34" charset="0"/>
              </a:rPr>
              <a:t>Lesson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CE2E38-614F-4064-9B36-1965D27E532A}"/>
              </a:ext>
            </a:extLst>
          </p:cNvPr>
          <p:cNvSpPr txBox="1"/>
          <p:nvPr userDrawn="1"/>
        </p:nvSpPr>
        <p:spPr>
          <a:xfrm>
            <a:off x="2470068" y="6451599"/>
            <a:ext cx="39356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© 2024 FIDELITY INVESTMENTS CANADA ULC            </a:t>
            </a:r>
            <a:r>
              <a:rPr lang="en-CA" sz="900" b="0" i="0" u="none" strike="noStrike" dirty="0">
                <a:solidFill>
                  <a:srgbClr val="545454"/>
                </a:solidFill>
                <a:effectLst/>
                <a:latin typeface="Century Gothic" panose="020B0502020202020204" pitchFamily="34" charset="0"/>
              </a:rPr>
              <a:t>1793765-v2024412</a:t>
            </a:r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W9wGw_Kthk?list=PLBzmUd_ESwov_lbEkQjWleHM6qB05xZ2b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delity.ca/en/products/investmentfinder/?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W9wGw_Kthk?list=PLBzmUd_ESwov_lbEkQjWleHM6qB05xZ2b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ADED-E4F4-96B4-771C-22B444389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/>
              <a:t>Setting goals </a:t>
            </a:r>
            <a:r>
              <a:rPr lang="en-US" dirty="0"/>
              <a:t>and time horizons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Online Media 3" title="Money Gains: Setting Goals &amp; Time Horizons">
            <a:hlinkClick r:id="" action="ppaction://media"/>
            <a:extLst>
              <a:ext uri="{FF2B5EF4-FFF2-40B4-BE49-F238E27FC236}">
                <a16:creationId xmlns:a16="http://schemas.microsoft.com/office/drawing/2014/main" id="{10987D3F-C405-E998-D39C-EA8A8DBC98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18482" y="2234917"/>
            <a:ext cx="4755036" cy="356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CC33-2AE4-EAC5-4CDF-CD9FEFFEC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1071108"/>
          </a:xfrm>
        </p:spPr>
        <p:txBody>
          <a:bodyPr/>
          <a:lstStyle/>
          <a:p>
            <a:r>
              <a:rPr lang="en-US" dirty="0">
                <a:cs typeface="Calibri Light"/>
              </a:rPr>
              <a:t>Your task:  Use the </a:t>
            </a:r>
            <a:r>
              <a:rPr lang="en-US" dirty="0"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Fidelity Investment Finder</a:t>
            </a:r>
            <a:r>
              <a:rPr lang="en-US" dirty="0">
                <a:ea typeface="Open Sans"/>
                <a:cs typeface="Open Sans"/>
              </a:rPr>
              <a:t> to help you complete this chart.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F0575-B224-64A1-D52D-3E0D4581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EC1331-3B43-FC6F-7136-A8B49909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94975"/>
              </p:ext>
            </p:extLst>
          </p:nvPr>
        </p:nvGraphicFramePr>
        <p:xfrm>
          <a:off x="616659" y="2475780"/>
          <a:ext cx="11059404" cy="339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971">
                  <a:extLst>
                    <a:ext uri="{9D8B030D-6E8A-4147-A177-3AD203B41FA5}">
                      <a16:colId xmlns:a16="http://schemas.microsoft.com/office/drawing/2014/main" val="2324842690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148973809"/>
                    </a:ext>
                  </a:extLst>
                </a:gridCol>
                <a:gridCol w="3407229">
                  <a:extLst>
                    <a:ext uri="{9D8B030D-6E8A-4147-A177-3AD203B41FA5}">
                      <a16:colId xmlns:a16="http://schemas.microsoft.com/office/drawing/2014/main" val="795722063"/>
                    </a:ext>
                  </a:extLst>
                </a:gridCol>
                <a:gridCol w="3428518">
                  <a:extLst>
                    <a:ext uri="{9D8B030D-6E8A-4147-A177-3AD203B41FA5}">
                      <a16:colId xmlns:a16="http://schemas.microsoft.com/office/drawing/2014/main" val="270703545"/>
                    </a:ext>
                  </a:extLst>
                </a:gridCol>
              </a:tblGrid>
              <a:tr h="625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Description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of Goal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D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Money required (research the cost)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D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Investment option #1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rationale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D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Investment option #2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rationale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D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479939"/>
                  </a:ext>
                </a:extLst>
              </a:tr>
              <a:tr h="903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Short term (&lt;1 year)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711258"/>
                  </a:ext>
                </a:extLst>
              </a:tr>
              <a:tr h="903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Medium term (1-5 years)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200475"/>
                  </a:ext>
                </a:extLst>
              </a:tr>
              <a:tr h="966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Long term (&gt;5 years)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341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99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843538-70D0-F1AC-0386-1E74CF06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Open Sans"/>
                <a:cs typeface="Open Sans"/>
              </a:rPr>
              <a:t>Debrief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0E560-B7CD-DB96-4B8D-6FA9F9E7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2A2DB0-8D19-7DBA-AE92-25978B8589A3}"/>
              </a:ext>
            </a:extLst>
          </p:cNvPr>
          <p:cNvSpPr/>
          <p:nvPr/>
        </p:nvSpPr>
        <p:spPr>
          <a:xfrm>
            <a:off x="2036172" y="2242460"/>
            <a:ext cx="1876926" cy="1876926"/>
          </a:xfrm>
          <a:prstGeom prst="ellipse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D554CB-ED77-2466-1426-49C99FAEACAB}"/>
              </a:ext>
            </a:extLst>
          </p:cNvPr>
          <p:cNvCxnSpPr>
            <a:cxnSpLocks/>
          </p:cNvCxnSpPr>
          <p:nvPr/>
        </p:nvCxnSpPr>
        <p:spPr>
          <a:xfrm>
            <a:off x="5867400" y="2173487"/>
            <a:ext cx="0" cy="3617713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5F30C07-D39A-770B-10FA-B629DC4BDE8B}"/>
              </a:ext>
            </a:extLst>
          </p:cNvPr>
          <p:cNvSpPr/>
          <p:nvPr/>
        </p:nvSpPr>
        <p:spPr>
          <a:xfrm>
            <a:off x="8153943" y="2242460"/>
            <a:ext cx="1876926" cy="1876926"/>
          </a:xfrm>
          <a:prstGeom prst="ellipse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078BE-4E1B-40A3-3746-8AD7A8F075A1}"/>
              </a:ext>
            </a:extLst>
          </p:cNvPr>
          <p:cNvSpPr txBox="1"/>
          <p:nvPr/>
        </p:nvSpPr>
        <p:spPr>
          <a:xfrm>
            <a:off x="1214555" y="4473070"/>
            <a:ext cx="3520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Share your goals with a partner or in small groups. 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092D5-9A1C-2646-AC45-7D578AB4B8D1}"/>
              </a:ext>
            </a:extLst>
          </p:cNvPr>
          <p:cNvSpPr txBox="1"/>
          <p:nvPr/>
        </p:nvSpPr>
        <p:spPr>
          <a:xfrm>
            <a:off x="6757703" y="4461226"/>
            <a:ext cx="46694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After each group member shares each goal, the others should give advice as to which investment option is best given the timeline of each goal. 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A39FF8-3A98-2B6D-F1A3-E658D6FA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94" y="2581732"/>
            <a:ext cx="1055910" cy="10559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4D1B95-1264-0B22-D21F-3E45B1624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650" y="2691768"/>
            <a:ext cx="968528" cy="9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3200" dirty="0">
                <a:cs typeface="Calibri Light"/>
              </a:rPr>
              <a:t>Review</a:t>
            </a:r>
            <a:endParaRPr lang="en-US" dirty="0"/>
          </a:p>
        </p:txBody>
      </p:sp>
      <p:sp>
        <p:nvSpPr>
          <p:cNvPr id="241" name="Google Shape;241;p23"/>
          <p:cNvSpPr txBox="1">
            <a:spLocks noGrp="1"/>
          </p:cNvSpPr>
          <p:nvPr>
            <p:ph type="subTitle" idx="1"/>
          </p:nvPr>
        </p:nvSpPr>
        <p:spPr>
          <a:xfrm>
            <a:off x="517870" y="1893870"/>
            <a:ext cx="11158193" cy="402978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r>
              <a:rPr lang="en-US" sz="3000" dirty="0">
                <a:cs typeface="Calibri"/>
              </a:rPr>
              <a:t>What’s the difference between saving and investing?</a:t>
            </a:r>
          </a:p>
          <a:p>
            <a:r>
              <a:rPr lang="en-US" sz="3000" dirty="0">
                <a:cs typeface="Calibri"/>
              </a:rPr>
              <a:t>What are asset classes?</a:t>
            </a:r>
          </a:p>
          <a:p>
            <a:r>
              <a:rPr lang="en-US" sz="3000" dirty="0">
                <a:cs typeface="Calibri"/>
              </a:rPr>
              <a:t>What traditional and alternative asset classes can you remember?</a:t>
            </a:r>
            <a:endParaRPr lang="en-US" sz="3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EB92C3-AA25-5EBA-E9EF-FC8565BF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3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3200" dirty="0">
                <a:ea typeface="Open Sans"/>
                <a:cs typeface="Open Sans"/>
              </a:rPr>
              <a:t>Minds on!</a:t>
            </a:r>
            <a:endParaRPr lang="en-US" dirty="0"/>
          </a:p>
        </p:txBody>
      </p:sp>
      <p:sp>
        <p:nvSpPr>
          <p:cNvPr id="241" name="Google Shape;241;p23"/>
          <p:cNvSpPr txBox="1">
            <a:spLocks noGrp="1"/>
          </p:cNvSpPr>
          <p:nvPr>
            <p:ph type="subTitle" idx="1"/>
          </p:nvPr>
        </p:nvSpPr>
        <p:spPr>
          <a:xfrm>
            <a:off x="517870" y="1893870"/>
            <a:ext cx="11158193" cy="402978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137160" indent="0">
              <a:lnSpc>
                <a:spcPct val="114999"/>
              </a:lnSpc>
              <a:buNone/>
            </a:pPr>
            <a:r>
              <a:rPr lang="en-US" sz="2600" dirty="0">
                <a:solidFill>
                  <a:srgbClr val="000000"/>
                </a:solidFill>
                <a:ea typeface="Open Sans"/>
                <a:cs typeface="Open Sans"/>
              </a:rPr>
              <a:t>On your post it, write down</a:t>
            </a:r>
          </a:p>
          <a:p>
            <a:pPr marL="651510" indent="-514350">
              <a:lnSpc>
                <a:spcPct val="114999"/>
              </a:lnSpc>
              <a:buClr>
                <a:schemeClr val="tx1"/>
              </a:buClr>
              <a:buSzPct val="100000"/>
              <a:buAutoNum type="arabicPeriod"/>
            </a:pPr>
            <a:r>
              <a:rPr lang="en-US" sz="2600" dirty="0">
                <a:solidFill>
                  <a:srgbClr val="000000"/>
                </a:solidFill>
                <a:ea typeface="Open Sans"/>
                <a:cs typeface="Open Sans"/>
              </a:rPr>
              <a:t>Your name.</a:t>
            </a:r>
          </a:p>
          <a:p>
            <a:pPr marL="594360" indent="-457200">
              <a:lnSpc>
                <a:spcPct val="114999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sz="2600" dirty="0">
                <a:solidFill>
                  <a:srgbClr val="000000"/>
                </a:solidFill>
                <a:ea typeface="Open Sans"/>
                <a:cs typeface="Open Sans"/>
              </a:rPr>
              <a:t>One personal goal you have, </a:t>
            </a:r>
            <a:r>
              <a:rPr lang="en-CA" sz="2600" dirty="0">
                <a:solidFill>
                  <a:srgbClr val="000000"/>
                </a:solidFill>
                <a:effectLst/>
              </a:rPr>
              <a:t>that will require money to </a:t>
            </a:r>
            <a:r>
              <a:rPr lang="en-CA" sz="2600">
                <a:solidFill>
                  <a:srgbClr val="000000"/>
                </a:solidFill>
                <a:effectLst/>
              </a:rPr>
              <a:t>achieve it.</a:t>
            </a:r>
            <a:r>
              <a:rPr lang="en-US" sz="2600">
                <a:solidFill>
                  <a:srgbClr val="000000"/>
                </a:solidFill>
                <a:effectLst/>
                <a:latin typeface="+mn-lt"/>
                <a:ea typeface="Open Sans"/>
                <a:cs typeface="Open Sans"/>
              </a:rPr>
              <a:t> </a:t>
            </a:r>
            <a:r>
              <a:rPr lang="en-US" sz="2600">
                <a:solidFill>
                  <a:srgbClr val="000000"/>
                </a:solidFill>
                <a:latin typeface="Century Gothic" panose="020B0502020202020204" pitchFamily="34" charset="0"/>
                <a:ea typeface="Open Sans"/>
                <a:cs typeface="Open Sans"/>
              </a:rPr>
              <a:t>Ex</a:t>
            </a:r>
            <a:r>
              <a:rPr lang="en-US" sz="2600" dirty="0">
                <a:solidFill>
                  <a:srgbClr val="000000"/>
                </a:solidFill>
                <a:latin typeface="Century Gothic" panose="020B0502020202020204" pitchFamily="34" charset="0"/>
                <a:ea typeface="Open Sans"/>
                <a:cs typeface="Open Sans"/>
              </a:rPr>
              <a:t>. Travelling to a specific country, attending a specific college or university, buying a specific car, buying a home in a specific area, retiring your parents early, donating to a charity. </a:t>
            </a:r>
          </a:p>
          <a:p>
            <a:pPr marL="594360" indent="-457200">
              <a:lnSpc>
                <a:spcPct val="114999"/>
              </a:lnSpc>
              <a:buClr>
                <a:schemeClr val="tx1"/>
              </a:buClr>
              <a:buSzPct val="100000"/>
              <a:buAutoNum type="arabicPeriod"/>
            </a:pPr>
            <a:r>
              <a:rPr lang="en-US" sz="2600" dirty="0">
                <a:solidFill>
                  <a:srgbClr val="000000"/>
                </a:solidFill>
                <a:ea typeface="Open Sans"/>
                <a:cs typeface="Open Sans"/>
              </a:rPr>
              <a:t>Please note: your goal will be read out to the class.</a:t>
            </a:r>
            <a:endParaRPr lang="en-US" sz="2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EB92C3-AA25-5EBA-E9EF-FC8565BF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5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86CBDA-5057-0770-3E3A-31FE6080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cs typeface="Calibri"/>
              </a:rPr>
              <a:t>Investment timelines </a:t>
            </a:r>
            <a:r>
              <a:rPr lang="en-US" sz="2600" dirty="0">
                <a:ea typeface="Open Sans"/>
                <a:cs typeface="Calibri"/>
              </a:rPr>
              <a:t>are the timespan that you will be contributing to the account and investing until the money is needed.</a:t>
            </a:r>
            <a:endParaRPr lang="en-US" sz="2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C3CFD0-1E39-D366-3887-C18CCFD557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15939" y="2362203"/>
            <a:ext cx="3185204" cy="29935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525"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0" u="none" strike="noStrike" noProof="0" dirty="0">
                <a:solidFill>
                  <a:srgbClr val="333F48"/>
                </a:solidFill>
                <a:latin typeface="Century Gothic" panose="020B0502020202020204" pitchFamily="34" charset="0"/>
              </a:rPr>
              <a:t>Short-term financial goals (up to three years or less)</a:t>
            </a:r>
            <a:endParaRPr lang="en-US" sz="1800" b="0" i="0" u="none" strike="noStrike" noProof="0" dirty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marL="225425" marR="0" lvl="0" indent="-215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AAAD"/>
              </a:buClr>
              <a:buFont typeface="Arial"/>
              <a:buChar char="•"/>
            </a:pPr>
            <a:r>
              <a:rPr lang="en-US" sz="1500" b="0" i="0" u="none" strike="noStrike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Focused on addressing immediate financial needs or managing short-lived financial challenges. </a:t>
            </a:r>
          </a:p>
          <a:p>
            <a:pPr marL="225425" marR="0" lvl="0" indent="-215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AAAD"/>
              </a:buClr>
              <a:buFont typeface="Arial"/>
              <a:buChar char="•"/>
            </a:pPr>
            <a:r>
              <a:rPr lang="en-US" sz="1500" b="0" i="0" u="none" strike="noStrike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Examples: saving for a vacation, paying off a credit card debt, saving for a car.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B046E5-8929-56D6-AB49-89B864BE6293}"/>
              </a:ext>
            </a:extLst>
          </p:cNvPr>
          <p:cNvCxnSpPr>
            <a:cxnSpLocks/>
          </p:cNvCxnSpPr>
          <p:nvPr/>
        </p:nvCxnSpPr>
        <p:spPr>
          <a:xfrm>
            <a:off x="3962400" y="2362203"/>
            <a:ext cx="0" cy="2852057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08269-AB45-1512-7B25-768A0633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81158A2-4E5F-D343-115C-4F4AA2D19973}"/>
              </a:ext>
            </a:extLst>
          </p:cNvPr>
          <p:cNvSpPr txBox="1">
            <a:spLocks/>
          </p:cNvSpPr>
          <p:nvPr/>
        </p:nvSpPr>
        <p:spPr>
          <a:xfrm>
            <a:off x="4336825" y="2362203"/>
            <a:ext cx="3185204" cy="2993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0" u="none" strike="noStrike" noProof="0" dirty="0">
                <a:solidFill>
                  <a:srgbClr val="333F48"/>
                </a:solidFill>
                <a:latin typeface="Century Gothic" panose="020B0502020202020204" pitchFamily="34" charset="0"/>
              </a:rPr>
              <a:t>Medium-term financial goals (three to five years)</a:t>
            </a:r>
            <a:endParaRPr lang="en-US" sz="1800" b="0" i="0" u="none" strike="noStrike" noProof="0" dirty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marL="225425" marR="0" lvl="0" indent="-2254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AAAD"/>
              </a:buClr>
              <a:buFont typeface="Arial"/>
              <a:buChar char="•"/>
            </a:pPr>
            <a:r>
              <a:rPr lang="en-US" sz="1600" b="0" i="0" u="none" strike="noStrike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Usually involve more significant financial commitments and typically serve as  transitions between short-term and long-term financial goals. </a:t>
            </a:r>
          </a:p>
          <a:p>
            <a:pPr marL="225425" marR="0" lvl="0" indent="-2254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AAAD"/>
              </a:buClr>
              <a:buFont typeface="Arial"/>
              <a:buChar char="•"/>
            </a:pPr>
            <a:r>
              <a:rPr lang="en-US" sz="1600" b="0" i="0" u="none" strike="noStrike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Examples: saving for post-secondary education, saving to start a business.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FB92378-AF69-BF18-C449-D84A5FA930B4}"/>
              </a:ext>
            </a:extLst>
          </p:cNvPr>
          <p:cNvSpPr txBox="1">
            <a:spLocks/>
          </p:cNvSpPr>
          <p:nvPr/>
        </p:nvSpPr>
        <p:spPr>
          <a:xfrm>
            <a:off x="8349342" y="2373089"/>
            <a:ext cx="3185204" cy="2993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0" u="none" strike="noStrike" noProof="0" dirty="0">
                <a:solidFill>
                  <a:srgbClr val="333F48"/>
                </a:solidFill>
                <a:latin typeface="Century Gothic" panose="020B0502020202020204" pitchFamily="34" charset="0"/>
              </a:rPr>
              <a:t>Long-term financial goals (over five years)</a:t>
            </a:r>
            <a:endParaRPr lang="en-US" sz="1800" b="0" i="0" u="none" strike="noStrike" noProof="0" dirty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marL="225425" marR="0" lvl="0" indent="-2254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AAAD"/>
              </a:buClr>
              <a:buFont typeface="Arial"/>
              <a:buChar char="•"/>
            </a:pPr>
            <a:r>
              <a:rPr lang="en-US" sz="1600" b="0" i="0" u="none" strike="noStrike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Typically demand substantial financial planning, investment and commitment.</a:t>
            </a:r>
          </a:p>
          <a:p>
            <a:pPr marL="225425" marR="0" lvl="0" indent="-2254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AAAD"/>
              </a:buClr>
              <a:buFont typeface="Arial"/>
              <a:buChar char="•"/>
            </a:pPr>
            <a:r>
              <a:rPr lang="en-US" sz="1600" b="0" i="0" u="none" strike="noStrike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Examples: buying a home, retirement planning.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4150FA-970D-11ED-0CBC-F425E8EBFF0D}"/>
              </a:ext>
            </a:extLst>
          </p:cNvPr>
          <p:cNvCxnSpPr>
            <a:cxnSpLocks/>
          </p:cNvCxnSpPr>
          <p:nvPr/>
        </p:nvCxnSpPr>
        <p:spPr>
          <a:xfrm>
            <a:off x="7935685" y="2362203"/>
            <a:ext cx="0" cy="2862942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C89F83-8D6B-D331-D0A7-0FD308875C65}"/>
              </a:ext>
            </a:extLst>
          </p:cNvPr>
          <p:cNvSpPr txBox="1"/>
          <p:nvPr/>
        </p:nvSpPr>
        <p:spPr>
          <a:xfrm>
            <a:off x="1520714" y="5469327"/>
            <a:ext cx="8817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333F48"/>
                </a:solidFill>
                <a:latin typeface="Century Gothic" panose="020B0502020202020204" pitchFamily="34" charset="0"/>
                <a:ea typeface="Open Sans"/>
                <a:cs typeface="Open Sans"/>
              </a:rPr>
              <a:t>What type of investment risk would be advisable for each timeline?</a:t>
            </a:r>
            <a:endParaRPr lang="en-US" sz="2000" b="1" dirty="0">
              <a:solidFill>
                <a:srgbClr val="333F48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76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dirty="0"/>
              <a:t>Your financial goals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765D79-FDB5-278A-F258-1B8C70CD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1575D9-20C3-B143-6072-71670B222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08924"/>
              </p:ext>
            </p:extLst>
          </p:nvPr>
        </p:nvGraphicFramePr>
        <p:xfrm>
          <a:off x="653143" y="1948544"/>
          <a:ext cx="11059405" cy="382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22">
                  <a:extLst>
                    <a:ext uri="{9D8B030D-6E8A-4147-A177-3AD203B41FA5}">
                      <a16:colId xmlns:a16="http://schemas.microsoft.com/office/drawing/2014/main" val="2324842690"/>
                    </a:ext>
                  </a:extLst>
                </a:gridCol>
                <a:gridCol w="3422961">
                  <a:extLst>
                    <a:ext uri="{9D8B030D-6E8A-4147-A177-3AD203B41FA5}">
                      <a16:colId xmlns:a16="http://schemas.microsoft.com/office/drawing/2014/main" val="148973809"/>
                    </a:ext>
                  </a:extLst>
                </a:gridCol>
                <a:gridCol w="3818222">
                  <a:extLst>
                    <a:ext uri="{9D8B030D-6E8A-4147-A177-3AD203B41FA5}">
                      <a16:colId xmlns:a16="http://schemas.microsoft.com/office/drawing/2014/main" val="795722063"/>
                    </a:ext>
                  </a:extLst>
                </a:gridCol>
              </a:tblGrid>
              <a:tr h="5987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BD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Investment timeline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BD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Type of goal?  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(short term, medium term, long term)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BD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479939"/>
                  </a:ext>
                </a:extLst>
              </a:tr>
              <a:tr h="631372"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711258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200475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341671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578074"/>
                  </a:ext>
                </a:extLst>
              </a:tr>
              <a:tr h="643466"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449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35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">
          <a:extLst>
            <a:ext uri="{FF2B5EF4-FFF2-40B4-BE49-F238E27FC236}">
              <a16:creationId xmlns:a16="http://schemas.microsoft.com/office/drawing/2014/main" id="{08EEA3EF-1EA8-5634-FF37-DA9D1A96E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03329-0CFB-7526-D8A7-6DB170F4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AF2C34-DBBE-A5F1-8E4D-77210AA96C92}"/>
              </a:ext>
            </a:extLst>
          </p:cNvPr>
          <p:cNvSpPr/>
          <p:nvPr/>
        </p:nvSpPr>
        <p:spPr>
          <a:xfrm>
            <a:off x="0" y="1323833"/>
            <a:ext cx="12192000" cy="4697555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nline Media 3" title="Money Gains: Setting Goals &amp; Time Horizons">
            <a:hlinkClick r:id="" action="ppaction://media"/>
            <a:extLst>
              <a:ext uri="{FF2B5EF4-FFF2-40B4-BE49-F238E27FC236}">
                <a16:creationId xmlns:a16="http://schemas.microsoft.com/office/drawing/2014/main" id="{77FB4448-A865-D702-3D76-AE11D1E33E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56984" y="1636298"/>
            <a:ext cx="5878031" cy="40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3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>
            <a:spLocks noGrp="1"/>
          </p:cNvSpPr>
          <p:nvPr>
            <p:ph type="title"/>
          </p:nvPr>
        </p:nvSpPr>
        <p:spPr>
          <a:xfrm>
            <a:off x="393687" y="1160463"/>
            <a:ext cx="10143812" cy="53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dirty="0"/>
              <a:t>Review: Asset classes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DA20D-89FC-3D84-30DB-872719E0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 descr="asset">
            <a:extLst>
              <a:ext uri="{FF2B5EF4-FFF2-40B4-BE49-F238E27FC236}">
                <a16:creationId xmlns:a16="http://schemas.microsoft.com/office/drawing/2014/main" id="{5A2F4B28-9E2E-102F-05C5-F00C00F7E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69" y="1905000"/>
            <a:ext cx="2554651" cy="4116388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0C4959-AAD7-E4DC-EE8B-AE29163FBB19}"/>
              </a:ext>
            </a:extLst>
          </p:cNvPr>
          <p:cNvSpPr txBox="1">
            <a:spLocks/>
          </p:cNvSpPr>
          <p:nvPr/>
        </p:nvSpPr>
        <p:spPr>
          <a:xfrm>
            <a:off x="3353764" y="1817912"/>
            <a:ext cx="2742236" cy="44461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/>
            <a:r>
              <a:rPr lang="en-US" sz="1600" b="1" dirty="0">
                <a:solidFill>
                  <a:srgbClr val="333F48"/>
                </a:solidFill>
                <a:latin typeface="Century Gothic" panose="020B0502020202020204" pitchFamily="34" charset="0"/>
                <a:cs typeface="Calibri"/>
              </a:rPr>
              <a:t>Traditional assets</a:t>
            </a:r>
            <a:endParaRPr lang="en-US" sz="1600" b="1" dirty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marL="9525"/>
            <a:r>
              <a:rPr lang="en-US" sz="1300" b="1" dirty="0">
                <a:solidFill>
                  <a:srgbClr val="205885"/>
                </a:solidFill>
                <a:latin typeface="Century Gothic" panose="020B0502020202020204" pitchFamily="34" charset="0"/>
              </a:rPr>
              <a:t>Stocks</a:t>
            </a:r>
            <a:r>
              <a:rPr lang="en-US" sz="1300" b="1" dirty="0">
                <a:solidFill>
                  <a:srgbClr val="007296"/>
                </a:solidFill>
                <a:latin typeface="Century Gothic" panose="020B0502020202020204" pitchFamily="34" charset="0"/>
              </a:rPr>
              <a:t> </a:t>
            </a:r>
            <a:endParaRPr lang="en-US" sz="1300" b="1" dirty="0">
              <a:latin typeface="Century Gothic" panose="020B0502020202020204" pitchFamily="34" charset="0"/>
              <a:cs typeface="Calibri"/>
            </a:endParaRPr>
          </a:p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en-US" sz="1300" dirty="0">
                <a:solidFill>
                  <a:srgbClr val="36424A"/>
                </a:solidFill>
                <a:latin typeface="Century Gothic" panose="020B0502020202020204" pitchFamily="34" charset="0"/>
              </a:rPr>
              <a:t>Having stocks in company represents owning a part of it.</a:t>
            </a:r>
            <a:endParaRPr lang="en-US" sz="13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4999"/>
              </a:lnSpc>
            </a:pPr>
            <a:r>
              <a:rPr lang="en-US" sz="1300" b="1" dirty="0">
                <a:solidFill>
                  <a:srgbClr val="205885"/>
                </a:solidFill>
                <a:latin typeface="Century Gothic" panose="020B0502020202020204" pitchFamily="34" charset="0"/>
              </a:rPr>
              <a:t>Bonds (fixed income, fixed interest, debt)</a:t>
            </a:r>
            <a:endParaRPr lang="en-US" sz="1300" b="1" dirty="0">
              <a:solidFill>
                <a:srgbClr val="205885"/>
              </a:solidFill>
              <a:latin typeface="Century Gothic" panose="020B0502020202020204" pitchFamily="34" charset="0"/>
              <a:cs typeface="Calibri"/>
            </a:endParaRPr>
          </a:p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en-US" sz="1300" dirty="0">
                <a:solidFill>
                  <a:srgbClr val="36424A"/>
                </a:solidFill>
                <a:latin typeface="Century Gothic" panose="020B0502020202020204" pitchFamily="34" charset="0"/>
              </a:rPr>
              <a:t>A bond is a loan made to a company or government when it needs to raise money. </a:t>
            </a:r>
            <a:endParaRPr lang="en-US" sz="1300" dirty="0">
              <a:latin typeface="Century Gothic" panose="020B0502020202020204" pitchFamily="34" charset="0"/>
            </a:endParaRPr>
          </a:p>
          <a:p>
            <a:pPr marL="9525">
              <a:lnSpc>
                <a:spcPct val="114999"/>
              </a:lnSpc>
            </a:pPr>
            <a:r>
              <a:rPr lang="en-US" sz="1300" b="1" dirty="0">
                <a:solidFill>
                  <a:srgbClr val="205885"/>
                </a:solidFill>
                <a:latin typeface="Century Gothic" panose="020B0502020202020204" pitchFamily="34" charset="0"/>
              </a:rPr>
              <a:t>Cash and cash equivalents</a:t>
            </a:r>
          </a:p>
          <a:p>
            <a:pPr>
              <a:lnSpc>
                <a:spcPct val="114999"/>
              </a:lnSpc>
              <a:spcBef>
                <a:spcPts val="0"/>
              </a:spcBef>
            </a:pPr>
            <a:r>
              <a:rPr lang="en-US" sz="1300" dirty="0">
                <a:solidFill>
                  <a:srgbClr val="36424A"/>
                </a:solidFill>
                <a:latin typeface="Century Gothic" panose="020B0502020202020204" pitchFamily="34" charset="0"/>
              </a:rPr>
              <a:t>Cash equivalents are high-quality investments that can be converted into cash immediately. </a:t>
            </a:r>
            <a:endParaRPr lang="en-US" sz="1300" dirty="0">
              <a:latin typeface="Century Gothic" panose="020B0502020202020204" pitchFamily="34" charset="0"/>
            </a:endParaRPr>
          </a:p>
          <a:p>
            <a:pPr>
              <a:lnSpc>
                <a:spcPct val="114999"/>
              </a:lnSpc>
            </a:pPr>
            <a:endParaRPr lang="en-US" sz="1300" dirty="0">
              <a:solidFill>
                <a:srgbClr val="36424A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4999"/>
              </a:lnSpc>
            </a:pPr>
            <a:endParaRPr lang="en-US" sz="1300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334976E-1015-F44D-C6B8-065BF85934DF}"/>
              </a:ext>
            </a:extLst>
          </p:cNvPr>
          <p:cNvSpPr txBox="1">
            <a:spLocks/>
          </p:cNvSpPr>
          <p:nvPr/>
        </p:nvSpPr>
        <p:spPr>
          <a:xfrm>
            <a:off x="6235398" y="1784136"/>
            <a:ext cx="5438733" cy="4446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300" b="1" dirty="0">
                <a:latin typeface="Century Gothic" panose="020B0502020202020204" pitchFamily="34" charset="0"/>
                <a:cs typeface="Calibri"/>
              </a:rPr>
              <a:t>Alternative: </a:t>
            </a:r>
            <a:r>
              <a:rPr lang="en-US" sz="1300" dirty="0">
                <a:solidFill>
                  <a:srgbClr val="36424A"/>
                </a:solidFill>
                <a:latin typeface="Century Gothic" panose="020B0502020202020204" pitchFamily="34" charset="0"/>
                <a:ea typeface="+mn-lt"/>
                <a:cs typeface="+mn-lt"/>
              </a:rPr>
              <a:t>Alternative asset classes generally include groups of securities beyond stocks, bonds and cash.</a:t>
            </a:r>
          </a:p>
          <a:p>
            <a:pPr>
              <a:spcBef>
                <a:spcPts val="600"/>
              </a:spcBef>
            </a:pPr>
            <a:r>
              <a:rPr lang="en-US" sz="1300" dirty="0">
                <a:solidFill>
                  <a:srgbClr val="36424A"/>
                </a:solidFill>
                <a:latin typeface="Century Gothic" panose="020B0502020202020204" pitchFamily="34" charset="0"/>
                <a:ea typeface="+mn-lt"/>
                <a:cs typeface="+mn-lt"/>
              </a:rPr>
              <a:t>Real estate and commodities such as gold are considered alternative asset classes.</a:t>
            </a:r>
          </a:p>
          <a:p>
            <a:r>
              <a:rPr lang="en-US" sz="1300" b="1" dirty="0">
                <a:latin typeface="Century Gothic" panose="020B0502020202020204" pitchFamily="34" charset="0"/>
                <a:ea typeface="+mn-lt"/>
                <a:cs typeface="+mn-lt"/>
              </a:rPr>
              <a:t>Commodities: </a:t>
            </a:r>
            <a:r>
              <a:rPr lang="en-US" sz="1300" dirty="0">
                <a:latin typeface="Century Gothic" panose="020B0502020202020204" pitchFamily="34" charset="0"/>
              </a:rPr>
              <a:t>Commodities include raw materials or resources such as gold, oil and natural gas. </a:t>
            </a:r>
          </a:p>
          <a:p>
            <a:r>
              <a:rPr lang="en-US" sz="1300" b="1" dirty="0">
                <a:solidFill>
                  <a:srgbClr val="205885"/>
                </a:solidFill>
                <a:latin typeface="Century Gothic" panose="020B0502020202020204" pitchFamily="34" charset="0"/>
                <a:ea typeface="+mn-lt"/>
                <a:cs typeface="+mn-lt"/>
              </a:rPr>
              <a:t>Real estate </a:t>
            </a:r>
            <a:endParaRPr lang="en-US" sz="1300" dirty="0">
              <a:solidFill>
                <a:srgbClr val="205885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sz="1300" b="1" dirty="0">
                <a:latin typeface="Century Gothic" panose="020B0502020202020204" pitchFamily="34" charset="0"/>
                <a:ea typeface="+mn-lt"/>
                <a:cs typeface="+mn-lt"/>
              </a:rPr>
              <a:t>REITS: </a:t>
            </a:r>
            <a:r>
              <a:rPr lang="en-US" sz="1300" dirty="0">
                <a:latin typeface="Century Gothic" panose="020B0502020202020204" pitchFamily="34" charset="0"/>
              </a:rPr>
              <a:t>Real estate, in the context of investing, may be physical property or an investment in a company that owns and operates income-producing real estate, called a real estate investment trust (REIT).</a:t>
            </a:r>
          </a:p>
          <a:p>
            <a:pPr>
              <a:spcBef>
                <a:spcPts val="600"/>
              </a:spcBef>
            </a:pPr>
            <a:r>
              <a:rPr lang="en-US" sz="1300" dirty="0">
                <a:latin typeface="Century Gothic" panose="020B0502020202020204" pitchFamily="34" charset="0"/>
              </a:rPr>
              <a:t>Many REITs are publicly traded, allowing investors to buy and sell them like stocks.</a:t>
            </a:r>
          </a:p>
          <a:p>
            <a:r>
              <a:rPr lang="en-US" sz="1300" b="1" dirty="0">
                <a:solidFill>
                  <a:srgbClr val="205885"/>
                </a:solidFill>
                <a:latin typeface="Century Gothic" panose="020B0502020202020204" pitchFamily="34" charset="0"/>
                <a:cs typeface="Calibri"/>
              </a:rPr>
              <a:t>Digital assets</a:t>
            </a:r>
          </a:p>
          <a:p>
            <a:pPr>
              <a:spcBef>
                <a:spcPts val="0"/>
              </a:spcBef>
            </a:pPr>
            <a:r>
              <a:rPr lang="en-US" sz="1300" dirty="0">
                <a:latin typeface="Century Gothic" panose="020B0502020202020204" pitchFamily="34" charset="0"/>
              </a:rPr>
              <a:t>Digital assets include anything that is created and stored digitally, and make up an emerging asset class. Cryptocurrencies, such as bitcoin, non-fungible tokens (NFTs), digital art and even virtual property are considered digital assets.</a:t>
            </a:r>
            <a:endParaRPr lang="en-US" sz="1300" dirty="0">
              <a:solidFill>
                <a:schemeClr val="accent2"/>
              </a:solidFill>
              <a:latin typeface="Century Gothic" panose="020B0502020202020204" pitchFamily="34" charset="0"/>
              <a:cs typeface="Calibri"/>
            </a:endParaRPr>
          </a:p>
          <a:p>
            <a:endParaRPr lang="en-US" sz="1300" dirty="0">
              <a:solidFill>
                <a:schemeClr val="accent2"/>
              </a:solidFill>
              <a:cs typeface="Calibri"/>
            </a:endParaRPr>
          </a:p>
          <a:p>
            <a:endParaRPr lang="en-US" sz="1300" dirty="0">
              <a:solidFill>
                <a:schemeClr val="accent2"/>
              </a:solidFill>
              <a:cs typeface="Calibri"/>
            </a:endParaRPr>
          </a:p>
          <a:p>
            <a:endParaRPr lang="en-US" sz="13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07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DC79C-01D9-FBDF-58EC-3B55D5E1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/>
          </a:p>
        </p:txBody>
      </p:sp>
      <p:sp>
        <p:nvSpPr>
          <p:cNvPr id="2" name="Google Shape;241;p23">
            <a:extLst>
              <a:ext uri="{FF2B5EF4-FFF2-40B4-BE49-F238E27FC236}">
                <a16:creationId xmlns:a16="http://schemas.microsoft.com/office/drawing/2014/main" id="{0F0A61FA-3895-81CF-62AB-E9C56E8A9133}"/>
              </a:ext>
            </a:extLst>
          </p:cNvPr>
          <p:cNvSpPr txBox="1">
            <a:spLocks/>
          </p:cNvSpPr>
          <p:nvPr/>
        </p:nvSpPr>
        <p:spPr>
          <a:xfrm>
            <a:off x="6872327" y="1047737"/>
            <a:ext cx="4804795" cy="500201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1150" indent="-311150">
              <a:buClr>
                <a:srgbClr val="A2AAA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  <a:ea typeface="Open Sans"/>
                <a:cs typeface="Open Sans"/>
              </a:rPr>
              <a:t>Short-term goals require more liquid and less risky investments, while long-term goals can tolerate higher-risk investments.</a:t>
            </a:r>
          </a:p>
          <a:p>
            <a:pPr marL="311150" indent="-311150">
              <a:buClr>
                <a:srgbClr val="A2AAA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  <a:ea typeface="Open Sans"/>
                <a:cs typeface="Open Sans"/>
              </a:rPr>
              <a:t>Medium-term goals fall somewhere in between in terms of risk and liquidity.</a:t>
            </a:r>
          </a:p>
          <a:p>
            <a:pPr marL="311150" indent="-311150">
              <a:buClr>
                <a:srgbClr val="A2AAA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  <a:ea typeface="Open Sans"/>
                <a:cs typeface="Open Sans"/>
              </a:rPr>
              <a:t>Different investment vehicles are better suited for different timelines.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9C449E-8F8E-2D1F-7197-F2FF7FB87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00568"/>
              </p:ext>
            </p:extLst>
          </p:nvPr>
        </p:nvGraphicFramePr>
        <p:xfrm>
          <a:off x="514877" y="4019391"/>
          <a:ext cx="5907695" cy="152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311">
                  <a:extLst>
                    <a:ext uri="{9D8B030D-6E8A-4147-A177-3AD203B41FA5}">
                      <a16:colId xmlns:a16="http://schemas.microsoft.com/office/drawing/2014/main" val="2324842690"/>
                    </a:ext>
                  </a:extLst>
                </a:gridCol>
                <a:gridCol w="2236192">
                  <a:extLst>
                    <a:ext uri="{9D8B030D-6E8A-4147-A177-3AD203B41FA5}">
                      <a16:colId xmlns:a16="http://schemas.microsoft.com/office/drawing/2014/main" val="148973809"/>
                    </a:ext>
                  </a:extLst>
                </a:gridCol>
                <a:gridCol w="2236192">
                  <a:extLst>
                    <a:ext uri="{9D8B030D-6E8A-4147-A177-3AD203B41FA5}">
                      <a16:colId xmlns:a16="http://schemas.microsoft.com/office/drawing/2014/main" val="4254545558"/>
                    </a:ext>
                  </a:extLst>
                </a:gridCol>
              </a:tblGrid>
              <a:tr h="432300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491" marR="63491" marT="31746" marB="317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D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Most aggressive portfolio: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100% stocks</a:t>
                      </a:r>
                    </a:p>
                  </a:txBody>
                  <a:tcPr marL="63491" marR="63491" marT="31746" marB="31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D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Short-term portfolio: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0% stocks</a:t>
                      </a:r>
                    </a:p>
                  </a:txBody>
                  <a:tcPr marL="63491" marR="63491" marT="31746" marB="31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D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4167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Best Year</a:t>
                      </a:r>
                    </a:p>
                  </a:txBody>
                  <a:tcPr marL="63491" marR="63491" marT="31746" marB="317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162.89%</a:t>
                      </a:r>
                    </a:p>
                  </a:txBody>
                  <a:tcPr marL="63491" marR="63491" marT="31746" marB="31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15.20%</a:t>
                      </a:r>
                    </a:p>
                  </a:txBody>
                  <a:tcPr marL="63491" marR="63491" marT="31746" marB="31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57807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Worst Year</a:t>
                      </a:r>
                    </a:p>
                  </a:txBody>
                  <a:tcPr marL="63491" marR="63491" marT="31746" marB="317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-67.56%</a:t>
                      </a:r>
                    </a:p>
                  </a:txBody>
                  <a:tcPr marL="63491" marR="63491" marT="31746" marB="31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-0.04%</a:t>
                      </a:r>
                    </a:p>
                  </a:txBody>
                  <a:tcPr marL="63491" marR="63491" marT="31746" marB="31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449785"/>
                  </a:ext>
                </a:extLst>
              </a:tr>
              <a:tr h="372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Average return</a:t>
                      </a:r>
                    </a:p>
                  </a:txBody>
                  <a:tcPr marL="63491" marR="63491" marT="31746" marB="317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10.31%</a:t>
                      </a:r>
                    </a:p>
                  </a:txBody>
                  <a:tcPr marL="63491" marR="63491" marT="31746" marB="31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3.26%</a:t>
                      </a:r>
                    </a:p>
                  </a:txBody>
                  <a:tcPr marL="63491" marR="63491" marT="31746" marB="31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81506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122E92A-847A-C177-EB0E-C231D4046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7" y="739706"/>
            <a:ext cx="5907694" cy="31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3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129D0-1254-5E8A-ACDB-283345D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1BEF04-BACB-F4DF-D98D-B933FA2AB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9" y="976765"/>
            <a:ext cx="10405682" cy="49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91451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666</Words>
  <Application>Microsoft Macintosh PowerPoint</Application>
  <PresentationFormat>Widescreen</PresentationFormat>
  <Paragraphs>82</Paragraphs>
  <Slides>11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Bierstadt</vt:lpstr>
      <vt:lpstr>Calibri</vt:lpstr>
      <vt:lpstr>Calibri Light</vt:lpstr>
      <vt:lpstr>Century Gothic</vt:lpstr>
      <vt:lpstr>Open Sans</vt:lpstr>
      <vt:lpstr>GestaltVTI</vt:lpstr>
      <vt:lpstr>Setting goals and time horizons   </vt:lpstr>
      <vt:lpstr>Review</vt:lpstr>
      <vt:lpstr>Minds on!</vt:lpstr>
      <vt:lpstr>Investment timelines are the timespan that you will be contributing to the account and investing until the money is needed.</vt:lpstr>
      <vt:lpstr>Your financial goals</vt:lpstr>
      <vt:lpstr>PowerPoint Presentation</vt:lpstr>
      <vt:lpstr>Review: Asset classes</vt:lpstr>
      <vt:lpstr>PowerPoint Presentation</vt:lpstr>
      <vt:lpstr>PowerPoint Presentation</vt:lpstr>
      <vt:lpstr>Your task:  Use the Fidelity Investment Finder to help you complete this chart.</vt:lpstr>
      <vt:lpstr>Debrief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Gagliardi, Monica</dc:creator>
  <cp:lastModifiedBy>Darien Desroches</cp:lastModifiedBy>
  <cp:revision>90</cp:revision>
  <dcterms:created xsi:type="dcterms:W3CDTF">2023-10-22T21:01:04Z</dcterms:created>
  <dcterms:modified xsi:type="dcterms:W3CDTF">2024-06-06T14:32:26Z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873328-34e0-4f6c-84cb-dd757c63c1a0_Enabled">
    <vt:lpwstr>true</vt:lpwstr>
  </property>
  <property fmtid="{D5CDD505-2E9C-101B-9397-08002B2CF9AE}" pid="3" name="MSIP_Label_be873328-34e0-4f6c-84cb-dd757c63c1a0_SetDate">
    <vt:lpwstr>2023-11-01T18:04:36Z</vt:lpwstr>
  </property>
  <property fmtid="{D5CDD505-2E9C-101B-9397-08002B2CF9AE}" pid="4" name="MSIP_Label_be873328-34e0-4f6c-84cb-dd757c63c1a0_Method">
    <vt:lpwstr>Privileged</vt:lpwstr>
  </property>
  <property fmtid="{D5CDD505-2E9C-101B-9397-08002B2CF9AE}" pid="5" name="MSIP_Label_be873328-34e0-4f6c-84cb-dd757c63c1a0_Name">
    <vt:lpwstr>FIL-Internal</vt:lpwstr>
  </property>
  <property fmtid="{D5CDD505-2E9C-101B-9397-08002B2CF9AE}" pid="6" name="MSIP_Label_be873328-34e0-4f6c-84cb-dd757c63c1a0_SiteId">
    <vt:lpwstr>6b94db52-3791-432c-b97e-871411cd202e</vt:lpwstr>
  </property>
  <property fmtid="{D5CDD505-2E9C-101B-9397-08002B2CF9AE}" pid="7" name="MSIP_Label_be873328-34e0-4f6c-84cb-dd757c63c1a0_ActionId">
    <vt:lpwstr>ee0202de-5cf6-46c2-8a21-1c0b412b413b</vt:lpwstr>
  </property>
  <property fmtid="{D5CDD505-2E9C-101B-9397-08002B2CF9AE}" pid="8" name="MSIP_Label_be873328-34e0-4f6c-84cb-dd757c63c1a0_ContentBits">
    <vt:lpwstr>0</vt:lpwstr>
  </property>
</Properties>
</file>