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8"/>
  </p:notesMasterIdLst>
  <p:sldIdLst>
    <p:sldId id="281" r:id="rId2"/>
    <p:sldId id="279" r:id="rId3"/>
    <p:sldId id="285" r:id="rId4"/>
    <p:sldId id="278" r:id="rId5"/>
    <p:sldId id="277" r:id="rId6"/>
    <p:sldId id="282" r:id="rId7"/>
    <p:sldId id="275" r:id="rId8"/>
    <p:sldId id="286" r:id="rId9"/>
    <p:sldId id="287" r:id="rId10"/>
    <p:sldId id="262" r:id="rId11"/>
    <p:sldId id="261" r:id="rId12"/>
    <p:sldId id="288" r:id="rId13"/>
    <p:sldId id="289" r:id="rId14"/>
    <p:sldId id="290" r:id="rId15"/>
    <p:sldId id="291"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D4A"/>
    <a:srgbClr val="333F48"/>
    <a:srgbClr val="205885"/>
    <a:srgbClr val="85AE23"/>
    <a:srgbClr val="B9E5F0"/>
    <a:srgbClr val="F2A900"/>
    <a:srgbClr val="8BD3E6"/>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84" autoAdjust="0"/>
    <p:restoredTop sz="94660"/>
  </p:normalViewPr>
  <p:slideViewPr>
    <p:cSldViewPr snapToGrid="0">
      <p:cViewPr varScale="1">
        <p:scale>
          <a:sx n="117" d="100"/>
          <a:sy n="117" d="100"/>
        </p:scale>
        <p:origin x="2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6/6/24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57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39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6F3DAC8A-A5F7-92FE-0813-D8E70B90A44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733" y="230284"/>
            <a:ext cx="1676397" cy="466685"/>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a:solidFill>
                  <a:srgbClr val="333F48"/>
                </a:solidFill>
                <a:latin typeface="Century Gothic" panose="020B0502020202020204" pitchFamily="34" charset="0"/>
              </a:rPr>
              <a:t>Lesson 5</a:t>
            </a:r>
          </a:p>
        </p:txBody>
      </p:sp>
      <p:sp>
        <p:nvSpPr>
          <p:cNvPr id="2" name="TextBox 1">
            <a:extLst>
              <a:ext uri="{FF2B5EF4-FFF2-40B4-BE49-F238E27FC236}">
                <a16:creationId xmlns:a16="http://schemas.microsoft.com/office/drawing/2014/main" id="{40D64DEC-5C2B-8147-E4CF-C70C583A68C9}"/>
              </a:ext>
            </a:extLst>
          </p:cNvPr>
          <p:cNvSpPr txBox="1"/>
          <p:nvPr userDrawn="1"/>
        </p:nvSpPr>
        <p:spPr>
          <a:xfrm>
            <a:off x="2470068" y="6451599"/>
            <a:ext cx="3935693"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ULC            </a:t>
            </a:r>
            <a:r>
              <a:rPr lang="en-CA" sz="900" b="0" i="0" u="none" strike="noStrike" dirty="0">
                <a:solidFill>
                  <a:srgbClr val="545454"/>
                </a:solidFill>
                <a:effectLst/>
                <a:latin typeface="Century Gothic" panose="020B0502020202020204" pitchFamily="34" charset="0"/>
              </a:rPr>
              <a:t>1793763-v2024411</a:t>
            </a:r>
            <a:endParaRPr lang="en-US" sz="900" dirty="0">
              <a:latin typeface="Century Gothic" panose="020B0502020202020204" pitchFamily="34" charset="0"/>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gW9wGw_Kthk?list=PLBzmUd_ESwov_lbEkQjWleHM6qB05xZ2b"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gW9wGw_Kthk?list=PLBzmUd_ESwov_lbEkQjWleHM6qB05xZ2b"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nvPr>
        </p:nvSpPr>
        <p:spPr/>
        <p:txBody>
          <a:bodyPr>
            <a:noAutofit/>
          </a:bodyPr>
          <a:lstStyle/>
          <a:p>
            <a:r>
              <a:rPr lang="en-US"/>
              <a:t>Setting goals </a:t>
            </a:r>
            <a:r>
              <a:rPr lang="en-US" dirty="0"/>
              <a:t>and time horizons</a:t>
            </a:r>
            <a:br>
              <a:rPr lang="en-US" dirty="0"/>
            </a:br>
            <a:br>
              <a:rPr lang="en-US" dirty="0"/>
            </a:br>
            <a:br>
              <a:rPr lang="en-US" dirty="0"/>
            </a:br>
            <a:endParaRPr lang="en-US" dirty="0"/>
          </a:p>
        </p:txBody>
      </p:sp>
      <p:sp>
        <p:nvSpPr>
          <p:cNvPr id="3" name="TextBox 2">
            <a:extLst>
              <a:ext uri="{FF2B5EF4-FFF2-40B4-BE49-F238E27FC236}">
                <a16:creationId xmlns:a16="http://schemas.microsoft.com/office/drawing/2014/main" id="{6A9EBC07-E89A-480E-0B63-1C54B7A508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nvPr>
        </p:nvSpPr>
        <p:spPr/>
        <p:txBody>
          <a:bodyPr/>
          <a:lstStyle/>
          <a:p>
            <a:fld id="{DFDF98CC-160E-494C-8C3C-8CDC5FA257DE}" type="slidenum">
              <a:rPr lang="en-US" smtClean="0"/>
              <a:t>1</a:t>
            </a:fld>
            <a:endParaRPr lang="en-US" dirty="0"/>
          </a:p>
        </p:txBody>
      </p:sp>
      <p:pic>
        <p:nvPicPr>
          <p:cNvPr id="7" name="Online Media 3" title="Money Gains: Setting Goals &amp; Time Horizons">
            <a:hlinkClick r:id="" action="ppaction://media"/>
            <a:extLst>
              <a:ext uri="{FF2B5EF4-FFF2-40B4-BE49-F238E27FC236}">
                <a16:creationId xmlns:a16="http://schemas.microsoft.com/office/drawing/2014/main" id="{10987D3F-C405-E998-D39C-EA8A8DBC9821}"/>
              </a:ext>
            </a:extLst>
          </p:cNvPr>
          <p:cNvPicPr>
            <a:picLocks noRot="1" noChangeAspect="1"/>
          </p:cNvPicPr>
          <p:nvPr>
            <a:videoFile r:link="rId1"/>
          </p:nvPr>
        </p:nvPicPr>
        <p:blipFill>
          <a:blip r:embed="rId3"/>
          <a:stretch>
            <a:fillRect/>
          </a:stretch>
        </p:blipFill>
        <p:spPr>
          <a:xfrm>
            <a:off x="3718482" y="2234917"/>
            <a:ext cx="4755036" cy="3566277"/>
          </a:xfrm>
          <a:prstGeom prst="rect">
            <a:avLst/>
          </a:prstGeom>
        </p:spPr>
      </p:pic>
    </p:spTree>
    <p:extLst>
      <p:ext uri="{BB962C8B-B14F-4D97-AF65-F5344CB8AC3E}">
        <p14:creationId xmlns:p14="http://schemas.microsoft.com/office/powerpoint/2010/main" val="150875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A593-16B2-D949-35CC-ECCFE6A923EE}"/>
              </a:ext>
            </a:extLst>
          </p:cNvPr>
          <p:cNvSpPr>
            <a:spLocks noGrp="1"/>
          </p:cNvSpPr>
          <p:nvPr>
            <p:ph type="ctrTitle"/>
          </p:nvPr>
        </p:nvSpPr>
        <p:spPr/>
        <p:txBody>
          <a:bodyPr/>
          <a:lstStyle/>
          <a:p>
            <a:r>
              <a:rPr lang="en-US" dirty="0">
                <a:cs typeface="Calibri Light"/>
              </a:rPr>
              <a:t>Your assignment:</a:t>
            </a:r>
            <a:endParaRPr lang="en-US" dirty="0"/>
          </a:p>
        </p:txBody>
      </p:sp>
      <p:sp>
        <p:nvSpPr>
          <p:cNvPr id="3" name="Text Placeholder 2">
            <a:extLst>
              <a:ext uri="{FF2B5EF4-FFF2-40B4-BE49-F238E27FC236}">
                <a16:creationId xmlns:a16="http://schemas.microsoft.com/office/drawing/2014/main" id="{94A1CB9C-8FF1-3D05-C646-6372DE1ACA2C}"/>
              </a:ext>
            </a:extLst>
          </p:cNvPr>
          <p:cNvSpPr>
            <a:spLocks noGrp="1"/>
          </p:cNvSpPr>
          <p:nvPr>
            <p:ph type="subTitle" idx="1"/>
          </p:nvPr>
        </p:nvSpPr>
        <p:spPr>
          <a:xfrm>
            <a:off x="517871" y="1990800"/>
            <a:ext cx="5748018" cy="3885344"/>
          </a:xfrm>
        </p:spPr>
        <p:txBody>
          <a:bodyPr tIns="46800" numCol="1" spcCol="180000">
            <a:normAutofit/>
          </a:bodyPr>
          <a:lstStyle/>
          <a:p>
            <a:pPr marL="0" indent="0">
              <a:buNone/>
            </a:pPr>
            <a:r>
              <a:rPr lang="en-US" sz="1800" dirty="0">
                <a:ea typeface="Open Sans"/>
                <a:cs typeface="Open Sans"/>
              </a:rPr>
              <a:t>You and your team are financial planners. </a:t>
            </a:r>
            <a:br>
              <a:rPr lang="en-US" sz="1800" dirty="0">
                <a:ea typeface="Open Sans"/>
                <a:cs typeface="Open Sans"/>
              </a:rPr>
            </a:br>
            <a:r>
              <a:rPr lang="en-US" sz="1800" dirty="0">
                <a:ea typeface="Open Sans"/>
                <a:cs typeface="Open Sans"/>
              </a:rPr>
              <a:t>You must</a:t>
            </a:r>
            <a:endParaRPr lang="en-US" sz="1800" dirty="0">
              <a:ea typeface="Open Sans"/>
              <a:cs typeface="Calibri" panose="020F0502020204030204"/>
            </a:endParaRPr>
          </a:p>
          <a:p>
            <a:pPr marL="323850" lvl="1" indent="-309563" algn="l">
              <a:spcBef>
                <a:spcPts val="1100"/>
              </a:spcBef>
              <a:buAutoNum type="arabicPeriod"/>
            </a:pPr>
            <a:r>
              <a:rPr lang="en-US" sz="1800" dirty="0">
                <a:latin typeface="Century Gothic" panose="020B0502020202020204" pitchFamily="34" charset="0"/>
                <a:ea typeface="Open Sans"/>
                <a:cs typeface="Open Sans"/>
              </a:rPr>
              <a:t>Categorize each investment as suitable for achieving short-term, medium-term or long-term goals.</a:t>
            </a:r>
          </a:p>
          <a:p>
            <a:pPr marL="323850" lvl="1" indent="-309563" algn="l">
              <a:spcBef>
                <a:spcPts val="1100"/>
              </a:spcBef>
              <a:buAutoNum type="arabicPeriod"/>
            </a:pPr>
            <a:r>
              <a:rPr lang="en-US" sz="1800" dirty="0">
                <a:latin typeface="Century Gothic" panose="020B0502020202020204" pitchFamily="34" charset="0"/>
                <a:ea typeface="Open Sans"/>
                <a:cs typeface="Open Sans"/>
              </a:rPr>
              <a:t>Suggest investment options to each of your </a:t>
            </a:r>
            <a:br>
              <a:rPr lang="en-US" sz="1800" dirty="0">
                <a:latin typeface="Century Gothic" panose="020B0502020202020204" pitchFamily="34" charset="0"/>
                <a:ea typeface="Open Sans"/>
                <a:cs typeface="Open Sans"/>
              </a:rPr>
            </a:br>
            <a:r>
              <a:rPr lang="en-US" sz="1800" dirty="0">
                <a:latin typeface="Century Gothic" panose="020B0502020202020204" pitchFamily="34" charset="0"/>
                <a:ea typeface="Open Sans"/>
                <a:cs typeface="Open Sans"/>
              </a:rPr>
              <a:t>clients based on their investment timeline.</a:t>
            </a:r>
            <a:endParaRPr lang="en-US" sz="1800" dirty="0">
              <a:latin typeface="Century Gothic" panose="020B0502020202020204" pitchFamily="34" charset="0"/>
              <a:ea typeface="Open Sans"/>
              <a:cs typeface="Calibri"/>
            </a:endParaRPr>
          </a:p>
          <a:p>
            <a:pPr marL="323850" lvl="1" indent="-309563" algn="l">
              <a:spcBef>
                <a:spcPts val="1100"/>
              </a:spcBef>
              <a:buAutoNum type="arabicPeriod"/>
            </a:pPr>
            <a:r>
              <a:rPr lang="en-US" sz="1800" dirty="0">
                <a:latin typeface="Century Gothic" panose="020B0502020202020204" pitchFamily="34" charset="0"/>
                <a:ea typeface="Open Sans"/>
                <a:cs typeface="Open Sans"/>
              </a:rPr>
              <a:t>Provide rationale (reasoning).</a:t>
            </a:r>
            <a:endParaRPr lang="en-US" sz="1800" dirty="0">
              <a:latin typeface="Century Gothic" panose="020B0502020202020204" pitchFamily="34" charset="0"/>
              <a:cs typeface="Calibri"/>
            </a:endParaRPr>
          </a:p>
          <a:p>
            <a:pPr marL="323850" lvl="1" indent="-309563" algn="l">
              <a:spcBef>
                <a:spcPts val="1100"/>
              </a:spcBef>
              <a:buAutoNum type="arabicPeriod"/>
            </a:pPr>
            <a:r>
              <a:rPr lang="en-US" sz="1800" dirty="0">
                <a:latin typeface="Century Gothic" panose="020B0502020202020204" pitchFamily="34" charset="0"/>
                <a:ea typeface="Open Sans"/>
                <a:cs typeface="Open Sans"/>
              </a:rPr>
              <a:t>Present to your “clients”.</a:t>
            </a:r>
            <a:endParaRPr lang="en-US" sz="1800" b="1" dirty="0">
              <a:solidFill>
                <a:srgbClr val="333F48"/>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07B193E-B4F7-6594-E0B1-73B7C11BA795}"/>
              </a:ext>
            </a:extLst>
          </p:cNvPr>
          <p:cNvSpPr>
            <a:spLocks noGrp="1"/>
          </p:cNvSpPr>
          <p:nvPr>
            <p:ph type="sldNum" sz="quarter" idx="12"/>
          </p:nvPr>
        </p:nvSpPr>
        <p:spPr/>
        <p:txBody>
          <a:bodyPr/>
          <a:lstStyle/>
          <a:p>
            <a:fld id="{DFDF98CC-160E-494C-8C3C-8CDC5FA257DE}" type="slidenum">
              <a:rPr lang="en-US" smtClean="0"/>
              <a:t>10</a:t>
            </a:fld>
            <a:endParaRPr lang="en-US" dirty="0"/>
          </a:p>
        </p:txBody>
      </p:sp>
      <p:sp>
        <p:nvSpPr>
          <p:cNvPr id="6" name="TextBox 5">
            <a:extLst>
              <a:ext uri="{FF2B5EF4-FFF2-40B4-BE49-F238E27FC236}">
                <a16:creationId xmlns:a16="http://schemas.microsoft.com/office/drawing/2014/main" id="{9503F8A4-BCB5-7597-1371-F43277A53EE9}"/>
              </a:ext>
            </a:extLst>
          </p:cNvPr>
          <p:cNvSpPr txBox="1"/>
          <p:nvPr/>
        </p:nvSpPr>
        <p:spPr>
          <a:xfrm>
            <a:off x="6917965" y="1987908"/>
            <a:ext cx="4639452" cy="3485570"/>
          </a:xfrm>
          <a:prstGeom prst="rect">
            <a:avLst/>
          </a:prstGeom>
          <a:noFill/>
        </p:spPr>
        <p:txBody>
          <a:bodyPr wrap="square">
            <a:spAutoFit/>
          </a:bodyPr>
          <a:lstStyle/>
          <a:p>
            <a:pPr marL="0" indent="0">
              <a:buNone/>
            </a:pPr>
            <a:r>
              <a:rPr lang="en-US" sz="1800" b="1" dirty="0">
                <a:latin typeface="Century Gothic" panose="020B0502020202020204" pitchFamily="34" charset="0"/>
                <a:ea typeface="Open Sans"/>
                <a:cs typeface="Open Sans"/>
              </a:rPr>
              <a:t>Investment options:</a:t>
            </a:r>
          </a:p>
          <a:p>
            <a:pPr marL="234950" indent="-234950">
              <a:spcBef>
                <a:spcPts val="300"/>
              </a:spcBef>
              <a:buClr>
                <a:srgbClr val="A2AAAD"/>
              </a:buClr>
              <a:buFont typeface="Arial" panose="020B0604020202020204" pitchFamily="34" charset="0"/>
              <a:buChar char="•"/>
            </a:pPr>
            <a:r>
              <a:rPr lang="en-US" sz="1800" dirty="0">
                <a:latin typeface="Century Gothic" panose="020B0502020202020204" pitchFamily="34" charset="0"/>
                <a:ea typeface="Open Sans"/>
                <a:cs typeface="Open Sans"/>
              </a:rPr>
              <a:t>High interest savings account.</a:t>
            </a:r>
            <a:endParaRPr lang="en-US" sz="1800" dirty="0">
              <a:latin typeface="Century Gothic" panose="020B0502020202020204" pitchFamily="34" charset="0"/>
              <a:cs typeface="Calibri"/>
            </a:endParaRPr>
          </a:p>
          <a:p>
            <a:pPr marL="234950" indent="-234950">
              <a:spcBef>
                <a:spcPts val="300"/>
              </a:spcBef>
              <a:buClr>
                <a:srgbClr val="A2AAAD"/>
              </a:buClr>
              <a:buFont typeface="Arial" panose="020B0604020202020204" pitchFamily="34" charset="0"/>
              <a:buChar char="•"/>
            </a:pPr>
            <a:r>
              <a:rPr lang="en-US" sz="1800" dirty="0">
                <a:latin typeface="Century Gothic" panose="020B0502020202020204" pitchFamily="34" charset="0"/>
                <a:ea typeface="Open Sans"/>
                <a:cs typeface="Open Sans"/>
              </a:rPr>
              <a:t>One year certificate of deposit (GIC).</a:t>
            </a:r>
            <a:endParaRPr lang="en-US" sz="1800" dirty="0">
              <a:latin typeface="Century Gothic" panose="020B0502020202020204" pitchFamily="34" charset="0"/>
              <a:cs typeface="Calibri"/>
            </a:endParaRPr>
          </a:p>
          <a:p>
            <a:pPr marL="234950" indent="-234950">
              <a:spcBef>
                <a:spcPts val="300"/>
              </a:spcBef>
              <a:buClr>
                <a:srgbClr val="A2AAAD"/>
              </a:buClr>
              <a:buFont typeface="Arial" panose="020B0604020202020204" pitchFamily="34" charset="0"/>
              <a:buChar char="•"/>
            </a:pPr>
            <a:r>
              <a:rPr lang="en-US" sz="1800" dirty="0">
                <a:latin typeface="Century Gothic" panose="020B0502020202020204" pitchFamily="34" charset="0"/>
                <a:ea typeface="Open Sans"/>
                <a:cs typeface="Open Sans"/>
              </a:rPr>
              <a:t>Bonds and bond ETFs.</a:t>
            </a:r>
            <a:endParaRPr lang="en-US" sz="1800" dirty="0">
              <a:latin typeface="Century Gothic" panose="020B0502020202020204" pitchFamily="34" charset="0"/>
              <a:cs typeface="Calibri"/>
            </a:endParaRPr>
          </a:p>
          <a:p>
            <a:pPr marL="234950" indent="-234950">
              <a:spcBef>
                <a:spcPts val="300"/>
              </a:spcBef>
              <a:buClr>
                <a:srgbClr val="A2AAAD"/>
              </a:buClr>
              <a:buFont typeface="Arial" panose="020B0604020202020204" pitchFamily="34" charset="0"/>
              <a:buChar char="•"/>
            </a:pPr>
            <a:r>
              <a:rPr lang="en-US" sz="1800" dirty="0">
                <a:latin typeface="Century Gothic" panose="020B0502020202020204" pitchFamily="34" charset="0"/>
                <a:ea typeface="Open Sans"/>
                <a:cs typeface="Open Sans"/>
              </a:rPr>
              <a:t>Diversified stock portfolio.</a:t>
            </a:r>
            <a:endParaRPr lang="en-US" sz="1800" dirty="0">
              <a:latin typeface="Century Gothic" panose="020B0502020202020204" pitchFamily="34" charset="0"/>
              <a:cs typeface="Calibri"/>
            </a:endParaRPr>
          </a:p>
          <a:p>
            <a:pPr marL="234950" indent="-234950">
              <a:spcBef>
                <a:spcPts val="300"/>
              </a:spcBef>
              <a:buClr>
                <a:srgbClr val="A2AAAD"/>
              </a:buClr>
              <a:buFont typeface="Arial" panose="020B0604020202020204" pitchFamily="34" charset="0"/>
              <a:buChar char="•"/>
            </a:pPr>
            <a:r>
              <a:rPr lang="en-US" sz="1800" dirty="0">
                <a:latin typeface="Century Gothic" panose="020B0502020202020204" pitchFamily="34" charset="0"/>
                <a:ea typeface="Open Sans"/>
                <a:cs typeface="Open Sans"/>
              </a:rPr>
              <a:t>Keeping money locked in a safe at home.</a:t>
            </a:r>
            <a:endParaRPr lang="en-US" sz="1800" dirty="0">
              <a:latin typeface="Century Gothic" panose="020B0502020202020204" pitchFamily="34" charset="0"/>
              <a:cs typeface="Calibri"/>
            </a:endParaRPr>
          </a:p>
          <a:p>
            <a:pPr marL="234950" indent="-234950">
              <a:spcBef>
                <a:spcPts val="300"/>
              </a:spcBef>
              <a:buClr>
                <a:srgbClr val="A2AAAD"/>
              </a:buClr>
              <a:buFont typeface="Arial" panose="020B0604020202020204" pitchFamily="34" charset="0"/>
              <a:buChar char="•"/>
            </a:pPr>
            <a:r>
              <a:rPr lang="en-US" sz="1800" dirty="0">
                <a:latin typeface="Century Gothic" panose="020B0502020202020204" pitchFamily="34" charset="0"/>
                <a:ea typeface="Open Sans"/>
                <a:cs typeface="Open Sans"/>
              </a:rPr>
              <a:t>Commodities.</a:t>
            </a:r>
          </a:p>
          <a:p>
            <a:pPr marL="234950" indent="-234950">
              <a:spcBef>
                <a:spcPts val="300"/>
              </a:spcBef>
              <a:buClr>
                <a:srgbClr val="A2AAAD"/>
              </a:buClr>
              <a:buFont typeface="Arial" panose="020B0604020202020204" pitchFamily="34" charset="0"/>
              <a:buChar char="•"/>
            </a:pPr>
            <a:r>
              <a:rPr lang="en-US" sz="1800" dirty="0">
                <a:latin typeface="Century Gothic" panose="020B0502020202020204" pitchFamily="34" charset="0"/>
                <a:ea typeface="Open Sans"/>
                <a:cs typeface="Open Sans"/>
              </a:rPr>
              <a:t>Real estate investment.</a:t>
            </a:r>
            <a:endParaRPr lang="en-US" sz="1800" dirty="0">
              <a:latin typeface="Century Gothic" panose="020B0502020202020204" pitchFamily="34" charset="0"/>
              <a:cs typeface="Calibri"/>
            </a:endParaRPr>
          </a:p>
          <a:p>
            <a:pPr marL="234950" indent="-234950">
              <a:spcBef>
                <a:spcPts val="300"/>
              </a:spcBef>
              <a:buClr>
                <a:srgbClr val="A2AAAD"/>
              </a:buClr>
              <a:buFont typeface="Arial" panose="020B0604020202020204" pitchFamily="34" charset="0"/>
              <a:buChar char="•"/>
            </a:pPr>
            <a:r>
              <a:rPr lang="en-US" sz="1800" dirty="0">
                <a:latin typeface="Century Gothic" panose="020B0502020202020204" pitchFamily="34" charset="0"/>
                <a:ea typeface="Open Sans"/>
                <a:cs typeface="Open Sans"/>
              </a:rPr>
              <a:t>Collectibles.</a:t>
            </a:r>
            <a:endParaRPr lang="en-US" sz="1800" dirty="0">
              <a:latin typeface="Century Gothic" panose="020B0502020202020204" pitchFamily="34" charset="0"/>
              <a:cs typeface="Calibri"/>
            </a:endParaRPr>
          </a:p>
          <a:p>
            <a:pPr marL="234950" indent="-234950">
              <a:spcBef>
                <a:spcPts val="300"/>
              </a:spcBef>
              <a:buClr>
                <a:srgbClr val="A2AAAD"/>
              </a:buClr>
              <a:buFont typeface="Arial" panose="020B0604020202020204" pitchFamily="34" charset="0"/>
              <a:buChar char="•"/>
            </a:pPr>
            <a:r>
              <a:rPr lang="en-US" sz="1800" dirty="0">
                <a:latin typeface="Century Gothic" panose="020B0502020202020204" pitchFamily="34" charset="0"/>
                <a:ea typeface="Open Sans"/>
                <a:cs typeface="Open Sans"/>
              </a:rPr>
              <a:t>Cryptocurrency.</a:t>
            </a:r>
            <a:endParaRPr lang="en-US" sz="1800" dirty="0">
              <a:latin typeface="Century Gothic" panose="020B0502020202020204" pitchFamily="34" charset="0"/>
              <a:cs typeface="Calibri"/>
            </a:endParaRPr>
          </a:p>
        </p:txBody>
      </p:sp>
      <p:cxnSp>
        <p:nvCxnSpPr>
          <p:cNvPr id="7" name="Straight Connector 6">
            <a:extLst>
              <a:ext uri="{FF2B5EF4-FFF2-40B4-BE49-F238E27FC236}">
                <a16:creationId xmlns:a16="http://schemas.microsoft.com/office/drawing/2014/main" id="{FCEEA3C6-8C8A-C786-EE0F-103FA8E61F81}"/>
              </a:ext>
            </a:extLst>
          </p:cNvPr>
          <p:cNvCxnSpPr>
            <a:cxnSpLocks/>
          </p:cNvCxnSpPr>
          <p:nvPr/>
        </p:nvCxnSpPr>
        <p:spPr>
          <a:xfrm>
            <a:off x="6375818" y="2002971"/>
            <a:ext cx="0" cy="3753252"/>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nvPr>
        </p:nvSpPr>
        <p:spPr/>
        <p:txBody>
          <a:bodyPr/>
          <a:lstStyle/>
          <a:p>
            <a:r>
              <a:rPr lang="en-US" dirty="0"/>
              <a:t>Scenario 1: Yousef’s first car</a:t>
            </a:r>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nvPr>
        </p:nvSpPr>
        <p:spPr/>
        <p:txBody>
          <a:bodyPr/>
          <a:lstStyle/>
          <a:p>
            <a:fld id="{DFDF98CC-160E-494C-8C3C-8CDC5FA257DE}" type="slidenum">
              <a:rPr lang="en-US" smtClean="0"/>
              <a:t>11</a:t>
            </a:fld>
            <a:endParaRPr lang="en-US" dirty="0"/>
          </a:p>
        </p:txBody>
      </p:sp>
      <p:sp>
        <p:nvSpPr>
          <p:cNvPr id="8" name="TextBox 7">
            <a:extLst>
              <a:ext uri="{FF2B5EF4-FFF2-40B4-BE49-F238E27FC236}">
                <a16:creationId xmlns:a16="http://schemas.microsoft.com/office/drawing/2014/main" id="{C084E668-6356-D332-ADE2-76007D49B4E7}"/>
              </a:ext>
            </a:extLst>
          </p:cNvPr>
          <p:cNvSpPr txBox="1"/>
          <p:nvPr/>
        </p:nvSpPr>
        <p:spPr>
          <a:xfrm>
            <a:off x="515937" y="1828800"/>
            <a:ext cx="11158192" cy="1200329"/>
          </a:xfrm>
          <a:prstGeom prst="rect">
            <a:avLst/>
          </a:prstGeom>
          <a:noFill/>
        </p:spPr>
        <p:txBody>
          <a:bodyPr wrap="square">
            <a:spAutoFit/>
          </a:bodyPr>
          <a:lstStyle/>
          <a:p>
            <a:r>
              <a:rPr lang="en-US" sz="1800" dirty="0">
                <a:latin typeface="Century Gothic" panose="020B0502020202020204" pitchFamily="34" charset="0"/>
              </a:rPr>
              <a:t>Yousef is a Grade 10 student who is determined to buy a car to use for commuting to school and part-time work. He currently has $800 saved from his part-time job and hopes to purchase a used car within the next three years. Yousef wants to explore short-term investment options to help him reach his goal faster.</a:t>
            </a:r>
            <a:endParaRPr lang="en-US"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EF4150C8-AB58-8909-89DE-54E66E413722}"/>
              </a:ext>
            </a:extLst>
          </p:cNvPr>
          <p:cNvGraphicFramePr>
            <a:graphicFrameLocks noGrp="1"/>
          </p:cNvGraphicFramePr>
          <p:nvPr>
            <p:extLst>
              <p:ext uri="{D42A27DB-BD31-4B8C-83A1-F6EECF244321}">
                <p14:modId xmlns:p14="http://schemas.microsoft.com/office/powerpoint/2010/main" val="993524861"/>
              </p:ext>
            </p:extLst>
          </p:nvPr>
        </p:nvGraphicFramePr>
        <p:xfrm>
          <a:off x="614724" y="3290633"/>
          <a:ext cx="11059405" cy="2605475"/>
        </p:xfrm>
        <a:graphic>
          <a:graphicData uri="http://schemas.openxmlformats.org/drawingml/2006/table">
            <a:tbl>
              <a:tblPr firstRow="1" bandRow="1">
                <a:tableStyleId>{5C22544A-7EE6-4342-B048-85BDC9FD1C3A}</a:tableStyleId>
              </a:tblPr>
              <a:tblGrid>
                <a:gridCol w="2188437">
                  <a:extLst>
                    <a:ext uri="{9D8B030D-6E8A-4147-A177-3AD203B41FA5}">
                      <a16:colId xmlns:a16="http://schemas.microsoft.com/office/drawing/2014/main" val="2324842690"/>
                    </a:ext>
                  </a:extLst>
                </a:gridCol>
                <a:gridCol w="8870968">
                  <a:extLst>
                    <a:ext uri="{9D8B030D-6E8A-4147-A177-3AD203B41FA5}">
                      <a16:colId xmlns:a16="http://schemas.microsoft.com/office/drawing/2014/main" val="148973809"/>
                    </a:ext>
                  </a:extLst>
                </a:gridCol>
              </a:tblGrid>
              <a:tr h="766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Century Gothic" panose="020B0502020202020204" pitchFamily="34" charset="0"/>
                        </a:rPr>
                        <a:t>Timeline of goal (short term, medium term or long term?)</a:t>
                      </a:r>
                    </a:p>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837130">
                <a:tc>
                  <a:txBody>
                    <a:bodyPr/>
                    <a:lstStyle/>
                    <a:p>
                      <a:r>
                        <a:rPr lang="en-US" sz="1500" b="1" dirty="0">
                          <a:latin typeface="Century Gothic" panose="020B0502020202020204" pitchFamily="34" charset="0"/>
                        </a:rPr>
                        <a:t>Suggested savings/ </a:t>
                      </a:r>
                    </a:p>
                    <a:p>
                      <a:pPr lvl="0">
                        <a:buNone/>
                      </a:pPr>
                      <a:r>
                        <a:rPr lang="en-US" sz="1500" b="1" dirty="0">
                          <a:latin typeface="Century Gothic" panose="020B0502020202020204" pitchFamily="34" charset="0"/>
                        </a:rPr>
                        <a:t>investment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83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Century Gothic" panose="020B0502020202020204" pitchFamily="34" charset="0"/>
                        </a:rPr>
                        <a:t>Rationale (why did you choose this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2677995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nvPr>
        </p:nvSpPr>
        <p:spPr/>
        <p:txBody>
          <a:bodyPr/>
          <a:lstStyle/>
          <a:p>
            <a:r>
              <a:rPr lang="en-US" dirty="0"/>
              <a:t>Scenario 2: Jing’s Dream School Trip</a:t>
            </a:r>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nvPr>
        </p:nvSpPr>
        <p:spPr/>
        <p:txBody>
          <a:bodyPr/>
          <a:lstStyle/>
          <a:p>
            <a:fld id="{DFDF98CC-160E-494C-8C3C-8CDC5FA257DE}" type="slidenum">
              <a:rPr lang="en-US" smtClean="0"/>
              <a:t>12</a:t>
            </a:fld>
            <a:endParaRPr lang="en-US" dirty="0"/>
          </a:p>
        </p:txBody>
      </p:sp>
      <p:sp>
        <p:nvSpPr>
          <p:cNvPr id="8" name="TextBox 7">
            <a:extLst>
              <a:ext uri="{FF2B5EF4-FFF2-40B4-BE49-F238E27FC236}">
                <a16:creationId xmlns:a16="http://schemas.microsoft.com/office/drawing/2014/main" id="{C084E668-6356-D332-ADE2-76007D49B4E7}"/>
              </a:ext>
            </a:extLst>
          </p:cNvPr>
          <p:cNvSpPr txBox="1"/>
          <p:nvPr/>
        </p:nvSpPr>
        <p:spPr>
          <a:xfrm>
            <a:off x="515937" y="1828800"/>
            <a:ext cx="11158192" cy="923330"/>
          </a:xfrm>
          <a:prstGeom prst="rect">
            <a:avLst/>
          </a:prstGeom>
          <a:noFill/>
        </p:spPr>
        <p:txBody>
          <a:bodyPr wrap="square">
            <a:spAutoFit/>
          </a:bodyPr>
          <a:lstStyle/>
          <a:p>
            <a:r>
              <a:rPr lang="en-US" sz="1800" dirty="0">
                <a:latin typeface="Century Gothic" panose="020B0502020202020204" pitchFamily="34" charset="0"/>
              </a:rPr>
              <a:t>Jing is a Grade 10 student who dreams of going on a school trip to Italy during her senior year. The trip is expected to cost around $3,000. She currently has $500 saved and plans to save the remaining funds over the next two to three years. </a:t>
            </a:r>
            <a:endParaRPr lang="en-US"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EF4150C8-AB58-8909-89DE-54E66E413722}"/>
              </a:ext>
            </a:extLst>
          </p:cNvPr>
          <p:cNvGraphicFramePr>
            <a:graphicFrameLocks noGrp="1"/>
          </p:cNvGraphicFramePr>
          <p:nvPr/>
        </p:nvGraphicFramePr>
        <p:xfrm>
          <a:off x="614724" y="3290633"/>
          <a:ext cx="11059405" cy="2605475"/>
        </p:xfrm>
        <a:graphic>
          <a:graphicData uri="http://schemas.openxmlformats.org/drawingml/2006/table">
            <a:tbl>
              <a:tblPr firstRow="1" bandRow="1">
                <a:tableStyleId>{5C22544A-7EE6-4342-B048-85BDC9FD1C3A}</a:tableStyleId>
              </a:tblPr>
              <a:tblGrid>
                <a:gridCol w="2188437">
                  <a:extLst>
                    <a:ext uri="{9D8B030D-6E8A-4147-A177-3AD203B41FA5}">
                      <a16:colId xmlns:a16="http://schemas.microsoft.com/office/drawing/2014/main" val="2324842690"/>
                    </a:ext>
                  </a:extLst>
                </a:gridCol>
                <a:gridCol w="8870968">
                  <a:extLst>
                    <a:ext uri="{9D8B030D-6E8A-4147-A177-3AD203B41FA5}">
                      <a16:colId xmlns:a16="http://schemas.microsoft.com/office/drawing/2014/main" val="148973809"/>
                    </a:ext>
                  </a:extLst>
                </a:gridCol>
              </a:tblGrid>
              <a:tr h="766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Century Gothic" panose="020B0502020202020204" pitchFamily="34" charset="0"/>
                        </a:rPr>
                        <a:t>Timeline of goal (short term, medium term or long term?)</a:t>
                      </a:r>
                    </a:p>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837130">
                <a:tc>
                  <a:txBody>
                    <a:bodyPr/>
                    <a:lstStyle/>
                    <a:p>
                      <a:r>
                        <a:rPr lang="en-US" sz="1500" b="1" dirty="0">
                          <a:latin typeface="Century Gothic" panose="020B0502020202020204" pitchFamily="34" charset="0"/>
                        </a:rPr>
                        <a:t>Suggested savings/ </a:t>
                      </a:r>
                    </a:p>
                    <a:p>
                      <a:pPr lvl="0">
                        <a:buNone/>
                      </a:pPr>
                      <a:r>
                        <a:rPr lang="en-US" sz="1500" b="1" dirty="0">
                          <a:latin typeface="Century Gothic" panose="020B0502020202020204" pitchFamily="34" charset="0"/>
                        </a:rPr>
                        <a:t>investment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83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Century Gothic" panose="020B0502020202020204" pitchFamily="34" charset="0"/>
                        </a:rPr>
                        <a:t>Rationale (why did you choose this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93614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nvPr>
        </p:nvSpPr>
        <p:spPr/>
        <p:txBody>
          <a:bodyPr/>
          <a:lstStyle/>
          <a:p>
            <a:r>
              <a:rPr lang="en-US" dirty="0"/>
              <a:t>Scenario 3: David’s University Fund</a:t>
            </a:r>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nvPr>
        </p:nvSpPr>
        <p:spPr/>
        <p:txBody>
          <a:bodyPr/>
          <a:lstStyle/>
          <a:p>
            <a:fld id="{DFDF98CC-160E-494C-8C3C-8CDC5FA257DE}" type="slidenum">
              <a:rPr lang="en-US" smtClean="0"/>
              <a:t>13</a:t>
            </a:fld>
            <a:endParaRPr lang="en-US" dirty="0"/>
          </a:p>
        </p:txBody>
      </p:sp>
      <p:sp>
        <p:nvSpPr>
          <p:cNvPr id="8" name="TextBox 7">
            <a:extLst>
              <a:ext uri="{FF2B5EF4-FFF2-40B4-BE49-F238E27FC236}">
                <a16:creationId xmlns:a16="http://schemas.microsoft.com/office/drawing/2014/main" id="{C084E668-6356-D332-ADE2-76007D49B4E7}"/>
              </a:ext>
            </a:extLst>
          </p:cNvPr>
          <p:cNvSpPr txBox="1"/>
          <p:nvPr/>
        </p:nvSpPr>
        <p:spPr>
          <a:xfrm>
            <a:off x="515937" y="1828800"/>
            <a:ext cx="11158192" cy="1200329"/>
          </a:xfrm>
          <a:prstGeom prst="rect">
            <a:avLst/>
          </a:prstGeom>
          <a:noFill/>
        </p:spPr>
        <p:txBody>
          <a:bodyPr wrap="square">
            <a:spAutoFit/>
          </a:bodyPr>
          <a:lstStyle/>
          <a:p>
            <a:r>
              <a:rPr lang="en-US" sz="1800" dirty="0">
                <a:latin typeface="Century Gothic" panose="020B0502020202020204" pitchFamily="34" charset="0"/>
              </a:rPr>
              <a:t>David’s parents have started a college savings fund for him, targeting the cost of his future education. He is currently in Grade 10 and plans to attend college in four to six years. The estimated cost of tuition and expenses is $30,000. They have saved $7,000 and want to explore investment options to grow the college fund.</a:t>
            </a:r>
            <a:endParaRPr lang="en-US"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EF4150C8-AB58-8909-89DE-54E66E413722}"/>
              </a:ext>
            </a:extLst>
          </p:cNvPr>
          <p:cNvGraphicFramePr>
            <a:graphicFrameLocks noGrp="1"/>
          </p:cNvGraphicFramePr>
          <p:nvPr/>
        </p:nvGraphicFramePr>
        <p:xfrm>
          <a:off x="614724" y="3290633"/>
          <a:ext cx="11059405" cy="2605475"/>
        </p:xfrm>
        <a:graphic>
          <a:graphicData uri="http://schemas.openxmlformats.org/drawingml/2006/table">
            <a:tbl>
              <a:tblPr firstRow="1" bandRow="1">
                <a:tableStyleId>{5C22544A-7EE6-4342-B048-85BDC9FD1C3A}</a:tableStyleId>
              </a:tblPr>
              <a:tblGrid>
                <a:gridCol w="2188437">
                  <a:extLst>
                    <a:ext uri="{9D8B030D-6E8A-4147-A177-3AD203B41FA5}">
                      <a16:colId xmlns:a16="http://schemas.microsoft.com/office/drawing/2014/main" val="2324842690"/>
                    </a:ext>
                  </a:extLst>
                </a:gridCol>
                <a:gridCol w="8870968">
                  <a:extLst>
                    <a:ext uri="{9D8B030D-6E8A-4147-A177-3AD203B41FA5}">
                      <a16:colId xmlns:a16="http://schemas.microsoft.com/office/drawing/2014/main" val="148973809"/>
                    </a:ext>
                  </a:extLst>
                </a:gridCol>
              </a:tblGrid>
              <a:tr h="766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Century Gothic" panose="020B0502020202020204" pitchFamily="34" charset="0"/>
                        </a:rPr>
                        <a:t>Timeline of goal (short term, medium term or long term?)</a:t>
                      </a:r>
                    </a:p>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837130">
                <a:tc>
                  <a:txBody>
                    <a:bodyPr/>
                    <a:lstStyle/>
                    <a:p>
                      <a:r>
                        <a:rPr lang="en-US" sz="1500" b="1" dirty="0">
                          <a:latin typeface="Century Gothic" panose="020B0502020202020204" pitchFamily="34" charset="0"/>
                        </a:rPr>
                        <a:t>Suggested savings/ </a:t>
                      </a:r>
                    </a:p>
                    <a:p>
                      <a:pPr lvl="0">
                        <a:buNone/>
                      </a:pPr>
                      <a:r>
                        <a:rPr lang="en-US" sz="1500" b="1" dirty="0">
                          <a:latin typeface="Century Gothic" panose="020B0502020202020204" pitchFamily="34" charset="0"/>
                        </a:rPr>
                        <a:t>investment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83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Century Gothic" panose="020B0502020202020204" pitchFamily="34" charset="0"/>
                        </a:rPr>
                        <a:t>Rationale (why did you choose this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2658386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nvPr>
        </p:nvSpPr>
        <p:spPr/>
        <p:txBody>
          <a:bodyPr/>
          <a:lstStyle/>
          <a:p>
            <a:r>
              <a:rPr lang="en-US" dirty="0"/>
              <a:t>Scenario 4: Maya’s Future Career Investment</a:t>
            </a:r>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nvPr>
        </p:nvSpPr>
        <p:spPr/>
        <p:txBody>
          <a:bodyPr/>
          <a:lstStyle/>
          <a:p>
            <a:fld id="{DFDF98CC-160E-494C-8C3C-8CDC5FA257DE}" type="slidenum">
              <a:rPr lang="en-US" smtClean="0"/>
              <a:t>14</a:t>
            </a:fld>
            <a:endParaRPr lang="en-US" dirty="0"/>
          </a:p>
        </p:txBody>
      </p:sp>
      <p:sp>
        <p:nvSpPr>
          <p:cNvPr id="8" name="TextBox 7">
            <a:extLst>
              <a:ext uri="{FF2B5EF4-FFF2-40B4-BE49-F238E27FC236}">
                <a16:creationId xmlns:a16="http://schemas.microsoft.com/office/drawing/2014/main" id="{C084E668-6356-D332-ADE2-76007D49B4E7}"/>
              </a:ext>
            </a:extLst>
          </p:cNvPr>
          <p:cNvSpPr txBox="1"/>
          <p:nvPr/>
        </p:nvSpPr>
        <p:spPr>
          <a:xfrm>
            <a:off x="515937" y="1828800"/>
            <a:ext cx="11158192" cy="1200329"/>
          </a:xfrm>
          <a:prstGeom prst="rect">
            <a:avLst/>
          </a:prstGeom>
          <a:noFill/>
        </p:spPr>
        <p:txBody>
          <a:bodyPr wrap="square">
            <a:spAutoFit/>
          </a:bodyPr>
          <a:lstStyle/>
          <a:p>
            <a:r>
              <a:rPr lang="en-US" sz="1800" dirty="0">
                <a:latin typeface="Century Gothic" panose="020B0502020202020204" pitchFamily="34" charset="0"/>
              </a:rPr>
              <a:t>Maya is a Grade 10 student with ambitions to become a doctor and open her own private practice. She envisions going to university and then medical school. She estimates that her education and career preparation may take a total of ten years after graduating high school. </a:t>
            </a:r>
            <a:br>
              <a:rPr lang="en-US" sz="1800" dirty="0">
                <a:latin typeface="Century Gothic" panose="020B0502020202020204" pitchFamily="34" charset="0"/>
              </a:rPr>
            </a:br>
            <a:r>
              <a:rPr lang="en-US" sz="1800" dirty="0">
                <a:latin typeface="Century Gothic" panose="020B0502020202020204" pitchFamily="34" charset="0"/>
              </a:rPr>
              <a:t>She currently has $2,000 saved.</a:t>
            </a:r>
            <a:endParaRPr lang="en-US"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EF4150C8-AB58-8909-89DE-54E66E413722}"/>
              </a:ext>
            </a:extLst>
          </p:cNvPr>
          <p:cNvGraphicFramePr>
            <a:graphicFrameLocks noGrp="1"/>
          </p:cNvGraphicFramePr>
          <p:nvPr/>
        </p:nvGraphicFramePr>
        <p:xfrm>
          <a:off x="614724" y="3290633"/>
          <a:ext cx="11059405" cy="2605475"/>
        </p:xfrm>
        <a:graphic>
          <a:graphicData uri="http://schemas.openxmlformats.org/drawingml/2006/table">
            <a:tbl>
              <a:tblPr firstRow="1" bandRow="1">
                <a:tableStyleId>{5C22544A-7EE6-4342-B048-85BDC9FD1C3A}</a:tableStyleId>
              </a:tblPr>
              <a:tblGrid>
                <a:gridCol w="2188437">
                  <a:extLst>
                    <a:ext uri="{9D8B030D-6E8A-4147-A177-3AD203B41FA5}">
                      <a16:colId xmlns:a16="http://schemas.microsoft.com/office/drawing/2014/main" val="2324842690"/>
                    </a:ext>
                  </a:extLst>
                </a:gridCol>
                <a:gridCol w="8870968">
                  <a:extLst>
                    <a:ext uri="{9D8B030D-6E8A-4147-A177-3AD203B41FA5}">
                      <a16:colId xmlns:a16="http://schemas.microsoft.com/office/drawing/2014/main" val="148973809"/>
                    </a:ext>
                  </a:extLst>
                </a:gridCol>
              </a:tblGrid>
              <a:tr h="766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Century Gothic" panose="020B0502020202020204" pitchFamily="34" charset="0"/>
                        </a:rPr>
                        <a:t>Timeline of goal (short term, medium term or long term?)</a:t>
                      </a:r>
                    </a:p>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837130">
                <a:tc>
                  <a:txBody>
                    <a:bodyPr/>
                    <a:lstStyle/>
                    <a:p>
                      <a:r>
                        <a:rPr lang="en-US" sz="1500" b="1" dirty="0">
                          <a:latin typeface="Century Gothic" panose="020B0502020202020204" pitchFamily="34" charset="0"/>
                        </a:rPr>
                        <a:t>Suggested savings/ </a:t>
                      </a:r>
                    </a:p>
                    <a:p>
                      <a:pPr lvl="0">
                        <a:buNone/>
                      </a:pPr>
                      <a:r>
                        <a:rPr lang="en-US" sz="1500" b="1" dirty="0">
                          <a:latin typeface="Century Gothic" panose="020B0502020202020204" pitchFamily="34" charset="0"/>
                        </a:rPr>
                        <a:t>investment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83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Century Gothic" panose="020B0502020202020204" pitchFamily="34" charset="0"/>
                        </a:rPr>
                        <a:t>Rationale (why did you choose this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222026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nvPr>
        </p:nvSpPr>
        <p:spPr/>
        <p:txBody>
          <a:bodyPr/>
          <a:lstStyle/>
          <a:p>
            <a:r>
              <a:rPr lang="en-US" dirty="0"/>
              <a:t>Scenario 5: Tola’s Early Retirement Goal</a:t>
            </a:r>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nvPr>
        </p:nvSpPr>
        <p:spPr/>
        <p:txBody>
          <a:bodyPr/>
          <a:lstStyle/>
          <a:p>
            <a:fld id="{DFDF98CC-160E-494C-8C3C-8CDC5FA257DE}" type="slidenum">
              <a:rPr lang="en-US" smtClean="0"/>
              <a:t>15</a:t>
            </a:fld>
            <a:endParaRPr lang="en-US" dirty="0"/>
          </a:p>
        </p:txBody>
      </p:sp>
      <p:sp>
        <p:nvSpPr>
          <p:cNvPr id="8" name="TextBox 7">
            <a:extLst>
              <a:ext uri="{FF2B5EF4-FFF2-40B4-BE49-F238E27FC236}">
                <a16:creationId xmlns:a16="http://schemas.microsoft.com/office/drawing/2014/main" id="{C084E668-6356-D332-ADE2-76007D49B4E7}"/>
              </a:ext>
            </a:extLst>
          </p:cNvPr>
          <p:cNvSpPr txBox="1"/>
          <p:nvPr/>
        </p:nvSpPr>
        <p:spPr>
          <a:xfrm>
            <a:off x="515937" y="1828800"/>
            <a:ext cx="10291971" cy="923330"/>
          </a:xfrm>
          <a:prstGeom prst="rect">
            <a:avLst/>
          </a:prstGeom>
          <a:noFill/>
        </p:spPr>
        <p:txBody>
          <a:bodyPr wrap="square">
            <a:spAutoFit/>
          </a:bodyPr>
          <a:lstStyle/>
          <a:p>
            <a:r>
              <a:rPr lang="en-US" sz="1800" dirty="0">
                <a:latin typeface="Century Gothic" panose="020B0502020202020204" pitchFamily="34" charset="0"/>
              </a:rPr>
              <a:t>Tola is a forward-thinking Grade 10 student who has big dreams of retiring by age 40 and travelling the world. He recognizes that early retirement requires careful planning. He recently inherited $80,000.</a:t>
            </a:r>
            <a:endParaRPr lang="en-US"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EF4150C8-AB58-8909-89DE-54E66E413722}"/>
              </a:ext>
            </a:extLst>
          </p:cNvPr>
          <p:cNvGraphicFramePr>
            <a:graphicFrameLocks noGrp="1"/>
          </p:cNvGraphicFramePr>
          <p:nvPr/>
        </p:nvGraphicFramePr>
        <p:xfrm>
          <a:off x="614724" y="3290633"/>
          <a:ext cx="11059405" cy="2605475"/>
        </p:xfrm>
        <a:graphic>
          <a:graphicData uri="http://schemas.openxmlformats.org/drawingml/2006/table">
            <a:tbl>
              <a:tblPr firstRow="1" bandRow="1">
                <a:tableStyleId>{5C22544A-7EE6-4342-B048-85BDC9FD1C3A}</a:tableStyleId>
              </a:tblPr>
              <a:tblGrid>
                <a:gridCol w="2188437">
                  <a:extLst>
                    <a:ext uri="{9D8B030D-6E8A-4147-A177-3AD203B41FA5}">
                      <a16:colId xmlns:a16="http://schemas.microsoft.com/office/drawing/2014/main" val="2324842690"/>
                    </a:ext>
                  </a:extLst>
                </a:gridCol>
                <a:gridCol w="8870968">
                  <a:extLst>
                    <a:ext uri="{9D8B030D-6E8A-4147-A177-3AD203B41FA5}">
                      <a16:colId xmlns:a16="http://schemas.microsoft.com/office/drawing/2014/main" val="148973809"/>
                    </a:ext>
                  </a:extLst>
                </a:gridCol>
              </a:tblGrid>
              <a:tr h="766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Century Gothic" panose="020B0502020202020204" pitchFamily="34" charset="0"/>
                        </a:rPr>
                        <a:t>Timeline of goal (short term, medium term or long term?)</a:t>
                      </a:r>
                    </a:p>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837130">
                <a:tc>
                  <a:txBody>
                    <a:bodyPr/>
                    <a:lstStyle/>
                    <a:p>
                      <a:r>
                        <a:rPr lang="en-US" sz="1500" b="1" dirty="0">
                          <a:latin typeface="Century Gothic" panose="020B0502020202020204" pitchFamily="34" charset="0"/>
                        </a:rPr>
                        <a:t>Suggested savings/ </a:t>
                      </a:r>
                    </a:p>
                    <a:p>
                      <a:pPr lvl="0">
                        <a:buNone/>
                      </a:pPr>
                      <a:r>
                        <a:rPr lang="en-US" sz="1500" b="1" dirty="0">
                          <a:latin typeface="Century Gothic" panose="020B0502020202020204" pitchFamily="34" charset="0"/>
                        </a:rPr>
                        <a:t>investment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83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Century Gothic" panose="020B0502020202020204" pitchFamily="34" charset="0"/>
                        </a:rPr>
                        <a:t>Rationale (why did you choose this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119902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43538-70D0-F1AC-0386-1E74CF064B6A}"/>
              </a:ext>
            </a:extLst>
          </p:cNvPr>
          <p:cNvSpPr>
            <a:spLocks noGrp="1"/>
          </p:cNvSpPr>
          <p:nvPr>
            <p:ph type="ctrTitle"/>
          </p:nvPr>
        </p:nvSpPr>
        <p:spPr/>
        <p:txBody>
          <a:bodyPr/>
          <a:lstStyle/>
          <a:p>
            <a:r>
              <a:rPr lang="en-US" sz="3200" dirty="0">
                <a:cs typeface="Calibri Light"/>
              </a:rPr>
              <a:t>Homework: Reflection</a:t>
            </a:r>
            <a:endParaRPr lang="en-US" dirty="0"/>
          </a:p>
        </p:txBody>
      </p:sp>
      <p:sp>
        <p:nvSpPr>
          <p:cNvPr id="4" name="Slide Number Placeholder 3">
            <a:extLst>
              <a:ext uri="{FF2B5EF4-FFF2-40B4-BE49-F238E27FC236}">
                <a16:creationId xmlns:a16="http://schemas.microsoft.com/office/drawing/2014/main" id="{2940E560-B7CD-DB96-4B8D-6FA9F9E7D8EB}"/>
              </a:ext>
            </a:extLst>
          </p:cNvPr>
          <p:cNvSpPr>
            <a:spLocks noGrp="1"/>
          </p:cNvSpPr>
          <p:nvPr>
            <p:ph type="sldNum" sz="quarter" idx="12"/>
          </p:nvPr>
        </p:nvSpPr>
        <p:spPr/>
        <p:txBody>
          <a:bodyPr/>
          <a:lstStyle/>
          <a:p>
            <a:fld id="{DFDF98CC-160E-494C-8C3C-8CDC5FA257DE}" type="slidenum">
              <a:rPr lang="en-US" smtClean="0"/>
              <a:t>16</a:t>
            </a:fld>
            <a:endParaRPr lang="en-US" dirty="0"/>
          </a:p>
        </p:txBody>
      </p:sp>
      <p:sp>
        <p:nvSpPr>
          <p:cNvPr id="7" name="TextBox 6">
            <a:extLst>
              <a:ext uri="{FF2B5EF4-FFF2-40B4-BE49-F238E27FC236}">
                <a16:creationId xmlns:a16="http://schemas.microsoft.com/office/drawing/2014/main" id="{7D71D4A0-D577-702B-5F93-C2F4FDE0C321}"/>
              </a:ext>
            </a:extLst>
          </p:cNvPr>
          <p:cNvSpPr txBox="1"/>
          <p:nvPr/>
        </p:nvSpPr>
        <p:spPr>
          <a:xfrm>
            <a:off x="517869" y="2328339"/>
            <a:ext cx="5912911" cy="3293209"/>
          </a:xfrm>
          <a:prstGeom prst="rect">
            <a:avLst/>
          </a:prstGeom>
          <a:noFill/>
        </p:spPr>
        <p:txBody>
          <a:bodyPr wrap="square">
            <a:spAutoFit/>
          </a:bodyPr>
          <a:lstStyle/>
          <a:p>
            <a:pPr marL="0" indent="0">
              <a:buNone/>
            </a:pPr>
            <a:r>
              <a:rPr lang="en-US" sz="2600" dirty="0">
                <a:latin typeface="Century Gothic" panose="020B0502020202020204" pitchFamily="34" charset="0"/>
                <a:ea typeface="Open Sans"/>
                <a:cs typeface="Open Sans"/>
              </a:rPr>
              <a:t>Choose one of your personal financial goals and</a:t>
            </a:r>
            <a:endParaRPr lang="en-US" sz="2600" dirty="0">
              <a:latin typeface="Century Gothic" panose="020B0502020202020204" pitchFamily="34" charset="0"/>
              <a:cs typeface="Calibri" panose="020F0502020204030204"/>
            </a:endParaRPr>
          </a:p>
          <a:p>
            <a:pPr marL="279400" lvl="1" indent="-265113">
              <a:buClr>
                <a:schemeClr val="tx1"/>
              </a:buClr>
              <a:buFont typeface="Arial" panose="020B0604020202020204" pitchFamily="34" charset="0"/>
              <a:buChar char="•"/>
            </a:pPr>
            <a:r>
              <a:rPr lang="en-US" sz="2600" dirty="0">
                <a:latin typeface="Century Gothic" panose="020B0502020202020204" pitchFamily="34" charset="0"/>
                <a:ea typeface="Open Sans"/>
                <a:cs typeface="Open Sans"/>
              </a:rPr>
              <a:t>describe the goal</a:t>
            </a:r>
            <a:endParaRPr lang="en-US" sz="2600" dirty="0">
              <a:latin typeface="Century Gothic" panose="020B0502020202020204" pitchFamily="34" charset="0"/>
              <a:cs typeface="Calibri"/>
            </a:endParaRPr>
          </a:p>
          <a:p>
            <a:pPr marL="279400" lvl="1" indent="-265113">
              <a:buClr>
                <a:schemeClr val="tx1"/>
              </a:buClr>
              <a:buFont typeface="Arial" panose="020B0604020202020204" pitchFamily="34" charset="0"/>
              <a:buChar char="•"/>
            </a:pPr>
            <a:r>
              <a:rPr lang="en-US" sz="2600" dirty="0">
                <a:latin typeface="Century Gothic" panose="020B0502020202020204" pitchFamily="34" charset="0"/>
                <a:ea typeface="Open Sans"/>
                <a:cs typeface="Open Sans"/>
              </a:rPr>
              <a:t>categorize it as short term, medium term or long term</a:t>
            </a:r>
            <a:endParaRPr lang="en-US" sz="2600" dirty="0">
              <a:latin typeface="Century Gothic" panose="020B0502020202020204" pitchFamily="34" charset="0"/>
              <a:cs typeface="Calibri"/>
            </a:endParaRPr>
          </a:p>
          <a:p>
            <a:pPr marL="279400" lvl="1" indent="-265113">
              <a:buClr>
                <a:schemeClr val="tx1"/>
              </a:buClr>
              <a:buFont typeface="Arial" panose="020B0604020202020204" pitchFamily="34" charset="0"/>
              <a:buChar char="•"/>
            </a:pPr>
            <a:r>
              <a:rPr lang="en-US" sz="2600" dirty="0">
                <a:latin typeface="Century Gothic" panose="020B0502020202020204" pitchFamily="34" charset="0"/>
                <a:ea typeface="Open Sans"/>
                <a:cs typeface="Open Sans"/>
              </a:rPr>
              <a:t>explain how you would invest your money now, in order to achieve your goal</a:t>
            </a:r>
            <a:endParaRPr lang="en-US" sz="2600" dirty="0">
              <a:latin typeface="Century Gothic" panose="020B0502020202020204" pitchFamily="34" charset="0"/>
              <a:cs typeface="Calibri"/>
            </a:endParaRPr>
          </a:p>
        </p:txBody>
      </p:sp>
      <p:sp>
        <p:nvSpPr>
          <p:cNvPr id="8" name="Oval 7">
            <a:extLst>
              <a:ext uri="{FF2B5EF4-FFF2-40B4-BE49-F238E27FC236}">
                <a16:creationId xmlns:a16="http://schemas.microsoft.com/office/drawing/2014/main" id="{30732D43-980D-FCC6-A49E-0E7890D725B1}"/>
              </a:ext>
            </a:extLst>
          </p:cNvPr>
          <p:cNvSpPr/>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9" name="Picture 8">
            <a:extLst>
              <a:ext uri="{FF2B5EF4-FFF2-40B4-BE49-F238E27FC236}">
                <a16:creationId xmlns:a16="http://schemas.microsoft.com/office/drawing/2014/main" id="{9B4DBF50-F614-689D-B6BB-E9D8F8786333}"/>
              </a:ext>
            </a:extLst>
          </p:cNvPr>
          <p:cNvPicPr>
            <a:picLocks noChangeAspect="1"/>
          </p:cNvPicPr>
          <p:nvPr/>
        </p:nvPicPr>
        <p:blipFill>
          <a:blip r:embed="rId2"/>
          <a:stretch>
            <a:fillRect/>
          </a:stretch>
        </p:blipFill>
        <p:spPr>
          <a:xfrm>
            <a:off x="8537189" y="3002058"/>
            <a:ext cx="1806024" cy="1970208"/>
          </a:xfrm>
          <a:prstGeom prst="rect">
            <a:avLst/>
          </a:prstGeom>
        </p:spPr>
      </p:pic>
    </p:spTree>
    <p:extLst>
      <p:ext uri="{BB962C8B-B14F-4D97-AF65-F5344CB8AC3E}">
        <p14:creationId xmlns:p14="http://schemas.microsoft.com/office/powerpoint/2010/main" val="37882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rmAutofit/>
          </a:bodyPr>
          <a:lstStyle/>
          <a:p>
            <a:pPr>
              <a:buClr>
                <a:schemeClr val="dk2"/>
              </a:buClr>
              <a:buSzPts val="4400"/>
            </a:pPr>
            <a:r>
              <a:rPr lang="en-US" sz="3200" dirty="0">
                <a:cs typeface="Calibri Light"/>
              </a:rPr>
              <a:t>Review</a:t>
            </a:r>
            <a:endParaRPr lang="en-US" dirty="0"/>
          </a:p>
        </p:txBody>
      </p:sp>
      <p:sp>
        <p:nvSpPr>
          <p:cNvPr id="241" name="Google Shape;241;p23"/>
          <p:cNvSpPr txBox="1">
            <a:spLocks noGrp="1"/>
          </p:cNvSpPr>
          <p:nvPr>
            <p:ph type="subTitle" idx="1"/>
          </p:nvPr>
        </p:nvSpPr>
        <p:spPr>
          <a:xfrm>
            <a:off x="517870" y="1893870"/>
            <a:ext cx="11158193" cy="4029786"/>
          </a:xfrm>
          <a:prstGeom prst="rect">
            <a:avLst/>
          </a:prstGeom>
        </p:spPr>
        <p:txBody>
          <a:bodyPr spcFirstLastPara="1" vert="horz" lIns="91440" tIns="45720" rIns="91440" bIns="45720" rtlCol="0" anchorCtr="0">
            <a:normAutofit/>
          </a:bodyPr>
          <a:lstStyle/>
          <a:p>
            <a:r>
              <a:rPr lang="en-US" sz="3000" dirty="0">
                <a:cs typeface="Calibri"/>
              </a:rPr>
              <a:t>What’s the difference between saving and investing?</a:t>
            </a:r>
          </a:p>
          <a:p>
            <a:r>
              <a:rPr lang="en-US" sz="3000" dirty="0">
                <a:cs typeface="Calibri"/>
              </a:rPr>
              <a:t>What are asset classes?</a:t>
            </a:r>
          </a:p>
          <a:p>
            <a:r>
              <a:rPr lang="en-US" sz="3000" dirty="0">
                <a:cs typeface="Calibri"/>
              </a:rPr>
              <a:t>What traditional and alternative asset classes can you remember?</a:t>
            </a:r>
            <a:endParaRPr lang="en-US" sz="3000" dirty="0"/>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2</a:t>
            </a:fld>
            <a:endParaRPr lang="en-US" dirty="0"/>
          </a:p>
        </p:txBody>
      </p:sp>
    </p:spTree>
    <p:extLst>
      <p:ext uri="{BB962C8B-B14F-4D97-AF65-F5344CB8AC3E}">
        <p14:creationId xmlns:p14="http://schemas.microsoft.com/office/powerpoint/2010/main" val="159313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rmAutofit/>
          </a:bodyPr>
          <a:lstStyle/>
          <a:p>
            <a:pPr>
              <a:buClr>
                <a:schemeClr val="dk2"/>
              </a:buClr>
              <a:buSzPts val="4400"/>
            </a:pPr>
            <a:r>
              <a:rPr lang="en-US" sz="3200" dirty="0">
                <a:ea typeface="Open Sans"/>
                <a:cs typeface="Open Sans"/>
              </a:rPr>
              <a:t>Think, pair, share</a:t>
            </a:r>
            <a:endParaRPr lang="en-US" dirty="0"/>
          </a:p>
        </p:txBody>
      </p:sp>
      <p:sp>
        <p:nvSpPr>
          <p:cNvPr id="241" name="Google Shape;241;p23"/>
          <p:cNvSpPr txBox="1">
            <a:spLocks noGrp="1"/>
          </p:cNvSpPr>
          <p:nvPr>
            <p:ph type="subTitle" idx="1"/>
          </p:nvPr>
        </p:nvSpPr>
        <p:spPr>
          <a:xfrm>
            <a:off x="517870" y="1893870"/>
            <a:ext cx="11158193" cy="4029786"/>
          </a:xfrm>
          <a:prstGeom prst="rect">
            <a:avLst/>
          </a:prstGeom>
        </p:spPr>
        <p:txBody>
          <a:bodyPr spcFirstLastPara="1" vert="horz" lIns="91440" tIns="45720" rIns="91440" bIns="45720" rtlCol="0" anchorCtr="0">
            <a:normAutofit/>
          </a:bodyPr>
          <a:lstStyle/>
          <a:p>
            <a:pPr marL="365125" indent="-355600">
              <a:lnSpc>
                <a:spcPct val="114999"/>
              </a:lnSpc>
            </a:pPr>
            <a:r>
              <a:rPr lang="en-US" sz="2600" dirty="0">
                <a:solidFill>
                  <a:srgbClr val="000000"/>
                </a:solidFill>
                <a:ea typeface="Open Sans"/>
                <a:cs typeface="Open Sans"/>
              </a:rPr>
              <a:t>Think about two financial goals that you have:</a:t>
            </a:r>
            <a:endParaRPr lang="en-US" sz="2600" dirty="0">
              <a:solidFill>
                <a:srgbClr val="595959"/>
              </a:solidFill>
              <a:ea typeface="Open Sans"/>
            </a:endParaRPr>
          </a:p>
          <a:p>
            <a:pPr marL="666750" lvl="1" indent="-301625" algn="l">
              <a:lnSpc>
                <a:spcPct val="114999"/>
              </a:lnSpc>
              <a:buClr>
                <a:srgbClr val="A2AAAD"/>
              </a:buClr>
              <a:buSzPct val="90000"/>
              <a:buFont typeface="Arial" panose="020B0604020202020204" pitchFamily="34" charset="0"/>
              <a:buChar char="•"/>
            </a:pPr>
            <a:r>
              <a:rPr lang="en-US" sz="2600" dirty="0">
                <a:solidFill>
                  <a:srgbClr val="000000"/>
                </a:solidFill>
                <a:latin typeface="Century Gothic" panose="020B0502020202020204" pitchFamily="34" charset="0"/>
                <a:ea typeface="Open Sans"/>
                <a:cs typeface="Open Sans"/>
              </a:rPr>
              <a:t>one with a time horizon of less than one year</a:t>
            </a:r>
            <a:endParaRPr lang="en-US" sz="2600" dirty="0">
              <a:solidFill>
                <a:srgbClr val="595959"/>
              </a:solidFill>
              <a:latin typeface="Century Gothic" panose="020B0502020202020204" pitchFamily="34" charset="0"/>
              <a:ea typeface="Open Sans"/>
            </a:endParaRPr>
          </a:p>
          <a:p>
            <a:pPr marL="666750" lvl="1" indent="-301625" algn="l">
              <a:lnSpc>
                <a:spcPct val="114999"/>
              </a:lnSpc>
              <a:buClr>
                <a:srgbClr val="A2AAAD"/>
              </a:buClr>
              <a:buSzPct val="90000"/>
              <a:buFont typeface="Arial" panose="020B0604020202020204" pitchFamily="34" charset="0"/>
              <a:buChar char="•"/>
            </a:pPr>
            <a:r>
              <a:rPr lang="en-US" sz="2600" dirty="0">
                <a:solidFill>
                  <a:srgbClr val="000000"/>
                </a:solidFill>
                <a:latin typeface="Century Gothic" panose="020B0502020202020204" pitchFamily="34" charset="0"/>
                <a:ea typeface="Open Sans"/>
                <a:cs typeface="Open Sans"/>
              </a:rPr>
              <a:t>one with a time horizon of more than one year</a:t>
            </a:r>
            <a:endParaRPr lang="en-US" sz="2600" dirty="0">
              <a:solidFill>
                <a:srgbClr val="595959"/>
              </a:solidFill>
              <a:latin typeface="Century Gothic" panose="020B0502020202020204" pitchFamily="34" charset="0"/>
              <a:ea typeface="Open Sans"/>
            </a:endParaRPr>
          </a:p>
          <a:p>
            <a:pPr>
              <a:lnSpc>
                <a:spcPct val="114999"/>
              </a:lnSpc>
            </a:pPr>
            <a:r>
              <a:rPr lang="en-US" sz="2600" dirty="0">
                <a:solidFill>
                  <a:srgbClr val="000000"/>
                </a:solidFill>
                <a:ea typeface="Open Sans"/>
                <a:cs typeface="Open Sans"/>
              </a:rPr>
              <a:t>Share with a partner and discuss how you plan to achieve </a:t>
            </a:r>
            <a:br>
              <a:rPr lang="en-US" sz="2600" dirty="0">
                <a:solidFill>
                  <a:srgbClr val="000000"/>
                </a:solidFill>
                <a:ea typeface="Open Sans"/>
                <a:cs typeface="Open Sans"/>
              </a:rPr>
            </a:br>
            <a:r>
              <a:rPr lang="en-US" sz="2600" dirty="0">
                <a:solidFill>
                  <a:srgbClr val="000000"/>
                </a:solidFill>
                <a:ea typeface="Open Sans"/>
                <a:cs typeface="Open Sans"/>
              </a:rPr>
              <a:t>each goal.</a:t>
            </a:r>
            <a:endParaRPr lang="en-US" sz="2600" dirty="0">
              <a:solidFill>
                <a:srgbClr val="595959"/>
              </a:solidFill>
              <a:ea typeface="Open Sans"/>
            </a:endParaRPr>
          </a:p>
          <a:p>
            <a:pPr>
              <a:lnSpc>
                <a:spcPct val="114999"/>
              </a:lnSpc>
            </a:pPr>
            <a:r>
              <a:rPr lang="en-US" sz="2600" dirty="0">
                <a:solidFill>
                  <a:srgbClr val="000000"/>
                </a:solidFill>
                <a:ea typeface="Open Sans"/>
                <a:cs typeface="Open Sans"/>
              </a:rPr>
              <a:t>Each group will share one of their partner’s goals with the class.</a:t>
            </a:r>
            <a:endParaRPr lang="en-US" sz="2600" dirty="0"/>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3</a:t>
            </a:fld>
            <a:endParaRPr lang="en-US" dirty="0"/>
          </a:p>
        </p:txBody>
      </p:sp>
    </p:spTree>
    <p:extLst>
      <p:ext uri="{BB962C8B-B14F-4D97-AF65-F5344CB8AC3E}">
        <p14:creationId xmlns:p14="http://schemas.microsoft.com/office/powerpoint/2010/main" val="169825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sz="2600" dirty="0">
                <a:cs typeface="Calibri"/>
              </a:rPr>
              <a:t>Investment timelines </a:t>
            </a:r>
            <a:r>
              <a:rPr lang="en-US" sz="2600" dirty="0">
                <a:ea typeface="Open Sans"/>
                <a:cs typeface="Calibri"/>
              </a:rPr>
              <a:t>are the timespan that you will be contributing to the account and investing until the money is needed.</a:t>
            </a:r>
            <a:endParaRPr lang="en-US" sz="2600" dirty="0"/>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9" y="2362203"/>
            <a:ext cx="3185204" cy="2993571"/>
          </a:xfrm>
          <a:prstGeom prst="rect">
            <a:avLst/>
          </a:prstGeom>
        </p:spPr>
        <p:txBody>
          <a:bodyPr>
            <a:normAutofit/>
          </a:bodyPr>
          <a:lstStyle/>
          <a:p>
            <a:pPr marL="9525" marR="0" lvl="0" algn="l">
              <a:lnSpc>
                <a:spcPct val="90000"/>
              </a:lnSpc>
              <a:spcBef>
                <a:spcPts val="1000"/>
              </a:spcBef>
              <a:spcAft>
                <a:spcPts val="0"/>
              </a:spcAft>
              <a:buNone/>
            </a:pPr>
            <a:r>
              <a:rPr lang="en-US" sz="1800" b="1" i="0" u="none" strike="noStrike" noProof="0" dirty="0">
                <a:solidFill>
                  <a:srgbClr val="333F48"/>
                </a:solidFill>
                <a:latin typeface="Century Gothic" panose="020B0502020202020204" pitchFamily="34" charset="0"/>
              </a:rPr>
              <a:t>Short-term financial goals (up to three years or less)</a:t>
            </a:r>
            <a:endParaRPr lang="en-US" sz="1800" b="0" i="0" u="none" strike="noStrike" noProof="0" dirty="0">
              <a:solidFill>
                <a:srgbClr val="333F48"/>
              </a:solidFill>
              <a:latin typeface="Century Gothic" panose="020B0502020202020204" pitchFamily="34" charset="0"/>
            </a:endParaRPr>
          </a:p>
          <a:p>
            <a:pPr marL="225425" marR="0" lvl="0" indent="-215900" algn="l">
              <a:lnSpc>
                <a:spcPct val="90000"/>
              </a:lnSpc>
              <a:spcBef>
                <a:spcPts val="1000"/>
              </a:spcBef>
              <a:spcAft>
                <a:spcPts val="0"/>
              </a:spcAft>
              <a:buClr>
                <a:srgbClr val="A2AAAD"/>
              </a:buClr>
              <a:buFont typeface="Arial"/>
              <a:buChar char="•"/>
            </a:pPr>
            <a:r>
              <a:rPr lang="en-US" sz="1500" b="0" i="0" u="none" strike="noStrike" noProof="0" dirty="0">
                <a:solidFill>
                  <a:srgbClr val="000000"/>
                </a:solidFill>
                <a:latin typeface="Century Gothic" panose="020B0502020202020204" pitchFamily="34" charset="0"/>
              </a:rPr>
              <a:t>Focused on addressing immediate financial needs or managing short-lived financial challenges. </a:t>
            </a:r>
          </a:p>
          <a:p>
            <a:pPr marL="225425" marR="0" lvl="0" indent="-215900" algn="l">
              <a:lnSpc>
                <a:spcPct val="90000"/>
              </a:lnSpc>
              <a:spcBef>
                <a:spcPts val="1000"/>
              </a:spcBef>
              <a:spcAft>
                <a:spcPts val="0"/>
              </a:spcAft>
              <a:buClr>
                <a:srgbClr val="A2AAAD"/>
              </a:buClr>
              <a:buFont typeface="Arial"/>
              <a:buChar char="•"/>
            </a:pPr>
            <a:r>
              <a:rPr lang="en-US" sz="1500" b="0" i="0" u="none" strike="noStrike" noProof="0" dirty="0">
                <a:solidFill>
                  <a:srgbClr val="000000"/>
                </a:solidFill>
                <a:latin typeface="Century Gothic" panose="020B0502020202020204" pitchFamily="34" charset="0"/>
              </a:rPr>
              <a:t>Examples: saving for a vacation, paying off a credit card debt, saving for a car.</a:t>
            </a: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nvCxnSpPr>
        <p:spPr>
          <a:xfrm>
            <a:off x="3962400" y="2362203"/>
            <a:ext cx="0" cy="285205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4</a:t>
            </a:fld>
            <a:endParaRPr lang="en-US"/>
          </a:p>
        </p:txBody>
      </p:sp>
      <p:sp>
        <p:nvSpPr>
          <p:cNvPr id="6" name="Text Placeholder 1">
            <a:extLst>
              <a:ext uri="{FF2B5EF4-FFF2-40B4-BE49-F238E27FC236}">
                <a16:creationId xmlns:a16="http://schemas.microsoft.com/office/drawing/2014/main" id="{081158A2-4E5F-D343-115C-4F4AA2D19973}"/>
              </a:ext>
            </a:extLst>
          </p:cNvPr>
          <p:cNvSpPr txBox="1">
            <a:spLocks/>
          </p:cNvSpPr>
          <p:nvPr/>
        </p:nvSpPr>
        <p:spPr>
          <a:xfrm>
            <a:off x="4336825" y="2362203"/>
            <a:ext cx="3185204" cy="2993571"/>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algn="l">
              <a:lnSpc>
                <a:spcPct val="90000"/>
              </a:lnSpc>
              <a:spcBef>
                <a:spcPts val="1000"/>
              </a:spcBef>
              <a:spcAft>
                <a:spcPts val="0"/>
              </a:spcAft>
              <a:buNone/>
            </a:pPr>
            <a:r>
              <a:rPr lang="en-US" sz="1800" b="1" i="0" u="none" strike="noStrike" noProof="0" dirty="0">
                <a:solidFill>
                  <a:srgbClr val="333F48"/>
                </a:solidFill>
                <a:latin typeface="Century Gothic" panose="020B0502020202020204" pitchFamily="34" charset="0"/>
              </a:rPr>
              <a:t>Medium-term financial goals (three to five years)</a:t>
            </a:r>
            <a:endParaRPr lang="en-US" sz="1800" b="0" i="0" u="none" strike="noStrike" noProof="0" dirty="0">
              <a:solidFill>
                <a:srgbClr val="333F48"/>
              </a:solidFill>
              <a:latin typeface="Century Gothic" panose="020B0502020202020204" pitchFamily="34" charset="0"/>
            </a:endParaRPr>
          </a:p>
          <a:p>
            <a:pPr marL="225425" marR="0" lvl="0" indent="-225425" algn="l">
              <a:lnSpc>
                <a:spcPct val="90000"/>
              </a:lnSpc>
              <a:spcBef>
                <a:spcPts val="1000"/>
              </a:spcBef>
              <a:spcAft>
                <a:spcPts val="0"/>
              </a:spcAft>
              <a:buClr>
                <a:srgbClr val="A2AAAD"/>
              </a:buClr>
              <a:buFont typeface="Arial"/>
              <a:buChar char="•"/>
            </a:pPr>
            <a:r>
              <a:rPr lang="en-US" sz="1600" b="0" i="0" u="none" strike="noStrike" noProof="0" dirty="0">
                <a:solidFill>
                  <a:srgbClr val="000000"/>
                </a:solidFill>
                <a:latin typeface="Century Gothic" panose="020B0502020202020204" pitchFamily="34" charset="0"/>
              </a:rPr>
              <a:t>Usually involve more significant financial commitments and typically serve as  transitions between short-term and long-term financial goals. </a:t>
            </a:r>
          </a:p>
          <a:p>
            <a:pPr marL="225425" marR="0" lvl="0" indent="-225425" algn="l">
              <a:lnSpc>
                <a:spcPct val="90000"/>
              </a:lnSpc>
              <a:spcBef>
                <a:spcPts val="1000"/>
              </a:spcBef>
              <a:spcAft>
                <a:spcPts val="0"/>
              </a:spcAft>
              <a:buClr>
                <a:srgbClr val="A2AAAD"/>
              </a:buClr>
              <a:buFont typeface="Arial"/>
              <a:buChar char="•"/>
            </a:pPr>
            <a:r>
              <a:rPr lang="en-US" sz="1600" b="0" i="0" u="none" strike="noStrike" noProof="0" dirty="0">
                <a:solidFill>
                  <a:srgbClr val="000000"/>
                </a:solidFill>
                <a:latin typeface="Century Gothic" panose="020B0502020202020204" pitchFamily="34" charset="0"/>
              </a:rPr>
              <a:t>Examples: saving for post-secondary education, saving to start a business.</a:t>
            </a:r>
          </a:p>
        </p:txBody>
      </p:sp>
      <p:sp>
        <p:nvSpPr>
          <p:cNvPr id="8" name="Text Placeholder 1">
            <a:extLst>
              <a:ext uri="{FF2B5EF4-FFF2-40B4-BE49-F238E27FC236}">
                <a16:creationId xmlns:a16="http://schemas.microsoft.com/office/drawing/2014/main" id="{CFB92378-AF69-BF18-C449-D84A5FA930B4}"/>
              </a:ext>
            </a:extLst>
          </p:cNvPr>
          <p:cNvSpPr txBox="1">
            <a:spLocks/>
          </p:cNvSpPr>
          <p:nvPr/>
        </p:nvSpPr>
        <p:spPr>
          <a:xfrm>
            <a:off x="8349342" y="2373089"/>
            <a:ext cx="3185204" cy="2993571"/>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algn="l">
              <a:lnSpc>
                <a:spcPct val="90000"/>
              </a:lnSpc>
              <a:spcBef>
                <a:spcPts val="1000"/>
              </a:spcBef>
              <a:spcAft>
                <a:spcPts val="0"/>
              </a:spcAft>
              <a:buNone/>
            </a:pPr>
            <a:r>
              <a:rPr lang="en-US" sz="1800" b="1" i="0" u="none" strike="noStrike" noProof="0" dirty="0">
                <a:solidFill>
                  <a:srgbClr val="333F48"/>
                </a:solidFill>
                <a:latin typeface="Century Gothic" panose="020B0502020202020204" pitchFamily="34" charset="0"/>
              </a:rPr>
              <a:t>Long-term financial goals (over five years)</a:t>
            </a:r>
            <a:endParaRPr lang="en-US" sz="1800" b="0" i="0" u="none" strike="noStrike" noProof="0" dirty="0">
              <a:solidFill>
                <a:srgbClr val="333F48"/>
              </a:solidFill>
              <a:latin typeface="Century Gothic" panose="020B0502020202020204" pitchFamily="34" charset="0"/>
            </a:endParaRPr>
          </a:p>
          <a:p>
            <a:pPr marL="225425" marR="0" lvl="0" indent="-225425" algn="l">
              <a:lnSpc>
                <a:spcPct val="90000"/>
              </a:lnSpc>
              <a:spcBef>
                <a:spcPts val="1000"/>
              </a:spcBef>
              <a:spcAft>
                <a:spcPts val="0"/>
              </a:spcAft>
              <a:buClr>
                <a:srgbClr val="A2AAAD"/>
              </a:buClr>
              <a:buFont typeface="Arial"/>
              <a:buChar char="•"/>
            </a:pPr>
            <a:r>
              <a:rPr lang="en-US" sz="1600" b="0" i="0" u="none" strike="noStrike" noProof="0" dirty="0">
                <a:solidFill>
                  <a:srgbClr val="000000"/>
                </a:solidFill>
                <a:latin typeface="Century Gothic" panose="020B0502020202020204" pitchFamily="34" charset="0"/>
              </a:rPr>
              <a:t>Typically demand substantial financial planning, investment and commitment.</a:t>
            </a:r>
          </a:p>
          <a:p>
            <a:pPr marL="225425" marR="0" lvl="0" indent="-225425" algn="l">
              <a:lnSpc>
                <a:spcPct val="90000"/>
              </a:lnSpc>
              <a:spcBef>
                <a:spcPts val="1000"/>
              </a:spcBef>
              <a:spcAft>
                <a:spcPts val="0"/>
              </a:spcAft>
              <a:buClr>
                <a:srgbClr val="A2AAAD"/>
              </a:buClr>
              <a:buFont typeface="Arial"/>
              <a:buChar char="•"/>
            </a:pPr>
            <a:r>
              <a:rPr lang="en-US" sz="1600" b="0" i="0" u="none" strike="noStrike" noProof="0" dirty="0">
                <a:solidFill>
                  <a:srgbClr val="000000"/>
                </a:solidFill>
                <a:latin typeface="Century Gothic" panose="020B0502020202020204" pitchFamily="34" charset="0"/>
              </a:rPr>
              <a:t>Examples: buying a home, retirement planning.</a:t>
            </a:r>
          </a:p>
        </p:txBody>
      </p:sp>
      <p:cxnSp>
        <p:nvCxnSpPr>
          <p:cNvPr id="10" name="Straight Connector 9">
            <a:extLst>
              <a:ext uri="{FF2B5EF4-FFF2-40B4-BE49-F238E27FC236}">
                <a16:creationId xmlns:a16="http://schemas.microsoft.com/office/drawing/2014/main" id="{DD4150FA-970D-11ED-0CBC-F425E8EBFF0D}"/>
              </a:ext>
            </a:extLst>
          </p:cNvPr>
          <p:cNvCxnSpPr>
            <a:cxnSpLocks/>
          </p:cNvCxnSpPr>
          <p:nvPr/>
        </p:nvCxnSpPr>
        <p:spPr>
          <a:xfrm>
            <a:off x="7935685" y="2362203"/>
            <a:ext cx="0" cy="2862942"/>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C89F83-8D6B-D331-D0A7-0FD308875C65}"/>
              </a:ext>
            </a:extLst>
          </p:cNvPr>
          <p:cNvSpPr txBox="1"/>
          <p:nvPr/>
        </p:nvSpPr>
        <p:spPr>
          <a:xfrm>
            <a:off x="1520714" y="5469327"/>
            <a:ext cx="8817425" cy="400110"/>
          </a:xfrm>
          <a:prstGeom prst="rect">
            <a:avLst/>
          </a:prstGeom>
          <a:noFill/>
        </p:spPr>
        <p:txBody>
          <a:bodyPr wrap="square">
            <a:spAutoFit/>
          </a:bodyPr>
          <a:lstStyle/>
          <a:p>
            <a:pPr marL="0" indent="0" algn="ctr">
              <a:buNone/>
            </a:pPr>
            <a:r>
              <a:rPr lang="en-US" sz="2000" b="1" dirty="0">
                <a:solidFill>
                  <a:srgbClr val="333F48"/>
                </a:solidFill>
                <a:latin typeface="Century Gothic" panose="020B0502020202020204" pitchFamily="34" charset="0"/>
                <a:ea typeface="Open Sans"/>
                <a:cs typeface="Open Sans"/>
              </a:rPr>
              <a:t>What type of investment risk would be advisable for each timeline?</a:t>
            </a:r>
            <a:endParaRPr lang="en-US" sz="2000" b="1" dirty="0">
              <a:solidFill>
                <a:srgbClr val="333F48"/>
              </a:solidFill>
              <a:latin typeface="Century Gothic" panose="020B0502020202020204" pitchFamily="34" charset="0"/>
              <a:cs typeface="Calibri"/>
            </a:endParaRPr>
          </a:p>
        </p:txBody>
      </p:sp>
    </p:spTree>
    <p:extLst>
      <p:ext uri="{BB962C8B-B14F-4D97-AF65-F5344CB8AC3E}">
        <p14:creationId xmlns:p14="http://schemas.microsoft.com/office/powerpoint/2010/main" val="127476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Your financial goals</a:t>
            </a:r>
            <a:endParaRPr dirty="0"/>
          </a:p>
        </p:txBody>
      </p:sp>
      <p:sp>
        <p:nvSpPr>
          <p:cNvPr id="2" name="Slide Number Placeholder 1">
            <a:extLst>
              <a:ext uri="{FF2B5EF4-FFF2-40B4-BE49-F238E27FC236}">
                <a16:creationId xmlns:a16="http://schemas.microsoft.com/office/drawing/2014/main" id="{BC765D79-FDB5-278A-F258-1B8C70CD11C0}"/>
              </a:ext>
            </a:extLst>
          </p:cNvPr>
          <p:cNvSpPr>
            <a:spLocks noGrp="1"/>
          </p:cNvSpPr>
          <p:nvPr>
            <p:ph type="sldNum" sz="quarter" idx="12"/>
          </p:nvPr>
        </p:nvSpPr>
        <p:spPr/>
        <p:txBody>
          <a:bodyPr/>
          <a:lstStyle/>
          <a:p>
            <a:fld id="{DFDF98CC-160E-494C-8C3C-8CDC5FA257DE}" type="slidenum">
              <a:rPr lang="en-US" smtClean="0"/>
              <a:t>5</a:t>
            </a:fld>
            <a:endParaRPr lang="en-US" dirty="0"/>
          </a:p>
        </p:txBody>
      </p:sp>
      <p:graphicFrame>
        <p:nvGraphicFramePr>
          <p:cNvPr id="5" name="Table 4">
            <a:extLst>
              <a:ext uri="{FF2B5EF4-FFF2-40B4-BE49-F238E27FC236}">
                <a16:creationId xmlns:a16="http://schemas.microsoft.com/office/drawing/2014/main" id="{811575D9-20C3-B143-6072-71670B222399}"/>
              </a:ext>
            </a:extLst>
          </p:cNvPr>
          <p:cNvGraphicFramePr>
            <a:graphicFrameLocks noGrp="1"/>
          </p:cNvGraphicFramePr>
          <p:nvPr>
            <p:extLst>
              <p:ext uri="{D42A27DB-BD31-4B8C-83A1-F6EECF244321}">
                <p14:modId xmlns:p14="http://schemas.microsoft.com/office/powerpoint/2010/main" val="3536114218"/>
              </p:ext>
            </p:extLst>
          </p:nvPr>
        </p:nvGraphicFramePr>
        <p:xfrm>
          <a:off x="653143" y="1948544"/>
          <a:ext cx="11059405" cy="3822093"/>
        </p:xfrm>
        <a:graphic>
          <a:graphicData uri="http://schemas.openxmlformats.org/drawingml/2006/table">
            <a:tbl>
              <a:tblPr firstRow="1" bandRow="1">
                <a:tableStyleId>{5C22544A-7EE6-4342-B048-85BDC9FD1C3A}</a:tableStyleId>
              </a:tblPr>
              <a:tblGrid>
                <a:gridCol w="3818222">
                  <a:extLst>
                    <a:ext uri="{9D8B030D-6E8A-4147-A177-3AD203B41FA5}">
                      <a16:colId xmlns:a16="http://schemas.microsoft.com/office/drawing/2014/main" val="2324842690"/>
                    </a:ext>
                  </a:extLst>
                </a:gridCol>
                <a:gridCol w="3422961">
                  <a:extLst>
                    <a:ext uri="{9D8B030D-6E8A-4147-A177-3AD203B41FA5}">
                      <a16:colId xmlns:a16="http://schemas.microsoft.com/office/drawing/2014/main" val="148973809"/>
                    </a:ext>
                  </a:extLst>
                </a:gridCol>
                <a:gridCol w="3818222">
                  <a:extLst>
                    <a:ext uri="{9D8B030D-6E8A-4147-A177-3AD203B41FA5}">
                      <a16:colId xmlns:a16="http://schemas.microsoft.com/office/drawing/2014/main" val="795722063"/>
                    </a:ext>
                  </a:extLst>
                </a:gridCol>
              </a:tblGrid>
              <a:tr h="598713">
                <a:tc>
                  <a:txBody>
                    <a:bodyPr/>
                    <a:lstStyle/>
                    <a:p>
                      <a:r>
                        <a:rPr lang="en-US" sz="1600" dirty="0">
                          <a:solidFill>
                            <a:schemeClr val="tx1"/>
                          </a:solidFill>
                          <a:latin typeface="Century Gothic" panose="020B0502020202020204" pitchFamily="34" charset="0"/>
                        </a:rPr>
                        <a:t>Goal</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en-US" sz="1600" dirty="0">
                          <a:solidFill>
                            <a:schemeClr val="tx1"/>
                          </a:solidFill>
                          <a:latin typeface="Century Gothic" panose="020B0502020202020204" pitchFamily="34" charset="0"/>
                        </a:rPr>
                        <a:t>Investment timeline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en-US" sz="1600" dirty="0">
                          <a:solidFill>
                            <a:schemeClr val="tx1"/>
                          </a:solidFill>
                          <a:latin typeface="Century Gothic" panose="020B0502020202020204" pitchFamily="34" charset="0"/>
                        </a:rPr>
                        <a:t>Type of goal?  </a:t>
                      </a:r>
                    </a:p>
                    <a:p>
                      <a:r>
                        <a:rPr lang="en-US" sz="1600" dirty="0">
                          <a:solidFill>
                            <a:schemeClr val="tx1"/>
                          </a:solidFill>
                          <a:latin typeface="Century Gothic" panose="020B0502020202020204" pitchFamily="34" charset="0"/>
                        </a:rPr>
                        <a:t>(short term, medium term, long term)</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631372">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711258"/>
                  </a:ext>
                </a:extLst>
              </a:tr>
              <a:tr h="631371">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6200475"/>
                  </a:ext>
                </a:extLst>
              </a:tr>
              <a:tr h="674914">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642257">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643466">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256235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D003329-0CFB-7526-D8A7-6DB170F4FE71}"/>
              </a:ext>
            </a:extLst>
          </p:cNvPr>
          <p:cNvSpPr>
            <a:spLocks noGrp="1"/>
          </p:cNvSpPr>
          <p:nvPr>
            <p:ph type="sldNum" sz="quarter" idx="12"/>
          </p:nvPr>
        </p:nvSpPr>
        <p:spPr/>
        <p:txBody>
          <a:bodyPr/>
          <a:lstStyle/>
          <a:p>
            <a:fld id="{DFDF98CC-160E-494C-8C3C-8CDC5FA257DE}" type="slidenum">
              <a:rPr lang="en-US" smtClean="0"/>
              <a:t>6</a:t>
            </a:fld>
            <a:endParaRPr lang="en-US"/>
          </a:p>
        </p:txBody>
      </p:sp>
      <p:sp>
        <p:nvSpPr>
          <p:cNvPr id="13" name="Rectangle 12">
            <a:extLst>
              <a:ext uri="{FF2B5EF4-FFF2-40B4-BE49-F238E27FC236}">
                <a16:creationId xmlns:a16="http://schemas.microsoft.com/office/drawing/2014/main" id="{CDAF2C34-DBBE-A5F1-8E4D-77210AA96C92}"/>
              </a:ext>
            </a:extLst>
          </p:cNvPr>
          <p:cNvSpPr/>
          <p:nvPr/>
        </p:nvSpPr>
        <p:spPr>
          <a:xfrm>
            <a:off x="0" y="1323833"/>
            <a:ext cx="12192000" cy="4697555"/>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Online Media 3" title="Money Gains: Setting Goals &amp; Time Horizons">
            <a:hlinkClick r:id="" action="ppaction://media"/>
            <a:extLst>
              <a:ext uri="{FF2B5EF4-FFF2-40B4-BE49-F238E27FC236}">
                <a16:creationId xmlns:a16="http://schemas.microsoft.com/office/drawing/2014/main" id="{77FB4448-A865-D702-3D76-AE11D1E33E7B}"/>
              </a:ext>
            </a:extLst>
          </p:cNvPr>
          <p:cNvPicPr>
            <a:picLocks noRot="1" noChangeAspect="1"/>
          </p:cNvPicPr>
          <p:nvPr>
            <a:videoFile r:link="rId1"/>
          </p:nvPr>
        </p:nvPicPr>
        <p:blipFill>
          <a:blip r:embed="rId4"/>
          <a:stretch>
            <a:fillRect/>
          </a:stretch>
        </p:blipFill>
        <p:spPr>
          <a:xfrm>
            <a:off x="3156984" y="1636298"/>
            <a:ext cx="5878031" cy="4046046"/>
          </a:xfrm>
          <a:prstGeom prst="rect">
            <a:avLst/>
          </a:prstGeom>
        </p:spPr>
      </p:pic>
    </p:spTree>
    <p:extLst>
      <p:ext uri="{BB962C8B-B14F-4D97-AF65-F5344CB8AC3E}">
        <p14:creationId xmlns:p14="http://schemas.microsoft.com/office/powerpoint/2010/main" val="218523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a:spLocks noGrp="1"/>
          </p:cNvSpPr>
          <p:nvPr>
            <p:ph type="title"/>
          </p:nvPr>
        </p:nvSpPr>
        <p:spPr>
          <a:xfrm>
            <a:off x="393687" y="1160463"/>
            <a:ext cx="10143812" cy="532370"/>
          </a:xfrm>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Review: Asset classes</a:t>
            </a:r>
            <a:endParaRPr dirty="0"/>
          </a:p>
        </p:txBody>
      </p:sp>
      <p:sp>
        <p:nvSpPr>
          <p:cNvPr id="4" name="Slide Number Placeholder 3">
            <a:extLst>
              <a:ext uri="{FF2B5EF4-FFF2-40B4-BE49-F238E27FC236}">
                <a16:creationId xmlns:a16="http://schemas.microsoft.com/office/drawing/2014/main" id="{9F9DA20D-89FC-3D84-30DB-872719E06555}"/>
              </a:ext>
            </a:extLst>
          </p:cNvPr>
          <p:cNvSpPr>
            <a:spLocks noGrp="1"/>
          </p:cNvSpPr>
          <p:nvPr>
            <p:ph type="sldNum" sz="quarter" idx="12"/>
          </p:nvPr>
        </p:nvSpPr>
        <p:spPr/>
        <p:txBody>
          <a:bodyPr/>
          <a:lstStyle/>
          <a:p>
            <a:fld id="{DFDF98CC-160E-494C-8C3C-8CDC5FA257DE}" type="slidenum">
              <a:rPr lang="en-US" smtClean="0"/>
              <a:t>7</a:t>
            </a:fld>
            <a:endParaRPr lang="en-US" dirty="0"/>
          </a:p>
        </p:txBody>
      </p:sp>
      <p:pic>
        <p:nvPicPr>
          <p:cNvPr id="8" name="Picture 7" descr="asset">
            <a:extLst>
              <a:ext uri="{FF2B5EF4-FFF2-40B4-BE49-F238E27FC236}">
                <a16:creationId xmlns:a16="http://schemas.microsoft.com/office/drawing/2014/main" id="{5A2F4B28-9E2E-102F-05C5-F00C00F7E03C}"/>
              </a:ext>
            </a:extLst>
          </p:cNvPr>
          <p:cNvPicPr>
            <a:picLocks noChangeAspect="1"/>
          </p:cNvPicPr>
          <p:nvPr/>
        </p:nvPicPr>
        <p:blipFill>
          <a:blip r:embed="rId3"/>
          <a:stretch>
            <a:fillRect/>
          </a:stretch>
        </p:blipFill>
        <p:spPr>
          <a:xfrm>
            <a:off x="517869" y="1905000"/>
            <a:ext cx="2554651" cy="4116388"/>
          </a:xfrm>
          <a:prstGeom prst="rect">
            <a:avLst/>
          </a:prstGeom>
        </p:spPr>
      </p:pic>
      <p:sp>
        <p:nvSpPr>
          <p:cNvPr id="9" name="Text Placeholder 4">
            <a:extLst>
              <a:ext uri="{FF2B5EF4-FFF2-40B4-BE49-F238E27FC236}">
                <a16:creationId xmlns:a16="http://schemas.microsoft.com/office/drawing/2014/main" id="{7D0C4959-AAD7-E4DC-EE8B-AE29163FBB19}"/>
              </a:ext>
            </a:extLst>
          </p:cNvPr>
          <p:cNvSpPr txBox="1">
            <a:spLocks/>
          </p:cNvSpPr>
          <p:nvPr/>
        </p:nvSpPr>
        <p:spPr>
          <a:xfrm>
            <a:off x="3353764" y="1817912"/>
            <a:ext cx="2742236" cy="4446134"/>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a:r>
              <a:rPr lang="en-US" sz="1600" b="1" dirty="0">
                <a:solidFill>
                  <a:srgbClr val="333F48"/>
                </a:solidFill>
                <a:latin typeface="Century Gothic" panose="020B0502020202020204" pitchFamily="34" charset="0"/>
                <a:cs typeface="Calibri"/>
              </a:rPr>
              <a:t>Traditional assets</a:t>
            </a:r>
            <a:endParaRPr lang="en-US" sz="1600" b="1" dirty="0">
              <a:solidFill>
                <a:srgbClr val="333F48"/>
              </a:solidFill>
              <a:latin typeface="Century Gothic" panose="020B0502020202020204" pitchFamily="34" charset="0"/>
            </a:endParaRPr>
          </a:p>
          <a:p>
            <a:pPr marL="9525"/>
            <a:r>
              <a:rPr lang="en-US" sz="1300" b="1" dirty="0">
                <a:solidFill>
                  <a:srgbClr val="205885"/>
                </a:solidFill>
                <a:latin typeface="Century Gothic" panose="020B0502020202020204" pitchFamily="34" charset="0"/>
              </a:rPr>
              <a:t>Stocks</a:t>
            </a:r>
            <a:r>
              <a:rPr lang="en-US" sz="1300" b="1" dirty="0">
                <a:solidFill>
                  <a:srgbClr val="007296"/>
                </a:solidFill>
                <a:latin typeface="Century Gothic" panose="020B0502020202020204" pitchFamily="34" charset="0"/>
              </a:rPr>
              <a:t> </a:t>
            </a:r>
            <a:endParaRPr lang="en-US" sz="1300" b="1" dirty="0">
              <a:latin typeface="Century Gothic" panose="020B0502020202020204" pitchFamily="34" charset="0"/>
              <a:cs typeface="Calibri"/>
            </a:endParaRPr>
          </a:p>
          <a:p>
            <a:pPr>
              <a:lnSpc>
                <a:spcPct val="114999"/>
              </a:lnSpc>
              <a:spcBef>
                <a:spcPts val="0"/>
              </a:spcBef>
            </a:pPr>
            <a:r>
              <a:rPr lang="en-US" sz="1300" dirty="0">
                <a:solidFill>
                  <a:srgbClr val="36424A"/>
                </a:solidFill>
                <a:latin typeface="Century Gothic" panose="020B0502020202020204" pitchFamily="34" charset="0"/>
              </a:rPr>
              <a:t>Having stocks in company represents owning a part of it.</a:t>
            </a:r>
            <a:endParaRPr lang="en-US" sz="1300" b="1" dirty="0">
              <a:solidFill>
                <a:srgbClr val="000000"/>
              </a:solidFill>
              <a:latin typeface="Century Gothic" panose="020B0502020202020204" pitchFamily="34" charset="0"/>
            </a:endParaRPr>
          </a:p>
          <a:p>
            <a:pPr>
              <a:lnSpc>
                <a:spcPct val="114999"/>
              </a:lnSpc>
            </a:pPr>
            <a:r>
              <a:rPr lang="en-US" sz="1300" b="1" dirty="0">
                <a:solidFill>
                  <a:srgbClr val="205885"/>
                </a:solidFill>
                <a:latin typeface="Century Gothic" panose="020B0502020202020204" pitchFamily="34" charset="0"/>
              </a:rPr>
              <a:t>Bonds (fixed income, fixed interest, debt)</a:t>
            </a:r>
            <a:endParaRPr lang="en-US" sz="1300" b="1" dirty="0">
              <a:solidFill>
                <a:srgbClr val="205885"/>
              </a:solidFill>
              <a:latin typeface="Century Gothic" panose="020B0502020202020204" pitchFamily="34" charset="0"/>
              <a:cs typeface="Calibri"/>
            </a:endParaRPr>
          </a:p>
          <a:p>
            <a:pPr>
              <a:lnSpc>
                <a:spcPct val="114999"/>
              </a:lnSpc>
              <a:spcBef>
                <a:spcPts val="0"/>
              </a:spcBef>
            </a:pPr>
            <a:r>
              <a:rPr lang="en-US" sz="1300" dirty="0">
                <a:solidFill>
                  <a:srgbClr val="36424A"/>
                </a:solidFill>
                <a:latin typeface="Century Gothic" panose="020B0502020202020204" pitchFamily="34" charset="0"/>
              </a:rPr>
              <a:t>A bond is a loan made to a company or government when it needs to raise money. </a:t>
            </a:r>
            <a:endParaRPr lang="en-US" sz="1300" dirty="0">
              <a:latin typeface="Century Gothic" panose="020B0502020202020204" pitchFamily="34" charset="0"/>
            </a:endParaRPr>
          </a:p>
          <a:p>
            <a:pPr marL="9525">
              <a:lnSpc>
                <a:spcPct val="114999"/>
              </a:lnSpc>
            </a:pPr>
            <a:r>
              <a:rPr lang="en-US" sz="1300" b="1" dirty="0">
                <a:solidFill>
                  <a:srgbClr val="205885"/>
                </a:solidFill>
                <a:latin typeface="Century Gothic" panose="020B0502020202020204" pitchFamily="34" charset="0"/>
              </a:rPr>
              <a:t>Cash and cash equivalents</a:t>
            </a:r>
          </a:p>
          <a:p>
            <a:pPr>
              <a:lnSpc>
                <a:spcPct val="114999"/>
              </a:lnSpc>
              <a:spcBef>
                <a:spcPts val="0"/>
              </a:spcBef>
            </a:pPr>
            <a:r>
              <a:rPr lang="en-US" sz="1300" dirty="0">
                <a:solidFill>
                  <a:srgbClr val="36424A"/>
                </a:solidFill>
                <a:latin typeface="Century Gothic" panose="020B0502020202020204" pitchFamily="34" charset="0"/>
              </a:rPr>
              <a:t>Cash equivalents are high-quality investments that can be converted into cash immediately. </a:t>
            </a:r>
            <a:endParaRPr lang="en-US" sz="1300" dirty="0">
              <a:latin typeface="Century Gothic" panose="020B0502020202020204" pitchFamily="34" charset="0"/>
            </a:endParaRPr>
          </a:p>
          <a:p>
            <a:pPr>
              <a:lnSpc>
                <a:spcPct val="114999"/>
              </a:lnSpc>
            </a:pPr>
            <a:endParaRPr lang="en-US" sz="1300" dirty="0">
              <a:solidFill>
                <a:srgbClr val="36424A"/>
              </a:solidFill>
              <a:latin typeface="Century Gothic" panose="020B0502020202020204" pitchFamily="34" charset="0"/>
            </a:endParaRPr>
          </a:p>
          <a:p>
            <a:pPr>
              <a:lnSpc>
                <a:spcPct val="114999"/>
              </a:lnSpc>
            </a:pPr>
            <a:endParaRPr lang="en-US" sz="1300" dirty="0">
              <a:latin typeface="Century Gothic" panose="020B0502020202020204" pitchFamily="34" charset="0"/>
            </a:endParaRPr>
          </a:p>
        </p:txBody>
      </p:sp>
      <p:sp>
        <p:nvSpPr>
          <p:cNvPr id="10" name="Content Placeholder 6">
            <a:extLst>
              <a:ext uri="{FF2B5EF4-FFF2-40B4-BE49-F238E27FC236}">
                <a16:creationId xmlns:a16="http://schemas.microsoft.com/office/drawing/2014/main" id="{7334976E-1015-F44D-C6B8-065BF85934DF}"/>
              </a:ext>
            </a:extLst>
          </p:cNvPr>
          <p:cNvSpPr txBox="1">
            <a:spLocks/>
          </p:cNvSpPr>
          <p:nvPr/>
        </p:nvSpPr>
        <p:spPr>
          <a:xfrm>
            <a:off x="6235398" y="1784136"/>
            <a:ext cx="5438733" cy="4446134"/>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300" b="1" dirty="0">
                <a:latin typeface="Century Gothic" panose="020B0502020202020204" pitchFamily="34" charset="0"/>
                <a:cs typeface="Calibri"/>
              </a:rPr>
              <a:t>Alternative: </a:t>
            </a:r>
            <a:r>
              <a:rPr lang="en-US" sz="1300" dirty="0">
                <a:solidFill>
                  <a:srgbClr val="36424A"/>
                </a:solidFill>
                <a:latin typeface="Century Gothic" panose="020B0502020202020204" pitchFamily="34" charset="0"/>
                <a:ea typeface="+mn-lt"/>
                <a:cs typeface="+mn-lt"/>
              </a:rPr>
              <a:t>Alternative asset classes generally include groups of securities beyond stocks, bonds and cash.</a:t>
            </a:r>
          </a:p>
          <a:p>
            <a:pPr>
              <a:spcBef>
                <a:spcPts val="600"/>
              </a:spcBef>
            </a:pPr>
            <a:r>
              <a:rPr lang="en-US" sz="1300" dirty="0">
                <a:solidFill>
                  <a:srgbClr val="36424A"/>
                </a:solidFill>
                <a:latin typeface="Century Gothic" panose="020B0502020202020204" pitchFamily="34" charset="0"/>
                <a:ea typeface="+mn-lt"/>
                <a:cs typeface="+mn-lt"/>
              </a:rPr>
              <a:t>Real estate and commodities such as gold are considered alternative asset classes.</a:t>
            </a:r>
          </a:p>
          <a:p>
            <a:r>
              <a:rPr lang="en-US" sz="1300" b="1" dirty="0">
                <a:latin typeface="Century Gothic" panose="020B0502020202020204" pitchFamily="34" charset="0"/>
                <a:ea typeface="+mn-lt"/>
                <a:cs typeface="+mn-lt"/>
              </a:rPr>
              <a:t>Commodities: </a:t>
            </a:r>
            <a:r>
              <a:rPr lang="en-US" sz="1300" dirty="0">
                <a:latin typeface="Century Gothic" panose="020B0502020202020204" pitchFamily="34" charset="0"/>
              </a:rPr>
              <a:t>Commodities include raw materials or resources such as gold, oil and natural gas. </a:t>
            </a:r>
          </a:p>
          <a:p>
            <a:r>
              <a:rPr lang="en-US" sz="1300" b="1" dirty="0">
                <a:solidFill>
                  <a:srgbClr val="205885"/>
                </a:solidFill>
                <a:latin typeface="Century Gothic" panose="020B0502020202020204" pitchFamily="34" charset="0"/>
                <a:ea typeface="+mn-lt"/>
                <a:cs typeface="+mn-lt"/>
              </a:rPr>
              <a:t>Real estate </a:t>
            </a:r>
            <a:endParaRPr lang="en-US" sz="1300" dirty="0">
              <a:solidFill>
                <a:srgbClr val="205885"/>
              </a:solidFill>
              <a:latin typeface="Century Gothic" panose="020B0502020202020204" pitchFamily="34" charset="0"/>
              <a:ea typeface="+mn-lt"/>
              <a:cs typeface="+mn-lt"/>
            </a:endParaRPr>
          </a:p>
          <a:p>
            <a:pPr>
              <a:spcBef>
                <a:spcPts val="0"/>
              </a:spcBef>
            </a:pPr>
            <a:r>
              <a:rPr lang="en-US" sz="1300" b="1" dirty="0">
                <a:latin typeface="Century Gothic" panose="020B0502020202020204" pitchFamily="34" charset="0"/>
                <a:ea typeface="+mn-lt"/>
                <a:cs typeface="+mn-lt"/>
              </a:rPr>
              <a:t>REITS: </a:t>
            </a:r>
            <a:r>
              <a:rPr lang="en-US" sz="1300" dirty="0">
                <a:latin typeface="Century Gothic" panose="020B0502020202020204" pitchFamily="34" charset="0"/>
              </a:rPr>
              <a:t>Real estate, in the context of investing, may be physical property or an investment in a company that owns and operates income-producing real estate, called a real estate investment trust (REIT).</a:t>
            </a:r>
          </a:p>
          <a:p>
            <a:pPr>
              <a:spcBef>
                <a:spcPts val="600"/>
              </a:spcBef>
            </a:pPr>
            <a:r>
              <a:rPr lang="en-US" sz="1300" dirty="0">
                <a:latin typeface="Century Gothic" panose="020B0502020202020204" pitchFamily="34" charset="0"/>
              </a:rPr>
              <a:t>Many REITs are publicly traded, allowing investors to buy and sell them like stocks.</a:t>
            </a:r>
          </a:p>
          <a:p>
            <a:r>
              <a:rPr lang="en-US" sz="1300" b="1" dirty="0">
                <a:solidFill>
                  <a:srgbClr val="205885"/>
                </a:solidFill>
                <a:latin typeface="Century Gothic" panose="020B0502020202020204" pitchFamily="34" charset="0"/>
                <a:cs typeface="Calibri"/>
              </a:rPr>
              <a:t>Digital assets</a:t>
            </a:r>
          </a:p>
          <a:p>
            <a:pPr>
              <a:spcBef>
                <a:spcPts val="0"/>
              </a:spcBef>
            </a:pPr>
            <a:r>
              <a:rPr lang="en-US" sz="1300" dirty="0">
                <a:latin typeface="Century Gothic" panose="020B0502020202020204" pitchFamily="34" charset="0"/>
              </a:rPr>
              <a:t>Digital assets include anything that is created and stored digitally, and make up an emerging asset class. Cryptocurrencies, such as bitcoin, non-fungible tokens (NFTs), digital art and even virtual property are considered digital assets.</a:t>
            </a:r>
            <a:endParaRPr lang="en-US" sz="1300" dirty="0">
              <a:solidFill>
                <a:schemeClr val="accent2"/>
              </a:solidFill>
              <a:latin typeface="Century Gothic" panose="020B0502020202020204" pitchFamily="34" charset="0"/>
              <a:cs typeface="Calibri"/>
            </a:endParaRPr>
          </a:p>
          <a:p>
            <a:endParaRPr lang="en-US" sz="1300" dirty="0">
              <a:solidFill>
                <a:schemeClr val="accent2"/>
              </a:solidFill>
              <a:cs typeface="Calibri"/>
            </a:endParaRPr>
          </a:p>
          <a:p>
            <a:endParaRPr lang="en-US" sz="1300" dirty="0">
              <a:solidFill>
                <a:schemeClr val="accent2"/>
              </a:solidFill>
              <a:cs typeface="Calibri"/>
            </a:endParaRPr>
          </a:p>
          <a:p>
            <a:endParaRPr lang="en-US" sz="1300" dirty="0">
              <a:cs typeface="Calibri"/>
            </a:endParaRPr>
          </a:p>
        </p:txBody>
      </p:sp>
    </p:spTree>
    <p:extLst>
      <p:ext uri="{BB962C8B-B14F-4D97-AF65-F5344CB8AC3E}">
        <p14:creationId xmlns:p14="http://schemas.microsoft.com/office/powerpoint/2010/main" val="115807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5DC79C-01D9-FBDF-58EC-3B55D5E16B2B}"/>
              </a:ext>
            </a:extLst>
          </p:cNvPr>
          <p:cNvSpPr>
            <a:spLocks noGrp="1"/>
          </p:cNvSpPr>
          <p:nvPr>
            <p:ph type="sldNum" sz="quarter" idx="12"/>
          </p:nvPr>
        </p:nvSpPr>
        <p:spPr/>
        <p:txBody>
          <a:bodyPr/>
          <a:lstStyle/>
          <a:p>
            <a:fld id="{DFDF98CC-160E-494C-8C3C-8CDC5FA257DE}" type="slidenum">
              <a:rPr lang="en-US" smtClean="0"/>
              <a:t>8</a:t>
            </a:fld>
            <a:endParaRPr lang="en-US"/>
          </a:p>
        </p:txBody>
      </p:sp>
      <p:sp>
        <p:nvSpPr>
          <p:cNvPr id="7" name="Google Shape;241;p23">
            <a:extLst>
              <a:ext uri="{FF2B5EF4-FFF2-40B4-BE49-F238E27FC236}">
                <a16:creationId xmlns:a16="http://schemas.microsoft.com/office/drawing/2014/main" id="{CF74F929-4533-4BF6-5702-67B4C94CA2DE}"/>
              </a:ext>
            </a:extLst>
          </p:cNvPr>
          <p:cNvSpPr txBox="1">
            <a:spLocks/>
          </p:cNvSpPr>
          <p:nvPr/>
        </p:nvSpPr>
        <p:spPr>
          <a:xfrm>
            <a:off x="6872327" y="1047737"/>
            <a:ext cx="4804795" cy="5002017"/>
          </a:xfrm>
          <a:prstGeom prst="rect">
            <a:avLst/>
          </a:prstGeom>
        </p:spPr>
        <p:txBody>
          <a:bodyPr spcFirstLastPara="1" vert="horz" lIns="91440" tIns="45720" rIns="91440" bIns="45720" rtlCol="0" anchorCtr="0">
            <a:normAutofit fontScale="925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150" indent="-311150">
              <a:buClr>
                <a:srgbClr val="A2AAAD"/>
              </a:buClr>
              <a:buFont typeface="Arial" panose="020B0604020202020204" pitchFamily="34" charset="0"/>
              <a:buChar char="•"/>
            </a:pPr>
            <a:r>
              <a:rPr lang="en-US" sz="2600" dirty="0">
                <a:latin typeface="Century Gothic" panose="020B0502020202020204" pitchFamily="34" charset="0"/>
                <a:ea typeface="Open Sans"/>
                <a:cs typeface="Open Sans"/>
              </a:rPr>
              <a:t>Short-term goals require more liquid and less risky investments, while long-term goals can tolerate higher-risk investments.</a:t>
            </a:r>
          </a:p>
          <a:p>
            <a:pPr marL="311150" indent="-311150">
              <a:buClr>
                <a:srgbClr val="A2AAAD"/>
              </a:buClr>
              <a:buFont typeface="Arial" panose="020B0604020202020204" pitchFamily="34" charset="0"/>
              <a:buChar char="•"/>
            </a:pPr>
            <a:r>
              <a:rPr lang="en-US" sz="2600" dirty="0">
                <a:latin typeface="Century Gothic" panose="020B0502020202020204" pitchFamily="34" charset="0"/>
                <a:ea typeface="Open Sans"/>
                <a:cs typeface="Open Sans"/>
              </a:rPr>
              <a:t>Medium-term goals fall somewhere in between in terms of risk and liquidity.</a:t>
            </a:r>
          </a:p>
          <a:p>
            <a:pPr marL="311150" indent="-311150">
              <a:buClr>
                <a:srgbClr val="A2AAAD"/>
              </a:buClr>
              <a:buFont typeface="Arial" panose="020B0604020202020204" pitchFamily="34" charset="0"/>
              <a:buChar char="•"/>
            </a:pPr>
            <a:r>
              <a:rPr lang="en-US" sz="2600" dirty="0">
                <a:latin typeface="Century Gothic" panose="020B0502020202020204" pitchFamily="34" charset="0"/>
                <a:ea typeface="Open Sans"/>
                <a:cs typeface="Open Sans"/>
              </a:rPr>
              <a:t>Different investment vehicles are better suited for different timelines.</a:t>
            </a:r>
          </a:p>
        </p:txBody>
      </p:sp>
      <p:graphicFrame>
        <p:nvGraphicFramePr>
          <p:cNvPr id="5" name="Table 4">
            <a:extLst>
              <a:ext uri="{FF2B5EF4-FFF2-40B4-BE49-F238E27FC236}">
                <a16:creationId xmlns:a16="http://schemas.microsoft.com/office/drawing/2014/main" id="{3C0742BB-F5C8-8CFF-1900-81D14C9CFD14}"/>
              </a:ext>
            </a:extLst>
          </p:cNvPr>
          <p:cNvGraphicFramePr>
            <a:graphicFrameLocks noGrp="1"/>
          </p:cNvGraphicFramePr>
          <p:nvPr>
            <p:extLst>
              <p:ext uri="{D42A27DB-BD31-4B8C-83A1-F6EECF244321}">
                <p14:modId xmlns:p14="http://schemas.microsoft.com/office/powerpoint/2010/main" val="2046640422"/>
              </p:ext>
            </p:extLst>
          </p:nvPr>
        </p:nvGraphicFramePr>
        <p:xfrm>
          <a:off x="514877" y="4019391"/>
          <a:ext cx="5907695" cy="1522928"/>
        </p:xfrm>
        <a:graphic>
          <a:graphicData uri="http://schemas.openxmlformats.org/drawingml/2006/table">
            <a:tbl>
              <a:tblPr firstRow="1" bandRow="1">
                <a:tableStyleId>{5C22544A-7EE6-4342-B048-85BDC9FD1C3A}</a:tableStyleId>
              </a:tblPr>
              <a:tblGrid>
                <a:gridCol w="1435311">
                  <a:extLst>
                    <a:ext uri="{9D8B030D-6E8A-4147-A177-3AD203B41FA5}">
                      <a16:colId xmlns:a16="http://schemas.microsoft.com/office/drawing/2014/main" val="2324842690"/>
                    </a:ext>
                  </a:extLst>
                </a:gridCol>
                <a:gridCol w="2236192">
                  <a:extLst>
                    <a:ext uri="{9D8B030D-6E8A-4147-A177-3AD203B41FA5}">
                      <a16:colId xmlns:a16="http://schemas.microsoft.com/office/drawing/2014/main" val="148973809"/>
                    </a:ext>
                  </a:extLst>
                </a:gridCol>
                <a:gridCol w="2236192">
                  <a:extLst>
                    <a:ext uri="{9D8B030D-6E8A-4147-A177-3AD203B41FA5}">
                      <a16:colId xmlns:a16="http://schemas.microsoft.com/office/drawing/2014/main" val="4254545558"/>
                    </a:ext>
                  </a:extLst>
                </a:gridCol>
              </a:tblGrid>
              <a:tr h="432300">
                <a:tc>
                  <a:txBody>
                    <a:bodyPr/>
                    <a:lstStyle/>
                    <a:p>
                      <a:endParaRPr lang="en-US" sz="700" dirty="0">
                        <a:solidFill>
                          <a:schemeClr val="tx1"/>
                        </a:solidFill>
                        <a:latin typeface="Century Gothic" panose="020B0502020202020204" pitchFamily="34" charset="0"/>
                      </a:endParaRPr>
                    </a:p>
                  </a:txBody>
                  <a:tcPr marL="63491" marR="63491" marT="31746" marB="3174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BD4A"/>
                    </a:solidFill>
                  </a:tcPr>
                </a:tc>
                <a:tc>
                  <a:txBody>
                    <a:bodyPr/>
                    <a:lstStyle/>
                    <a:p>
                      <a:pPr algn="ctr"/>
                      <a:r>
                        <a:rPr lang="en-US" sz="1200" dirty="0">
                          <a:solidFill>
                            <a:schemeClr val="tx1"/>
                          </a:solidFill>
                          <a:latin typeface="Century Gothic" panose="020B0502020202020204" pitchFamily="34" charset="0"/>
                        </a:rPr>
                        <a:t>Most aggressive portfolio:</a:t>
                      </a:r>
                    </a:p>
                    <a:p>
                      <a:pPr algn="ctr"/>
                      <a:r>
                        <a:rPr lang="en-US" sz="1200" dirty="0">
                          <a:solidFill>
                            <a:schemeClr val="tx1"/>
                          </a:solidFill>
                          <a:latin typeface="Century Gothic" panose="020B0502020202020204" pitchFamily="34" charset="0"/>
                        </a:rPr>
                        <a:t>100% stocks</a:t>
                      </a:r>
                    </a:p>
                  </a:txBody>
                  <a:tcPr marL="63491" marR="63491" marT="31746" marB="3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BD4A"/>
                    </a:solidFill>
                  </a:tcPr>
                </a:tc>
                <a:tc>
                  <a:txBody>
                    <a:bodyPr/>
                    <a:lstStyle/>
                    <a:p>
                      <a:pPr algn="ctr"/>
                      <a:r>
                        <a:rPr lang="en-US" sz="1200" dirty="0">
                          <a:solidFill>
                            <a:schemeClr val="tx1"/>
                          </a:solidFill>
                          <a:latin typeface="Century Gothic" panose="020B0502020202020204" pitchFamily="34" charset="0"/>
                        </a:rPr>
                        <a:t>Short-term portfolio:</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rPr>
                        <a:t>0% stocks</a:t>
                      </a:r>
                    </a:p>
                  </a:txBody>
                  <a:tcPr marL="63491" marR="63491" marT="31746" marB="3174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BD4A"/>
                    </a:solidFill>
                  </a:tcPr>
                </a:tc>
                <a:extLst>
                  <a:ext uri="{0D108BD9-81ED-4DB2-BD59-A6C34878D82A}">
                    <a16:rowId xmlns:a16="http://schemas.microsoft.com/office/drawing/2014/main" val="1860341671"/>
                  </a:ext>
                </a:extLst>
              </a:tr>
              <a:tr h="337457">
                <a:tc>
                  <a:txBody>
                    <a:bodyPr/>
                    <a:lstStyle/>
                    <a:p>
                      <a:r>
                        <a:rPr lang="en-US" sz="1200" b="1" dirty="0">
                          <a:solidFill>
                            <a:schemeClr val="tx1"/>
                          </a:solidFill>
                          <a:latin typeface="Century Gothic" panose="020B0502020202020204" pitchFamily="34" charset="0"/>
                        </a:rPr>
                        <a:t>Best Year</a:t>
                      </a:r>
                    </a:p>
                  </a:txBody>
                  <a:tcPr marL="63491" marR="63491" marT="31746" marB="3174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entury Gothic" panose="020B0502020202020204" pitchFamily="34" charset="0"/>
                        </a:rPr>
                        <a:t>162.89%</a:t>
                      </a:r>
                    </a:p>
                  </a:txBody>
                  <a:tcPr marL="63491" marR="63491" marT="31746" marB="3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entury Gothic" panose="020B0502020202020204" pitchFamily="34" charset="0"/>
                        </a:rPr>
                        <a:t>15.20%</a:t>
                      </a:r>
                    </a:p>
                  </a:txBody>
                  <a:tcPr marL="63491" marR="63491" marT="31746" marB="3174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3578074"/>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entury Gothic" panose="020B0502020202020204" pitchFamily="34" charset="0"/>
                        </a:rPr>
                        <a:t>Worst Year</a:t>
                      </a:r>
                    </a:p>
                  </a:txBody>
                  <a:tcPr marL="63491" marR="63491" marT="31746" marB="3174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entury Gothic" panose="020B0502020202020204" pitchFamily="34" charset="0"/>
                        </a:rPr>
                        <a:t>-67.56%</a:t>
                      </a:r>
                    </a:p>
                  </a:txBody>
                  <a:tcPr marL="63491" marR="63491" marT="31746" marB="3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entury Gothic" panose="020B0502020202020204" pitchFamily="34" charset="0"/>
                        </a:rPr>
                        <a:t>-0.04%</a:t>
                      </a:r>
                    </a:p>
                  </a:txBody>
                  <a:tcPr marL="63491" marR="63491" marT="31746" marB="3174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449785"/>
                  </a:ext>
                </a:extLst>
              </a:tr>
              <a:tr h="372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entury Gothic" panose="020B0502020202020204" pitchFamily="34" charset="0"/>
                        </a:rPr>
                        <a:t>Average return</a:t>
                      </a:r>
                    </a:p>
                  </a:txBody>
                  <a:tcPr marL="63491" marR="63491" marT="31746" marB="3174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entury Gothic" panose="020B0502020202020204" pitchFamily="34" charset="0"/>
                        </a:rPr>
                        <a:t>10.31%</a:t>
                      </a:r>
                    </a:p>
                  </a:txBody>
                  <a:tcPr marL="63491" marR="63491" marT="31746" marB="3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entury Gothic" panose="020B0502020202020204" pitchFamily="34" charset="0"/>
                        </a:rPr>
                        <a:t>3.26%</a:t>
                      </a:r>
                    </a:p>
                  </a:txBody>
                  <a:tcPr marL="63491" marR="63491" marT="31746" marB="3174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1815067"/>
                  </a:ext>
                </a:extLst>
              </a:tr>
            </a:tbl>
          </a:graphicData>
        </a:graphic>
      </p:graphicFrame>
      <p:pic>
        <p:nvPicPr>
          <p:cNvPr id="6" name="Picture 5">
            <a:extLst>
              <a:ext uri="{FF2B5EF4-FFF2-40B4-BE49-F238E27FC236}">
                <a16:creationId xmlns:a16="http://schemas.microsoft.com/office/drawing/2014/main" id="{2D08FC67-4E29-E7B9-0CC2-CBBF80EA9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6" y="739706"/>
            <a:ext cx="5907695" cy="3127603"/>
          </a:xfrm>
          <a:prstGeom prst="rect">
            <a:avLst/>
          </a:prstGeom>
        </p:spPr>
      </p:pic>
    </p:spTree>
    <p:extLst>
      <p:ext uri="{BB962C8B-B14F-4D97-AF65-F5344CB8AC3E}">
        <p14:creationId xmlns:p14="http://schemas.microsoft.com/office/powerpoint/2010/main" val="254233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129D0-1254-5E8A-ACDB-283345D7D6C2}"/>
              </a:ext>
            </a:extLst>
          </p:cNvPr>
          <p:cNvSpPr>
            <a:spLocks noGrp="1"/>
          </p:cNvSpPr>
          <p:nvPr>
            <p:ph type="sldNum" sz="quarter" idx="12"/>
          </p:nvPr>
        </p:nvSpPr>
        <p:spPr/>
        <p:txBody>
          <a:bodyPr/>
          <a:lstStyle/>
          <a:p>
            <a:fld id="{DFDF98CC-160E-494C-8C3C-8CDC5FA257DE}" type="slidenum">
              <a:rPr lang="en-US" smtClean="0"/>
              <a:t>9</a:t>
            </a:fld>
            <a:endParaRPr lang="en-US"/>
          </a:p>
        </p:txBody>
      </p:sp>
      <p:pic>
        <p:nvPicPr>
          <p:cNvPr id="4" name="Picture 3">
            <a:extLst>
              <a:ext uri="{FF2B5EF4-FFF2-40B4-BE49-F238E27FC236}">
                <a16:creationId xmlns:a16="http://schemas.microsoft.com/office/drawing/2014/main" id="{45F980CD-B4C0-2D5E-B664-90B5118CE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59" y="976765"/>
            <a:ext cx="10405682" cy="4904470"/>
          </a:xfrm>
          <a:prstGeom prst="rect">
            <a:avLst/>
          </a:prstGeom>
        </p:spPr>
      </p:pic>
    </p:spTree>
    <p:extLst>
      <p:ext uri="{BB962C8B-B14F-4D97-AF65-F5344CB8AC3E}">
        <p14:creationId xmlns:p14="http://schemas.microsoft.com/office/powerpoint/2010/main" val="679291451"/>
      </p:ext>
    </p:extLst>
  </p:cSld>
  <p:clrMapOvr>
    <a:masterClrMapping/>
  </p:clrMapOvr>
</p:sld>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1134</Words>
  <Application>Microsoft Macintosh PowerPoint</Application>
  <PresentationFormat>Widescreen</PresentationFormat>
  <Paragraphs>128</Paragraphs>
  <Slides>16</Slides>
  <Notes>6</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Bierstadt</vt:lpstr>
      <vt:lpstr>Calibri</vt:lpstr>
      <vt:lpstr>Calibri Light</vt:lpstr>
      <vt:lpstr>Century Gothic</vt:lpstr>
      <vt:lpstr>Open Sans</vt:lpstr>
      <vt:lpstr>GestaltVTI</vt:lpstr>
      <vt:lpstr>Setting goals and time horizons   </vt:lpstr>
      <vt:lpstr>Review</vt:lpstr>
      <vt:lpstr>Think, pair, share</vt:lpstr>
      <vt:lpstr>Investment timelines are the timespan that you will be contributing to the account and investing until the money is needed.</vt:lpstr>
      <vt:lpstr>Your financial goals</vt:lpstr>
      <vt:lpstr>PowerPoint Presentation</vt:lpstr>
      <vt:lpstr>Review: Asset classes</vt:lpstr>
      <vt:lpstr>PowerPoint Presentation</vt:lpstr>
      <vt:lpstr>PowerPoint Presentation</vt:lpstr>
      <vt:lpstr>Your assignment:</vt:lpstr>
      <vt:lpstr>Scenario 1: Yousef’s first car</vt:lpstr>
      <vt:lpstr>Scenario 2: Jing’s Dream School Trip</vt:lpstr>
      <vt:lpstr>Scenario 3: David’s University Fund</vt:lpstr>
      <vt:lpstr>Scenario 4: Maya’s Future Career Investment</vt:lpstr>
      <vt:lpstr>Scenario 5: Tola’s Early Retirement Goal</vt:lpstr>
      <vt:lpstr>Homework: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Darien Desroches</cp:lastModifiedBy>
  <cp:revision>85</cp:revision>
  <dcterms:created xsi:type="dcterms:W3CDTF">2023-10-22T21:01:04Z</dcterms:created>
  <dcterms:modified xsi:type="dcterms:W3CDTF">2024-06-06T14:32:01Z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