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23"/>
  </p:notesMasterIdLst>
  <p:sldIdLst>
    <p:sldId id="298" r:id="rId2"/>
    <p:sldId id="279" r:id="rId3"/>
    <p:sldId id="280" r:id="rId4"/>
    <p:sldId id="282" r:id="rId5"/>
    <p:sldId id="278" r:id="rId6"/>
    <p:sldId id="277" r:id="rId7"/>
    <p:sldId id="275" r:id="rId8"/>
    <p:sldId id="268" r:id="rId9"/>
    <p:sldId id="296" r:id="rId10"/>
    <p:sldId id="286" r:id="rId11"/>
    <p:sldId id="287" r:id="rId12"/>
    <p:sldId id="297" r:id="rId13"/>
    <p:sldId id="288" r:id="rId14"/>
    <p:sldId id="289" r:id="rId15"/>
    <p:sldId id="290" r:id="rId16"/>
    <p:sldId id="291" r:id="rId17"/>
    <p:sldId id="292" r:id="rId18"/>
    <p:sldId id="283" r:id="rId19"/>
    <p:sldId id="284" r:id="rId20"/>
    <p:sldId id="294" r:id="rId21"/>
    <p:sldId id="29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29C636-1258-1300-6AF9-A1C07C859FB5}" name="Gagliardi, Monica" initials="GM" userId="S::monica.flores@fidelity.ca::403ed6f2-ccb6-4a32-97e9-f49bef3accc9" providerId="AD"/>
  <p188:author id="{DF88A69D-1FA6-9820-9E52-8F80F4157C52}" name="Young, Alexandra" initials="YA" userId="S::alexandra.young@fidelity.ca::352ee25d-62a0-42da-b6b2-af7e76994482" providerId="AD"/>
  <p188:author id="{E972F8CF-B59F-7B46-CD8D-153C09311A4D}" name="Gill, Ravina" initials="GR" userId="S::ravina.gill@fidelity.ca::4ab046ad-39f6-4281-85c3-6be506179019" providerId="AD"/>
  <p188:author id="{0A16D4D1-4734-95FF-367D-C374CF13C49F}" name="Ponce, Vanessa" initials="PV" userId="S::vanessa.ponce@fidelity.ca::30c8e74a-fa94-4ed1-b031-97ff44e964e5" providerId="AD"/>
  <p188:author id="{E34789F2-C444-EAB7-7B99-F93D7A14117D}" name="Darien Desroches" initials="DD" userId="c7371e85daf18b3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885"/>
    <a:srgbClr val="333F48"/>
    <a:srgbClr val="6ABD4A"/>
    <a:srgbClr val="B9E5F0"/>
    <a:srgbClr val="F2A900"/>
    <a:srgbClr val="8BD3E6"/>
    <a:srgbClr val="85AE23"/>
    <a:srgbClr val="A2A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773" autoAdjust="0"/>
    <p:restoredTop sz="94660"/>
  </p:normalViewPr>
  <p:slideViewPr>
    <p:cSldViewPr snapToGrid="0">
      <p:cViewPr varScale="1">
        <p:scale>
          <a:sx n="122" d="100"/>
          <a:sy n="122" d="100"/>
        </p:scale>
        <p:origin x="288"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0BCC6B-57C6-4909-8D94-362443F6BE7C}"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DFEBA328-F4F0-4EE0-8B22-03A1B4B569F0}">
      <dgm:prSet phldrT="[Text]" phldr="0"/>
      <dgm:spPr>
        <a:solidFill>
          <a:srgbClr val="205885"/>
        </a:solidFill>
      </dgm:spPr>
      <dgm:t>
        <a:bodyPr/>
        <a:lstStyle/>
        <a:p>
          <a:pPr rtl="0"/>
          <a:r>
            <a:rPr lang="en-US" b="1" dirty="0">
              <a:solidFill>
                <a:schemeClr val="bg1"/>
              </a:solidFill>
              <a:latin typeface="Century Gothic" panose="020B0502020202020204" pitchFamily="34" charset="0"/>
            </a:rPr>
            <a:t>Environmental criteria</a:t>
          </a:r>
        </a:p>
      </dgm:t>
    </dgm:pt>
    <dgm:pt modelId="{D392B2E0-3803-4DD1-BCF8-B8733D669CDA}" type="parTrans" cxnId="{BC94AE0F-D8DD-4570-A27A-8958BE17C322}">
      <dgm:prSet/>
      <dgm:spPr>
        <a:ln>
          <a:solidFill>
            <a:srgbClr val="205885"/>
          </a:solidFill>
        </a:ln>
      </dgm:spPr>
      <dgm:t>
        <a:bodyPr/>
        <a:lstStyle/>
        <a:p>
          <a:endParaRPr lang="en-US"/>
        </a:p>
      </dgm:t>
    </dgm:pt>
    <dgm:pt modelId="{F46FDCE4-053C-4F63-938E-A5B6E2BC1103}" type="sibTrans" cxnId="{BC94AE0F-D8DD-4570-A27A-8958BE17C322}">
      <dgm:prSet/>
      <dgm:spPr/>
      <dgm:t>
        <a:bodyPr/>
        <a:lstStyle/>
        <a:p>
          <a:endParaRPr lang="en-US"/>
        </a:p>
      </dgm:t>
    </dgm:pt>
    <dgm:pt modelId="{1C51E29C-7D3B-4A4D-8DAE-CFF87C63816D}">
      <dgm:prSet phldrT="[Text]" phldr="0" custT="1"/>
      <dgm:spPr/>
      <dgm:t>
        <a:bodyPr/>
        <a:lstStyle/>
        <a:p>
          <a:pPr rtl="0">
            <a:buClr>
              <a:srgbClr val="A2AAAD"/>
            </a:buClr>
          </a:pPr>
          <a:r>
            <a:rPr lang="en-US" sz="1200" b="0" i="0" dirty="0">
              <a:latin typeface="Century Gothic" panose="020B0502020202020204" pitchFamily="34" charset="0"/>
            </a:rPr>
            <a:t>Climate change mitigation</a:t>
          </a:r>
        </a:p>
      </dgm:t>
    </dgm:pt>
    <dgm:pt modelId="{01EA54A2-2B5F-45B1-84FA-181D3C9D0EFF}" type="parTrans" cxnId="{BB90CE0B-6386-4E46-B397-43C4115104BC}">
      <dgm:prSet/>
      <dgm:spPr/>
      <dgm:t>
        <a:bodyPr/>
        <a:lstStyle/>
        <a:p>
          <a:endParaRPr lang="en-US"/>
        </a:p>
      </dgm:t>
    </dgm:pt>
    <dgm:pt modelId="{93B1C924-3FB2-4C14-AC86-A05B0247F394}" type="sibTrans" cxnId="{BB90CE0B-6386-4E46-B397-43C4115104BC}">
      <dgm:prSet/>
      <dgm:spPr/>
      <dgm:t>
        <a:bodyPr/>
        <a:lstStyle/>
        <a:p>
          <a:endParaRPr lang="en-US"/>
        </a:p>
      </dgm:t>
    </dgm:pt>
    <dgm:pt modelId="{77D17EA0-C6EB-4A19-AD7B-211F0006AB02}">
      <dgm:prSet phldrT="[Text]" phldr="0" custT="1"/>
      <dgm:spPr/>
      <dgm:t>
        <a:bodyPr/>
        <a:lstStyle/>
        <a:p>
          <a:pPr rtl="0">
            <a:buClr>
              <a:srgbClr val="A2AAAD"/>
            </a:buClr>
          </a:pPr>
          <a:r>
            <a:rPr lang="en-US" sz="1200" b="0" i="0" dirty="0">
              <a:latin typeface="Century Gothic" panose="020B0502020202020204" pitchFamily="34" charset="0"/>
            </a:rPr>
            <a:t>Renewable energy</a:t>
          </a:r>
        </a:p>
      </dgm:t>
    </dgm:pt>
    <dgm:pt modelId="{4E2D2718-B760-4DB4-84D9-862832166578}" type="parTrans" cxnId="{930E93E2-62CF-47F0-BCC2-3EC700CB8B55}">
      <dgm:prSet/>
      <dgm:spPr/>
      <dgm:t>
        <a:bodyPr/>
        <a:lstStyle/>
        <a:p>
          <a:endParaRPr lang="en-US"/>
        </a:p>
      </dgm:t>
    </dgm:pt>
    <dgm:pt modelId="{BF61C03F-EAAD-4570-8635-20F6BAFB6C12}" type="sibTrans" cxnId="{930E93E2-62CF-47F0-BCC2-3EC700CB8B55}">
      <dgm:prSet/>
      <dgm:spPr/>
      <dgm:t>
        <a:bodyPr/>
        <a:lstStyle/>
        <a:p>
          <a:endParaRPr lang="en-US"/>
        </a:p>
      </dgm:t>
    </dgm:pt>
    <dgm:pt modelId="{48886A3E-B818-4417-B10C-229A3BFF94D7}">
      <dgm:prSet phldrT="[Text]" phldr="0" custT="1"/>
      <dgm:spPr/>
      <dgm:t>
        <a:bodyPr/>
        <a:lstStyle/>
        <a:p>
          <a:pPr rtl="0">
            <a:buClr>
              <a:srgbClr val="A2AAAD"/>
            </a:buClr>
          </a:pPr>
          <a:r>
            <a:rPr lang="en-US" sz="1200" b="0" i="0" dirty="0">
              <a:latin typeface="Century Gothic" panose="020B0502020202020204" pitchFamily="34" charset="0"/>
            </a:rPr>
            <a:t>Waste reduction</a:t>
          </a:r>
        </a:p>
      </dgm:t>
    </dgm:pt>
    <dgm:pt modelId="{026D2BD7-1F38-4664-B8A7-7F1BE6C0ED46}" type="parTrans" cxnId="{151DF5CF-8866-45C1-958B-FE5D1774B21B}">
      <dgm:prSet/>
      <dgm:spPr/>
      <dgm:t>
        <a:bodyPr/>
        <a:lstStyle/>
        <a:p>
          <a:endParaRPr lang="en-US"/>
        </a:p>
      </dgm:t>
    </dgm:pt>
    <dgm:pt modelId="{0862BBFB-B83C-48F1-ABF8-D97A27B8A4FB}" type="sibTrans" cxnId="{151DF5CF-8866-45C1-958B-FE5D1774B21B}">
      <dgm:prSet/>
      <dgm:spPr/>
      <dgm:t>
        <a:bodyPr/>
        <a:lstStyle/>
        <a:p>
          <a:endParaRPr lang="en-US"/>
        </a:p>
      </dgm:t>
    </dgm:pt>
    <dgm:pt modelId="{58380BE6-A5EF-46F9-853F-207CF4C6D434}">
      <dgm:prSet phldrT="[Text]" phldr="0"/>
      <dgm:spPr>
        <a:solidFill>
          <a:srgbClr val="205885"/>
        </a:solidFill>
      </dgm:spPr>
      <dgm:t>
        <a:bodyPr/>
        <a:lstStyle/>
        <a:p>
          <a:pPr rtl="0"/>
          <a:r>
            <a:rPr lang="en-US" b="1" i="0" dirty="0">
              <a:latin typeface="Century Gothic" panose="020B0502020202020204" pitchFamily="34" charset="0"/>
            </a:rPr>
            <a:t>Social criteria</a:t>
          </a:r>
        </a:p>
      </dgm:t>
    </dgm:pt>
    <dgm:pt modelId="{1F57BD05-02A9-4F88-A0D3-2E41C0A268F8}" type="parTrans" cxnId="{1FA7353B-933D-48B5-9A99-FA050322BF6C}">
      <dgm:prSet/>
      <dgm:spPr>
        <a:ln>
          <a:solidFill>
            <a:srgbClr val="205885"/>
          </a:solidFill>
        </a:ln>
      </dgm:spPr>
      <dgm:t>
        <a:bodyPr/>
        <a:lstStyle/>
        <a:p>
          <a:endParaRPr lang="en-US"/>
        </a:p>
      </dgm:t>
    </dgm:pt>
    <dgm:pt modelId="{15827EA9-EE05-4181-8B99-1693B50C927C}" type="sibTrans" cxnId="{1FA7353B-933D-48B5-9A99-FA050322BF6C}">
      <dgm:prSet/>
      <dgm:spPr/>
      <dgm:t>
        <a:bodyPr/>
        <a:lstStyle/>
        <a:p>
          <a:endParaRPr lang="en-US"/>
        </a:p>
      </dgm:t>
    </dgm:pt>
    <dgm:pt modelId="{2E70719B-0FE0-4A7E-A601-28F5CE40A4B2}">
      <dgm:prSet phldrT="[Text]" phldr="0" custT="1"/>
      <dgm:spPr/>
      <dgm:t>
        <a:bodyPr/>
        <a:lstStyle/>
        <a:p>
          <a:pPr rtl="0">
            <a:buClr>
              <a:srgbClr val="A2AAAD"/>
            </a:buClr>
          </a:pPr>
          <a:r>
            <a:rPr lang="en-US" sz="1200" b="0" i="0" dirty="0" err="1">
              <a:latin typeface="Century Gothic" panose="020B0502020202020204" pitchFamily="34" charset="0"/>
            </a:rPr>
            <a:t>Labour</a:t>
          </a:r>
          <a:r>
            <a:rPr lang="en-US" sz="1200" b="0" i="0" dirty="0">
              <a:latin typeface="Century Gothic" panose="020B0502020202020204" pitchFamily="34" charset="0"/>
            </a:rPr>
            <a:t> practices</a:t>
          </a:r>
        </a:p>
      </dgm:t>
    </dgm:pt>
    <dgm:pt modelId="{9DE06ECF-99AC-4E20-9589-1F39D2996443}" type="parTrans" cxnId="{26C046FE-8BF0-4DA3-99BF-0CADD8D227DF}">
      <dgm:prSet/>
      <dgm:spPr/>
      <dgm:t>
        <a:bodyPr/>
        <a:lstStyle/>
        <a:p>
          <a:endParaRPr lang="en-US"/>
        </a:p>
      </dgm:t>
    </dgm:pt>
    <dgm:pt modelId="{98E1A3F0-2560-4794-A125-36CFAB539C99}" type="sibTrans" cxnId="{26C046FE-8BF0-4DA3-99BF-0CADD8D227DF}">
      <dgm:prSet/>
      <dgm:spPr/>
      <dgm:t>
        <a:bodyPr/>
        <a:lstStyle/>
        <a:p>
          <a:endParaRPr lang="en-US"/>
        </a:p>
      </dgm:t>
    </dgm:pt>
    <dgm:pt modelId="{50F815D0-B25C-4BAA-B324-015BA98AA746}">
      <dgm:prSet phldrT="[Text]" phldr="0" custT="1"/>
      <dgm:spPr/>
      <dgm:t>
        <a:bodyPr/>
        <a:lstStyle/>
        <a:p>
          <a:pPr rtl="0">
            <a:buClr>
              <a:srgbClr val="A2AAAD"/>
            </a:buClr>
          </a:pPr>
          <a:r>
            <a:rPr lang="en-US" sz="1200" b="0" i="0" dirty="0">
              <a:latin typeface="Century Gothic" panose="020B0502020202020204" pitchFamily="34" charset="0"/>
            </a:rPr>
            <a:t>Diversity and inclusion</a:t>
          </a:r>
        </a:p>
      </dgm:t>
    </dgm:pt>
    <dgm:pt modelId="{47317760-AB0A-4670-9FD6-05FAA400CAEB}" type="parTrans" cxnId="{6574D917-77DC-4D76-AC7D-D161E299ABDC}">
      <dgm:prSet/>
      <dgm:spPr/>
      <dgm:t>
        <a:bodyPr/>
        <a:lstStyle/>
        <a:p>
          <a:endParaRPr lang="en-US"/>
        </a:p>
      </dgm:t>
    </dgm:pt>
    <dgm:pt modelId="{12661F3F-3389-4180-A4A6-E87DA8B5E6C5}" type="sibTrans" cxnId="{6574D917-77DC-4D76-AC7D-D161E299ABDC}">
      <dgm:prSet/>
      <dgm:spPr/>
      <dgm:t>
        <a:bodyPr/>
        <a:lstStyle/>
        <a:p>
          <a:endParaRPr lang="en-US"/>
        </a:p>
      </dgm:t>
    </dgm:pt>
    <dgm:pt modelId="{E2955EA0-23B6-4FDC-87F0-70C72630D341}">
      <dgm:prSet phldrT="[Text]" phldr="0"/>
      <dgm:spPr>
        <a:solidFill>
          <a:srgbClr val="205885"/>
        </a:solidFill>
      </dgm:spPr>
      <dgm:t>
        <a:bodyPr/>
        <a:lstStyle/>
        <a:p>
          <a:pPr rtl="0"/>
          <a:r>
            <a:rPr lang="en-US" b="1" i="0" dirty="0">
              <a:latin typeface="Century Gothic" panose="020B0502020202020204" pitchFamily="34" charset="0"/>
            </a:rPr>
            <a:t>Governance criteria</a:t>
          </a:r>
        </a:p>
      </dgm:t>
    </dgm:pt>
    <dgm:pt modelId="{3DE0DC9E-CA00-46A2-A0C9-8C8D775C4FFD}" type="parTrans" cxnId="{FF76149E-706D-4521-B2D4-06378E669F9C}">
      <dgm:prSet/>
      <dgm:spPr>
        <a:ln>
          <a:solidFill>
            <a:srgbClr val="205885"/>
          </a:solidFill>
        </a:ln>
      </dgm:spPr>
      <dgm:t>
        <a:bodyPr/>
        <a:lstStyle/>
        <a:p>
          <a:endParaRPr lang="en-US"/>
        </a:p>
      </dgm:t>
    </dgm:pt>
    <dgm:pt modelId="{8A3D8CD8-39FE-4350-ADD5-51C591647302}" type="sibTrans" cxnId="{FF76149E-706D-4521-B2D4-06378E669F9C}">
      <dgm:prSet/>
      <dgm:spPr/>
      <dgm:t>
        <a:bodyPr/>
        <a:lstStyle/>
        <a:p>
          <a:endParaRPr lang="en-US"/>
        </a:p>
      </dgm:t>
    </dgm:pt>
    <dgm:pt modelId="{8D19B312-9567-4761-ACDB-8D403FD6114A}">
      <dgm:prSet phldrT="[Text]" phldr="0" custT="1"/>
      <dgm:spPr/>
      <dgm:t>
        <a:bodyPr/>
        <a:lstStyle/>
        <a:p>
          <a:pPr>
            <a:buClr>
              <a:srgbClr val="A2AAAD"/>
            </a:buClr>
          </a:pPr>
          <a:r>
            <a:rPr lang="en-US" sz="1200" b="0" i="0" dirty="0">
              <a:latin typeface="Century Gothic" panose="020B0502020202020204" pitchFamily="34" charset="0"/>
            </a:rPr>
            <a:t>Anti-corruption</a:t>
          </a:r>
        </a:p>
      </dgm:t>
    </dgm:pt>
    <dgm:pt modelId="{7ECCADD8-8290-4E31-BA3A-76598C8F465D}" type="parTrans" cxnId="{53EEECF9-20A4-48B0-B261-07CFC38C232F}">
      <dgm:prSet/>
      <dgm:spPr/>
      <dgm:t>
        <a:bodyPr/>
        <a:lstStyle/>
        <a:p>
          <a:endParaRPr lang="en-US"/>
        </a:p>
      </dgm:t>
    </dgm:pt>
    <dgm:pt modelId="{F44D47EE-7465-47D5-BD34-76685DA04AFC}" type="sibTrans" cxnId="{53EEECF9-20A4-48B0-B261-07CFC38C232F}">
      <dgm:prSet/>
      <dgm:spPr/>
      <dgm:t>
        <a:bodyPr/>
        <a:lstStyle/>
        <a:p>
          <a:endParaRPr lang="en-US"/>
        </a:p>
      </dgm:t>
    </dgm:pt>
    <dgm:pt modelId="{B65DF3A3-5706-4F72-92D4-73186E971009}" type="pres">
      <dgm:prSet presAssocID="{580BCC6B-57C6-4909-8D94-362443F6BE7C}" presName="composite" presStyleCnt="0">
        <dgm:presLayoutVars>
          <dgm:chMax val="5"/>
          <dgm:dir/>
          <dgm:animLvl val="ctr"/>
          <dgm:resizeHandles val="exact"/>
        </dgm:presLayoutVars>
      </dgm:prSet>
      <dgm:spPr/>
    </dgm:pt>
    <dgm:pt modelId="{2429ECE0-14C0-4A06-ACD1-ABB3E6384308}" type="pres">
      <dgm:prSet presAssocID="{580BCC6B-57C6-4909-8D94-362443F6BE7C}" presName="cycle" presStyleCnt="0"/>
      <dgm:spPr/>
    </dgm:pt>
    <dgm:pt modelId="{DD90641D-F326-4C11-A9B1-794AC13F213B}" type="pres">
      <dgm:prSet presAssocID="{580BCC6B-57C6-4909-8D94-362443F6BE7C}" presName="centerShape" presStyleCnt="0"/>
      <dgm:spPr/>
    </dgm:pt>
    <dgm:pt modelId="{2BF61F48-529C-481B-8234-16716A42D7A5}" type="pres">
      <dgm:prSet presAssocID="{580BCC6B-57C6-4909-8D94-362443F6BE7C}" presName="connSite" presStyleLbl="node1" presStyleIdx="0" presStyleCnt="4"/>
      <dgm:spPr/>
    </dgm:pt>
    <dgm:pt modelId="{578B0D79-1AE5-4563-8E74-49191557467B}" type="pres">
      <dgm:prSet presAssocID="{580BCC6B-57C6-4909-8D94-362443F6BE7C}" presName="visible" presStyleLbl="node1" presStyleIdx="0" presStyleCnt="4"/>
      <dgm:spPr>
        <a:solidFill>
          <a:srgbClr val="205885"/>
        </a:solidFill>
      </dgm:spPr>
    </dgm:pt>
    <dgm:pt modelId="{757C083E-8B5D-4C99-90CC-04986EB8F806}" type="pres">
      <dgm:prSet presAssocID="{D392B2E0-3803-4DD1-BCF8-B8733D669CDA}" presName="Name25" presStyleLbl="parChTrans1D1" presStyleIdx="0" presStyleCnt="3"/>
      <dgm:spPr/>
    </dgm:pt>
    <dgm:pt modelId="{F8FA29D3-F8D0-4650-8C08-BB6B886A793E}" type="pres">
      <dgm:prSet presAssocID="{DFEBA328-F4F0-4EE0-8B22-03A1B4B569F0}" presName="node" presStyleCnt="0"/>
      <dgm:spPr/>
    </dgm:pt>
    <dgm:pt modelId="{8563DDE8-3784-40D9-95EF-323476E0E602}" type="pres">
      <dgm:prSet presAssocID="{DFEBA328-F4F0-4EE0-8B22-03A1B4B569F0}" presName="parentNode" presStyleLbl="node1" presStyleIdx="1" presStyleCnt="4" custLinFactNeighborY="22920">
        <dgm:presLayoutVars>
          <dgm:chMax val="1"/>
          <dgm:bulletEnabled val="1"/>
        </dgm:presLayoutVars>
      </dgm:prSet>
      <dgm:spPr/>
    </dgm:pt>
    <dgm:pt modelId="{EDA265B0-1D6A-4663-84C6-D3ADBEC2F98B}" type="pres">
      <dgm:prSet presAssocID="{DFEBA328-F4F0-4EE0-8B22-03A1B4B569F0}" presName="childNode" presStyleLbl="revTx" presStyleIdx="0" presStyleCnt="3">
        <dgm:presLayoutVars>
          <dgm:bulletEnabled val="1"/>
        </dgm:presLayoutVars>
      </dgm:prSet>
      <dgm:spPr/>
    </dgm:pt>
    <dgm:pt modelId="{A56E7260-900C-4209-9E50-73780F445003}" type="pres">
      <dgm:prSet presAssocID="{1F57BD05-02A9-4F88-A0D3-2E41C0A268F8}" presName="Name25" presStyleLbl="parChTrans1D1" presStyleIdx="1" presStyleCnt="3"/>
      <dgm:spPr/>
    </dgm:pt>
    <dgm:pt modelId="{81C336AF-734F-4396-BB54-A6736F253640}" type="pres">
      <dgm:prSet presAssocID="{58380BE6-A5EF-46F9-853F-207CF4C6D434}" presName="node" presStyleCnt="0"/>
      <dgm:spPr/>
    </dgm:pt>
    <dgm:pt modelId="{BC087378-8A81-4CCE-9525-5C4B5BD88C94}" type="pres">
      <dgm:prSet presAssocID="{58380BE6-A5EF-46F9-853F-207CF4C6D434}" presName="parentNode" presStyleLbl="node1" presStyleIdx="2" presStyleCnt="4" custLinFactNeighborX="45839" custLinFactNeighborY="22919">
        <dgm:presLayoutVars>
          <dgm:chMax val="1"/>
          <dgm:bulletEnabled val="1"/>
        </dgm:presLayoutVars>
      </dgm:prSet>
      <dgm:spPr/>
    </dgm:pt>
    <dgm:pt modelId="{8DB6AE06-AC2F-48B3-8C03-C20A9EA76616}" type="pres">
      <dgm:prSet presAssocID="{58380BE6-A5EF-46F9-853F-207CF4C6D434}" presName="childNode" presStyleLbl="revTx" presStyleIdx="1" presStyleCnt="3">
        <dgm:presLayoutVars>
          <dgm:bulletEnabled val="1"/>
        </dgm:presLayoutVars>
      </dgm:prSet>
      <dgm:spPr/>
    </dgm:pt>
    <dgm:pt modelId="{BAF56B71-E40A-499C-8CC5-51DA92562721}" type="pres">
      <dgm:prSet presAssocID="{3DE0DC9E-CA00-46A2-A0C9-8C8D775C4FFD}" presName="Name25" presStyleLbl="parChTrans1D1" presStyleIdx="2" presStyleCnt="3"/>
      <dgm:spPr/>
    </dgm:pt>
    <dgm:pt modelId="{C494BD7A-ABA7-4D8F-A0A9-2429BE6AE570}" type="pres">
      <dgm:prSet presAssocID="{E2955EA0-23B6-4FDC-87F0-70C72630D341}" presName="node" presStyleCnt="0"/>
      <dgm:spPr/>
    </dgm:pt>
    <dgm:pt modelId="{9CCE9964-BEE4-4A32-ACE4-AB28B21E6E1C}" type="pres">
      <dgm:prSet presAssocID="{E2955EA0-23B6-4FDC-87F0-70C72630D341}" presName="parentNode" presStyleLbl="node1" presStyleIdx="3" presStyleCnt="4" custLinFactNeighborX="3820">
        <dgm:presLayoutVars>
          <dgm:chMax val="1"/>
          <dgm:bulletEnabled val="1"/>
        </dgm:presLayoutVars>
      </dgm:prSet>
      <dgm:spPr/>
    </dgm:pt>
    <dgm:pt modelId="{9A6A9EE7-D5C1-413E-A9E4-BDB4A68974B2}" type="pres">
      <dgm:prSet presAssocID="{E2955EA0-23B6-4FDC-87F0-70C72630D341}" presName="childNode" presStyleLbl="revTx" presStyleIdx="2" presStyleCnt="3">
        <dgm:presLayoutVars>
          <dgm:bulletEnabled val="1"/>
        </dgm:presLayoutVars>
      </dgm:prSet>
      <dgm:spPr/>
    </dgm:pt>
  </dgm:ptLst>
  <dgm:cxnLst>
    <dgm:cxn modelId="{DCAF4009-7096-4BAB-80BD-79933E6586D0}" type="presOf" srcId="{1F57BD05-02A9-4F88-A0D3-2E41C0A268F8}" destId="{A56E7260-900C-4209-9E50-73780F445003}" srcOrd="0" destOrd="0" presId="urn:microsoft.com/office/officeart/2005/8/layout/radial2"/>
    <dgm:cxn modelId="{BB90CE0B-6386-4E46-B397-43C4115104BC}" srcId="{DFEBA328-F4F0-4EE0-8B22-03A1B4B569F0}" destId="{1C51E29C-7D3B-4A4D-8DAE-CFF87C63816D}" srcOrd="0" destOrd="0" parTransId="{01EA54A2-2B5F-45B1-84FA-181D3C9D0EFF}" sibTransId="{93B1C924-3FB2-4C14-AC86-A05B0247F394}"/>
    <dgm:cxn modelId="{BC94AE0F-D8DD-4570-A27A-8958BE17C322}" srcId="{580BCC6B-57C6-4909-8D94-362443F6BE7C}" destId="{DFEBA328-F4F0-4EE0-8B22-03A1B4B569F0}" srcOrd="0" destOrd="0" parTransId="{D392B2E0-3803-4DD1-BCF8-B8733D669CDA}" sibTransId="{F46FDCE4-053C-4F63-938E-A5B6E2BC1103}"/>
    <dgm:cxn modelId="{95195010-AE2E-43A6-A82B-6C06A9DD7073}" type="presOf" srcId="{3DE0DC9E-CA00-46A2-A0C9-8C8D775C4FFD}" destId="{BAF56B71-E40A-499C-8CC5-51DA92562721}" srcOrd="0" destOrd="0" presId="urn:microsoft.com/office/officeart/2005/8/layout/radial2"/>
    <dgm:cxn modelId="{32244212-88DE-48A4-BE3E-1BD878FFE80D}" type="presOf" srcId="{77D17EA0-C6EB-4A19-AD7B-211F0006AB02}" destId="{EDA265B0-1D6A-4663-84C6-D3ADBEC2F98B}" srcOrd="0" destOrd="1" presId="urn:microsoft.com/office/officeart/2005/8/layout/radial2"/>
    <dgm:cxn modelId="{6574D917-77DC-4D76-AC7D-D161E299ABDC}" srcId="{58380BE6-A5EF-46F9-853F-207CF4C6D434}" destId="{50F815D0-B25C-4BAA-B324-015BA98AA746}" srcOrd="1" destOrd="0" parTransId="{47317760-AB0A-4670-9FD6-05FAA400CAEB}" sibTransId="{12661F3F-3389-4180-A4A6-E87DA8B5E6C5}"/>
    <dgm:cxn modelId="{EEB5431A-D255-4E84-B443-E697A7EFFFE5}" type="presOf" srcId="{DFEBA328-F4F0-4EE0-8B22-03A1B4B569F0}" destId="{8563DDE8-3784-40D9-95EF-323476E0E602}" srcOrd="0" destOrd="0" presId="urn:microsoft.com/office/officeart/2005/8/layout/radial2"/>
    <dgm:cxn modelId="{C433DA26-99D4-4501-A490-F4BD0F6A1E7E}" type="presOf" srcId="{58380BE6-A5EF-46F9-853F-207CF4C6D434}" destId="{BC087378-8A81-4CCE-9525-5C4B5BD88C94}" srcOrd="0" destOrd="0" presId="urn:microsoft.com/office/officeart/2005/8/layout/radial2"/>
    <dgm:cxn modelId="{1FA7353B-933D-48B5-9A99-FA050322BF6C}" srcId="{580BCC6B-57C6-4909-8D94-362443F6BE7C}" destId="{58380BE6-A5EF-46F9-853F-207CF4C6D434}" srcOrd="1" destOrd="0" parTransId="{1F57BD05-02A9-4F88-A0D3-2E41C0A268F8}" sibTransId="{15827EA9-EE05-4181-8B99-1693B50C927C}"/>
    <dgm:cxn modelId="{BA257544-8716-4692-A5CF-58D9B0AA9A3C}" type="presOf" srcId="{580BCC6B-57C6-4909-8D94-362443F6BE7C}" destId="{B65DF3A3-5706-4F72-92D4-73186E971009}" srcOrd="0" destOrd="0" presId="urn:microsoft.com/office/officeart/2005/8/layout/radial2"/>
    <dgm:cxn modelId="{CE4AD654-B876-4E37-8C39-BE481B16CC88}" type="presOf" srcId="{E2955EA0-23B6-4FDC-87F0-70C72630D341}" destId="{9CCE9964-BEE4-4A32-ACE4-AB28B21E6E1C}" srcOrd="0" destOrd="0" presId="urn:microsoft.com/office/officeart/2005/8/layout/radial2"/>
    <dgm:cxn modelId="{14FCA959-05D5-425F-8D8A-A5B616E3D5B0}" type="presOf" srcId="{2E70719B-0FE0-4A7E-A601-28F5CE40A4B2}" destId="{8DB6AE06-AC2F-48B3-8C03-C20A9EA76616}" srcOrd="0" destOrd="0" presId="urn:microsoft.com/office/officeart/2005/8/layout/radial2"/>
    <dgm:cxn modelId="{1A86CC82-865B-4EC7-A9AC-1E82173AECE4}" type="presOf" srcId="{48886A3E-B818-4417-B10C-229A3BFF94D7}" destId="{EDA265B0-1D6A-4663-84C6-D3ADBEC2F98B}" srcOrd="0" destOrd="2" presId="urn:microsoft.com/office/officeart/2005/8/layout/radial2"/>
    <dgm:cxn modelId="{C461EF86-D741-4FC9-9E39-05E04302EE30}" type="presOf" srcId="{D392B2E0-3803-4DD1-BCF8-B8733D669CDA}" destId="{757C083E-8B5D-4C99-90CC-04986EB8F806}" srcOrd="0" destOrd="0" presId="urn:microsoft.com/office/officeart/2005/8/layout/radial2"/>
    <dgm:cxn modelId="{FF76149E-706D-4521-B2D4-06378E669F9C}" srcId="{580BCC6B-57C6-4909-8D94-362443F6BE7C}" destId="{E2955EA0-23B6-4FDC-87F0-70C72630D341}" srcOrd="2" destOrd="0" parTransId="{3DE0DC9E-CA00-46A2-A0C9-8C8D775C4FFD}" sibTransId="{8A3D8CD8-39FE-4350-ADD5-51C591647302}"/>
    <dgm:cxn modelId="{B6AB26A3-4397-439B-BC47-EDC8D0D6E889}" type="presOf" srcId="{1C51E29C-7D3B-4A4D-8DAE-CFF87C63816D}" destId="{EDA265B0-1D6A-4663-84C6-D3ADBEC2F98B}" srcOrd="0" destOrd="0" presId="urn:microsoft.com/office/officeart/2005/8/layout/radial2"/>
    <dgm:cxn modelId="{DF32CCCB-0346-444A-9355-A72474B64884}" type="presOf" srcId="{50F815D0-B25C-4BAA-B324-015BA98AA746}" destId="{8DB6AE06-AC2F-48B3-8C03-C20A9EA76616}" srcOrd="0" destOrd="1" presId="urn:microsoft.com/office/officeart/2005/8/layout/radial2"/>
    <dgm:cxn modelId="{22F91ACD-5475-4AAA-9C2A-60222CD2A6A4}" type="presOf" srcId="{8D19B312-9567-4761-ACDB-8D403FD6114A}" destId="{9A6A9EE7-D5C1-413E-A9E4-BDB4A68974B2}" srcOrd="0" destOrd="0" presId="urn:microsoft.com/office/officeart/2005/8/layout/radial2"/>
    <dgm:cxn modelId="{151DF5CF-8866-45C1-958B-FE5D1774B21B}" srcId="{DFEBA328-F4F0-4EE0-8B22-03A1B4B569F0}" destId="{48886A3E-B818-4417-B10C-229A3BFF94D7}" srcOrd="2" destOrd="0" parTransId="{026D2BD7-1F38-4664-B8A7-7F1BE6C0ED46}" sibTransId="{0862BBFB-B83C-48F1-ABF8-D97A27B8A4FB}"/>
    <dgm:cxn modelId="{930E93E2-62CF-47F0-BCC2-3EC700CB8B55}" srcId="{DFEBA328-F4F0-4EE0-8B22-03A1B4B569F0}" destId="{77D17EA0-C6EB-4A19-AD7B-211F0006AB02}" srcOrd="1" destOrd="0" parTransId="{4E2D2718-B760-4DB4-84D9-862832166578}" sibTransId="{BF61C03F-EAAD-4570-8635-20F6BAFB6C12}"/>
    <dgm:cxn modelId="{53EEECF9-20A4-48B0-B261-07CFC38C232F}" srcId="{E2955EA0-23B6-4FDC-87F0-70C72630D341}" destId="{8D19B312-9567-4761-ACDB-8D403FD6114A}" srcOrd="0" destOrd="0" parTransId="{7ECCADD8-8290-4E31-BA3A-76598C8F465D}" sibTransId="{F44D47EE-7465-47D5-BD34-76685DA04AFC}"/>
    <dgm:cxn modelId="{26C046FE-8BF0-4DA3-99BF-0CADD8D227DF}" srcId="{58380BE6-A5EF-46F9-853F-207CF4C6D434}" destId="{2E70719B-0FE0-4A7E-A601-28F5CE40A4B2}" srcOrd="0" destOrd="0" parTransId="{9DE06ECF-99AC-4E20-9589-1F39D2996443}" sibTransId="{98E1A3F0-2560-4794-A125-36CFAB539C99}"/>
    <dgm:cxn modelId="{D922E0B7-C54D-43F4-82EF-DD34A9204F3E}" type="presParOf" srcId="{B65DF3A3-5706-4F72-92D4-73186E971009}" destId="{2429ECE0-14C0-4A06-ACD1-ABB3E6384308}" srcOrd="0" destOrd="0" presId="urn:microsoft.com/office/officeart/2005/8/layout/radial2"/>
    <dgm:cxn modelId="{C254E751-0BD7-4BB1-A2FB-5088F793CCF9}" type="presParOf" srcId="{2429ECE0-14C0-4A06-ACD1-ABB3E6384308}" destId="{DD90641D-F326-4C11-A9B1-794AC13F213B}" srcOrd="0" destOrd="0" presId="urn:microsoft.com/office/officeart/2005/8/layout/radial2"/>
    <dgm:cxn modelId="{06E30B5B-9A36-4238-AF3C-F4355EB6D836}" type="presParOf" srcId="{DD90641D-F326-4C11-A9B1-794AC13F213B}" destId="{2BF61F48-529C-481B-8234-16716A42D7A5}" srcOrd="0" destOrd="0" presId="urn:microsoft.com/office/officeart/2005/8/layout/radial2"/>
    <dgm:cxn modelId="{C8D19CC9-902A-4DBB-B12C-D3852EEC2DC3}" type="presParOf" srcId="{DD90641D-F326-4C11-A9B1-794AC13F213B}" destId="{578B0D79-1AE5-4563-8E74-49191557467B}" srcOrd="1" destOrd="0" presId="urn:microsoft.com/office/officeart/2005/8/layout/radial2"/>
    <dgm:cxn modelId="{76A0B77E-104D-459B-8583-612BA57BE620}" type="presParOf" srcId="{2429ECE0-14C0-4A06-ACD1-ABB3E6384308}" destId="{757C083E-8B5D-4C99-90CC-04986EB8F806}" srcOrd="1" destOrd="0" presId="urn:microsoft.com/office/officeart/2005/8/layout/radial2"/>
    <dgm:cxn modelId="{8F1988F9-8B01-4402-890F-B309BE85E790}" type="presParOf" srcId="{2429ECE0-14C0-4A06-ACD1-ABB3E6384308}" destId="{F8FA29D3-F8D0-4650-8C08-BB6B886A793E}" srcOrd="2" destOrd="0" presId="urn:microsoft.com/office/officeart/2005/8/layout/radial2"/>
    <dgm:cxn modelId="{ADFC4CFD-6825-4D39-B4EF-81640FBB9A27}" type="presParOf" srcId="{F8FA29D3-F8D0-4650-8C08-BB6B886A793E}" destId="{8563DDE8-3784-40D9-95EF-323476E0E602}" srcOrd="0" destOrd="0" presId="urn:microsoft.com/office/officeart/2005/8/layout/radial2"/>
    <dgm:cxn modelId="{5171F8D8-305C-4211-9017-1620C512EB3A}" type="presParOf" srcId="{F8FA29D3-F8D0-4650-8C08-BB6B886A793E}" destId="{EDA265B0-1D6A-4663-84C6-D3ADBEC2F98B}" srcOrd="1" destOrd="0" presId="urn:microsoft.com/office/officeart/2005/8/layout/radial2"/>
    <dgm:cxn modelId="{6DE557D0-4887-4E75-B583-FBF3FD6D067F}" type="presParOf" srcId="{2429ECE0-14C0-4A06-ACD1-ABB3E6384308}" destId="{A56E7260-900C-4209-9E50-73780F445003}" srcOrd="3" destOrd="0" presId="urn:microsoft.com/office/officeart/2005/8/layout/radial2"/>
    <dgm:cxn modelId="{2A40FF39-31E7-4FEB-9FD3-8E32AE2D8D4C}" type="presParOf" srcId="{2429ECE0-14C0-4A06-ACD1-ABB3E6384308}" destId="{81C336AF-734F-4396-BB54-A6736F253640}" srcOrd="4" destOrd="0" presId="urn:microsoft.com/office/officeart/2005/8/layout/radial2"/>
    <dgm:cxn modelId="{25F6E793-F828-46B2-957C-9AF34DED8D1D}" type="presParOf" srcId="{81C336AF-734F-4396-BB54-A6736F253640}" destId="{BC087378-8A81-4CCE-9525-5C4B5BD88C94}" srcOrd="0" destOrd="0" presId="urn:microsoft.com/office/officeart/2005/8/layout/radial2"/>
    <dgm:cxn modelId="{68E3DA02-CCE3-444B-93B9-8DF8C8F23F02}" type="presParOf" srcId="{81C336AF-734F-4396-BB54-A6736F253640}" destId="{8DB6AE06-AC2F-48B3-8C03-C20A9EA76616}" srcOrd="1" destOrd="0" presId="urn:microsoft.com/office/officeart/2005/8/layout/radial2"/>
    <dgm:cxn modelId="{9D2D37C8-44C0-4A5E-A3C6-6DDC0E0880D7}" type="presParOf" srcId="{2429ECE0-14C0-4A06-ACD1-ABB3E6384308}" destId="{BAF56B71-E40A-499C-8CC5-51DA92562721}" srcOrd="5" destOrd="0" presId="urn:microsoft.com/office/officeart/2005/8/layout/radial2"/>
    <dgm:cxn modelId="{04AC4E8F-0607-4623-BAC8-CD77EA719BEE}" type="presParOf" srcId="{2429ECE0-14C0-4A06-ACD1-ABB3E6384308}" destId="{C494BD7A-ABA7-4D8F-A0A9-2429BE6AE570}" srcOrd="6" destOrd="0" presId="urn:microsoft.com/office/officeart/2005/8/layout/radial2"/>
    <dgm:cxn modelId="{5444052C-6B7E-4C5D-AEAA-8823B0591371}" type="presParOf" srcId="{C494BD7A-ABA7-4D8F-A0A9-2429BE6AE570}" destId="{9CCE9964-BEE4-4A32-ACE4-AB28B21E6E1C}" srcOrd="0" destOrd="0" presId="urn:microsoft.com/office/officeart/2005/8/layout/radial2"/>
    <dgm:cxn modelId="{2779C466-AE58-4A89-886B-598639DC7419}" type="presParOf" srcId="{C494BD7A-ABA7-4D8F-A0A9-2429BE6AE570}" destId="{9A6A9EE7-D5C1-413E-A9E4-BDB4A68974B2}"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F56B71-E40A-499C-8CC5-51DA92562721}">
      <dsp:nvSpPr>
        <dsp:cNvPr id="0" name=""/>
        <dsp:cNvSpPr/>
      </dsp:nvSpPr>
      <dsp:spPr>
        <a:xfrm rot="2513647">
          <a:off x="3669891" y="2844349"/>
          <a:ext cx="660437" cy="36650"/>
        </a:xfrm>
        <a:custGeom>
          <a:avLst/>
          <a:gdLst/>
          <a:ahLst/>
          <a:cxnLst/>
          <a:rect l="0" t="0" r="0" b="0"/>
          <a:pathLst>
            <a:path>
              <a:moveTo>
                <a:pt x="0" y="18325"/>
              </a:moveTo>
              <a:lnTo>
                <a:pt x="660437" y="18325"/>
              </a:lnTo>
            </a:path>
          </a:pathLst>
        </a:custGeom>
        <a:noFill/>
        <a:ln w="12700" cap="flat" cmpd="sng" algn="ctr">
          <a:solidFill>
            <a:srgbClr val="205885"/>
          </a:solidFill>
          <a:prstDash val="solid"/>
          <a:miter lim="800000"/>
        </a:ln>
        <a:effectLst/>
      </dsp:spPr>
      <dsp:style>
        <a:lnRef idx="2">
          <a:scrgbClr r="0" g="0" b="0"/>
        </a:lnRef>
        <a:fillRef idx="0">
          <a:scrgbClr r="0" g="0" b="0"/>
        </a:fillRef>
        <a:effectRef idx="0">
          <a:scrgbClr r="0" g="0" b="0"/>
        </a:effectRef>
        <a:fontRef idx="minor"/>
      </dsp:style>
    </dsp:sp>
    <dsp:sp modelId="{A56E7260-900C-4209-9E50-73780F445003}">
      <dsp:nvSpPr>
        <dsp:cNvPr id="0" name=""/>
        <dsp:cNvSpPr/>
      </dsp:nvSpPr>
      <dsp:spPr>
        <a:xfrm rot="369081">
          <a:off x="3750758" y="2151086"/>
          <a:ext cx="1231078" cy="36650"/>
        </a:xfrm>
        <a:custGeom>
          <a:avLst/>
          <a:gdLst/>
          <a:ahLst/>
          <a:cxnLst/>
          <a:rect l="0" t="0" r="0" b="0"/>
          <a:pathLst>
            <a:path>
              <a:moveTo>
                <a:pt x="0" y="18325"/>
              </a:moveTo>
              <a:lnTo>
                <a:pt x="1231078" y="18325"/>
              </a:lnTo>
            </a:path>
          </a:pathLst>
        </a:custGeom>
        <a:noFill/>
        <a:ln w="12700" cap="flat" cmpd="sng" algn="ctr">
          <a:solidFill>
            <a:srgbClr val="205885"/>
          </a:solidFill>
          <a:prstDash val="solid"/>
          <a:miter lim="800000"/>
        </a:ln>
        <a:effectLst/>
      </dsp:spPr>
      <dsp:style>
        <a:lnRef idx="2">
          <a:scrgbClr r="0" g="0" b="0"/>
        </a:lnRef>
        <a:fillRef idx="0">
          <a:scrgbClr r="0" g="0" b="0"/>
        </a:fillRef>
        <a:effectRef idx="0">
          <a:scrgbClr r="0" g="0" b="0"/>
        </a:effectRef>
        <a:fontRef idx="minor"/>
      </dsp:style>
    </dsp:sp>
    <dsp:sp modelId="{757C083E-8B5D-4C99-90CC-04986EB8F806}">
      <dsp:nvSpPr>
        <dsp:cNvPr id="0" name=""/>
        <dsp:cNvSpPr/>
      </dsp:nvSpPr>
      <dsp:spPr>
        <a:xfrm rot="19384907">
          <a:off x="3702303" y="1342990"/>
          <a:ext cx="518674" cy="36650"/>
        </a:xfrm>
        <a:custGeom>
          <a:avLst/>
          <a:gdLst/>
          <a:ahLst/>
          <a:cxnLst/>
          <a:rect l="0" t="0" r="0" b="0"/>
          <a:pathLst>
            <a:path>
              <a:moveTo>
                <a:pt x="0" y="18325"/>
              </a:moveTo>
              <a:lnTo>
                <a:pt x="518674" y="18325"/>
              </a:lnTo>
            </a:path>
          </a:pathLst>
        </a:custGeom>
        <a:noFill/>
        <a:ln w="12700" cap="flat" cmpd="sng" algn="ctr">
          <a:solidFill>
            <a:srgbClr val="205885"/>
          </a:solidFill>
          <a:prstDash val="solid"/>
          <a:miter lim="800000"/>
        </a:ln>
        <a:effectLst/>
      </dsp:spPr>
      <dsp:style>
        <a:lnRef idx="2">
          <a:scrgbClr r="0" g="0" b="0"/>
        </a:lnRef>
        <a:fillRef idx="0">
          <a:scrgbClr r="0" g="0" b="0"/>
        </a:fillRef>
        <a:effectRef idx="0">
          <a:scrgbClr r="0" g="0" b="0"/>
        </a:effectRef>
        <a:fontRef idx="minor"/>
      </dsp:style>
    </dsp:sp>
    <dsp:sp modelId="{578B0D79-1AE5-4563-8E74-49191557467B}">
      <dsp:nvSpPr>
        <dsp:cNvPr id="0" name=""/>
        <dsp:cNvSpPr/>
      </dsp:nvSpPr>
      <dsp:spPr>
        <a:xfrm>
          <a:off x="2096720" y="1054845"/>
          <a:ext cx="1950096" cy="1950096"/>
        </a:xfrm>
        <a:prstGeom prst="ellipse">
          <a:avLst/>
        </a:prstGeom>
        <a:solidFill>
          <a:srgbClr val="20588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63DDE8-3784-40D9-95EF-323476E0E602}">
      <dsp:nvSpPr>
        <dsp:cNvPr id="0" name=""/>
        <dsp:cNvSpPr/>
      </dsp:nvSpPr>
      <dsp:spPr>
        <a:xfrm>
          <a:off x="4051677" y="269097"/>
          <a:ext cx="1170057" cy="1170057"/>
        </a:xfrm>
        <a:prstGeom prst="ellipse">
          <a:avLst/>
        </a:prstGeom>
        <a:solidFill>
          <a:srgbClr val="20588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rtl="0">
            <a:lnSpc>
              <a:spcPct val="90000"/>
            </a:lnSpc>
            <a:spcBef>
              <a:spcPct val="0"/>
            </a:spcBef>
            <a:spcAft>
              <a:spcPct val="35000"/>
            </a:spcAft>
            <a:buNone/>
          </a:pPr>
          <a:r>
            <a:rPr lang="en-US" sz="900" b="1" kern="1200" dirty="0">
              <a:solidFill>
                <a:schemeClr val="bg1"/>
              </a:solidFill>
              <a:latin typeface="Century Gothic" panose="020B0502020202020204" pitchFamily="34" charset="0"/>
            </a:rPr>
            <a:t>Environmental criteria</a:t>
          </a:r>
        </a:p>
      </dsp:txBody>
      <dsp:txXfrm>
        <a:off x="4223028" y="440448"/>
        <a:ext cx="827355" cy="827355"/>
      </dsp:txXfrm>
    </dsp:sp>
    <dsp:sp modelId="{EDA265B0-1D6A-4663-84C6-D3ADBEC2F98B}">
      <dsp:nvSpPr>
        <dsp:cNvPr id="0" name=""/>
        <dsp:cNvSpPr/>
      </dsp:nvSpPr>
      <dsp:spPr>
        <a:xfrm>
          <a:off x="5338741" y="269097"/>
          <a:ext cx="1755086" cy="11700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33400" rtl="0">
            <a:lnSpc>
              <a:spcPct val="90000"/>
            </a:lnSpc>
            <a:spcBef>
              <a:spcPct val="0"/>
            </a:spcBef>
            <a:spcAft>
              <a:spcPct val="15000"/>
            </a:spcAft>
            <a:buClr>
              <a:srgbClr val="A2AAAD"/>
            </a:buClr>
            <a:buChar char="•"/>
          </a:pPr>
          <a:r>
            <a:rPr lang="en-US" sz="1200" b="0" i="0" kern="1200" dirty="0">
              <a:latin typeface="Century Gothic" panose="020B0502020202020204" pitchFamily="34" charset="0"/>
            </a:rPr>
            <a:t>Climate change mitigation</a:t>
          </a:r>
        </a:p>
        <a:p>
          <a:pPr marL="114300" lvl="1" indent="-114300" algn="l" defTabSz="533400" rtl="0">
            <a:lnSpc>
              <a:spcPct val="90000"/>
            </a:lnSpc>
            <a:spcBef>
              <a:spcPct val="0"/>
            </a:spcBef>
            <a:spcAft>
              <a:spcPct val="15000"/>
            </a:spcAft>
            <a:buClr>
              <a:srgbClr val="A2AAAD"/>
            </a:buClr>
            <a:buChar char="•"/>
          </a:pPr>
          <a:r>
            <a:rPr lang="en-US" sz="1200" b="0" i="0" kern="1200" dirty="0">
              <a:latin typeface="Century Gothic" panose="020B0502020202020204" pitchFamily="34" charset="0"/>
            </a:rPr>
            <a:t>Renewable energy</a:t>
          </a:r>
        </a:p>
        <a:p>
          <a:pPr marL="114300" lvl="1" indent="-114300" algn="l" defTabSz="533400" rtl="0">
            <a:lnSpc>
              <a:spcPct val="90000"/>
            </a:lnSpc>
            <a:spcBef>
              <a:spcPct val="0"/>
            </a:spcBef>
            <a:spcAft>
              <a:spcPct val="15000"/>
            </a:spcAft>
            <a:buClr>
              <a:srgbClr val="A2AAAD"/>
            </a:buClr>
            <a:buChar char="•"/>
          </a:pPr>
          <a:r>
            <a:rPr lang="en-US" sz="1200" b="0" i="0" kern="1200" dirty="0">
              <a:latin typeface="Century Gothic" panose="020B0502020202020204" pitchFamily="34" charset="0"/>
            </a:rPr>
            <a:t>Waste reduction</a:t>
          </a:r>
        </a:p>
      </dsp:txBody>
      <dsp:txXfrm>
        <a:off x="5338741" y="269097"/>
        <a:ext cx="1755086" cy="1170057"/>
      </dsp:txXfrm>
    </dsp:sp>
    <dsp:sp modelId="{BC087378-8A81-4CCE-9525-5C4B5BD88C94}">
      <dsp:nvSpPr>
        <dsp:cNvPr id="0" name=""/>
        <dsp:cNvSpPr/>
      </dsp:nvSpPr>
      <dsp:spPr>
        <a:xfrm>
          <a:off x="4974924" y="1713030"/>
          <a:ext cx="1170057" cy="1170057"/>
        </a:xfrm>
        <a:prstGeom prst="ellipse">
          <a:avLst/>
        </a:prstGeom>
        <a:solidFill>
          <a:srgbClr val="20588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rtl="0">
            <a:lnSpc>
              <a:spcPct val="90000"/>
            </a:lnSpc>
            <a:spcBef>
              <a:spcPct val="0"/>
            </a:spcBef>
            <a:spcAft>
              <a:spcPct val="35000"/>
            </a:spcAft>
            <a:buNone/>
          </a:pPr>
          <a:r>
            <a:rPr lang="en-US" sz="900" b="1" i="0" kern="1200" dirty="0">
              <a:latin typeface="Century Gothic" panose="020B0502020202020204" pitchFamily="34" charset="0"/>
            </a:rPr>
            <a:t>Social criteria</a:t>
          </a:r>
        </a:p>
      </dsp:txBody>
      <dsp:txXfrm>
        <a:off x="5146275" y="1884381"/>
        <a:ext cx="827355" cy="827355"/>
      </dsp:txXfrm>
    </dsp:sp>
    <dsp:sp modelId="{8DB6AE06-AC2F-48B3-8C03-C20A9EA76616}">
      <dsp:nvSpPr>
        <dsp:cNvPr id="0" name=""/>
        <dsp:cNvSpPr/>
      </dsp:nvSpPr>
      <dsp:spPr>
        <a:xfrm>
          <a:off x="6261987" y="1713030"/>
          <a:ext cx="1755086" cy="11700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33400" rtl="0">
            <a:lnSpc>
              <a:spcPct val="90000"/>
            </a:lnSpc>
            <a:spcBef>
              <a:spcPct val="0"/>
            </a:spcBef>
            <a:spcAft>
              <a:spcPct val="15000"/>
            </a:spcAft>
            <a:buClr>
              <a:srgbClr val="A2AAAD"/>
            </a:buClr>
            <a:buChar char="•"/>
          </a:pPr>
          <a:r>
            <a:rPr lang="en-US" sz="1200" b="0" i="0" kern="1200" dirty="0" err="1">
              <a:latin typeface="Century Gothic" panose="020B0502020202020204" pitchFamily="34" charset="0"/>
            </a:rPr>
            <a:t>Labour</a:t>
          </a:r>
          <a:r>
            <a:rPr lang="en-US" sz="1200" b="0" i="0" kern="1200" dirty="0">
              <a:latin typeface="Century Gothic" panose="020B0502020202020204" pitchFamily="34" charset="0"/>
            </a:rPr>
            <a:t> practices</a:t>
          </a:r>
        </a:p>
        <a:p>
          <a:pPr marL="114300" lvl="1" indent="-114300" algn="l" defTabSz="533400" rtl="0">
            <a:lnSpc>
              <a:spcPct val="90000"/>
            </a:lnSpc>
            <a:spcBef>
              <a:spcPct val="0"/>
            </a:spcBef>
            <a:spcAft>
              <a:spcPct val="15000"/>
            </a:spcAft>
            <a:buClr>
              <a:srgbClr val="A2AAAD"/>
            </a:buClr>
            <a:buChar char="•"/>
          </a:pPr>
          <a:r>
            <a:rPr lang="en-US" sz="1200" b="0" i="0" kern="1200" dirty="0">
              <a:latin typeface="Century Gothic" panose="020B0502020202020204" pitchFamily="34" charset="0"/>
            </a:rPr>
            <a:t>Diversity and inclusion</a:t>
          </a:r>
        </a:p>
      </dsp:txBody>
      <dsp:txXfrm>
        <a:off x="6261987" y="1713030"/>
        <a:ext cx="1755086" cy="1170057"/>
      </dsp:txXfrm>
    </dsp:sp>
    <dsp:sp modelId="{9CCE9964-BEE4-4A32-ACE4-AB28B21E6E1C}">
      <dsp:nvSpPr>
        <dsp:cNvPr id="0" name=""/>
        <dsp:cNvSpPr/>
      </dsp:nvSpPr>
      <dsp:spPr>
        <a:xfrm>
          <a:off x="4096373" y="2888808"/>
          <a:ext cx="1170057" cy="1170057"/>
        </a:xfrm>
        <a:prstGeom prst="ellipse">
          <a:avLst/>
        </a:prstGeom>
        <a:solidFill>
          <a:srgbClr val="20588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rtl="0">
            <a:lnSpc>
              <a:spcPct val="90000"/>
            </a:lnSpc>
            <a:spcBef>
              <a:spcPct val="0"/>
            </a:spcBef>
            <a:spcAft>
              <a:spcPct val="35000"/>
            </a:spcAft>
            <a:buNone/>
          </a:pPr>
          <a:r>
            <a:rPr lang="en-US" sz="900" b="1" i="0" kern="1200" dirty="0">
              <a:latin typeface="Century Gothic" panose="020B0502020202020204" pitchFamily="34" charset="0"/>
            </a:rPr>
            <a:t>Governance criteria</a:t>
          </a:r>
        </a:p>
      </dsp:txBody>
      <dsp:txXfrm>
        <a:off x="4267724" y="3060159"/>
        <a:ext cx="827355" cy="827355"/>
      </dsp:txXfrm>
    </dsp:sp>
    <dsp:sp modelId="{9A6A9EE7-D5C1-413E-A9E4-BDB4A68974B2}">
      <dsp:nvSpPr>
        <dsp:cNvPr id="0" name=""/>
        <dsp:cNvSpPr/>
      </dsp:nvSpPr>
      <dsp:spPr>
        <a:xfrm>
          <a:off x="5383437" y="2888808"/>
          <a:ext cx="1755086" cy="11700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33400">
            <a:lnSpc>
              <a:spcPct val="90000"/>
            </a:lnSpc>
            <a:spcBef>
              <a:spcPct val="0"/>
            </a:spcBef>
            <a:spcAft>
              <a:spcPct val="15000"/>
            </a:spcAft>
            <a:buClr>
              <a:srgbClr val="A2AAAD"/>
            </a:buClr>
            <a:buChar char="•"/>
          </a:pPr>
          <a:r>
            <a:rPr lang="en-US" sz="1200" b="0" i="0" kern="1200" dirty="0">
              <a:latin typeface="Century Gothic" panose="020B0502020202020204" pitchFamily="34" charset="0"/>
            </a:rPr>
            <a:t>Anti-corruption</a:t>
          </a:r>
        </a:p>
      </dsp:txBody>
      <dsp:txXfrm>
        <a:off x="5383437" y="2888808"/>
        <a:ext cx="1755086" cy="1170057"/>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9444D-42D3-4CC0-927A-FF18E050527A}" type="datetimeFigureOut">
              <a:t>9/6/24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96D0F3-C04C-4EB4-93F2-B3F04278AF65}" type="slidenum">
              <a:t>‹#›</a:t>
            </a:fld>
            <a:endParaRPr lang="en-US"/>
          </a:p>
        </p:txBody>
      </p:sp>
    </p:spTree>
    <p:extLst>
      <p:ext uri="{BB962C8B-B14F-4D97-AF65-F5344CB8AC3E}">
        <p14:creationId xmlns:p14="http://schemas.microsoft.com/office/powerpoint/2010/main" val="304859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7" name="Google Shape;31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68597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7" name="Google Shape;31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069001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13</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7" name="Google Shape;31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38704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7" name="Google Shape;31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1923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16</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480576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17</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014225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a:extLst>
            <a:ext uri="{FF2B5EF4-FFF2-40B4-BE49-F238E27FC236}">
              <a16:creationId xmlns:a16="http://schemas.microsoft.com/office/drawing/2014/main" id="{FBFB1C10-891D-8EA6-5024-C6BCD7F29467}"/>
            </a:ext>
          </a:extLst>
        </p:cNvPr>
        <p:cNvGrpSpPr/>
        <p:nvPr/>
      </p:nvGrpSpPr>
      <p:grpSpPr>
        <a:xfrm>
          <a:off x="0" y="0"/>
          <a:ext cx="0" cy="0"/>
          <a:chOff x="0" y="0"/>
          <a:chExt cx="0" cy="0"/>
        </a:xfrm>
      </p:grpSpPr>
      <p:sp>
        <p:nvSpPr>
          <p:cNvPr id="243" name="Google Shape;243;p4:notes">
            <a:extLst>
              <a:ext uri="{FF2B5EF4-FFF2-40B4-BE49-F238E27FC236}">
                <a16:creationId xmlns:a16="http://schemas.microsoft.com/office/drawing/2014/main" id="{3908762C-D5E1-42DC-F772-6238E6A78748}"/>
              </a:ext>
            </a:extLst>
          </p:cNvPr>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18</a:t>
            </a:fld>
            <a:endParaRPr/>
          </a:p>
        </p:txBody>
      </p:sp>
      <p:sp>
        <p:nvSpPr>
          <p:cNvPr id="244" name="Google Shape;244;p4:notes">
            <a:extLst>
              <a:ext uri="{FF2B5EF4-FFF2-40B4-BE49-F238E27FC236}">
                <a16:creationId xmlns:a16="http://schemas.microsoft.com/office/drawing/2014/main" id="{F5D9E194-606F-18C3-598A-7510EAD2E13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a:extLst>
              <a:ext uri="{FF2B5EF4-FFF2-40B4-BE49-F238E27FC236}">
                <a16:creationId xmlns:a16="http://schemas.microsoft.com/office/drawing/2014/main" id="{706606AC-56EC-A75B-0847-DD670A3824B5}"/>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124204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a:extLst>
            <a:ext uri="{FF2B5EF4-FFF2-40B4-BE49-F238E27FC236}">
              <a16:creationId xmlns:a16="http://schemas.microsoft.com/office/drawing/2014/main" id="{FBFB1C10-891D-8EA6-5024-C6BCD7F29467}"/>
            </a:ext>
          </a:extLst>
        </p:cNvPr>
        <p:cNvGrpSpPr/>
        <p:nvPr/>
      </p:nvGrpSpPr>
      <p:grpSpPr>
        <a:xfrm>
          <a:off x="0" y="0"/>
          <a:ext cx="0" cy="0"/>
          <a:chOff x="0" y="0"/>
          <a:chExt cx="0" cy="0"/>
        </a:xfrm>
      </p:grpSpPr>
      <p:sp>
        <p:nvSpPr>
          <p:cNvPr id="243" name="Google Shape;243;p4:notes">
            <a:extLst>
              <a:ext uri="{FF2B5EF4-FFF2-40B4-BE49-F238E27FC236}">
                <a16:creationId xmlns:a16="http://schemas.microsoft.com/office/drawing/2014/main" id="{3908762C-D5E1-42DC-F772-6238E6A78748}"/>
              </a:ext>
            </a:extLst>
          </p:cNvPr>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19</a:t>
            </a:fld>
            <a:endParaRPr/>
          </a:p>
        </p:txBody>
      </p:sp>
      <p:sp>
        <p:nvSpPr>
          <p:cNvPr id="244" name="Google Shape;244;p4:notes">
            <a:extLst>
              <a:ext uri="{FF2B5EF4-FFF2-40B4-BE49-F238E27FC236}">
                <a16:creationId xmlns:a16="http://schemas.microsoft.com/office/drawing/2014/main" id="{F5D9E194-606F-18C3-598A-7510EAD2E13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a:extLst>
              <a:ext uri="{FF2B5EF4-FFF2-40B4-BE49-F238E27FC236}">
                <a16:creationId xmlns:a16="http://schemas.microsoft.com/office/drawing/2014/main" id="{706606AC-56EC-A75B-0847-DD670A3824B5}"/>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133422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20</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05512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2" name="Google Shape;23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21</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99689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a:extLst>
            <a:ext uri="{FF2B5EF4-FFF2-40B4-BE49-F238E27FC236}">
              <a16:creationId xmlns:a16="http://schemas.microsoft.com/office/drawing/2014/main" id="{FBFB1C10-891D-8EA6-5024-C6BCD7F29467}"/>
            </a:ext>
          </a:extLst>
        </p:cNvPr>
        <p:cNvGrpSpPr/>
        <p:nvPr/>
      </p:nvGrpSpPr>
      <p:grpSpPr>
        <a:xfrm>
          <a:off x="0" y="0"/>
          <a:ext cx="0" cy="0"/>
          <a:chOff x="0" y="0"/>
          <a:chExt cx="0" cy="0"/>
        </a:xfrm>
      </p:grpSpPr>
      <p:sp>
        <p:nvSpPr>
          <p:cNvPr id="243" name="Google Shape;243;p4:notes">
            <a:extLst>
              <a:ext uri="{FF2B5EF4-FFF2-40B4-BE49-F238E27FC236}">
                <a16:creationId xmlns:a16="http://schemas.microsoft.com/office/drawing/2014/main" id="{3908762C-D5E1-42DC-F772-6238E6A78748}"/>
              </a:ext>
            </a:extLst>
          </p:cNvPr>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4</a:t>
            </a:fld>
            <a:endParaRPr/>
          </a:p>
        </p:txBody>
      </p:sp>
      <p:sp>
        <p:nvSpPr>
          <p:cNvPr id="244" name="Google Shape;244;p4:notes">
            <a:extLst>
              <a:ext uri="{FF2B5EF4-FFF2-40B4-BE49-F238E27FC236}">
                <a16:creationId xmlns:a16="http://schemas.microsoft.com/office/drawing/2014/main" id="{F5D9E194-606F-18C3-598A-7510EAD2E13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a:extLst>
              <a:ext uri="{FF2B5EF4-FFF2-40B4-BE49-F238E27FC236}">
                <a16:creationId xmlns:a16="http://schemas.microsoft.com/office/drawing/2014/main" id="{706606AC-56EC-A75B-0847-DD670A3824B5}"/>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52398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5</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4" name="Google Shape;25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7" name="Google Shape;26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7" name="Google Shape;31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7" name="Google Shape;31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5183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7" name="Google Shape;31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3796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Video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
        <p:nvSpPr>
          <p:cNvPr id="7" name="Rectangle 6">
            <a:extLst>
              <a:ext uri="{FF2B5EF4-FFF2-40B4-BE49-F238E27FC236}">
                <a16:creationId xmlns:a16="http://schemas.microsoft.com/office/drawing/2014/main" id="{722FD5A5-A16C-00DE-E581-0AFD83A16CAB}"/>
              </a:ext>
            </a:extLst>
          </p:cNvPr>
          <p:cNvSpPr/>
          <p:nvPr userDrawn="1"/>
        </p:nvSpPr>
        <p:spPr>
          <a:xfrm>
            <a:off x="0" y="2057400"/>
            <a:ext cx="12192000" cy="3963988"/>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860826"/>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176990" y="995362"/>
            <a:ext cx="5027005"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a:prstGeom prst="rect">
            <a:avLst/>
          </a:prstGeo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82399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a:xfrm>
            <a:off x="6662168" y="969264"/>
            <a:ext cx="5021182" cy="487045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679775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7BD47B-C187-494C-812F-46BE0040B915}"/>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476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ulle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517870" y="1991844"/>
            <a:ext cx="11158193" cy="4029786"/>
          </a:xfrm>
          <a:prstGeom prst="rect">
            <a:avLst/>
          </a:prstGeom>
        </p:spPr>
        <p:txBody>
          <a:bodyPr anchor="t" anchorCtr="0">
            <a:normAutofit/>
          </a:bodyPr>
          <a:lstStyle>
            <a:lvl1pPr marL="342900" indent="-342900" algn="l">
              <a:lnSpc>
                <a:spcPct val="100000"/>
              </a:lnSpc>
              <a:buClr>
                <a:srgbClr val="A2AAAD"/>
              </a:buClr>
              <a:buFont typeface="Arial" panose="020B0604020202020204" pitchFamily="34" charset="0"/>
              <a:buChar char="•"/>
              <a:defRPr sz="2500" i="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3544181888"/>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guide id="5" orient="horz" pos="125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a:xfrm>
            <a:off x="517869" y="1160463"/>
            <a:ext cx="11158193" cy="532370"/>
          </a:xfrm>
          <a:prstGeom prst="rect">
            <a:avLst/>
          </a:prstGeom>
        </p:spPr>
        <p:txBody>
          <a:bodyPr/>
          <a:lstStyle>
            <a:lvl1pPr>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9" name="TextBox 8">
            <a:extLst>
              <a:ext uri="{FF2B5EF4-FFF2-40B4-BE49-F238E27FC236}">
                <a16:creationId xmlns:a16="http://schemas.microsoft.com/office/drawing/2014/main" id="{184BBE33-EAC1-3B1E-8EFB-448124FA14AC}"/>
              </a:ext>
            </a:extLst>
          </p:cNvPr>
          <p:cNvSpPr txBox="1"/>
          <p:nvPr userDrawn="1"/>
        </p:nvSpPr>
        <p:spPr>
          <a:xfrm>
            <a:off x="552033" y="2009274"/>
            <a:ext cx="5247187" cy="4012113"/>
          </a:xfrm>
          <a:prstGeom prst="rect">
            <a:avLst/>
          </a:prstGeom>
          <a:noFill/>
        </p:spPr>
        <p:txBody>
          <a:bodyPr wrap="square" rtlCol="0">
            <a:spAutoFit/>
          </a:bodyPr>
          <a:lstStyle/>
          <a:p>
            <a:endParaRPr lang="en-US" dirty="0"/>
          </a:p>
        </p:txBody>
      </p:sp>
      <p:sp>
        <p:nvSpPr>
          <p:cNvPr id="13" name="Text Placeholder 12">
            <a:extLst>
              <a:ext uri="{FF2B5EF4-FFF2-40B4-BE49-F238E27FC236}">
                <a16:creationId xmlns:a16="http://schemas.microsoft.com/office/drawing/2014/main" id="{CAA535C0-5BE2-5A59-3D11-8ABCC9A62912}"/>
              </a:ext>
            </a:extLst>
          </p:cNvPr>
          <p:cNvSpPr>
            <a:spLocks noGrp="1"/>
          </p:cNvSpPr>
          <p:nvPr>
            <p:ph type="body" sz="quarter" idx="13"/>
          </p:nvPr>
        </p:nvSpPr>
        <p:spPr>
          <a:xfrm>
            <a:off x="517525" y="2128838"/>
            <a:ext cx="5184775" cy="38925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BB27B774-CAD3-DF42-BBF0-6DE55F243F01}"/>
              </a:ext>
            </a:extLst>
          </p:cNvPr>
          <p:cNvSpPr>
            <a:spLocks noGrp="1"/>
          </p:cNvSpPr>
          <p:nvPr>
            <p:ph type="body" sz="quarter" idx="14"/>
          </p:nvPr>
        </p:nvSpPr>
        <p:spPr>
          <a:xfrm>
            <a:off x="6497220" y="2128838"/>
            <a:ext cx="5184775" cy="3892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819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a:prstGeom prst="rect">
            <a:avLst/>
          </a:prstGeom>
        </p:spPr>
        <p:txBody>
          <a:bodyPr anchor="t">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a:prstGeom prst="rect">
            <a:avLst/>
          </a:prstGeo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18946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443149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F4AA536-072F-4374-926E-17E038EC7E98}"/>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0644494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1242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54605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a:prstGeom prst="rect">
            <a:avLst/>
          </a:prstGeo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a:prstGeom prst="rect">
            <a:avLst/>
          </a:prstGeo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34890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131757" y="6451599"/>
            <a:ext cx="637909" cy="169141"/>
          </a:xfrm>
          <a:prstGeom prst="rect">
            <a:avLst/>
          </a:prstGeom>
        </p:spPr>
        <p:txBody>
          <a:bodyPr vert="horz" lIns="91440" tIns="45720" rIns="91440" bIns="45720" rtlCol="0" anchor="ctr"/>
          <a:lstStyle>
            <a:lvl1pPr algn="r">
              <a:defRPr sz="900">
                <a:solidFill>
                  <a:schemeClr val="tx1"/>
                </a:solidFill>
                <a:latin typeface="Century Gothic" panose="020B0502020202020204" pitchFamily="34" charset="0"/>
              </a:defRPr>
            </a:lvl1pPr>
          </a:lstStyle>
          <a:p>
            <a:fld id="{DFDF98CC-160E-494C-8C3C-8CDC5FA257DE}" type="slidenum">
              <a:rPr lang="en-US" smtClean="0"/>
              <a:pPr/>
              <a:t>‹#›</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1" y="230284"/>
            <a:ext cx="1842447" cy="46668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2AAAD"/>
              </a:solidFill>
            </a:endParaRPr>
          </a:p>
        </p:txBody>
      </p:sp>
      <p:pic>
        <p:nvPicPr>
          <p:cNvPr id="10" name="Picture 9" descr="A blue and black logo&#10;&#10;Description automatically generated">
            <a:extLst>
              <a:ext uri="{FF2B5EF4-FFF2-40B4-BE49-F238E27FC236}">
                <a16:creationId xmlns:a16="http://schemas.microsoft.com/office/drawing/2014/main" id="{CD5AB2A9-403F-025D-C64F-BA17CAA50F3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17870" y="6277840"/>
            <a:ext cx="1600200" cy="342900"/>
          </a:xfrm>
          <a:prstGeom prst="rect">
            <a:avLst/>
          </a:prstGeom>
        </p:spPr>
      </p:pic>
      <p:pic>
        <p:nvPicPr>
          <p:cNvPr id="12" name="Picture 11" descr="A close-up of a black background&#10;&#10;Description automatically generated">
            <a:extLst>
              <a:ext uri="{FF2B5EF4-FFF2-40B4-BE49-F238E27FC236}">
                <a16:creationId xmlns:a16="http://schemas.microsoft.com/office/drawing/2014/main" id="{6F3DAC8A-A5F7-92FE-0813-D8E70B90A44C}"/>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9997733" y="230284"/>
            <a:ext cx="1676397" cy="466685"/>
          </a:xfrm>
          <a:prstGeom prst="rect">
            <a:avLst/>
          </a:prstGeom>
        </p:spPr>
      </p:pic>
      <p:sp>
        <p:nvSpPr>
          <p:cNvPr id="13" name="TextBox 12">
            <a:extLst>
              <a:ext uri="{FF2B5EF4-FFF2-40B4-BE49-F238E27FC236}">
                <a16:creationId xmlns:a16="http://schemas.microsoft.com/office/drawing/2014/main" id="{1EBC3D8A-1F30-A2D6-D920-8223E6E639FB}"/>
              </a:ext>
            </a:extLst>
          </p:cNvPr>
          <p:cNvSpPr txBox="1"/>
          <p:nvPr userDrawn="1"/>
        </p:nvSpPr>
        <p:spPr>
          <a:xfrm>
            <a:off x="409433" y="278960"/>
            <a:ext cx="1201003" cy="369332"/>
          </a:xfrm>
          <a:prstGeom prst="rect">
            <a:avLst/>
          </a:prstGeom>
          <a:noFill/>
        </p:spPr>
        <p:txBody>
          <a:bodyPr wrap="square" rtlCol="0">
            <a:spAutoFit/>
          </a:bodyPr>
          <a:lstStyle/>
          <a:p>
            <a:r>
              <a:rPr lang="en-US" b="1" dirty="0">
                <a:solidFill>
                  <a:srgbClr val="333F48"/>
                </a:solidFill>
                <a:latin typeface="Century Gothic" panose="020B0502020202020204" pitchFamily="34" charset="0"/>
              </a:rPr>
              <a:t>Lesson 4</a:t>
            </a:r>
          </a:p>
        </p:txBody>
      </p:sp>
      <p:sp>
        <p:nvSpPr>
          <p:cNvPr id="2" name="TextBox 1">
            <a:extLst>
              <a:ext uri="{FF2B5EF4-FFF2-40B4-BE49-F238E27FC236}">
                <a16:creationId xmlns:a16="http://schemas.microsoft.com/office/drawing/2014/main" id="{8ADBD398-37D6-7583-68EE-B24AB2102081}"/>
              </a:ext>
            </a:extLst>
          </p:cNvPr>
          <p:cNvSpPr txBox="1"/>
          <p:nvPr userDrawn="1"/>
        </p:nvSpPr>
        <p:spPr>
          <a:xfrm>
            <a:off x="2470068" y="6451599"/>
            <a:ext cx="3871573" cy="230832"/>
          </a:xfrm>
          <a:prstGeom prst="rect">
            <a:avLst/>
          </a:prstGeom>
          <a:noFill/>
        </p:spPr>
        <p:txBody>
          <a:bodyPr wrap="none" rtlCol="0">
            <a:spAutoFit/>
          </a:bodyPr>
          <a:lstStyle/>
          <a:p>
            <a:r>
              <a:rPr lang="en-CA" sz="900" b="0" i="0" u="none" strike="noStrike" dirty="0">
                <a:solidFill>
                  <a:srgbClr val="222222"/>
                </a:solidFill>
                <a:effectLst/>
                <a:highlight>
                  <a:srgbClr val="FFFFFF"/>
                </a:highlight>
                <a:latin typeface="Century Gothic" panose="020B0502020202020204" pitchFamily="34" charset="0"/>
              </a:rPr>
              <a:t>© 2024 FIDELITY INVESTMENTS CANADA ULC            </a:t>
            </a:r>
            <a:r>
              <a:rPr lang="en-CA" sz="900" b="0" i="0" u="none" strike="noStrike" dirty="0">
                <a:solidFill>
                  <a:srgbClr val="545454"/>
                </a:solidFill>
                <a:effectLst/>
                <a:latin typeface="Century Gothic" panose="020B0502020202020204" pitchFamily="34" charset="0"/>
              </a:rPr>
              <a:t>1824979-v202449</a:t>
            </a:r>
            <a:endParaRPr lang="en-US" sz="900" dirty="0">
              <a:latin typeface="Century Gothic" panose="020B0502020202020204" pitchFamily="34" charset="0"/>
            </a:endParaRPr>
          </a:p>
        </p:txBody>
      </p:sp>
    </p:spTree>
    <p:extLst>
      <p:ext uri="{BB962C8B-B14F-4D97-AF65-F5344CB8AC3E}">
        <p14:creationId xmlns:p14="http://schemas.microsoft.com/office/powerpoint/2010/main" val="1281054387"/>
      </p:ext>
    </p:extLst>
  </p:cSld>
  <p:clrMap bg1="lt1" tx1="dk1" bg2="lt2" tx2="dk2" accent1="accent1" accent2="accent2" accent3="accent3" accent4="accent4" accent5="accent5" accent6="accent6" hlink="hlink" folHlink="folHlink"/>
  <p:sldLayoutIdLst>
    <p:sldLayoutId id="2147483713" r:id="rId1"/>
    <p:sldLayoutId id="2147483725"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hf hdr="0" dt="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1" userDrawn="1">
          <p15:clr>
            <a:srgbClr val="F26B43"/>
          </p15:clr>
        </p15:guide>
        <p15:guide id="2" pos="325" userDrawn="1">
          <p15:clr>
            <a:srgbClr val="F26B43"/>
          </p15:clr>
        </p15:guide>
        <p15:guide id="3" pos="7355" userDrawn="1">
          <p15:clr>
            <a:srgbClr val="F26B43"/>
          </p15:clr>
        </p15:guide>
        <p15:guide id="4" orient="horz" pos="379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image" Target="../media/image3.jpe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Layout" Target="../slideLayouts/slideLayout1.xml"/><Relationship Id="rId5" Type="http://schemas.openxmlformats.org/officeDocument/2006/relationships/video" Target="https://www.youtube.com/embed/6XxklkbC-Vo?list=PLBzmUd_ESwov_lbEkQjWleHM6qB05xZ2b" TargetMode="Externa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2.emf"/><Relationship Id="rId4" Type="http://schemas.openxmlformats.org/officeDocument/2006/relationships/image" Target="../media/image11.emf"/></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5.emf"/><Relationship Id="rId4" Type="http://schemas.openxmlformats.org/officeDocument/2006/relationships/image" Target="../media/image14.emf"/></Relationships>
</file>

<file path=ppt/slides/_rels/slide1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8.emf"/><Relationship Id="rId4" Type="http://schemas.openxmlformats.org/officeDocument/2006/relationships/image" Target="../media/image17.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custDataLst>
              <p:tags r:id="rId1"/>
            </p:custDataLst>
          </p:nvPr>
        </p:nvSpPr>
        <p:spPr/>
        <p:txBody>
          <a:bodyPr>
            <a:noAutofit/>
          </a:bodyPr>
          <a:lstStyle/>
          <a:p>
            <a:r>
              <a:rPr lang="fr-CA" dirty="0"/>
              <a:t>Asset classes and </a:t>
            </a:r>
            <a:r>
              <a:rPr lang="fr-CA" dirty="0" err="1"/>
              <a:t>sustainable</a:t>
            </a:r>
            <a:r>
              <a:rPr lang="fr-CA" dirty="0"/>
              <a:t> </a:t>
            </a:r>
            <a:r>
              <a:rPr lang="fr-CA" dirty="0" err="1"/>
              <a:t>investing</a:t>
            </a:r>
            <a:endParaRPr lang="fr-CA" dirty="0"/>
          </a:p>
        </p:txBody>
      </p:sp>
      <p:sp>
        <p:nvSpPr>
          <p:cNvPr id="3" name="TextBox 2">
            <a:extLst>
              <a:ext uri="{FF2B5EF4-FFF2-40B4-BE49-F238E27FC236}">
                <a16:creationId xmlns:a16="http://schemas.microsoft.com/office/drawing/2014/main" id="{6A9EBC07-E89A-480E-0B63-1C54B7A50807}"/>
              </a:ext>
            </a:extLst>
          </p:cNvPr>
          <p:cNvSpPr txBox="1"/>
          <p:nvPr>
            <p:custDataLst>
              <p:tags r:id="rId2"/>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custDataLst>
              <p:tags r:id="rId3"/>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custDataLst>
              <p:tags r:id="rId4"/>
            </p:custDataLst>
          </p:nvPr>
        </p:nvSpPr>
        <p:spPr/>
        <p:txBody>
          <a:bodyPr/>
          <a:lstStyle/>
          <a:p>
            <a:fld id="{DFDF98CC-160E-494C-8C3C-8CDC5FA257DE}" type="slidenum">
              <a:rPr lang="en-US" smtClean="0"/>
              <a:t>1</a:t>
            </a:fld>
            <a:endParaRPr lang="en-US"/>
          </a:p>
        </p:txBody>
      </p:sp>
      <p:pic>
        <p:nvPicPr>
          <p:cNvPr id="7" name="Online Media 6" descr="Asset Classes">
            <a:hlinkClick r:id="" action="ppaction://media"/>
            <a:extLst>
              <a:ext uri="{FF2B5EF4-FFF2-40B4-BE49-F238E27FC236}">
                <a16:creationId xmlns:a16="http://schemas.microsoft.com/office/drawing/2014/main" id="{CCCC0745-A8FE-649D-4828-05A4276894A1}"/>
              </a:ext>
            </a:extLst>
          </p:cNvPr>
          <p:cNvPicPr>
            <a:picLocks noRot="1" noChangeAspect="1"/>
          </p:cNvPicPr>
          <p:nvPr>
            <a:videoFile r:link="rId5"/>
          </p:nvPr>
        </p:nvPicPr>
        <p:blipFill>
          <a:blip r:embed="rId7"/>
          <a:stretch>
            <a:fillRect/>
          </a:stretch>
        </p:blipFill>
        <p:spPr>
          <a:xfrm>
            <a:off x="3403300" y="2502095"/>
            <a:ext cx="5385400" cy="3042751"/>
          </a:xfrm>
          <a:prstGeom prst="rect">
            <a:avLst/>
          </a:prstGeom>
        </p:spPr>
      </p:pic>
    </p:spTree>
    <p:extLst>
      <p:ext uri="{BB962C8B-B14F-4D97-AF65-F5344CB8AC3E}">
        <p14:creationId xmlns:p14="http://schemas.microsoft.com/office/powerpoint/2010/main" val="3706450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34"/>
          <p:cNvSpPr txBox="1">
            <a:spLocks noGrp="1"/>
          </p:cNvSpPr>
          <p:nvPr>
            <p:ph type="ctrTitle"/>
          </p:nvPr>
        </p:nvSpPr>
        <p:spPr>
          <a:prstGeom prst="rect">
            <a:avLst/>
          </a:prstGeom>
          <a:noFill/>
          <a:ln>
            <a:noFill/>
          </a:ln>
        </p:spPr>
        <p:txBody>
          <a:bodyPr spcFirstLastPara="1" wrap="square" lIns="91425" tIns="45700" rIns="91425" bIns="45700" anchor="t" anchorCtr="0">
            <a:noAutofit/>
          </a:bodyPr>
          <a:lstStyle/>
          <a:p>
            <a:pPr>
              <a:buClr>
                <a:schemeClr val="dk2"/>
              </a:buClr>
              <a:buSzPts val="4400"/>
            </a:pPr>
            <a:r>
              <a:rPr lang="en-CA" sz="2900" dirty="0">
                <a:effectLst/>
              </a:rPr>
              <a:t>Responsible investing strategies</a:t>
            </a:r>
            <a:r>
              <a:rPr lang="en-US" sz="2900" dirty="0"/>
              <a:t>: </a:t>
            </a:r>
            <a:r>
              <a:rPr lang="en-CA" sz="2900" dirty="0">
                <a:effectLst/>
              </a:rPr>
              <a:t>Positive/best-in-class screening </a:t>
            </a:r>
            <a:r>
              <a:rPr lang="en-US" sz="2900" dirty="0"/>
              <a:t>(investing based on positive sustainability criteria)</a:t>
            </a:r>
          </a:p>
        </p:txBody>
      </p:sp>
      <p:sp>
        <p:nvSpPr>
          <p:cNvPr id="320" name="Google Shape;320;p34"/>
          <p:cNvSpPr txBox="1">
            <a:spLocks noGrp="1"/>
          </p:cNvSpPr>
          <p:nvPr>
            <p:ph type="subTitle" idx="1"/>
          </p:nvPr>
        </p:nvSpPr>
        <p:spPr>
          <a:xfrm>
            <a:off x="1628207" y="2486497"/>
            <a:ext cx="8656185" cy="1011977"/>
          </a:xfrm>
          <a:prstGeom prst="rect">
            <a:avLst/>
          </a:prstGeom>
          <a:noFill/>
          <a:ln>
            <a:noFill/>
          </a:ln>
        </p:spPr>
        <p:txBody>
          <a:bodyPr spcFirstLastPara="1" wrap="square" lIns="91425" tIns="45700" rIns="91425" bIns="45700" anchor="t" anchorCtr="0">
            <a:noAutofit/>
          </a:bodyPr>
          <a:lstStyle/>
          <a:p>
            <a:pPr marL="0" indent="0">
              <a:buNone/>
            </a:pPr>
            <a:r>
              <a:rPr lang="en-US" sz="1600" b="1" dirty="0">
                <a:cs typeface="Arial"/>
              </a:rPr>
              <a:t>Definition: </a:t>
            </a:r>
            <a:r>
              <a:rPr lang="en-CA" sz="1600" dirty="0">
                <a:solidFill>
                  <a:srgbClr val="000000"/>
                </a:solidFill>
                <a:effectLst/>
              </a:rPr>
              <a:t>This is like investing in companies that perform better than their peers on certain ESG-related criteria.</a:t>
            </a:r>
          </a:p>
        </p:txBody>
      </p:sp>
      <p:sp>
        <p:nvSpPr>
          <p:cNvPr id="2" name="Slide Number Placeholder 1">
            <a:extLst>
              <a:ext uri="{FF2B5EF4-FFF2-40B4-BE49-F238E27FC236}">
                <a16:creationId xmlns:a16="http://schemas.microsoft.com/office/drawing/2014/main" id="{8A466CFD-AA38-D7E5-8572-4D6DE7AA471F}"/>
              </a:ext>
            </a:extLst>
          </p:cNvPr>
          <p:cNvSpPr>
            <a:spLocks noGrp="1"/>
          </p:cNvSpPr>
          <p:nvPr>
            <p:ph type="sldNum" sz="quarter" idx="12"/>
          </p:nvPr>
        </p:nvSpPr>
        <p:spPr/>
        <p:txBody>
          <a:bodyPr/>
          <a:lstStyle/>
          <a:p>
            <a:fld id="{DFDF98CC-160E-494C-8C3C-8CDC5FA257DE}" type="slidenum">
              <a:rPr lang="en-US" smtClean="0"/>
              <a:t>10</a:t>
            </a:fld>
            <a:endParaRPr lang="en-US" dirty="0"/>
          </a:p>
        </p:txBody>
      </p:sp>
      <p:sp>
        <p:nvSpPr>
          <p:cNvPr id="5" name="Google Shape;320;p34">
            <a:extLst>
              <a:ext uri="{FF2B5EF4-FFF2-40B4-BE49-F238E27FC236}">
                <a16:creationId xmlns:a16="http://schemas.microsoft.com/office/drawing/2014/main" id="{81B506EC-420F-409C-7378-8E88539913EA}"/>
              </a:ext>
            </a:extLst>
          </p:cNvPr>
          <p:cNvSpPr txBox="1">
            <a:spLocks/>
          </p:cNvSpPr>
          <p:nvPr/>
        </p:nvSpPr>
        <p:spPr>
          <a:xfrm>
            <a:off x="1628207" y="3653175"/>
            <a:ext cx="9081834" cy="1011977"/>
          </a:xfrm>
          <a:prstGeom prst="rect">
            <a:avLst/>
          </a:prstGeom>
          <a:noFill/>
          <a:ln>
            <a:noFill/>
          </a:ln>
        </p:spPr>
        <p:txBody>
          <a:bodyPr spcFirstLastPara="1" wrap="square" lIns="91425" tIns="45700" rIns="91425" bIns="45700" anchor="t" anchorCtr="0">
            <a:noAutofit/>
          </a:bodyPr>
          <a:lstStyle>
            <a:lvl1pPr marL="342900" indent="-342900" algn="l" defTabSz="914400" rtl="0" eaLnBrk="1" latinLnBrk="0" hangingPunct="1">
              <a:lnSpc>
                <a:spcPct val="100000"/>
              </a:lnSpc>
              <a:spcBef>
                <a:spcPts val="1000"/>
              </a:spcBef>
              <a:buClr>
                <a:srgbClr val="A2AAAD"/>
              </a:buClr>
              <a:buFont typeface="Arial" panose="020B0604020202020204" pitchFamily="34" charset="0"/>
              <a:buChar char="•"/>
              <a:defRPr sz="2500" i="0" kern="1200">
                <a:solidFill>
                  <a:schemeClr val="tx1"/>
                </a:solidFill>
                <a:latin typeface="Century Gothic" panose="020B0502020202020204" pitchFamily="34" charset="0"/>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indent="0">
              <a:buNone/>
            </a:pPr>
            <a:r>
              <a:rPr lang="en-CA" sz="1600" b="1" dirty="0">
                <a:solidFill>
                  <a:srgbClr val="000000"/>
                </a:solidFill>
                <a:effectLst/>
              </a:rPr>
              <a:t>Description: </a:t>
            </a:r>
            <a:r>
              <a:rPr lang="en-CA" sz="1600" dirty="0">
                <a:solidFill>
                  <a:srgbClr val="000000"/>
                </a:solidFill>
                <a:effectLst/>
              </a:rPr>
              <a:t>Let's say you're interested in companies that have better ESG characteristics than others in a specific industry, you may look at their ESG ratings and select the companies with higher ratings. </a:t>
            </a:r>
          </a:p>
        </p:txBody>
      </p:sp>
      <p:sp>
        <p:nvSpPr>
          <p:cNvPr id="7" name="Google Shape;320;p34">
            <a:extLst>
              <a:ext uri="{FF2B5EF4-FFF2-40B4-BE49-F238E27FC236}">
                <a16:creationId xmlns:a16="http://schemas.microsoft.com/office/drawing/2014/main" id="{636F65EA-44DB-9B7B-6FE0-B34E5432A811}"/>
              </a:ext>
            </a:extLst>
          </p:cNvPr>
          <p:cNvSpPr txBox="1">
            <a:spLocks/>
          </p:cNvSpPr>
          <p:nvPr/>
        </p:nvSpPr>
        <p:spPr>
          <a:xfrm>
            <a:off x="1628207" y="4967446"/>
            <a:ext cx="8656185" cy="1011977"/>
          </a:xfrm>
          <a:prstGeom prst="rect">
            <a:avLst/>
          </a:prstGeom>
          <a:noFill/>
          <a:ln>
            <a:noFill/>
          </a:ln>
        </p:spPr>
        <p:txBody>
          <a:bodyPr spcFirstLastPara="1" wrap="square" lIns="91425" tIns="45700" rIns="91425" bIns="45700" anchor="t" anchorCtr="0">
            <a:noAutofit/>
          </a:bodyPr>
          <a:lstStyle>
            <a:lvl1pPr marL="342900" indent="-342900" algn="l" defTabSz="914400" rtl="0" eaLnBrk="1" latinLnBrk="0" hangingPunct="1">
              <a:lnSpc>
                <a:spcPct val="100000"/>
              </a:lnSpc>
              <a:spcBef>
                <a:spcPts val="1000"/>
              </a:spcBef>
              <a:buClr>
                <a:srgbClr val="A2AAAD"/>
              </a:buClr>
              <a:buFont typeface="Arial" panose="020B0604020202020204" pitchFamily="34" charset="0"/>
              <a:buChar char="•"/>
              <a:defRPr sz="2500" i="0" kern="1200">
                <a:solidFill>
                  <a:schemeClr val="tx1"/>
                </a:solidFill>
                <a:latin typeface="Century Gothic" panose="020B0502020202020204" pitchFamily="34" charset="0"/>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indent="0">
              <a:buNone/>
            </a:pPr>
            <a:r>
              <a:rPr lang="en-CA" sz="1600" b="1" dirty="0">
                <a:solidFill>
                  <a:srgbClr val="000000"/>
                </a:solidFill>
                <a:effectLst/>
              </a:rPr>
              <a:t>Example: </a:t>
            </a:r>
            <a:r>
              <a:rPr lang="en-CA" sz="1600" dirty="0">
                <a:solidFill>
                  <a:srgbClr val="000000"/>
                </a:solidFill>
                <a:effectLst/>
              </a:rPr>
              <a:t> Investing in a company in the Apparel industry that receives a higher ESG rating than another company in the same sector of interest (i.e., choosing a company that receives an MSCI ESG Rating of AAA rather than an MSCI ESG Rating of CCC). </a:t>
            </a:r>
          </a:p>
        </p:txBody>
      </p:sp>
      <p:sp>
        <p:nvSpPr>
          <p:cNvPr id="3" name="Oval 2">
            <a:extLst>
              <a:ext uri="{FF2B5EF4-FFF2-40B4-BE49-F238E27FC236}">
                <a16:creationId xmlns:a16="http://schemas.microsoft.com/office/drawing/2014/main" id="{2B4D23AA-EAA0-54D9-9BB0-FA96143FCDC1}"/>
              </a:ext>
            </a:extLst>
          </p:cNvPr>
          <p:cNvSpPr/>
          <p:nvPr/>
        </p:nvSpPr>
        <p:spPr>
          <a:xfrm>
            <a:off x="663894" y="2454967"/>
            <a:ext cx="792699" cy="792699"/>
          </a:xfrm>
          <a:prstGeom prst="ellipse">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025FD7D7-B594-2399-A86C-B1CC3624E16C}"/>
              </a:ext>
            </a:extLst>
          </p:cNvPr>
          <p:cNvSpPr/>
          <p:nvPr/>
        </p:nvSpPr>
        <p:spPr>
          <a:xfrm>
            <a:off x="663894" y="3763067"/>
            <a:ext cx="792699" cy="792699"/>
          </a:xfrm>
          <a:prstGeom prst="ellipse">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232ED4A8-C340-479D-9DED-951E2F46BD50}"/>
              </a:ext>
            </a:extLst>
          </p:cNvPr>
          <p:cNvSpPr/>
          <p:nvPr/>
        </p:nvSpPr>
        <p:spPr>
          <a:xfrm>
            <a:off x="663894" y="5109267"/>
            <a:ext cx="792699" cy="792699"/>
          </a:xfrm>
          <a:prstGeom prst="ellipse">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C297B56-8317-ADD0-2175-3A3774E2B13A}"/>
              </a:ext>
            </a:extLst>
          </p:cNvPr>
          <p:cNvPicPr>
            <a:picLocks noChangeAspect="1"/>
          </p:cNvPicPr>
          <p:nvPr/>
        </p:nvPicPr>
        <p:blipFill>
          <a:blip r:embed="rId3"/>
          <a:stretch>
            <a:fillRect/>
          </a:stretch>
        </p:blipFill>
        <p:spPr>
          <a:xfrm>
            <a:off x="804935" y="3903855"/>
            <a:ext cx="510615" cy="510615"/>
          </a:xfrm>
          <a:prstGeom prst="rect">
            <a:avLst/>
          </a:prstGeom>
        </p:spPr>
      </p:pic>
      <p:pic>
        <p:nvPicPr>
          <p:cNvPr id="12" name="Picture 11">
            <a:extLst>
              <a:ext uri="{FF2B5EF4-FFF2-40B4-BE49-F238E27FC236}">
                <a16:creationId xmlns:a16="http://schemas.microsoft.com/office/drawing/2014/main" id="{2623D28E-E460-0BD7-46AC-B7BE763FD193}"/>
              </a:ext>
            </a:extLst>
          </p:cNvPr>
          <p:cNvPicPr>
            <a:picLocks noChangeAspect="1"/>
          </p:cNvPicPr>
          <p:nvPr/>
        </p:nvPicPr>
        <p:blipFill>
          <a:blip r:embed="rId4"/>
          <a:stretch>
            <a:fillRect/>
          </a:stretch>
        </p:blipFill>
        <p:spPr>
          <a:xfrm>
            <a:off x="834271" y="2622745"/>
            <a:ext cx="446275" cy="446275"/>
          </a:xfrm>
          <a:prstGeom prst="rect">
            <a:avLst/>
          </a:prstGeom>
        </p:spPr>
      </p:pic>
      <p:pic>
        <p:nvPicPr>
          <p:cNvPr id="13" name="Picture 12">
            <a:extLst>
              <a:ext uri="{FF2B5EF4-FFF2-40B4-BE49-F238E27FC236}">
                <a16:creationId xmlns:a16="http://schemas.microsoft.com/office/drawing/2014/main" id="{E16E70C5-36DE-840E-20E6-54B0FD74CCE0}"/>
              </a:ext>
            </a:extLst>
          </p:cNvPr>
          <p:cNvPicPr>
            <a:picLocks noChangeAspect="1"/>
          </p:cNvPicPr>
          <p:nvPr/>
        </p:nvPicPr>
        <p:blipFill>
          <a:blip r:embed="rId5"/>
          <a:stretch>
            <a:fillRect/>
          </a:stretch>
        </p:blipFill>
        <p:spPr>
          <a:xfrm>
            <a:off x="837786" y="5284246"/>
            <a:ext cx="435471" cy="454404"/>
          </a:xfrm>
          <a:prstGeom prst="rect">
            <a:avLst/>
          </a:prstGeom>
        </p:spPr>
      </p:pic>
    </p:spTree>
    <p:extLst>
      <p:ext uri="{BB962C8B-B14F-4D97-AF65-F5344CB8AC3E}">
        <p14:creationId xmlns:p14="http://schemas.microsoft.com/office/powerpoint/2010/main" val="2796888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34"/>
          <p:cNvSpPr txBox="1">
            <a:spLocks noGrp="1"/>
          </p:cNvSpPr>
          <p:nvPr>
            <p:ph type="ctrTitle"/>
          </p:nvPr>
        </p:nvSpPr>
        <p:spPr>
          <a:prstGeom prst="rect">
            <a:avLst/>
          </a:prstGeom>
          <a:noFill/>
          <a:ln>
            <a:noFill/>
          </a:ln>
        </p:spPr>
        <p:txBody>
          <a:bodyPr spcFirstLastPara="1" wrap="square" lIns="91425" tIns="45700" rIns="91425" bIns="45700" anchor="t" anchorCtr="0">
            <a:noAutofit/>
          </a:bodyPr>
          <a:lstStyle/>
          <a:p>
            <a:r>
              <a:rPr lang="en-CA" dirty="0">
                <a:effectLst/>
              </a:rPr>
              <a:t>Responsible investment strategies: Thematic investing (investing in specific environmental or social themes)</a:t>
            </a:r>
          </a:p>
        </p:txBody>
      </p:sp>
      <p:sp>
        <p:nvSpPr>
          <p:cNvPr id="320" name="Google Shape;320;p34"/>
          <p:cNvSpPr txBox="1">
            <a:spLocks noGrp="1"/>
          </p:cNvSpPr>
          <p:nvPr>
            <p:ph type="subTitle" idx="1"/>
          </p:nvPr>
        </p:nvSpPr>
        <p:spPr>
          <a:xfrm>
            <a:off x="1624671" y="2555692"/>
            <a:ext cx="8656185" cy="668337"/>
          </a:xfrm>
          <a:prstGeom prst="rect">
            <a:avLst/>
          </a:prstGeom>
          <a:noFill/>
          <a:ln>
            <a:noFill/>
          </a:ln>
        </p:spPr>
        <p:txBody>
          <a:bodyPr spcFirstLastPara="1" wrap="square" lIns="91425" tIns="45700" rIns="91425" bIns="45700" anchor="t" anchorCtr="0">
            <a:noAutofit/>
          </a:bodyPr>
          <a:lstStyle/>
          <a:p>
            <a:pPr marL="0" indent="0">
              <a:buNone/>
            </a:pPr>
            <a:r>
              <a:rPr lang="en-US" sz="1600" b="1" dirty="0">
                <a:cs typeface="Arial"/>
              </a:rPr>
              <a:t>Definition: </a:t>
            </a:r>
            <a:r>
              <a:rPr lang="en-CA" sz="1600" dirty="0">
                <a:solidFill>
                  <a:srgbClr val="000000"/>
                </a:solidFill>
                <a:effectLst/>
              </a:rPr>
              <a:t>This is investing in a specific ESG-related them that aligns with your values.</a:t>
            </a:r>
          </a:p>
        </p:txBody>
      </p:sp>
      <p:sp>
        <p:nvSpPr>
          <p:cNvPr id="2" name="Slide Number Placeholder 1">
            <a:extLst>
              <a:ext uri="{FF2B5EF4-FFF2-40B4-BE49-F238E27FC236}">
                <a16:creationId xmlns:a16="http://schemas.microsoft.com/office/drawing/2014/main" id="{8A466CFD-AA38-D7E5-8572-4D6DE7AA471F}"/>
              </a:ext>
            </a:extLst>
          </p:cNvPr>
          <p:cNvSpPr>
            <a:spLocks noGrp="1"/>
          </p:cNvSpPr>
          <p:nvPr>
            <p:ph type="sldNum" sz="quarter" idx="12"/>
          </p:nvPr>
        </p:nvSpPr>
        <p:spPr/>
        <p:txBody>
          <a:bodyPr/>
          <a:lstStyle/>
          <a:p>
            <a:fld id="{DFDF98CC-160E-494C-8C3C-8CDC5FA257DE}" type="slidenum">
              <a:rPr lang="en-US" smtClean="0"/>
              <a:t>11</a:t>
            </a:fld>
            <a:endParaRPr lang="en-US" dirty="0"/>
          </a:p>
        </p:txBody>
      </p:sp>
      <p:sp>
        <p:nvSpPr>
          <p:cNvPr id="5" name="Google Shape;320;p34">
            <a:extLst>
              <a:ext uri="{FF2B5EF4-FFF2-40B4-BE49-F238E27FC236}">
                <a16:creationId xmlns:a16="http://schemas.microsoft.com/office/drawing/2014/main" id="{81B506EC-420F-409C-7378-8E88539913EA}"/>
              </a:ext>
            </a:extLst>
          </p:cNvPr>
          <p:cNvSpPr txBox="1">
            <a:spLocks/>
          </p:cNvSpPr>
          <p:nvPr/>
        </p:nvSpPr>
        <p:spPr>
          <a:xfrm>
            <a:off x="1624671" y="3626900"/>
            <a:ext cx="8656185" cy="1011977"/>
          </a:xfrm>
          <a:prstGeom prst="rect">
            <a:avLst/>
          </a:prstGeom>
          <a:noFill/>
          <a:ln>
            <a:noFill/>
          </a:ln>
        </p:spPr>
        <p:txBody>
          <a:bodyPr spcFirstLastPara="1" wrap="square" lIns="91425" tIns="45700" rIns="91425" bIns="45700" anchor="t" anchorCtr="0">
            <a:noAutofit/>
          </a:bodyPr>
          <a:lstStyle>
            <a:lvl1pPr marL="342900" indent="-342900" algn="l" defTabSz="914400" rtl="0" eaLnBrk="1" latinLnBrk="0" hangingPunct="1">
              <a:lnSpc>
                <a:spcPct val="100000"/>
              </a:lnSpc>
              <a:spcBef>
                <a:spcPts val="1000"/>
              </a:spcBef>
              <a:buClr>
                <a:srgbClr val="A2AAAD"/>
              </a:buClr>
              <a:buFont typeface="Arial" panose="020B0604020202020204" pitchFamily="34" charset="0"/>
              <a:buChar char="•"/>
              <a:defRPr sz="2500" i="0" kern="1200">
                <a:solidFill>
                  <a:schemeClr val="tx1"/>
                </a:solidFill>
                <a:latin typeface="Century Gothic" panose="020B0502020202020204" pitchFamily="34" charset="0"/>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indent="0">
              <a:buNone/>
            </a:pPr>
            <a:r>
              <a:rPr lang="en-US" sz="1600" b="1" dirty="0">
                <a:cs typeface="Arial"/>
              </a:rPr>
              <a:t>Description: </a:t>
            </a:r>
            <a:r>
              <a:rPr lang="en-CA" sz="1600" dirty="0">
                <a:solidFill>
                  <a:srgbClr val="000000"/>
                </a:solidFill>
                <a:effectLst/>
              </a:rPr>
              <a:t>Let's say you're passionate about women in leadership and female diversity. You decide to invest in companies that have female representation in management and policies to support women.</a:t>
            </a:r>
          </a:p>
        </p:txBody>
      </p:sp>
      <p:sp>
        <p:nvSpPr>
          <p:cNvPr id="7" name="Google Shape;320;p34">
            <a:extLst>
              <a:ext uri="{FF2B5EF4-FFF2-40B4-BE49-F238E27FC236}">
                <a16:creationId xmlns:a16="http://schemas.microsoft.com/office/drawing/2014/main" id="{636F65EA-44DB-9B7B-6FE0-B34E5432A811}"/>
              </a:ext>
            </a:extLst>
          </p:cNvPr>
          <p:cNvSpPr txBox="1">
            <a:spLocks/>
          </p:cNvSpPr>
          <p:nvPr/>
        </p:nvSpPr>
        <p:spPr>
          <a:xfrm>
            <a:off x="1624671" y="5083128"/>
            <a:ext cx="8656185" cy="1011977"/>
          </a:xfrm>
          <a:prstGeom prst="rect">
            <a:avLst/>
          </a:prstGeom>
          <a:noFill/>
          <a:ln>
            <a:noFill/>
          </a:ln>
        </p:spPr>
        <p:txBody>
          <a:bodyPr spcFirstLastPara="1" wrap="square" lIns="91425" tIns="45700" rIns="91425" bIns="45700" anchor="t" anchorCtr="0">
            <a:noAutofit/>
          </a:bodyPr>
          <a:lstStyle>
            <a:lvl1pPr marL="342900" indent="-342900" algn="l" defTabSz="914400" rtl="0" eaLnBrk="1" latinLnBrk="0" hangingPunct="1">
              <a:lnSpc>
                <a:spcPct val="100000"/>
              </a:lnSpc>
              <a:spcBef>
                <a:spcPts val="1000"/>
              </a:spcBef>
              <a:buClr>
                <a:srgbClr val="A2AAAD"/>
              </a:buClr>
              <a:buFont typeface="Arial" panose="020B0604020202020204" pitchFamily="34" charset="0"/>
              <a:buChar char="•"/>
              <a:defRPr sz="2500" i="0" kern="1200">
                <a:solidFill>
                  <a:schemeClr val="tx1"/>
                </a:solidFill>
                <a:latin typeface="Century Gothic" panose="020B0502020202020204" pitchFamily="34" charset="0"/>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indent="0">
              <a:buNone/>
            </a:pPr>
            <a:r>
              <a:rPr lang="en-US" sz="1600" b="1" dirty="0">
                <a:cs typeface="Arial"/>
              </a:rPr>
              <a:t>Example:</a:t>
            </a:r>
            <a:r>
              <a:rPr lang="en-US" sz="1600" dirty="0">
                <a:cs typeface="Arial"/>
              </a:rPr>
              <a:t> </a:t>
            </a:r>
            <a:r>
              <a:rPr lang="en-CA" sz="1600" dirty="0">
                <a:solidFill>
                  <a:srgbClr val="000000"/>
                </a:solidFill>
                <a:effectLst/>
              </a:rPr>
              <a:t>Investing in companies that promote and support women or have female CEOs. This includes companies like Apple and Microsoft.</a:t>
            </a:r>
          </a:p>
        </p:txBody>
      </p:sp>
      <p:sp>
        <p:nvSpPr>
          <p:cNvPr id="3" name="Oval 2">
            <a:extLst>
              <a:ext uri="{FF2B5EF4-FFF2-40B4-BE49-F238E27FC236}">
                <a16:creationId xmlns:a16="http://schemas.microsoft.com/office/drawing/2014/main" id="{63A034C3-F316-45D2-3849-94CFC5189978}"/>
              </a:ext>
            </a:extLst>
          </p:cNvPr>
          <p:cNvSpPr/>
          <p:nvPr/>
        </p:nvSpPr>
        <p:spPr>
          <a:xfrm>
            <a:off x="663894" y="2454967"/>
            <a:ext cx="792699" cy="792699"/>
          </a:xfrm>
          <a:prstGeom prst="ellipse">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711F29C8-8773-7AED-32EF-60FC4B1964BB}"/>
              </a:ext>
            </a:extLst>
          </p:cNvPr>
          <p:cNvSpPr/>
          <p:nvPr/>
        </p:nvSpPr>
        <p:spPr>
          <a:xfrm>
            <a:off x="663894" y="3763067"/>
            <a:ext cx="792699" cy="792699"/>
          </a:xfrm>
          <a:prstGeom prst="ellipse">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1A30ED7-4320-80F8-970E-5F171B8C5942}"/>
              </a:ext>
            </a:extLst>
          </p:cNvPr>
          <p:cNvSpPr/>
          <p:nvPr/>
        </p:nvSpPr>
        <p:spPr>
          <a:xfrm>
            <a:off x="663894" y="5109267"/>
            <a:ext cx="792699" cy="792699"/>
          </a:xfrm>
          <a:prstGeom prst="ellipse">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C817A91-AAB3-1D1F-8181-A6F08F8FD52D}"/>
              </a:ext>
            </a:extLst>
          </p:cNvPr>
          <p:cNvPicPr>
            <a:picLocks noChangeAspect="1"/>
          </p:cNvPicPr>
          <p:nvPr/>
        </p:nvPicPr>
        <p:blipFill>
          <a:blip r:embed="rId3"/>
          <a:stretch>
            <a:fillRect/>
          </a:stretch>
        </p:blipFill>
        <p:spPr>
          <a:xfrm>
            <a:off x="792228" y="2574549"/>
            <a:ext cx="511053" cy="511053"/>
          </a:xfrm>
          <a:prstGeom prst="rect">
            <a:avLst/>
          </a:prstGeom>
        </p:spPr>
      </p:pic>
      <p:pic>
        <p:nvPicPr>
          <p:cNvPr id="12" name="Picture 11">
            <a:extLst>
              <a:ext uri="{FF2B5EF4-FFF2-40B4-BE49-F238E27FC236}">
                <a16:creationId xmlns:a16="http://schemas.microsoft.com/office/drawing/2014/main" id="{06FA13E9-1FAD-B6E5-5F61-8BB970F0A418}"/>
              </a:ext>
            </a:extLst>
          </p:cNvPr>
          <p:cNvPicPr>
            <a:picLocks noChangeAspect="1"/>
          </p:cNvPicPr>
          <p:nvPr/>
        </p:nvPicPr>
        <p:blipFill>
          <a:blip r:embed="rId4"/>
          <a:stretch>
            <a:fillRect/>
          </a:stretch>
        </p:blipFill>
        <p:spPr>
          <a:xfrm>
            <a:off x="823757" y="5263295"/>
            <a:ext cx="469013" cy="469013"/>
          </a:xfrm>
          <a:prstGeom prst="rect">
            <a:avLst/>
          </a:prstGeom>
        </p:spPr>
      </p:pic>
      <p:pic>
        <p:nvPicPr>
          <p:cNvPr id="13" name="Picture 12">
            <a:extLst>
              <a:ext uri="{FF2B5EF4-FFF2-40B4-BE49-F238E27FC236}">
                <a16:creationId xmlns:a16="http://schemas.microsoft.com/office/drawing/2014/main" id="{78FEBAA0-B68F-C2F5-02FB-29CF78ECB40A}"/>
              </a:ext>
            </a:extLst>
          </p:cNvPr>
          <p:cNvPicPr>
            <a:picLocks noChangeAspect="1"/>
          </p:cNvPicPr>
          <p:nvPr/>
        </p:nvPicPr>
        <p:blipFill>
          <a:blip r:embed="rId5"/>
          <a:stretch>
            <a:fillRect/>
          </a:stretch>
        </p:blipFill>
        <p:spPr>
          <a:xfrm>
            <a:off x="834483" y="3873832"/>
            <a:ext cx="456932" cy="498471"/>
          </a:xfrm>
          <a:prstGeom prst="rect">
            <a:avLst/>
          </a:prstGeom>
        </p:spPr>
      </p:pic>
    </p:spTree>
    <p:extLst>
      <p:ext uri="{BB962C8B-B14F-4D97-AF65-F5344CB8AC3E}">
        <p14:creationId xmlns:p14="http://schemas.microsoft.com/office/powerpoint/2010/main" val="3567242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34"/>
          <p:cNvSpPr txBox="1">
            <a:spLocks noGrp="1"/>
          </p:cNvSpPr>
          <p:nvPr>
            <p:ph type="ctrTitle"/>
          </p:nvPr>
        </p:nvSpPr>
        <p:spPr>
          <a:prstGeom prst="rect">
            <a:avLst/>
          </a:prstGeom>
          <a:noFill/>
          <a:ln>
            <a:noFill/>
          </a:ln>
        </p:spPr>
        <p:txBody>
          <a:bodyPr spcFirstLastPara="1" wrap="square" lIns="91425" tIns="45700" rIns="91425" bIns="45700" anchor="t" anchorCtr="0">
            <a:noAutofit/>
          </a:bodyPr>
          <a:lstStyle/>
          <a:p>
            <a:pPr>
              <a:buClr>
                <a:schemeClr val="dk2"/>
              </a:buClr>
              <a:buSzPts val="4400"/>
            </a:pPr>
            <a:r>
              <a:rPr lang="en-US" dirty="0"/>
              <a:t>Responsible investing strategies: Impact investing (investing for positive social and environmental impact)</a:t>
            </a:r>
          </a:p>
        </p:txBody>
      </p:sp>
      <p:sp>
        <p:nvSpPr>
          <p:cNvPr id="320" name="Google Shape;320;p34"/>
          <p:cNvSpPr txBox="1">
            <a:spLocks noGrp="1"/>
          </p:cNvSpPr>
          <p:nvPr>
            <p:ph type="subTitle" idx="1"/>
          </p:nvPr>
        </p:nvSpPr>
        <p:spPr>
          <a:xfrm>
            <a:off x="1624671" y="2429567"/>
            <a:ext cx="8656185" cy="1011977"/>
          </a:xfrm>
          <a:prstGeom prst="rect">
            <a:avLst/>
          </a:prstGeom>
          <a:noFill/>
          <a:ln>
            <a:noFill/>
          </a:ln>
        </p:spPr>
        <p:txBody>
          <a:bodyPr spcFirstLastPara="1" wrap="square" lIns="91425" tIns="45700" rIns="91425" bIns="45700" anchor="t" anchorCtr="0">
            <a:noAutofit/>
          </a:bodyPr>
          <a:lstStyle/>
          <a:p>
            <a:pPr marL="0" indent="0">
              <a:buNone/>
            </a:pPr>
            <a:r>
              <a:rPr lang="en-US" sz="1600" b="1" dirty="0">
                <a:cs typeface="Arial"/>
              </a:rPr>
              <a:t>Definition: </a:t>
            </a:r>
            <a:r>
              <a:rPr lang="en-US" sz="1600" dirty="0">
                <a:cs typeface="Arial"/>
              </a:rPr>
              <a:t>Impact investing means putting your money into assets that not only make a profit but also create positive changes in society and the environment.</a:t>
            </a:r>
          </a:p>
        </p:txBody>
      </p:sp>
      <p:sp>
        <p:nvSpPr>
          <p:cNvPr id="2" name="Slide Number Placeholder 1">
            <a:extLst>
              <a:ext uri="{FF2B5EF4-FFF2-40B4-BE49-F238E27FC236}">
                <a16:creationId xmlns:a16="http://schemas.microsoft.com/office/drawing/2014/main" id="{8A466CFD-AA38-D7E5-8572-4D6DE7AA471F}"/>
              </a:ext>
            </a:extLst>
          </p:cNvPr>
          <p:cNvSpPr>
            <a:spLocks noGrp="1"/>
          </p:cNvSpPr>
          <p:nvPr>
            <p:ph type="sldNum" sz="quarter" idx="12"/>
          </p:nvPr>
        </p:nvSpPr>
        <p:spPr/>
        <p:txBody>
          <a:bodyPr/>
          <a:lstStyle/>
          <a:p>
            <a:fld id="{DFDF98CC-160E-494C-8C3C-8CDC5FA257DE}" type="slidenum">
              <a:rPr lang="en-US" smtClean="0"/>
              <a:t>12</a:t>
            </a:fld>
            <a:endParaRPr lang="en-US" dirty="0"/>
          </a:p>
        </p:txBody>
      </p:sp>
      <p:sp>
        <p:nvSpPr>
          <p:cNvPr id="5" name="Google Shape;320;p34">
            <a:extLst>
              <a:ext uri="{FF2B5EF4-FFF2-40B4-BE49-F238E27FC236}">
                <a16:creationId xmlns:a16="http://schemas.microsoft.com/office/drawing/2014/main" id="{81B506EC-420F-409C-7378-8E88539913EA}"/>
              </a:ext>
            </a:extLst>
          </p:cNvPr>
          <p:cNvSpPr txBox="1">
            <a:spLocks/>
          </p:cNvSpPr>
          <p:nvPr/>
        </p:nvSpPr>
        <p:spPr>
          <a:xfrm>
            <a:off x="1624671" y="3500775"/>
            <a:ext cx="8656185" cy="1011977"/>
          </a:xfrm>
          <a:prstGeom prst="rect">
            <a:avLst/>
          </a:prstGeom>
          <a:noFill/>
          <a:ln>
            <a:noFill/>
          </a:ln>
        </p:spPr>
        <p:txBody>
          <a:bodyPr spcFirstLastPara="1" wrap="square" lIns="91425" tIns="45700" rIns="91425" bIns="45700" anchor="t" anchorCtr="0">
            <a:noAutofit/>
          </a:bodyPr>
          <a:lstStyle>
            <a:lvl1pPr marL="342900" indent="-342900" algn="l" defTabSz="914400" rtl="0" eaLnBrk="1" latinLnBrk="0" hangingPunct="1">
              <a:lnSpc>
                <a:spcPct val="100000"/>
              </a:lnSpc>
              <a:spcBef>
                <a:spcPts val="1000"/>
              </a:spcBef>
              <a:buClr>
                <a:srgbClr val="A2AAAD"/>
              </a:buClr>
              <a:buFont typeface="Arial" panose="020B0604020202020204" pitchFamily="34" charset="0"/>
              <a:buChar char="•"/>
              <a:defRPr sz="2500" i="0" kern="1200">
                <a:solidFill>
                  <a:schemeClr val="tx1"/>
                </a:solidFill>
                <a:latin typeface="Century Gothic" panose="020B0502020202020204" pitchFamily="34" charset="0"/>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indent="0">
              <a:buFont typeface="Arial" panose="020B0604020202020204" pitchFamily="34" charset="0"/>
              <a:buNone/>
            </a:pPr>
            <a:r>
              <a:rPr lang="en-US" sz="1600" b="1" dirty="0">
                <a:cs typeface="Arial"/>
              </a:rPr>
              <a:t>Description: </a:t>
            </a:r>
            <a:r>
              <a:rPr lang="en-US" sz="1600" dirty="0">
                <a:cs typeface="Arial"/>
              </a:rPr>
              <a:t>Suppose you care about education and want to invest your money in a way that helps kids get access to good schools. You choose to invest in a company that builds schools in underserved communities. This way, your investment makes a profit, and it also helps improve education for those kids.</a:t>
            </a:r>
          </a:p>
        </p:txBody>
      </p:sp>
      <p:sp>
        <p:nvSpPr>
          <p:cNvPr id="7" name="Google Shape;320;p34">
            <a:extLst>
              <a:ext uri="{FF2B5EF4-FFF2-40B4-BE49-F238E27FC236}">
                <a16:creationId xmlns:a16="http://schemas.microsoft.com/office/drawing/2014/main" id="{636F65EA-44DB-9B7B-6FE0-B34E5432A811}"/>
              </a:ext>
            </a:extLst>
          </p:cNvPr>
          <p:cNvSpPr txBox="1">
            <a:spLocks/>
          </p:cNvSpPr>
          <p:nvPr/>
        </p:nvSpPr>
        <p:spPr>
          <a:xfrm>
            <a:off x="1624671" y="5083128"/>
            <a:ext cx="8656185" cy="1011977"/>
          </a:xfrm>
          <a:prstGeom prst="rect">
            <a:avLst/>
          </a:prstGeom>
          <a:noFill/>
          <a:ln>
            <a:noFill/>
          </a:ln>
        </p:spPr>
        <p:txBody>
          <a:bodyPr spcFirstLastPara="1" wrap="square" lIns="91425" tIns="45700" rIns="91425" bIns="45700" anchor="t" anchorCtr="0">
            <a:noAutofit/>
          </a:bodyPr>
          <a:lstStyle>
            <a:lvl1pPr marL="342900" indent="-342900" algn="l" defTabSz="914400" rtl="0" eaLnBrk="1" latinLnBrk="0" hangingPunct="1">
              <a:lnSpc>
                <a:spcPct val="100000"/>
              </a:lnSpc>
              <a:spcBef>
                <a:spcPts val="1000"/>
              </a:spcBef>
              <a:buClr>
                <a:srgbClr val="A2AAAD"/>
              </a:buClr>
              <a:buFont typeface="Arial" panose="020B0604020202020204" pitchFamily="34" charset="0"/>
              <a:buChar char="•"/>
              <a:defRPr sz="2500" i="0" kern="1200">
                <a:solidFill>
                  <a:schemeClr val="tx1"/>
                </a:solidFill>
                <a:latin typeface="Century Gothic" panose="020B0502020202020204" pitchFamily="34" charset="0"/>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indent="0">
              <a:buFont typeface="Arial" panose="020B0604020202020204" pitchFamily="34" charset="0"/>
              <a:buNone/>
            </a:pPr>
            <a:r>
              <a:rPr lang="en-US" sz="1600" b="1" dirty="0">
                <a:cs typeface="Arial"/>
              </a:rPr>
              <a:t>Example:</a:t>
            </a:r>
            <a:r>
              <a:rPr lang="en-US" sz="1600" dirty="0">
                <a:cs typeface="Arial"/>
              </a:rPr>
              <a:t> Bonds or shares in the company that builds schools. You’re not aiming for just a financial return but also a positive impact on education.</a:t>
            </a:r>
          </a:p>
        </p:txBody>
      </p:sp>
      <p:sp>
        <p:nvSpPr>
          <p:cNvPr id="3" name="Oval 2">
            <a:extLst>
              <a:ext uri="{FF2B5EF4-FFF2-40B4-BE49-F238E27FC236}">
                <a16:creationId xmlns:a16="http://schemas.microsoft.com/office/drawing/2014/main" id="{63A034C3-F316-45D2-3849-94CFC5189978}"/>
              </a:ext>
            </a:extLst>
          </p:cNvPr>
          <p:cNvSpPr/>
          <p:nvPr/>
        </p:nvSpPr>
        <p:spPr>
          <a:xfrm>
            <a:off x="663894" y="2454967"/>
            <a:ext cx="792699" cy="792699"/>
          </a:xfrm>
          <a:prstGeom prst="ellipse">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711F29C8-8773-7AED-32EF-60FC4B1964BB}"/>
              </a:ext>
            </a:extLst>
          </p:cNvPr>
          <p:cNvSpPr/>
          <p:nvPr/>
        </p:nvSpPr>
        <p:spPr>
          <a:xfrm>
            <a:off x="663894" y="3763067"/>
            <a:ext cx="792699" cy="792699"/>
          </a:xfrm>
          <a:prstGeom prst="ellipse">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1A30ED7-4320-80F8-970E-5F171B8C5942}"/>
              </a:ext>
            </a:extLst>
          </p:cNvPr>
          <p:cNvSpPr/>
          <p:nvPr/>
        </p:nvSpPr>
        <p:spPr>
          <a:xfrm>
            <a:off x="663894" y="5109267"/>
            <a:ext cx="792699" cy="792699"/>
          </a:xfrm>
          <a:prstGeom prst="ellipse">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AA9ACA18-BF71-57EF-EE52-1258FFAE898E}"/>
              </a:ext>
            </a:extLst>
          </p:cNvPr>
          <p:cNvPicPr>
            <a:picLocks noChangeAspect="1"/>
          </p:cNvPicPr>
          <p:nvPr/>
        </p:nvPicPr>
        <p:blipFill>
          <a:blip r:embed="rId3"/>
          <a:stretch>
            <a:fillRect/>
          </a:stretch>
        </p:blipFill>
        <p:spPr>
          <a:xfrm>
            <a:off x="806808" y="2611238"/>
            <a:ext cx="548750" cy="480156"/>
          </a:xfrm>
          <a:prstGeom prst="rect">
            <a:avLst/>
          </a:prstGeom>
        </p:spPr>
      </p:pic>
      <p:pic>
        <p:nvPicPr>
          <p:cNvPr id="9" name="Picture 8">
            <a:extLst>
              <a:ext uri="{FF2B5EF4-FFF2-40B4-BE49-F238E27FC236}">
                <a16:creationId xmlns:a16="http://schemas.microsoft.com/office/drawing/2014/main" id="{DA4C6894-B5C0-C512-0B91-9324718C0878}"/>
              </a:ext>
            </a:extLst>
          </p:cNvPr>
          <p:cNvPicPr>
            <a:picLocks noChangeAspect="1"/>
          </p:cNvPicPr>
          <p:nvPr/>
        </p:nvPicPr>
        <p:blipFill>
          <a:blip r:embed="rId4"/>
          <a:stretch>
            <a:fillRect/>
          </a:stretch>
        </p:blipFill>
        <p:spPr>
          <a:xfrm>
            <a:off x="813788" y="3873833"/>
            <a:ext cx="491500" cy="491500"/>
          </a:xfrm>
          <a:prstGeom prst="rect">
            <a:avLst/>
          </a:prstGeom>
        </p:spPr>
      </p:pic>
      <p:pic>
        <p:nvPicPr>
          <p:cNvPr id="10" name="Picture 9">
            <a:extLst>
              <a:ext uri="{FF2B5EF4-FFF2-40B4-BE49-F238E27FC236}">
                <a16:creationId xmlns:a16="http://schemas.microsoft.com/office/drawing/2014/main" id="{47C99471-EB35-D929-CB45-1D9D5FB328D7}"/>
              </a:ext>
            </a:extLst>
          </p:cNvPr>
          <p:cNvPicPr>
            <a:picLocks noChangeAspect="1"/>
          </p:cNvPicPr>
          <p:nvPr/>
        </p:nvPicPr>
        <p:blipFill>
          <a:blip r:embed="rId5"/>
          <a:stretch>
            <a:fillRect/>
          </a:stretch>
        </p:blipFill>
        <p:spPr>
          <a:xfrm>
            <a:off x="827749" y="5240739"/>
            <a:ext cx="491500" cy="491500"/>
          </a:xfrm>
          <a:prstGeom prst="rect">
            <a:avLst/>
          </a:prstGeom>
        </p:spPr>
      </p:pic>
    </p:spTree>
    <p:extLst>
      <p:ext uri="{BB962C8B-B14F-4D97-AF65-F5344CB8AC3E}">
        <p14:creationId xmlns:p14="http://schemas.microsoft.com/office/powerpoint/2010/main" val="1139974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dirty="0"/>
              <a:t>Asset classes</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5938" y="1900989"/>
            <a:ext cx="4958430" cy="3976019"/>
          </a:xfrm>
          <a:prstGeom prst="rect">
            <a:avLst/>
          </a:prstGeom>
        </p:spPr>
        <p:txBody>
          <a:bodyPr>
            <a:normAutofit lnSpcReduction="10000"/>
          </a:bodyPr>
          <a:lstStyle/>
          <a:p>
            <a:r>
              <a:rPr lang="en-US" sz="2500" b="1" i="0" dirty="0">
                <a:solidFill>
                  <a:srgbClr val="333F48"/>
                </a:solidFill>
                <a:latin typeface="Century Gothic" panose="020B0502020202020204" pitchFamily="34" charset="0"/>
                <a:ea typeface="+mn-lt"/>
                <a:cs typeface="+mn-lt"/>
              </a:rPr>
              <a:t>Traditional</a:t>
            </a:r>
          </a:p>
          <a:p>
            <a:pPr marL="227013" indent="-227013">
              <a:buClr>
                <a:srgbClr val="A2AAAD"/>
              </a:buClr>
              <a:buFont typeface="Arial"/>
              <a:buChar char="•"/>
            </a:pPr>
            <a:r>
              <a:rPr lang="en-US" sz="1600" dirty="0">
                <a:solidFill>
                  <a:srgbClr val="374151"/>
                </a:solidFill>
                <a:latin typeface="Century Gothic" panose="020B0502020202020204" pitchFamily="34" charset="0"/>
                <a:ea typeface="+mn-lt"/>
                <a:cs typeface="+mn-lt"/>
              </a:rPr>
              <a:t>Stocks: Ownership in a company that represents a share of the company’s profits.</a:t>
            </a:r>
          </a:p>
          <a:p>
            <a:pPr marL="227013" indent="-227013">
              <a:buClr>
                <a:srgbClr val="A2AAAD"/>
              </a:buClr>
              <a:buFont typeface="Arial"/>
              <a:buChar char="•"/>
            </a:pPr>
            <a:r>
              <a:rPr lang="en-US" sz="1600" dirty="0">
                <a:solidFill>
                  <a:srgbClr val="374151"/>
                </a:solidFill>
                <a:latin typeface="Century Gothic" panose="020B0502020202020204" pitchFamily="34" charset="0"/>
                <a:ea typeface="+mn-lt"/>
                <a:cs typeface="+mn-lt"/>
              </a:rPr>
              <a:t>Bonds: Debt securities with which investors lend money to an entity (government or corporation) in exchange for periodic interest payments and the return of the bond’s face value.</a:t>
            </a:r>
          </a:p>
          <a:p>
            <a:pPr marL="227013" indent="-227013">
              <a:buClr>
                <a:srgbClr val="A2AAAD"/>
              </a:buClr>
              <a:buFont typeface="Arial"/>
              <a:buChar char="•"/>
            </a:pPr>
            <a:r>
              <a:rPr lang="en-US" sz="1600" dirty="0">
                <a:solidFill>
                  <a:srgbClr val="374151"/>
                </a:solidFill>
                <a:latin typeface="Century Gothic" panose="020B0502020202020204" pitchFamily="34" charset="0"/>
                <a:ea typeface="+mn-lt"/>
                <a:cs typeface="+mn-lt"/>
              </a:rPr>
              <a:t>Savings account: A bank account that earns interest on deposited money.</a:t>
            </a:r>
          </a:p>
          <a:p>
            <a:pPr marL="227013" indent="-227013">
              <a:buClr>
                <a:srgbClr val="A2AAAD"/>
              </a:buClr>
              <a:buFont typeface="Arial"/>
              <a:buChar char="•"/>
            </a:pPr>
            <a:r>
              <a:rPr lang="en-US" sz="1600" dirty="0">
                <a:solidFill>
                  <a:srgbClr val="374151"/>
                </a:solidFill>
                <a:latin typeface="Century Gothic" panose="020B0502020202020204" pitchFamily="34" charset="0"/>
                <a:ea typeface="+mn-lt"/>
                <a:cs typeface="+mn-lt"/>
              </a:rPr>
              <a:t>GIC (guaranteed investment certificate): A low-risk, interest-bearing investment offered by banks and trust companies.</a:t>
            </a:r>
          </a:p>
        </p:txBody>
      </p:sp>
      <p:sp>
        <p:nvSpPr>
          <p:cNvPr id="5" name="Content Placeholder 4">
            <a:extLst>
              <a:ext uri="{FF2B5EF4-FFF2-40B4-BE49-F238E27FC236}">
                <a16:creationId xmlns:a16="http://schemas.microsoft.com/office/drawing/2014/main" id="{F26A8149-A896-BC69-EFDF-2C9186646EE8}"/>
              </a:ext>
            </a:extLst>
          </p:cNvPr>
          <p:cNvSpPr>
            <a:spLocks noGrp="1"/>
          </p:cNvSpPr>
          <p:nvPr>
            <p:ph sz="quarter" idx="4294967295"/>
          </p:nvPr>
        </p:nvSpPr>
        <p:spPr>
          <a:xfrm>
            <a:off x="6857999" y="1900990"/>
            <a:ext cx="4818063" cy="3976018"/>
          </a:xfrm>
          <a:prstGeom prst="rect">
            <a:avLst/>
          </a:prstGeom>
        </p:spPr>
        <p:txBody>
          <a:bodyPr vert="horz" lIns="91440" tIns="45720" rIns="91440" bIns="45720" rtlCol="0" anchor="t">
            <a:normAutofit/>
          </a:bodyPr>
          <a:lstStyle/>
          <a:p>
            <a:r>
              <a:rPr lang="en-US" sz="2500" b="1" dirty="0">
                <a:solidFill>
                  <a:srgbClr val="333F48"/>
                </a:solidFill>
                <a:latin typeface="Century Gothic" panose="020B0502020202020204" pitchFamily="34" charset="0"/>
              </a:rPr>
              <a:t>Alternative</a:t>
            </a:r>
            <a:endParaRPr lang="en-US" sz="2500" b="1" dirty="0">
              <a:solidFill>
                <a:srgbClr val="333F48"/>
              </a:solidFill>
              <a:latin typeface="Century Gothic" panose="020B0502020202020204" pitchFamily="34" charset="0"/>
              <a:ea typeface="+mn-lt"/>
              <a:cs typeface="+mn-lt"/>
            </a:endParaRPr>
          </a:p>
          <a:p>
            <a:pPr marL="227013" indent="-227013">
              <a:buClr>
                <a:srgbClr val="A2AAAD"/>
              </a:buClr>
              <a:buFont typeface="Arial" panose="020B0604020202020204" pitchFamily="34" charset="0"/>
              <a:buChar char="•"/>
            </a:pPr>
            <a:r>
              <a:rPr lang="en-US" sz="1500" dirty="0">
                <a:solidFill>
                  <a:srgbClr val="374151"/>
                </a:solidFill>
                <a:latin typeface="Century Gothic" panose="020B0502020202020204" pitchFamily="34" charset="0"/>
                <a:ea typeface="+mn-lt"/>
                <a:cs typeface="+mn-lt"/>
              </a:rPr>
              <a:t>Real estate: Physical property like houses, apartments or commercial buildings.</a:t>
            </a:r>
          </a:p>
          <a:p>
            <a:pPr marL="227013" indent="-227013">
              <a:buClr>
                <a:srgbClr val="A2AAAD"/>
              </a:buClr>
              <a:buFont typeface="Arial" panose="020B0604020202020204" pitchFamily="34" charset="0"/>
              <a:buChar char="•"/>
            </a:pPr>
            <a:r>
              <a:rPr lang="en-US" sz="1500" dirty="0">
                <a:solidFill>
                  <a:srgbClr val="374151"/>
                </a:solidFill>
                <a:latin typeface="Century Gothic" panose="020B0502020202020204" pitchFamily="34" charset="0"/>
                <a:ea typeface="+mn-lt"/>
                <a:cs typeface="+mn-lt"/>
              </a:rPr>
              <a:t>Real estate investment trust (REIT): A company that owns and manages income-producing real estate.</a:t>
            </a:r>
          </a:p>
          <a:p>
            <a:pPr marL="227013" indent="-227013">
              <a:buClr>
                <a:srgbClr val="A2AAAD"/>
              </a:buClr>
              <a:buFont typeface="Arial" panose="020B0604020202020204" pitchFamily="34" charset="0"/>
              <a:buChar char="•"/>
            </a:pPr>
            <a:r>
              <a:rPr lang="en-US" sz="1500" dirty="0">
                <a:solidFill>
                  <a:srgbClr val="374151"/>
                </a:solidFill>
                <a:latin typeface="Century Gothic" panose="020B0502020202020204" pitchFamily="34" charset="0"/>
                <a:ea typeface="+mn-lt"/>
                <a:cs typeface="+mn-lt"/>
              </a:rPr>
              <a:t>Commodities: Basic goods that can be traded, such as gold, oil or agricultural products.</a:t>
            </a:r>
          </a:p>
          <a:p>
            <a:pPr marL="227013" indent="-227013">
              <a:buClr>
                <a:srgbClr val="A2AAAD"/>
              </a:buClr>
              <a:buFont typeface="Arial" panose="020B0604020202020204" pitchFamily="34" charset="0"/>
              <a:buChar char="•"/>
            </a:pPr>
            <a:r>
              <a:rPr lang="en-US" sz="1500" dirty="0">
                <a:solidFill>
                  <a:srgbClr val="374151"/>
                </a:solidFill>
                <a:latin typeface="Century Gothic" panose="020B0502020202020204" pitchFamily="34" charset="0"/>
                <a:ea typeface="+mn-lt"/>
                <a:cs typeface="+mn-lt"/>
              </a:rPr>
              <a:t>Collectibles:  Cars, art and even baseball cards and digital assets such as NFTs.</a:t>
            </a:r>
          </a:p>
          <a:p>
            <a:pPr marL="227013" indent="-227013">
              <a:buClr>
                <a:srgbClr val="A2AAAD"/>
              </a:buClr>
              <a:buFont typeface="Arial" panose="020B0604020202020204" pitchFamily="34" charset="0"/>
              <a:buChar char="•"/>
            </a:pPr>
            <a:r>
              <a:rPr lang="en-US" sz="1500" dirty="0">
                <a:solidFill>
                  <a:srgbClr val="374151"/>
                </a:solidFill>
                <a:latin typeface="Century Gothic" panose="020B0502020202020204" pitchFamily="34" charset="0"/>
                <a:ea typeface="+mn-lt"/>
                <a:cs typeface="+mn-lt"/>
              </a:rPr>
              <a:t>Cryptocurrencies: Digital or virtual currencies like Bitcoin that use cryptography for security.</a:t>
            </a:r>
          </a:p>
        </p:txBody>
      </p:sp>
      <p:cxnSp>
        <p:nvCxnSpPr>
          <p:cNvPr id="9" name="Straight Connector 8">
            <a:extLst>
              <a:ext uri="{FF2B5EF4-FFF2-40B4-BE49-F238E27FC236}">
                <a16:creationId xmlns:a16="http://schemas.microsoft.com/office/drawing/2014/main" id="{EDB046E5-8929-56D6-AB49-89B864BE6293}"/>
              </a:ext>
            </a:extLst>
          </p:cNvPr>
          <p:cNvCxnSpPr>
            <a:cxnSpLocks/>
          </p:cNvCxnSpPr>
          <p:nvPr/>
        </p:nvCxnSpPr>
        <p:spPr>
          <a:xfrm>
            <a:off x="6096000" y="1997243"/>
            <a:ext cx="0" cy="3891797"/>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13</a:t>
            </a:fld>
            <a:endParaRPr lang="en-US"/>
          </a:p>
        </p:txBody>
      </p:sp>
    </p:spTree>
    <p:extLst>
      <p:ext uri="{BB962C8B-B14F-4D97-AF65-F5344CB8AC3E}">
        <p14:creationId xmlns:p14="http://schemas.microsoft.com/office/powerpoint/2010/main" val="2615468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34"/>
          <p:cNvSpPr txBox="1">
            <a:spLocks noGrp="1"/>
          </p:cNvSpPr>
          <p:nvPr>
            <p:ph type="ctrTitle"/>
          </p:nvPr>
        </p:nvSpPr>
        <p:spPr>
          <a:prstGeom prst="rect">
            <a:avLst/>
          </a:prstGeom>
          <a:noFill/>
          <a:ln>
            <a:noFill/>
          </a:ln>
        </p:spPr>
        <p:txBody>
          <a:bodyPr spcFirstLastPara="1" wrap="square" lIns="91425" tIns="45700" rIns="91425" bIns="45700" anchor="t" anchorCtr="0">
            <a:noAutofit/>
          </a:bodyPr>
          <a:lstStyle/>
          <a:p>
            <a:pPr>
              <a:buClr>
                <a:schemeClr val="dk2"/>
              </a:buClr>
              <a:buSzPts val="4400"/>
            </a:pPr>
            <a:r>
              <a:rPr lang="en-US" dirty="0"/>
              <a:t>Steps involved in building a sustainable </a:t>
            </a:r>
            <a:br>
              <a:rPr lang="en-US" dirty="0"/>
            </a:br>
            <a:r>
              <a:rPr lang="en-US" dirty="0"/>
              <a:t>investment fund</a:t>
            </a:r>
          </a:p>
        </p:txBody>
      </p:sp>
      <p:sp>
        <p:nvSpPr>
          <p:cNvPr id="320" name="Google Shape;320;p34"/>
          <p:cNvSpPr txBox="1">
            <a:spLocks noGrp="1"/>
          </p:cNvSpPr>
          <p:nvPr>
            <p:ph type="subTitle" idx="1"/>
          </p:nvPr>
        </p:nvSpPr>
        <p:spPr>
          <a:xfrm>
            <a:off x="517871" y="2441904"/>
            <a:ext cx="10613886" cy="2992243"/>
          </a:xfrm>
          <a:prstGeom prst="rect">
            <a:avLst/>
          </a:prstGeom>
          <a:noFill/>
          <a:ln>
            <a:noFill/>
          </a:ln>
        </p:spPr>
        <p:txBody>
          <a:bodyPr spcFirstLastPara="1" wrap="square" lIns="91425" tIns="45700" rIns="91425" bIns="45700" anchor="t" anchorCtr="0">
            <a:noAutofit/>
          </a:bodyPr>
          <a:lstStyle/>
          <a:p>
            <a:pPr marL="355600" indent="-355600">
              <a:buClr>
                <a:schemeClr val="tx1"/>
              </a:buClr>
              <a:buFont typeface="+mj-lt"/>
              <a:buAutoNum type="arabicPeriod"/>
            </a:pPr>
            <a:r>
              <a:rPr lang="en-CA" sz="1600" dirty="0">
                <a:solidFill>
                  <a:srgbClr val="000000"/>
                </a:solidFill>
                <a:effectLst/>
              </a:rPr>
              <a:t>Identifying your values and beliefs (e.g., climate change, female diversity, biodiversity)</a:t>
            </a:r>
          </a:p>
          <a:p>
            <a:pPr>
              <a:lnSpc>
                <a:spcPct val="200000"/>
              </a:lnSpc>
              <a:buClr>
                <a:schemeClr val="tx1"/>
              </a:buClr>
              <a:buFont typeface="+mj-lt"/>
              <a:buAutoNum type="arabicPeriod"/>
            </a:pPr>
            <a:r>
              <a:rPr lang="en-US" sz="1600" dirty="0">
                <a:cs typeface="Arial"/>
              </a:rPr>
              <a:t>Researching and selecting companies that meet your values and beliefs.</a:t>
            </a:r>
          </a:p>
          <a:p>
            <a:pPr>
              <a:lnSpc>
                <a:spcPct val="200000"/>
              </a:lnSpc>
              <a:buClr>
                <a:schemeClr val="tx1"/>
              </a:buClr>
              <a:buFont typeface="+mj-lt"/>
              <a:buAutoNum type="arabicPeriod"/>
            </a:pPr>
            <a:r>
              <a:rPr lang="en-US" sz="1600" dirty="0">
                <a:cs typeface="Arial"/>
              </a:rPr>
              <a:t>Diversifying your investments to manage risk. </a:t>
            </a:r>
          </a:p>
          <a:p>
            <a:pPr>
              <a:lnSpc>
                <a:spcPct val="200000"/>
              </a:lnSpc>
              <a:buClr>
                <a:schemeClr val="tx1"/>
              </a:buClr>
              <a:buFont typeface="+mj-lt"/>
              <a:buAutoNum type="arabicPeriod"/>
            </a:pPr>
            <a:r>
              <a:rPr lang="en-US" sz="1600" dirty="0">
                <a:cs typeface="Arial"/>
              </a:rPr>
              <a:t>Continually monitoring and adjusting your portfolio.</a:t>
            </a:r>
          </a:p>
        </p:txBody>
      </p:sp>
      <p:sp>
        <p:nvSpPr>
          <p:cNvPr id="2" name="Slide Number Placeholder 1">
            <a:extLst>
              <a:ext uri="{FF2B5EF4-FFF2-40B4-BE49-F238E27FC236}">
                <a16:creationId xmlns:a16="http://schemas.microsoft.com/office/drawing/2014/main" id="{8A466CFD-AA38-D7E5-8572-4D6DE7AA471F}"/>
              </a:ext>
            </a:extLst>
          </p:cNvPr>
          <p:cNvSpPr>
            <a:spLocks noGrp="1"/>
          </p:cNvSpPr>
          <p:nvPr>
            <p:ph type="sldNum" sz="quarter" idx="12"/>
          </p:nvPr>
        </p:nvSpPr>
        <p:spPr/>
        <p:txBody>
          <a:bodyPr/>
          <a:lstStyle/>
          <a:p>
            <a:fld id="{DFDF98CC-160E-494C-8C3C-8CDC5FA257DE}" type="slidenum">
              <a:rPr lang="en-US" smtClean="0"/>
              <a:t>14</a:t>
            </a:fld>
            <a:endParaRPr lang="en-US" dirty="0"/>
          </a:p>
        </p:txBody>
      </p:sp>
    </p:spTree>
    <p:extLst>
      <p:ext uri="{BB962C8B-B14F-4D97-AF65-F5344CB8AC3E}">
        <p14:creationId xmlns:p14="http://schemas.microsoft.com/office/powerpoint/2010/main" val="1085917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34"/>
          <p:cNvSpPr txBox="1">
            <a:spLocks noGrp="1"/>
          </p:cNvSpPr>
          <p:nvPr>
            <p:ph type="ctrTitle"/>
          </p:nvPr>
        </p:nvSpPr>
        <p:spPr>
          <a:prstGeom prst="rect">
            <a:avLst/>
          </a:prstGeom>
          <a:noFill/>
          <a:ln>
            <a:noFill/>
          </a:ln>
        </p:spPr>
        <p:txBody>
          <a:bodyPr spcFirstLastPara="1" wrap="square" lIns="91425" tIns="45700" rIns="91425" bIns="45700" anchor="t" anchorCtr="0">
            <a:noAutofit/>
          </a:bodyPr>
          <a:lstStyle/>
          <a:p>
            <a:r>
              <a:rPr lang="en-CA" dirty="0">
                <a:effectLst/>
              </a:rPr>
              <a:t>Environmental criteria</a:t>
            </a:r>
          </a:p>
        </p:txBody>
      </p:sp>
      <p:sp>
        <p:nvSpPr>
          <p:cNvPr id="2" name="Slide Number Placeholder 1">
            <a:extLst>
              <a:ext uri="{FF2B5EF4-FFF2-40B4-BE49-F238E27FC236}">
                <a16:creationId xmlns:a16="http://schemas.microsoft.com/office/drawing/2014/main" id="{8A466CFD-AA38-D7E5-8572-4D6DE7AA471F}"/>
              </a:ext>
            </a:extLst>
          </p:cNvPr>
          <p:cNvSpPr>
            <a:spLocks noGrp="1"/>
          </p:cNvSpPr>
          <p:nvPr>
            <p:ph type="sldNum" sz="quarter" idx="12"/>
          </p:nvPr>
        </p:nvSpPr>
        <p:spPr/>
        <p:txBody>
          <a:bodyPr/>
          <a:lstStyle/>
          <a:p>
            <a:fld id="{DFDF98CC-160E-494C-8C3C-8CDC5FA257DE}" type="slidenum">
              <a:rPr lang="en-US" smtClean="0"/>
              <a:t>15</a:t>
            </a:fld>
            <a:endParaRPr lang="en-US" dirty="0"/>
          </a:p>
        </p:txBody>
      </p:sp>
      <p:sp>
        <p:nvSpPr>
          <p:cNvPr id="24" name="Rectangle 23">
            <a:extLst>
              <a:ext uri="{FF2B5EF4-FFF2-40B4-BE49-F238E27FC236}">
                <a16:creationId xmlns:a16="http://schemas.microsoft.com/office/drawing/2014/main" id="{1872114C-4CB0-27FA-C49E-12F31B3634D6}"/>
              </a:ext>
            </a:extLst>
          </p:cNvPr>
          <p:cNvSpPr/>
          <p:nvPr/>
        </p:nvSpPr>
        <p:spPr>
          <a:xfrm>
            <a:off x="515937" y="2513532"/>
            <a:ext cx="3446463" cy="897246"/>
          </a:xfrm>
          <a:prstGeom prst="rect">
            <a:avLst/>
          </a:prstGeom>
        </p:spPr>
        <p:style>
          <a:lnRef idx="0">
            <a:schemeClr val="accent2">
              <a:alpha val="0"/>
              <a:hueOff val="0"/>
              <a:satOff val="0"/>
              <a:lumOff val="0"/>
              <a:alphaOff val="0"/>
            </a:schemeClr>
          </a:lnRef>
          <a:fillRef idx="0">
            <a:schemeClr val="accent2">
              <a:alpha val="0"/>
              <a:hueOff val="0"/>
              <a:satOff val="0"/>
              <a:lumOff val="0"/>
              <a:alphaOff val="0"/>
            </a:schemeClr>
          </a:fillRef>
          <a:effectRef idx="0">
            <a:schemeClr val="accent2">
              <a:alpha val="0"/>
              <a:hueOff val="0"/>
              <a:satOff val="0"/>
              <a:lumOff val="0"/>
              <a:alphaOff val="0"/>
            </a:schemeClr>
          </a:effectRef>
          <a:fontRef idx="minor">
            <a:schemeClr val="accent2">
              <a:hueOff val="0"/>
              <a:satOff val="0"/>
              <a:lumOff val="0"/>
              <a:alphaOff val="0"/>
            </a:schemeClr>
          </a:fontRef>
        </p:style>
        <p:txBody>
          <a:bodyPr/>
          <a:lstStyle/>
          <a:p>
            <a:endParaRPr lang="en-US" sz="1600">
              <a:solidFill>
                <a:schemeClr val="tx1"/>
              </a:solidFill>
              <a:latin typeface="Century Gothic" panose="020B0502020202020204" pitchFamily="34" charset="0"/>
            </a:endParaRPr>
          </a:p>
        </p:txBody>
      </p:sp>
      <p:sp>
        <p:nvSpPr>
          <p:cNvPr id="16" name="Rectangle 15">
            <a:extLst>
              <a:ext uri="{FF2B5EF4-FFF2-40B4-BE49-F238E27FC236}">
                <a16:creationId xmlns:a16="http://schemas.microsoft.com/office/drawing/2014/main" id="{F72E361B-6B5D-3DA6-F1B9-DED33FB9A842}"/>
              </a:ext>
            </a:extLst>
          </p:cNvPr>
          <p:cNvSpPr/>
          <p:nvPr/>
        </p:nvSpPr>
        <p:spPr>
          <a:xfrm>
            <a:off x="4373514" y="4247486"/>
            <a:ext cx="3094086" cy="897246"/>
          </a:xfrm>
          <a:prstGeom prst="rect">
            <a:avLst/>
          </a:prstGeom>
        </p:spPr>
        <p:style>
          <a:lnRef idx="0">
            <a:schemeClr val="accent2">
              <a:alpha val="0"/>
              <a:hueOff val="0"/>
              <a:satOff val="0"/>
              <a:lumOff val="0"/>
              <a:alphaOff val="0"/>
            </a:schemeClr>
          </a:lnRef>
          <a:fillRef idx="0">
            <a:schemeClr val="accent2">
              <a:alpha val="0"/>
              <a:hueOff val="0"/>
              <a:satOff val="0"/>
              <a:lumOff val="0"/>
              <a:alphaOff val="0"/>
            </a:schemeClr>
          </a:fillRef>
          <a:effectRef idx="0">
            <a:schemeClr val="accent2">
              <a:alpha val="0"/>
              <a:hueOff val="0"/>
              <a:satOff val="0"/>
              <a:lumOff val="0"/>
              <a:alphaOff val="0"/>
            </a:schemeClr>
          </a:effectRef>
          <a:fontRef idx="minor">
            <a:schemeClr val="accent6">
              <a:hueOff val="0"/>
              <a:satOff val="0"/>
              <a:lumOff val="0"/>
              <a:alphaOff val="0"/>
            </a:schemeClr>
          </a:fontRef>
        </p:style>
        <p:txBody>
          <a:bodyPr/>
          <a:lstStyle/>
          <a:p>
            <a:endParaRPr lang="en-US" sz="1200">
              <a:solidFill>
                <a:schemeClr val="tx1"/>
              </a:solidFill>
              <a:latin typeface="Century Gothic" panose="020B0502020202020204" pitchFamily="34" charset="0"/>
            </a:endParaRPr>
          </a:p>
        </p:txBody>
      </p:sp>
      <p:sp>
        <p:nvSpPr>
          <p:cNvPr id="29" name="TextBox 28">
            <a:extLst>
              <a:ext uri="{FF2B5EF4-FFF2-40B4-BE49-F238E27FC236}">
                <a16:creationId xmlns:a16="http://schemas.microsoft.com/office/drawing/2014/main" id="{0571BF62-0747-2CCF-5A70-EACF0F73EAD4}"/>
              </a:ext>
            </a:extLst>
          </p:cNvPr>
          <p:cNvSpPr txBox="1"/>
          <p:nvPr/>
        </p:nvSpPr>
        <p:spPr>
          <a:xfrm>
            <a:off x="526447" y="1881350"/>
            <a:ext cx="11158193" cy="3725122"/>
          </a:xfrm>
          <a:prstGeom prst="rect">
            <a:avLst/>
          </a:prstGeom>
          <a:noFill/>
        </p:spPr>
        <p:txBody>
          <a:bodyPr wrap="square">
            <a:spAutoFit/>
          </a:bodyPr>
          <a:lstStyle/>
          <a:p>
            <a:pPr marL="285750" indent="-285750" defTabSz="488950">
              <a:lnSpc>
                <a:spcPct val="90000"/>
              </a:lnSpc>
              <a:spcBef>
                <a:spcPct val="0"/>
              </a:spcBef>
              <a:spcAft>
                <a:spcPts val="1000"/>
              </a:spcAft>
              <a:buClr>
                <a:srgbClr val="A2AAAD"/>
              </a:buClr>
              <a:buFont typeface="Arial" panose="020B0604020202020204" pitchFamily="34" charset="0"/>
              <a:buChar char="•"/>
            </a:pPr>
            <a:r>
              <a:rPr lang="en-US" kern="1200" dirty="0">
                <a:solidFill>
                  <a:schemeClr val="tx1"/>
                </a:solidFill>
                <a:latin typeface="Century Gothic" panose="020B0502020202020204" pitchFamily="34" charset="0"/>
              </a:rPr>
              <a:t>Climate change mitigation: Investing in companies that actively work to reduce their carbon footprint and address climate change issues.</a:t>
            </a:r>
          </a:p>
          <a:p>
            <a:pPr marL="285750" indent="-285750" defTabSz="488950">
              <a:lnSpc>
                <a:spcPct val="90000"/>
              </a:lnSpc>
              <a:spcBef>
                <a:spcPct val="0"/>
              </a:spcBef>
              <a:spcAft>
                <a:spcPts val="1000"/>
              </a:spcAft>
              <a:buClr>
                <a:srgbClr val="A2AAAD"/>
              </a:buClr>
              <a:buFont typeface="Arial" panose="020B0604020202020204" pitchFamily="34" charset="0"/>
              <a:buChar char="•"/>
            </a:pPr>
            <a:r>
              <a:rPr lang="en-US" kern="1200" dirty="0">
                <a:solidFill>
                  <a:schemeClr val="tx1"/>
                </a:solidFill>
                <a:latin typeface="Century Gothic" panose="020B0502020202020204" pitchFamily="34" charset="0"/>
              </a:rPr>
              <a:t>Energy efficiency: Supporting businesses that implement energy-efficient practices and technologies.</a:t>
            </a:r>
          </a:p>
          <a:p>
            <a:pPr marL="285750" indent="-285750" defTabSz="488950">
              <a:lnSpc>
                <a:spcPct val="90000"/>
              </a:lnSpc>
              <a:spcBef>
                <a:spcPct val="0"/>
              </a:spcBef>
              <a:spcAft>
                <a:spcPts val="1000"/>
              </a:spcAft>
              <a:buClr>
                <a:srgbClr val="A2AAAD"/>
              </a:buClr>
              <a:buFont typeface="Arial" panose="020B0604020202020204" pitchFamily="34" charset="0"/>
              <a:buChar char="•"/>
            </a:pPr>
            <a:r>
              <a:rPr lang="en-US" kern="1200" dirty="0">
                <a:solidFill>
                  <a:schemeClr val="tx1"/>
                </a:solidFill>
                <a:latin typeface="Century Gothic" panose="020B0502020202020204" pitchFamily="34" charset="0"/>
              </a:rPr>
              <a:t>Renewable energy: Investing in companies involved in renewable energy sources like wind, solar and hydroelectric power.</a:t>
            </a:r>
          </a:p>
          <a:p>
            <a:pPr marL="285750" indent="-285750" defTabSz="488950">
              <a:lnSpc>
                <a:spcPct val="90000"/>
              </a:lnSpc>
              <a:spcBef>
                <a:spcPct val="0"/>
              </a:spcBef>
              <a:spcAft>
                <a:spcPts val="1000"/>
              </a:spcAft>
              <a:buClr>
                <a:srgbClr val="A2AAAD"/>
              </a:buClr>
              <a:buFont typeface="Arial" panose="020B0604020202020204" pitchFamily="34" charset="0"/>
              <a:buChar char="•"/>
            </a:pPr>
            <a:r>
              <a:rPr lang="en-US" kern="1200" dirty="0">
                <a:solidFill>
                  <a:schemeClr val="tx1"/>
                </a:solidFill>
                <a:latin typeface="Century Gothic" panose="020B0502020202020204" pitchFamily="34" charset="0"/>
              </a:rPr>
              <a:t>Sustainable resource management: Supporting businesses that promote responsible resource management, such as sustainable forestry or agriculture.</a:t>
            </a:r>
          </a:p>
          <a:p>
            <a:pPr marL="285750" indent="-285750" defTabSz="488950">
              <a:lnSpc>
                <a:spcPct val="90000"/>
              </a:lnSpc>
              <a:spcBef>
                <a:spcPct val="0"/>
              </a:spcBef>
              <a:spcAft>
                <a:spcPts val="1000"/>
              </a:spcAft>
              <a:buClr>
                <a:srgbClr val="A2AAAD"/>
              </a:buClr>
              <a:buFont typeface="Arial" panose="020B0604020202020204" pitchFamily="34" charset="0"/>
              <a:buChar char="•"/>
            </a:pPr>
            <a:r>
              <a:rPr lang="en-US" kern="1200" dirty="0">
                <a:solidFill>
                  <a:schemeClr val="tx1"/>
                </a:solidFill>
                <a:latin typeface="Century Gothic" panose="020B0502020202020204" pitchFamily="34" charset="0"/>
              </a:rPr>
              <a:t>Waste reduction: Backing companies that minimize waste generation and promote recycling and sustainability in their operations.</a:t>
            </a:r>
          </a:p>
          <a:p>
            <a:pPr marL="285750" indent="-285750" defTabSz="488950">
              <a:lnSpc>
                <a:spcPct val="90000"/>
              </a:lnSpc>
              <a:spcBef>
                <a:spcPct val="0"/>
              </a:spcBef>
              <a:spcAft>
                <a:spcPts val="1000"/>
              </a:spcAft>
              <a:buClr>
                <a:srgbClr val="A2AAAD"/>
              </a:buClr>
              <a:buFont typeface="Arial" panose="020B0604020202020204" pitchFamily="34" charset="0"/>
              <a:buChar char="•"/>
            </a:pPr>
            <a:r>
              <a:rPr lang="en-US" kern="1200" dirty="0">
                <a:solidFill>
                  <a:schemeClr val="tx1"/>
                </a:solidFill>
                <a:latin typeface="Century Gothic" panose="020B0502020202020204" pitchFamily="34" charset="0"/>
              </a:rPr>
              <a:t>Clean technology: Investing in companies that develop and provide clean and sustainable technologies.</a:t>
            </a:r>
          </a:p>
        </p:txBody>
      </p:sp>
    </p:spTree>
    <p:extLst>
      <p:ext uri="{BB962C8B-B14F-4D97-AF65-F5344CB8AC3E}">
        <p14:creationId xmlns:p14="http://schemas.microsoft.com/office/powerpoint/2010/main" val="912811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CA" dirty="0">
                <a:effectLst/>
              </a:rPr>
              <a:t>Social criteria</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5938" y="1900989"/>
            <a:ext cx="10268972" cy="3976019"/>
          </a:xfrm>
          <a:prstGeom prst="rect">
            <a:avLst/>
          </a:prstGeom>
        </p:spPr>
        <p:txBody>
          <a:bodyPr>
            <a:normAutofit/>
          </a:bodyPr>
          <a:lstStyle/>
          <a:p>
            <a:pPr marL="227013" indent="-227013">
              <a:buClr>
                <a:srgbClr val="A2AAAD"/>
              </a:buClr>
              <a:buFont typeface="Arial"/>
              <a:buChar char="•"/>
            </a:pPr>
            <a:r>
              <a:rPr lang="en-US" sz="1600" b="1" dirty="0" err="1">
                <a:solidFill>
                  <a:srgbClr val="374151"/>
                </a:solidFill>
                <a:latin typeface="Century Gothic" panose="020B0502020202020204" pitchFamily="34" charset="0"/>
                <a:ea typeface="+mn-lt"/>
                <a:cs typeface="+mn-lt"/>
              </a:rPr>
              <a:t>Labour</a:t>
            </a:r>
            <a:r>
              <a:rPr lang="en-US" sz="1600" b="1" dirty="0">
                <a:solidFill>
                  <a:srgbClr val="374151"/>
                </a:solidFill>
                <a:latin typeface="Century Gothic" panose="020B0502020202020204" pitchFamily="34" charset="0"/>
                <a:ea typeface="+mn-lt"/>
                <a:cs typeface="+mn-lt"/>
              </a:rPr>
              <a:t> practices:</a:t>
            </a:r>
            <a:r>
              <a:rPr lang="en-US" sz="1600" dirty="0">
                <a:solidFill>
                  <a:srgbClr val="374151"/>
                </a:solidFill>
                <a:latin typeface="Century Gothic" panose="020B0502020202020204" pitchFamily="34" charset="0"/>
                <a:ea typeface="+mn-lt"/>
                <a:cs typeface="+mn-lt"/>
              </a:rPr>
              <a:t> Supporting companies that maintain fair </a:t>
            </a:r>
            <a:r>
              <a:rPr lang="en-US" sz="1600" dirty="0" err="1">
                <a:solidFill>
                  <a:srgbClr val="374151"/>
                </a:solidFill>
                <a:latin typeface="Century Gothic" panose="020B0502020202020204" pitchFamily="34" charset="0"/>
                <a:ea typeface="+mn-lt"/>
                <a:cs typeface="+mn-lt"/>
              </a:rPr>
              <a:t>labour</a:t>
            </a:r>
            <a:r>
              <a:rPr lang="en-US" sz="1600" dirty="0">
                <a:solidFill>
                  <a:srgbClr val="374151"/>
                </a:solidFill>
                <a:latin typeface="Century Gothic" panose="020B0502020202020204" pitchFamily="34" charset="0"/>
                <a:ea typeface="+mn-lt"/>
                <a:cs typeface="+mn-lt"/>
              </a:rPr>
              <a:t> practices, safe working conditions and worker rights.</a:t>
            </a:r>
          </a:p>
          <a:p>
            <a:pPr marL="227013" indent="-227013">
              <a:buClr>
                <a:srgbClr val="A2AAAD"/>
              </a:buClr>
              <a:buFont typeface="Arial"/>
              <a:buChar char="•"/>
            </a:pPr>
            <a:r>
              <a:rPr lang="en-US" sz="1600" b="1" dirty="0">
                <a:solidFill>
                  <a:srgbClr val="374151"/>
                </a:solidFill>
                <a:latin typeface="Century Gothic" panose="020B0502020202020204" pitchFamily="34" charset="0"/>
                <a:ea typeface="+mn-lt"/>
                <a:cs typeface="+mn-lt"/>
              </a:rPr>
              <a:t>Diversity and inclusion:</a:t>
            </a:r>
            <a:r>
              <a:rPr lang="en-US" sz="1600" dirty="0">
                <a:solidFill>
                  <a:srgbClr val="374151"/>
                </a:solidFill>
                <a:latin typeface="Century Gothic" panose="020B0502020202020204" pitchFamily="34" charset="0"/>
                <a:ea typeface="+mn-lt"/>
                <a:cs typeface="+mn-lt"/>
              </a:rPr>
              <a:t> Investing in organizations that prioritize diversity in their workforce and leadership roles.</a:t>
            </a:r>
          </a:p>
          <a:p>
            <a:pPr marL="227013" indent="-227013">
              <a:buClr>
                <a:srgbClr val="A2AAAD"/>
              </a:buClr>
              <a:buFont typeface="Arial"/>
              <a:buChar char="•"/>
            </a:pPr>
            <a:r>
              <a:rPr lang="en-US" sz="1600" b="1" dirty="0">
                <a:solidFill>
                  <a:srgbClr val="374151"/>
                </a:solidFill>
                <a:latin typeface="Century Gothic" panose="020B0502020202020204" pitchFamily="34" charset="0"/>
                <a:ea typeface="+mn-lt"/>
                <a:cs typeface="+mn-lt"/>
              </a:rPr>
              <a:t>Community involvement:</a:t>
            </a:r>
            <a:r>
              <a:rPr lang="en-US" sz="1600" dirty="0">
                <a:solidFill>
                  <a:srgbClr val="374151"/>
                </a:solidFill>
                <a:latin typeface="Century Gothic" panose="020B0502020202020204" pitchFamily="34" charset="0"/>
                <a:ea typeface="+mn-lt"/>
                <a:cs typeface="+mn-lt"/>
              </a:rPr>
              <a:t> Backing businesses that engage with and contribute positively to the communities in which they operate.</a:t>
            </a:r>
          </a:p>
          <a:p>
            <a:pPr marL="227013" indent="-227013">
              <a:buClr>
                <a:srgbClr val="A2AAAD"/>
              </a:buClr>
              <a:buFont typeface="Arial"/>
              <a:buChar char="•"/>
            </a:pPr>
            <a:r>
              <a:rPr lang="en-US" sz="1600" b="1" dirty="0">
                <a:solidFill>
                  <a:srgbClr val="374151"/>
                </a:solidFill>
                <a:latin typeface="Century Gothic" panose="020B0502020202020204" pitchFamily="34" charset="0"/>
                <a:ea typeface="+mn-lt"/>
                <a:cs typeface="+mn-lt"/>
              </a:rPr>
              <a:t>Product safety:</a:t>
            </a:r>
            <a:r>
              <a:rPr lang="en-US" sz="1600" dirty="0">
                <a:solidFill>
                  <a:srgbClr val="374151"/>
                </a:solidFill>
                <a:latin typeface="Century Gothic" panose="020B0502020202020204" pitchFamily="34" charset="0"/>
                <a:ea typeface="+mn-lt"/>
                <a:cs typeface="+mn-lt"/>
              </a:rPr>
              <a:t> Investing in companies that ensure the safety and ethical use of their products.</a:t>
            </a:r>
          </a:p>
          <a:p>
            <a:pPr marL="227013" indent="-227013">
              <a:buClr>
                <a:srgbClr val="A2AAAD"/>
              </a:buClr>
              <a:buFont typeface="Arial"/>
              <a:buChar char="•"/>
            </a:pPr>
            <a:r>
              <a:rPr lang="en-US" sz="1600" b="1" dirty="0">
                <a:solidFill>
                  <a:srgbClr val="374151"/>
                </a:solidFill>
                <a:latin typeface="Century Gothic" panose="020B0502020202020204" pitchFamily="34" charset="0"/>
                <a:ea typeface="+mn-lt"/>
                <a:cs typeface="+mn-lt"/>
              </a:rPr>
              <a:t>Human rights:</a:t>
            </a:r>
            <a:r>
              <a:rPr lang="en-US" sz="1600" dirty="0">
                <a:solidFill>
                  <a:srgbClr val="374151"/>
                </a:solidFill>
                <a:latin typeface="Century Gothic" panose="020B0502020202020204" pitchFamily="34" charset="0"/>
                <a:ea typeface="+mn-lt"/>
                <a:cs typeface="+mn-lt"/>
              </a:rPr>
              <a:t> Supporting organizations that respect and uphold human rights standards.</a:t>
            </a:r>
          </a:p>
          <a:p>
            <a:pPr marL="227013" indent="-227013">
              <a:buClr>
                <a:srgbClr val="A2AAAD"/>
              </a:buClr>
              <a:buFont typeface="Arial"/>
              <a:buChar char="•"/>
            </a:pPr>
            <a:r>
              <a:rPr lang="en-US" sz="1600" b="1" dirty="0">
                <a:solidFill>
                  <a:srgbClr val="374151"/>
                </a:solidFill>
                <a:latin typeface="Century Gothic" panose="020B0502020202020204" pitchFamily="34" charset="0"/>
                <a:ea typeface="+mn-lt"/>
                <a:cs typeface="+mn-lt"/>
              </a:rPr>
              <a:t>Conflict avoidance:</a:t>
            </a:r>
            <a:r>
              <a:rPr lang="en-US" sz="1600" dirty="0">
                <a:solidFill>
                  <a:srgbClr val="374151"/>
                </a:solidFill>
                <a:latin typeface="Century Gothic" panose="020B0502020202020204" pitchFamily="34" charset="0"/>
                <a:ea typeface="+mn-lt"/>
                <a:cs typeface="+mn-lt"/>
              </a:rPr>
              <a:t> Avoiding investments in companies associated with regions or industries linked to human rights violations or armed conflicts.</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16</a:t>
            </a:fld>
            <a:endParaRPr lang="en-US"/>
          </a:p>
        </p:txBody>
      </p:sp>
    </p:spTree>
    <p:extLst>
      <p:ext uri="{BB962C8B-B14F-4D97-AF65-F5344CB8AC3E}">
        <p14:creationId xmlns:p14="http://schemas.microsoft.com/office/powerpoint/2010/main" val="2125295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CA" dirty="0">
                <a:effectLst/>
              </a:rPr>
              <a:t>Governance criteria</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5938" y="2138983"/>
            <a:ext cx="10431810" cy="3976019"/>
          </a:xfrm>
          <a:prstGeom prst="rect">
            <a:avLst/>
          </a:prstGeom>
        </p:spPr>
        <p:txBody>
          <a:bodyPr>
            <a:normAutofit/>
          </a:bodyPr>
          <a:lstStyle/>
          <a:p>
            <a:pPr>
              <a:buClr>
                <a:srgbClr val="A2AAAD"/>
              </a:buClr>
            </a:pPr>
            <a:r>
              <a:rPr lang="en-US" sz="1800" b="1" dirty="0">
                <a:solidFill>
                  <a:srgbClr val="374151"/>
                </a:solidFill>
                <a:latin typeface="Century Gothic" panose="020B0502020202020204" pitchFamily="34" charset="0"/>
                <a:ea typeface="+mn-lt"/>
                <a:cs typeface="+mn-lt"/>
              </a:rPr>
              <a:t>Governance structure:</a:t>
            </a:r>
            <a:r>
              <a:rPr lang="en-US" sz="1800" dirty="0">
                <a:solidFill>
                  <a:srgbClr val="374151"/>
                </a:solidFill>
                <a:latin typeface="Century Gothic" panose="020B0502020202020204" pitchFamily="34" charset="0"/>
                <a:ea typeface="+mn-lt"/>
                <a:cs typeface="+mn-lt"/>
              </a:rPr>
              <a:t> Supporting companies with strong leadership, transparent decision-making and good corporate governance practices.</a:t>
            </a:r>
          </a:p>
          <a:p>
            <a:pPr>
              <a:buClr>
                <a:srgbClr val="A2AAAD"/>
              </a:buClr>
            </a:pPr>
            <a:r>
              <a:rPr lang="en-US" sz="1800" b="1" dirty="0">
                <a:solidFill>
                  <a:srgbClr val="374151"/>
                </a:solidFill>
                <a:latin typeface="Century Gothic" panose="020B0502020202020204" pitchFamily="34" charset="0"/>
                <a:ea typeface="+mn-lt"/>
                <a:cs typeface="+mn-lt"/>
              </a:rPr>
              <a:t>Shareholder rights:</a:t>
            </a:r>
            <a:r>
              <a:rPr lang="en-US" sz="1800" dirty="0">
                <a:solidFill>
                  <a:srgbClr val="374151"/>
                </a:solidFill>
                <a:latin typeface="Century Gothic" panose="020B0502020202020204" pitchFamily="34" charset="0"/>
                <a:ea typeface="+mn-lt"/>
                <a:cs typeface="+mn-lt"/>
              </a:rPr>
              <a:t> </a:t>
            </a:r>
            <a:r>
              <a:rPr lang="en-US" sz="1800" dirty="0" err="1">
                <a:solidFill>
                  <a:srgbClr val="374151"/>
                </a:solidFill>
                <a:latin typeface="Century Gothic" panose="020B0502020202020204" pitchFamily="34" charset="0"/>
                <a:ea typeface="+mn-lt"/>
                <a:cs typeface="+mn-lt"/>
              </a:rPr>
              <a:t>Favouring</a:t>
            </a:r>
            <a:r>
              <a:rPr lang="en-US" sz="1800" dirty="0">
                <a:solidFill>
                  <a:srgbClr val="374151"/>
                </a:solidFill>
                <a:latin typeface="Century Gothic" panose="020B0502020202020204" pitchFamily="34" charset="0"/>
                <a:ea typeface="+mn-lt"/>
                <a:cs typeface="+mn-lt"/>
              </a:rPr>
              <a:t> businesses that respect and protect shareholder rights and advocate for responsible governance.</a:t>
            </a:r>
          </a:p>
          <a:p>
            <a:pPr>
              <a:buClr>
                <a:srgbClr val="A2AAAD"/>
              </a:buClr>
            </a:pPr>
            <a:r>
              <a:rPr lang="en-US" sz="1800" b="1" dirty="0">
                <a:solidFill>
                  <a:srgbClr val="374151"/>
                </a:solidFill>
                <a:latin typeface="Century Gothic" panose="020B0502020202020204" pitchFamily="34" charset="0"/>
                <a:ea typeface="+mn-lt"/>
                <a:cs typeface="+mn-lt"/>
              </a:rPr>
              <a:t>Anti-corruption:</a:t>
            </a:r>
            <a:r>
              <a:rPr lang="en-US" sz="1800" dirty="0">
                <a:solidFill>
                  <a:srgbClr val="374151"/>
                </a:solidFill>
                <a:latin typeface="Century Gothic" panose="020B0502020202020204" pitchFamily="34" charset="0"/>
                <a:ea typeface="+mn-lt"/>
                <a:cs typeface="+mn-lt"/>
              </a:rPr>
              <a:t> Investing in organizations that actively combat corruption and bribery.</a:t>
            </a:r>
          </a:p>
          <a:p>
            <a:pPr>
              <a:buClr>
                <a:srgbClr val="A2AAAD"/>
              </a:buClr>
            </a:pPr>
            <a:r>
              <a:rPr lang="en-US" sz="1800" b="1" dirty="0">
                <a:solidFill>
                  <a:srgbClr val="374151"/>
                </a:solidFill>
                <a:latin typeface="Century Gothic" panose="020B0502020202020204" pitchFamily="34" charset="0"/>
                <a:ea typeface="+mn-lt"/>
                <a:cs typeface="+mn-lt"/>
              </a:rPr>
              <a:t>Board diversity:</a:t>
            </a:r>
            <a:r>
              <a:rPr lang="en-US" sz="1800" dirty="0">
                <a:solidFill>
                  <a:srgbClr val="374151"/>
                </a:solidFill>
                <a:latin typeface="Century Gothic" panose="020B0502020202020204" pitchFamily="34" charset="0"/>
                <a:ea typeface="+mn-lt"/>
                <a:cs typeface="+mn-lt"/>
              </a:rPr>
              <a:t> Backing companies with diverse and independent boards of directors.</a:t>
            </a:r>
          </a:p>
          <a:p>
            <a:pPr>
              <a:buClr>
                <a:srgbClr val="A2AAAD"/>
              </a:buClr>
            </a:pPr>
            <a:r>
              <a:rPr lang="en-US" sz="1800" b="1" dirty="0">
                <a:solidFill>
                  <a:srgbClr val="374151"/>
                </a:solidFill>
                <a:latin typeface="Century Gothic" panose="020B0502020202020204" pitchFamily="34" charset="0"/>
                <a:ea typeface="+mn-lt"/>
                <a:cs typeface="+mn-lt"/>
              </a:rPr>
              <a:t>Business ethics:</a:t>
            </a:r>
            <a:r>
              <a:rPr lang="en-US" sz="1800" dirty="0">
                <a:solidFill>
                  <a:srgbClr val="374151"/>
                </a:solidFill>
                <a:latin typeface="Century Gothic" panose="020B0502020202020204" pitchFamily="34" charset="0"/>
                <a:ea typeface="+mn-lt"/>
                <a:cs typeface="+mn-lt"/>
              </a:rPr>
              <a:t> Investing in companies with a strong commitment to ethical business practices and legal compliance.</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17</a:t>
            </a:fld>
            <a:endParaRPr lang="en-US"/>
          </a:p>
        </p:txBody>
      </p:sp>
    </p:spTree>
    <p:extLst>
      <p:ext uri="{BB962C8B-B14F-4D97-AF65-F5344CB8AC3E}">
        <p14:creationId xmlns:p14="http://schemas.microsoft.com/office/powerpoint/2010/main" val="1892459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a:extLst>
            <a:ext uri="{FF2B5EF4-FFF2-40B4-BE49-F238E27FC236}">
              <a16:creationId xmlns:a16="http://schemas.microsoft.com/office/drawing/2014/main" id="{08EEA3EF-1EA8-5634-FF37-DA9D1A96E4DE}"/>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59A156B5-B3AA-9CAB-3814-01DB9E69682D}"/>
              </a:ext>
            </a:extLst>
          </p:cNvPr>
          <p:cNvSpPr>
            <a:spLocks noGrp="1"/>
          </p:cNvSpPr>
          <p:nvPr>
            <p:ph type="title"/>
          </p:nvPr>
        </p:nvSpPr>
        <p:spPr>
          <a:xfrm>
            <a:off x="517869" y="1160463"/>
            <a:ext cx="11158193" cy="515938"/>
          </a:xfrm>
        </p:spPr>
        <p:txBody>
          <a:bodyPr/>
          <a:lstStyle/>
          <a:p>
            <a:r>
              <a:rPr lang="en-CA" dirty="0">
                <a:effectLst/>
              </a:rPr>
              <a:t>Create a sustainable investment fund based on personal criteria/beliefs</a:t>
            </a:r>
          </a:p>
        </p:txBody>
      </p:sp>
      <p:sp>
        <p:nvSpPr>
          <p:cNvPr id="2" name="Slide Number Placeholder 5">
            <a:extLst>
              <a:ext uri="{FF2B5EF4-FFF2-40B4-BE49-F238E27FC236}">
                <a16:creationId xmlns:a16="http://schemas.microsoft.com/office/drawing/2014/main" id="{4EF1F1BF-E34B-9896-8D5B-F6A677C92E58}"/>
              </a:ext>
            </a:extLst>
          </p:cNvPr>
          <p:cNvSpPr>
            <a:spLocks noGrp="1"/>
          </p:cNvSpPr>
          <p:nvPr>
            <p:ph type="sldNum" sz="quarter" idx="12"/>
          </p:nvPr>
        </p:nvSpPr>
        <p:spPr>
          <a:xfrm>
            <a:off x="11131757" y="6451599"/>
            <a:ext cx="637909" cy="169141"/>
          </a:xfrm>
        </p:spPr>
        <p:txBody>
          <a:bodyPr/>
          <a:lstStyle/>
          <a:p>
            <a:fld id="{DFDF98CC-160E-494C-8C3C-8CDC5FA257DE}" type="slidenum">
              <a:rPr lang="en-US" smtClean="0"/>
              <a:t>18</a:t>
            </a:fld>
            <a:endParaRPr lang="en-US" dirty="0"/>
          </a:p>
        </p:txBody>
      </p:sp>
      <p:sp>
        <p:nvSpPr>
          <p:cNvPr id="3" name="Text Placeholder 1">
            <a:extLst>
              <a:ext uri="{FF2B5EF4-FFF2-40B4-BE49-F238E27FC236}">
                <a16:creationId xmlns:a16="http://schemas.microsoft.com/office/drawing/2014/main" id="{FDB4DA11-18E9-70D7-5A9C-DE061661A7E3}"/>
              </a:ext>
            </a:extLst>
          </p:cNvPr>
          <p:cNvSpPr txBox="1">
            <a:spLocks/>
          </p:cNvSpPr>
          <p:nvPr/>
        </p:nvSpPr>
        <p:spPr>
          <a:xfrm>
            <a:off x="515938" y="2475581"/>
            <a:ext cx="10268972" cy="3494296"/>
          </a:xfrm>
          <a:prstGeom prst="rect">
            <a:avLst/>
          </a:prstGeom>
        </p:spPr>
        <p:txBody>
          <a:bodyPr>
            <a:norm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7013" indent="-227013">
              <a:buClr>
                <a:srgbClr val="A2AAAD"/>
              </a:buClr>
              <a:buFont typeface="Arial"/>
              <a:buChar char="•"/>
            </a:pPr>
            <a:r>
              <a:rPr lang="en-US" sz="1600" dirty="0">
                <a:latin typeface="Century Gothic" panose="020B0502020202020204" pitchFamily="34" charset="0"/>
                <a:ea typeface="+mn-lt"/>
                <a:cs typeface="+mn-lt"/>
              </a:rPr>
              <a:t>Create your own </a:t>
            </a:r>
            <a:r>
              <a:rPr lang="en-CA" sz="1600" dirty="0">
                <a:effectLst/>
                <a:latin typeface="Century Gothic" panose="020B0502020202020204" pitchFamily="34" charset="0"/>
              </a:rPr>
              <a:t>sustainable investment fund </a:t>
            </a:r>
            <a:r>
              <a:rPr lang="en-US" sz="1600" dirty="0">
                <a:latin typeface="Century Gothic" panose="020B0502020202020204" pitchFamily="34" charset="0"/>
                <a:ea typeface="+mn-lt"/>
                <a:cs typeface="+mn-lt"/>
              </a:rPr>
              <a:t>by selecting companies that align with personal values and beliefs, based on various ESG factors. </a:t>
            </a:r>
          </a:p>
          <a:p>
            <a:pPr marL="230188" indent="-230188">
              <a:buClr>
                <a:srgbClr val="A2AAAD"/>
              </a:buClr>
              <a:buFont typeface="Arial" panose="020B0604020202020204" pitchFamily="34" charset="0"/>
              <a:buChar char="•"/>
            </a:pPr>
            <a:r>
              <a:rPr lang="en-CA" sz="1600" dirty="0">
                <a:effectLst/>
                <a:latin typeface="Century Gothic" panose="020B0502020202020204" pitchFamily="34" charset="0"/>
              </a:rPr>
              <a:t>You must include at least two of the following asset classes:</a:t>
            </a:r>
          </a:p>
          <a:p>
            <a:pPr marL="501333" lvl="1" indent="-227013">
              <a:buClr>
                <a:srgbClr val="A2AAAD"/>
              </a:buClr>
              <a:buFont typeface="Arial"/>
              <a:buChar char="•"/>
            </a:pPr>
            <a:r>
              <a:rPr lang="en-US" sz="1400" dirty="0">
                <a:latin typeface="Century Gothic" panose="020B0502020202020204" pitchFamily="34" charset="0"/>
                <a:ea typeface="+mn-lt"/>
                <a:cs typeface="+mn-lt"/>
              </a:rPr>
              <a:t>stocks (or ETFs)</a:t>
            </a:r>
          </a:p>
          <a:p>
            <a:pPr marL="501333" lvl="1" indent="-227013">
              <a:buClr>
                <a:srgbClr val="A2AAAD"/>
              </a:buClr>
              <a:buFont typeface="Arial"/>
              <a:buChar char="•"/>
            </a:pPr>
            <a:r>
              <a:rPr lang="en-US" sz="1400" dirty="0">
                <a:latin typeface="Century Gothic" panose="020B0502020202020204" pitchFamily="34" charset="0"/>
                <a:ea typeface="+mn-lt"/>
                <a:cs typeface="+mn-lt"/>
              </a:rPr>
              <a:t>bonds (or Bond ETFs)</a:t>
            </a:r>
          </a:p>
          <a:p>
            <a:pPr marL="501333" lvl="1" indent="-227013">
              <a:buClr>
                <a:srgbClr val="A2AAAD"/>
              </a:buClr>
              <a:buFont typeface="Arial"/>
              <a:buChar char="•"/>
            </a:pPr>
            <a:r>
              <a:rPr lang="en-US" sz="1400" dirty="0">
                <a:latin typeface="Century Gothic" panose="020B0502020202020204" pitchFamily="34" charset="0"/>
                <a:ea typeface="+mn-lt"/>
                <a:cs typeface="+mn-lt"/>
              </a:rPr>
              <a:t>real estate</a:t>
            </a:r>
          </a:p>
          <a:p>
            <a:pPr marL="501333" lvl="1" indent="-227013">
              <a:buClr>
                <a:srgbClr val="A2AAAD"/>
              </a:buClr>
              <a:buFont typeface="Arial"/>
              <a:buChar char="•"/>
            </a:pPr>
            <a:r>
              <a:rPr lang="en-US" sz="1400" dirty="0">
                <a:latin typeface="Century Gothic" panose="020B0502020202020204" pitchFamily="34" charset="0"/>
                <a:ea typeface="+mn-lt"/>
                <a:cs typeface="+mn-lt"/>
              </a:rPr>
              <a:t>REIT</a:t>
            </a:r>
          </a:p>
          <a:p>
            <a:pPr marL="501333" lvl="1" indent="-227013">
              <a:buClr>
                <a:srgbClr val="A2AAAD"/>
              </a:buClr>
              <a:buFont typeface="Arial"/>
              <a:buChar char="•"/>
            </a:pPr>
            <a:r>
              <a:rPr lang="en-US" sz="1400" dirty="0">
                <a:latin typeface="Century Gothic" panose="020B0502020202020204" pitchFamily="34" charset="0"/>
                <a:ea typeface="+mn-lt"/>
                <a:cs typeface="+mn-lt"/>
              </a:rPr>
              <a:t>commodities</a:t>
            </a:r>
          </a:p>
          <a:p>
            <a:pPr marL="501333" lvl="1" indent="-227013">
              <a:buClr>
                <a:srgbClr val="A2AAAD"/>
              </a:buClr>
              <a:buFont typeface="Arial"/>
              <a:buChar char="•"/>
            </a:pPr>
            <a:r>
              <a:rPr lang="en-US" sz="1400" dirty="0">
                <a:latin typeface="Century Gothic" panose="020B0502020202020204" pitchFamily="34" charset="0"/>
                <a:ea typeface="+mn-lt"/>
                <a:cs typeface="+mn-lt"/>
              </a:rPr>
              <a:t>cryptocurrencies</a:t>
            </a:r>
          </a:p>
          <a:p>
            <a:pPr marL="227013" indent="-227013">
              <a:buClr>
                <a:srgbClr val="A2AAAD"/>
              </a:buClr>
              <a:buFont typeface="Arial"/>
              <a:buChar char="•"/>
            </a:pPr>
            <a:r>
              <a:rPr lang="en-US" sz="1600" dirty="0">
                <a:latin typeface="Century Gothic" panose="020B0502020202020204" pitchFamily="34" charset="0"/>
                <a:ea typeface="+mn-lt"/>
                <a:cs typeface="+mn-lt"/>
              </a:rPr>
              <a:t>Create a concept map that includes your ESG criteria and chosen investments.</a:t>
            </a:r>
          </a:p>
          <a:p>
            <a:pPr marL="227013" indent="-227013">
              <a:buClr>
                <a:srgbClr val="A2AAAD"/>
              </a:buClr>
              <a:buFont typeface="Arial"/>
              <a:buChar char="•"/>
            </a:pPr>
            <a:endParaRPr lang="en-US" sz="1600" dirty="0" err="1">
              <a:latin typeface="Century Gothic" panose="020B0502020202020204" pitchFamily="34" charset="0"/>
              <a:ea typeface="+mn-lt"/>
              <a:cs typeface="+mn-lt"/>
            </a:endParaRPr>
          </a:p>
        </p:txBody>
      </p:sp>
    </p:spTree>
    <p:extLst>
      <p:ext uri="{BB962C8B-B14F-4D97-AF65-F5344CB8AC3E}">
        <p14:creationId xmlns:p14="http://schemas.microsoft.com/office/powerpoint/2010/main" val="2058243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a:extLst>
            <a:ext uri="{FF2B5EF4-FFF2-40B4-BE49-F238E27FC236}">
              <a16:creationId xmlns:a16="http://schemas.microsoft.com/office/drawing/2014/main" id="{08EEA3EF-1EA8-5634-FF37-DA9D1A96E4DE}"/>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59A156B5-B3AA-9CAB-3814-01DB9E69682D}"/>
              </a:ext>
            </a:extLst>
          </p:cNvPr>
          <p:cNvSpPr>
            <a:spLocks noGrp="1"/>
          </p:cNvSpPr>
          <p:nvPr>
            <p:ph type="title"/>
          </p:nvPr>
        </p:nvSpPr>
        <p:spPr>
          <a:xfrm>
            <a:off x="517869" y="1160463"/>
            <a:ext cx="11158193" cy="515938"/>
          </a:xfrm>
        </p:spPr>
        <p:txBody>
          <a:bodyPr/>
          <a:lstStyle/>
          <a:p>
            <a:r>
              <a:rPr lang="en-US" sz="3200" dirty="0">
                <a:ea typeface="+mj-lt"/>
                <a:cs typeface="+mj-lt"/>
              </a:rPr>
              <a:t>Example: Partial concept map</a:t>
            </a:r>
            <a:br>
              <a:rPr lang="en-US" sz="3200" dirty="0">
                <a:ea typeface="+mj-lt"/>
                <a:cs typeface="+mj-lt"/>
              </a:rPr>
            </a:br>
            <a:r>
              <a:rPr lang="en-US" sz="2400" b="0" dirty="0">
                <a:ea typeface="+mj-lt"/>
                <a:cs typeface="+mj-lt"/>
              </a:rPr>
              <a:t>You should tailor your portfolio to match your values and financial goals!</a:t>
            </a:r>
            <a:endParaRPr lang="en-US" sz="2400" b="0" dirty="0"/>
          </a:p>
        </p:txBody>
      </p:sp>
      <p:sp>
        <p:nvSpPr>
          <p:cNvPr id="2" name="Slide Number Placeholder 5">
            <a:extLst>
              <a:ext uri="{FF2B5EF4-FFF2-40B4-BE49-F238E27FC236}">
                <a16:creationId xmlns:a16="http://schemas.microsoft.com/office/drawing/2014/main" id="{4EF1F1BF-E34B-9896-8D5B-F6A677C92E58}"/>
              </a:ext>
            </a:extLst>
          </p:cNvPr>
          <p:cNvSpPr>
            <a:spLocks noGrp="1"/>
          </p:cNvSpPr>
          <p:nvPr>
            <p:ph type="sldNum" sz="quarter" idx="12"/>
          </p:nvPr>
        </p:nvSpPr>
        <p:spPr>
          <a:xfrm>
            <a:off x="11131757" y="6451599"/>
            <a:ext cx="637909" cy="169141"/>
          </a:xfrm>
        </p:spPr>
        <p:txBody>
          <a:bodyPr/>
          <a:lstStyle/>
          <a:p>
            <a:fld id="{DFDF98CC-160E-494C-8C3C-8CDC5FA257DE}" type="slidenum">
              <a:rPr lang="en-US" smtClean="0"/>
              <a:t>19</a:t>
            </a:fld>
            <a:endParaRPr lang="en-US" dirty="0"/>
          </a:p>
        </p:txBody>
      </p:sp>
      <p:graphicFrame>
        <p:nvGraphicFramePr>
          <p:cNvPr id="3" name="Content Placeholder 12">
            <a:extLst>
              <a:ext uri="{FF2B5EF4-FFF2-40B4-BE49-F238E27FC236}">
                <a16:creationId xmlns:a16="http://schemas.microsoft.com/office/drawing/2014/main" id="{C3D42DD0-BD36-E61A-6ED6-8502E02E8860}"/>
              </a:ext>
            </a:extLst>
          </p:cNvPr>
          <p:cNvGraphicFramePr>
            <a:graphicFrameLocks/>
          </p:cNvGraphicFramePr>
          <p:nvPr>
            <p:extLst>
              <p:ext uri="{D42A27DB-BD31-4B8C-83A1-F6EECF244321}">
                <p14:modId xmlns:p14="http://schemas.microsoft.com/office/powerpoint/2010/main" val="2605452133"/>
              </p:ext>
            </p:extLst>
          </p:nvPr>
        </p:nvGraphicFramePr>
        <p:xfrm>
          <a:off x="-717231" y="2088765"/>
          <a:ext cx="9577452" cy="40597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4" name="Straight Arrow Connector 3">
            <a:extLst>
              <a:ext uri="{FF2B5EF4-FFF2-40B4-BE49-F238E27FC236}">
                <a16:creationId xmlns:a16="http://schemas.microsoft.com/office/drawing/2014/main" id="{6E4E7A0D-F2BC-028A-7E9E-E3F5FD2625A0}"/>
              </a:ext>
            </a:extLst>
          </p:cNvPr>
          <p:cNvCxnSpPr/>
          <p:nvPr/>
        </p:nvCxnSpPr>
        <p:spPr>
          <a:xfrm flipV="1">
            <a:off x="6263894" y="2858712"/>
            <a:ext cx="742950" cy="123825"/>
          </a:xfrm>
          <a:prstGeom prst="straightConnector1">
            <a:avLst/>
          </a:prstGeom>
          <a:ln>
            <a:solidFill>
              <a:srgbClr val="205885"/>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F2FF6483-FC51-2BFD-6D46-4F22A2B1DF8E}"/>
              </a:ext>
            </a:extLst>
          </p:cNvPr>
          <p:cNvSpPr txBox="1"/>
          <p:nvPr/>
        </p:nvSpPr>
        <p:spPr>
          <a:xfrm>
            <a:off x="7016370" y="2687262"/>
            <a:ext cx="2463960" cy="75405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b="1" dirty="0">
                <a:solidFill>
                  <a:srgbClr val="374151"/>
                </a:solidFill>
                <a:latin typeface="Century Gothic" panose="020B0502020202020204" pitchFamily="34" charset="0"/>
                <a:cs typeface="Calibri"/>
              </a:rPr>
              <a:t>Brookfield Renewable Partners LP (Stock)</a:t>
            </a:r>
            <a:endParaRPr lang="en-US" sz="1400" b="1" dirty="0">
              <a:latin typeface="Century Gothic" panose="020B0502020202020204" pitchFamily="34" charset="0"/>
              <a:cs typeface="Calibri"/>
            </a:endParaRPr>
          </a:p>
          <a:p>
            <a:endParaRPr lang="en-US" sz="1500" dirty="0">
              <a:latin typeface="Arial"/>
              <a:cs typeface="Arial"/>
            </a:endParaRPr>
          </a:p>
        </p:txBody>
      </p:sp>
    </p:spTree>
    <p:extLst>
      <p:ext uri="{BB962C8B-B14F-4D97-AF65-F5344CB8AC3E}">
        <p14:creationId xmlns:p14="http://schemas.microsoft.com/office/powerpoint/2010/main" val="2369365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CA" dirty="0">
                <a:effectLst/>
              </a:rPr>
              <a:t>Sustainable</a:t>
            </a:r>
            <a:r>
              <a:rPr lang="en-US" dirty="0"/>
              <a:t> investing – What is it?</a:t>
            </a:r>
          </a:p>
        </p:txBody>
      </p:sp>
      <p:sp>
        <p:nvSpPr>
          <p:cNvPr id="241" name="Google Shape;241;p23"/>
          <p:cNvSpPr txBox="1">
            <a:spLocks noGrp="1"/>
          </p:cNvSpPr>
          <p:nvPr>
            <p:ph type="subTitle" idx="1"/>
          </p:nvPr>
        </p:nvSpPr>
        <p:spPr>
          <a:xfrm>
            <a:off x="517870" y="1782836"/>
            <a:ext cx="11158193" cy="4029786"/>
          </a:xfrm>
          <a:prstGeom prst="rect">
            <a:avLst/>
          </a:prstGeom>
        </p:spPr>
        <p:txBody>
          <a:bodyPr spcFirstLastPara="1" vert="horz" lIns="91440" tIns="45720" rIns="91440" bIns="45720" rtlCol="0" anchorCtr="0">
            <a:normAutofit/>
          </a:bodyPr>
          <a:lstStyle/>
          <a:p>
            <a:pPr marL="0" indent="0">
              <a:buNone/>
            </a:pPr>
            <a:r>
              <a:rPr lang="en-CA" sz="2400" dirty="0">
                <a:solidFill>
                  <a:srgbClr val="000000"/>
                </a:solidFill>
                <a:effectLst/>
              </a:rPr>
              <a:t>Sustainable investing, also known as responsible or ESG investing, is an approach to investing that incorporates environmental, social and governance (ESG) factors in the research process to complement traditional financial analysis.</a:t>
            </a:r>
          </a:p>
          <a:p>
            <a:pPr marL="0" lvl="0" indent="0">
              <a:buNone/>
            </a:pPr>
            <a:r>
              <a:rPr lang="en-US" sz="2400" dirty="0"/>
              <a:t>Partner activity:</a:t>
            </a:r>
          </a:p>
          <a:p>
            <a:pPr lvl="0"/>
            <a:r>
              <a:rPr lang="en-US" sz="2400" dirty="0"/>
              <a:t>Work with a partner to research an example of company that is known to be socially and environmentally responsible.</a:t>
            </a:r>
          </a:p>
          <a:p>
            <a:pPr lvl="0"/>
            <a:endParaRPr lang="en-US" sz="2400"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2</a:t>
            </a:fld>
            <a:endParaRPr lang="en-US" dirty="0"/>
          </a:p>
        </p:txBody>
      </p:sp>
    </p:spTree>
    <p:extLst>
      <p:ext uri="{BB962C8B-B14F-4D97-AF65-F5344CB8AC3E}">
        <p14:creationId xmlns:p14="http://schemas.microsoft.com/office/powerpoint/2010/main" val="15931360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sz="2400" dirty="0"/>
              <a:t>Examples of </a:t>
            </a:r>
            <a:r>
              <a:rPr lang="en-CA" sz="2400" dirty="0">
                <a:effectLst/>
              </a:rPr>
              <a:t>sustainable investments </a:t>
            </a:r>
            <a:r>
              <a:rPr lang="en-US" sz="2400" dirty="0"/>
              <a:t>offered by </a:t>
            </a:r>
            <a:br>
              <a:rPr lang="en-US" sz="2400" dirty="0"/>
            </a:br>
            <a:r>
              <a:rPr lang="en-US" sz="2400" dirty="0"/>
              <a:t>Fidelity Investments Canada</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5938" y="2193220"/>
            <a:ext cx="11158192" cy="3976019"/>
          </a:xfrm>
          <a:prstGeom prst="rect">
            <a:avLst/>
          </a:prstGeom>
        </p:spPr>
        <p:txBody>
          <a:bodyPr>
            <a:normAutofit fontScale="85000" lnSpcReduction="20000"/>
          </a:bodyPr>
          <a:lstStyle/>
          <a:p>
            <a:pPr>
              <a:buClr>
                <a:srgbClr val="A2AAAD"/>
              </a:buClr>
            </a:pPr>
            <a:r>
              <a:rPr lang="en-US" sz="1800" b="1" dirty="0">
                <a:solidFill>
                  <a:srgbClr val="374151"/>
                </a:solidFill>
                <a:latin typeface="Century Gothic" panose="020B0502020202020204" pitchFamily="34" charset="0"/>
                <a:ea typeface="+mn-lt"/>
                <a:cs typeface="+mn-lt"/>
              </a:rPr>
              <a:t>Fidelity Sustainable World ETF (FCSW)</a:t>
            </a:r>
          </a:p>
          <a:p>
            <a:pPr marL="230188" indent="-230188">
              <a:spcBef>
                <a:spcPts val="400"/>
              </a:spcBef>
              <a:buClr>
                <a:srgbClr val="A2AAAD"/>
              </a:buClr>
              <a:buFont typeface="Arial" panose="020B0604020202020204" pitchFamily="34" charset="0"/>
              <a:buChar char="•"/>
            </a:pPr>
            <a:r>
              <a:rPr lang="en-CA" sz="1500" dirty="0">
                <a:solidFill>
                  <a:srgbClr val="000000"/>
                </a:solidFill>
                <a:effectLst/>
                <a:latin typeface="Century Gothic" panose="020B0502020202020204" pitchFamily="34" charset="0"/>
              </a:rPr>
              <a:t>This exchange-traded fund (ETF) seeks to identify companies that are believed to have favourable environmental, social </a:t>
            </a:r>
            <a:br>
              <a:rPr lang="en-CA" sz="1500" dirty="0">
                <a:solidFill>
                  <a:srgbClr val="000000"/>
                </a:solidFill>
                <a:effectLst/>
                <a:latin typeface="Century Gothic" panose="020B0502020202020204" pitchFamily="34" charset="0"/>
              </a:rPr>
            </a:br>
            <a:r>
              <a:rPr lang="en-CA" sz="1500" dirty="0">
                <a:solidFill>
                  <a:srgbClr val="000000"/>
                </a:solidFill>
                <a:effectLst/>
                <a:latin typeface="Century Gothic" panose="020B0502020202020204" pitchFamily="34" charset="0"/>
              </a:rPr>
              <a:t>and governance (ESG) characteristics, leveraging a quantitative multi-factor model.</a:t>
            </a:r>
          </a:p>
          <a:p>
            <a:pPr marL="230188" indent="-230188">
              <a:spcBef>
                <a:spcPts val="400"/>
              </a:spcBef>
              <a:buClr>
                <a:srgbClr val="A2AAAD"/>
              </a:buClr>
              <a:buFont typeface="Arial" panose="020B0604020202020204" pitchFamily="34" charset="0"/>
              <a:buChar char="•"/>
            </a:pPr>
            <a:r>
              <a:rPr lang="en-CA" sz="1500" dirty="0">
                <a:solidFill>
                  <a:srgbClr val="000000"/>
                </a:solidFill>
                <a:effectLst/>
                <a:latin typeface="Century Gothic" panose="020B0502020202020204" pitchFamily="34" charset="0"/>
              </a:rPr>
              <a:t>The Fund allows investors to align their investment objectives with their values by investing in companies with favourable</a:t>
            </a:r>
            <a:br>
              <a:rPr lang="en-CA" sz="1500" dirty="0">
                <a:solidFill>
                  <a:srgbClr val="000000"/>
                </a:solidFill>
                <a:effectLst/>
                <a:latin typeface="Century Gothic" panose="020B0502020202020204" pitchFamily="34" charset="0"/>
              </a:rPr>
            </a:br>
            <a:r>
              <a:rPr lang="en-CA" sz="1500" dirty="0">
                <a:solidFill>
                  <a:srgbClr val="000000"/>
                </a:solidFill>
                <a:effectLst/>
                <a:latin typeface="Century Gothic" panose="020B0502020202020204" pitchFamily="34" charset="0"/>
              </a:rPr>
              <a:t> ESG characteristics.</a:t>
            </a:r>
          </a:p>
          <a:p>
            <a:pPr>
              <a:spcBef>
                <a:spcPts val="1500"/>
              </a:spcBef>
              <a:buClr>
                <a:srgbClr val="A2AAAD"/>
              </a:buClr>
            </a:pPr>
            <a:r>
              <a:rPr lang="en-US" sz="1800" b="1" dirty="0">
                <a:solidFill>
                  <a:srgbClr val="374151"/>
                </a:solidFill>
                <a:latin typeface="Century Gothic" panose="020B0502020202020204" pitchFamily="34" charset="0"/>
                <a:ea typeface="+mn-lt"/>
                <a:cs typeface="+mn-lt"/>
              </a:rPr>
              <a:t>Fidelity Women’s Leadership Fund</a:t>
            </a:r>
          </a:p>
          <a:p>
            <a:pPr marL="230188" indent="-230188">
              <a:spcBef>
                <a:spcPts val="400"/>
              </a:spcBef>
              <a:buClr>
                <a:srgbClr val="A2AAAD"/>
              </a:buClr>
              <a:buFont typeface="Arial" panose="020B0604020202020204" pitchFamily="34" charset="0"/>
              <a:buChar char="•"/>
            </a:pPr>
            <a:r>
              <a:rPr lang="en-CA" sz="1500" dirty="0">
                <a:solidFill>
                  <a:srgbClr val="000000"/>
                </a:solidFill>
                <a:effectLst/>
                <a:latin typeface="Century Gothic" panose="020B0502020202020204" pitchFamily="34" charset="0"/>
              </a:rPr>
              <a:t>This mutual fund seeks to identify investment opportunities in companies that prioritize and advance women's leadership </a:t>
            </a:r>
            <a:br>
              <a:rPr lang="en-CA" sz="1500" dirty="0">
                <a:solidFill>
                  <a:srgbClr val="000000"/>
                </a:solidFill>
                <a:effectLst/>
                <a:latin typeface="Century Gothic" panose="020B0502020202020204" pitchFamily="34" charset="0"/>
              </a:rPr>
            </a:br>
            <a:r>
              <a:rPr lang="en-CA" sz="1500" dirty="0">
                <a:solidFill>
                  <a:srgbClr val="000000"/>
                </a:solidFill>
                <a:effectLst/>
                <a:latin typeface="Century Gothic" panose="020B0502020202020204" pitchFamily="34" charset="0"/>
              </a:rPr>
              <a:t>and development.</a:t>
            </a:r>
          </a:p>
          <a:p>
            <a:pPr marL="230188" indent="-230188">
              <a:spcBef>
                <a:spcPts val="400"/>
              </a:spcBef>
              <a:buClr>
                <a:srgbClr val="A2AAAD"/>
              </a:buClr>
              <a:buFont typeface="Arial" panose="020B0604020202020204" pitchFamily="34" charset="0"/>
              <a:buChar char="•"/>
            </a:pPr>
            <a:r>
              <a:rPr lang="en-CA" sz="1500" dirty="0">
                <a:solidFill>
                  <a:srgbClr val="000000"/>
                </a:solidFill>
                <a:effectLst/>
                <a:latin typeface="Century Gothic" panose="020B0502020202020204" pitchFamily="34" charset="0"/>
              </a:rPr>
              <a:t>The Fund focuses on (</a:t>
            </a:r>
            <a:r>
              <a:rPr lang="en-CA" sz="1500" dirty="0" err="1">
                <a:solidFill>
                  <a:srgbClr val="000000"/>
                </a:solidFill>
                <a:effectLst/>
                <a:latin typeface="Century Gothic" panose="020B0502020202020204" pitchFamily="34" charset="0"/>
              </a:rPr>
              <a:t>i</a:t>
            </a:r>
            <a:r>
              <a:rPr lang="en-CA" sz="1500" dirty="0">
                <a:solidFill>
                  <a:srgbClr val="000000"/>
                </a:solidFill>
                <a:effectLst/>
                <a:latin typeface="Century Gothic" panose="020B0502020202020204" pitchFamily="34" charset="0"/>
              </a:rPr>
              <a:t>) female CEOs or companies that have other influential women on the management team, (ii) at least 33% of the board is composed of women, or companies with three or more women on the board, and (iii) companies with best-in-class gender diversity initiatives and policies.</a:t>
            </a:r>
          </a:p>
          <a:p>
            <a:pPr>
              <a:spcBef>
                <a:spcPts val="1500"/>
              </a:spcBef>
              <a:buClr>
                <a:srgbClr val="A2AAAD"/>
              </a:buClr>
            </a:pPr>
            <a:r>
              <a:rPr lang="en-US" sz="1800" b="1" dirty="0">
                <a:solidFill>
                  <a:srgbClr val="374151"/>
                </a:solidFill>
                <a:latin typeface="Century Gothic" panose="020B0502020202020204" pitchFamily="34" charset="0"/>
                <a:ea typeface="+mn-lt"/>
                <a:cs typeface="+mn-lt"/>
              </a:rPr>
              <a:t>Fidelity Climate Leadership Funds™</a:t>
            </a:r>
          </a:p>
          <a:p>
            <a:pPr marL="227013" indent="-227013">
              <a:spcBef>
                <a:spcPts val="400"/>
              </a:spcBef>
              <a:buClr>
                <a:srgbClr val="A2AAAD"/>
              </a:buClr>
              <a:buFont typeface="Arial"/>
              <a:buChar char="•"/>
            </a:pPr>
            <a:r>
              <a:rPr lang="en-CA" sz="1500" dirty="0">
                <a:effectLst/>
                <a:latin typeface="Century Gothic" panose="020B0502020202020204" pitchFamily="34" charset="0"/>
              </a:rPr>
              <a:t>These mutual funds seek to invest in companies anywhere around the world that are believed to reduce the risks, or are expected to benefit from the opportunities, associated with climate-related issues or the global transition to a low carbon economy</a:t>
            </a:r>
            <a:r>
              <a:rPr lang="en-US" sz="1500" dirty="0">
                <a:latin typeface="Century Gothic" panose="020B0502020202020204" pitchFamily="34" charset="0"/>
                <a:ea typeface="+mn-lt"/>
                <a:cs typeface="+mn-lt"/>
              </a:rPr>
              <a:t>.</a:t>
            </a:r>
          </a:p>
          <a:p>
            <a:pPr marL="227013" indent="-227013">
              <a:spcBef>
                <a:spcPts val="400"/>
              </a:spcBef>
              <a:buClr>
                <a:srgbClr val="A2AAAD"/>
              </a:buClr>
              <a:buFont typeface="Arial"/>
              <a:buChar char="•"/>
            </a:pPr>
            <a:r>
              <a:rPr lang="en-US" sz="1500" dirty="0">
                <a:latin typeface="Century Gothic" panose="020B0502020202020204" pitchFamily="34" charset="0"/>
                <a:ea typeface="+mn-lt"/>
                <a:cs typeface="+mn-lt"/>
              </a:rPr>
              <a:t>Fidelity offers multiple funds within this suite, including an equity fund, fixed income fund and balanced fund.</a:t>
            </a:r>
          </a:p>
          <a:p>
            <a:pPr marL="227013" indent="-227013">
              <a:spcBef>
                <a:spcPts val="400"/>
              </a:spcBef>
              <a:buClr>
                <a:srgbClr val="A2AAAD"/>
              </a:buClr>
              <a:buFont typeface="Arial"/>
              <a:buChar char="•"/>
            </a:pPr>
            <a:r>
              <a:rPr lang="en-US" sz="1500" dirty="0">
                <a:latin typeface="Century Gothic" panose="020B0502020202020204" pitchFamily="34" charset="0"/>
                <a:ea typeface="+mn-lt"/>
                <a:cs typeface="+mn-lt"/>
              </a:rPr>
              <a:t>The suite is designed to provide investors with options for aligning their portfolios with climate-focused investment objectives.</a:t>
            </a:r>
          </a:p>
          <a:p>
            <a:pPr marL="227013" indent="-227013">
              <a:buClr>
                <a:srgbClr val="A2AAAD"/>
              </a:buClr>
              <a:buFont typeface="Arial"/>
              <a:buChar char="•"/>
            </a:pPr>
            <a:endParaRPr lang="en-US" sz="1600" dirty="0">
              <a:solidFill>
                <a:srgbClr val="374151"/>
              </a:solidFill>
              <a:latin typeface="Century Gothic" panose="020B0502020202020204" pitchFamily="34" charset="0"/>
              <a:ea typeface="+mn-lt"/>
              <a:cs typeface="+mn-lt"/>
            </a:endParaRPr>
          </a:p>
          <a:p>
            <a:pPr marL="227013" indent="-227013">
              <a:buClr>
                <a:srgbClr val="A2AAAD"/>
              </a:buClr>
              <a:buFont typeface="Arial"/>
              <a:buChar char="•"/>
            </a:pPr>
            <a:endParaRPr lang="en-US" sz="1600" dirty="0">
              <a:solidFill>
                <a:srgbClr val="374151"/>
              </a:solidFill>
              <a:latin typeface="Century Gothic" panose="020B0502020202020204" pitchFamily="34" charset="0"/>
              <a:ea typeface="+mn-lt"/>
              <a:cs typeface="+mn-lt"/>
            </a:endParaRPr>
          </a:p>
          <a:p>
            <a:pPr marL="227013" indent="-227013">
              <a:buClr>
                <a:srgbClr val="A2AAAD"/>
              </a:buClr>
              <a:buFont typeface="Arial"/>
              <a:buChar char="•"/>
            </a:pPr>
            <a:endParaRPr lang="en-US" sz="1600" dirty="0" err="1">
              <a:solidFill>
                <a:srgbClr val="374151"/>
              </a:solidFill>
              <a:latin typeface="Century Gothic" panose="020B0502020202020204" pitchFamily="34" charset="0"/>
              <a:ea typeface="+mn-lt"/>
              <a:cs typeface="+mn-lt"/>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20</a:t>
            </a:fld>
            <a:endParaRPr lang="en-US"/>
          </a:p>
        </p:txBody>
      </p:sp>
    </p:spTree>
    <p:extLst>
      <p:ext uri="{BB962C8B-B14F-4D97-AF65-F5344CB8AC3E}">
        <p14:creationId xmlns:p14="http://schemas.microsoft.com/office/powerpoint/2010/main" val="24832019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sz="2400" dirty="0"/>
              <a:t>Examples of ESG-compliant stocks and other investments in </a:t>
            </a:r>
            <a:br>
              <a:rPr lang="en-US" sz="2400" dirty="0"/>
            </a:br>
            <a:r>
              <a:rPr lang="en-US" sz="2400" dirty="0"/>
              <a:t>each asset class</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5937" y="2212074"/>
            <a:ext cx="4609783" cy="3976019"/>
          </a:xfrm>
          <a:prstGeom prst="rect">
            <a:avLst/>
          </a:prstGeom>
        </p:spPr>
        <p:txBody>
          <a:bodyPr>
            <a:normAutofit fontScale="47500" lnSpcReduction="20000"/>
          </a:bodyPr>
          <a:lstStyle/>
          <a:p>
            <a:pPr>
              <a:buClr>
                <a:srgbClr val="A2AAAD"/>
              </a:buClr>
            </a:pPr>
            <a:r>
              <a:rPr lang="en-US" sz="2500" b="1" dirty="0">
                <a:solidFill>
                  <a:srgbClr val="374151"/>
                </a:solidFill>
                <a:latin typeface="Century Gothic" panose="020B0502020202020204" pitchFamily="34" charset="0"/>
                <a:ea typeface="+mn-lt"/>
                <a:cs typeface="+mn-lt"/>
              </a:rPr>
              <a:t>Canadian equities</a:t>
            </a:r>
          </a:p>
          <a:p>
            <a:pPr marL="227013" indent="-227013">
              <a:spcBef>
                <a:spcPts val="600"/>
              </a:spcBef>
              <a:buClr>
                <a:srgbClr val="A2AAAD"/>
              </a:buClr>
              <a:buFont typeface="Arial"/>
              <a:buChar char="•"/>
            </a:pPr>
            <a:r>
              <a:rPr lang="en-US" sz="2500" dirty="0">
                <a:solidFill>
                  <a:srgbClr val="374151"/>
                </a:solidFill>
                <a:latin typeface="Century Gothic" panose="020B0502020202020204" pitchFamily="34" charset="0"/>
                <a:ea typeface="+mn-lt"/>
                <a:cs typeface="+mn-lt"/>
              </a:rPr>
              <a:t>Toronto-Dominion Bank (TD)</a:t>
            </a:r>
          </a:p>
          <a:p>
            <a:pPr marL="227013" indent="-227013">
              <a:spcBef>
                <a:spcPts val="600"/>
              </a:spcBef>
              <a:buClr>
                <a:srgbClr val="A2AAAD"/>
              </a:buClr>
              <a:buFont typeface="Arial"/>
              <a:buChar char="•"/>
            </a:pPr>
            <a:r>
              <a:rPr lang="en-US" sz="2500" dirty="0">
                <a:solidFill>
                  <a:srgbClr val="374151"/>
                </a:solidFill>
                <a:latin typeface="Century Gothic" panose="020B0502020202020204" pitchFamily="34" charset="0"/>
                <a:ea typeface="+mn-lt"/>
                <a:cs typeface="+mn-lt"/>
              </a:rPr>
              <a:t>Shopify Inc. (SHOP)</a:t>
            </a:r>
          </a:p>
          <a:p>
            <a:pPr marL="227013" indent="-227013">
              <a:spcBef>
                <a:spcPts val="600"/>
              </a:spcBef>
              <a:buClr>
                <a:srgbClr val="A2AAAD"/>
              </a:buClr>
              <a:buFont typeface="Arial"/>
              <a:buChar char="•"/>
            </a:pPr>
            <a:r>
              <a:rPr lang="en-US" sz="2500" dirty="0">
                <a:solidFill>
                  <a:srgbClr val="374151"/>
                </a:solidFill>
                <a:latin typeface="Century Gothic" panose="020B0502020202020204" pitchFamily="34" charset="0"/>
                <a:ea typeface="+mn-lt"/>
                <a:cs typeface="+mn-lt"/>
              </a:rPr>
              <a:t>Emera Inc. (EMA)</a:t>
            </a:r>
          </a:p>
          <a:p>
            <a:pPr>
              <a:buClr>
                <a:srgbClr val="A2AAAD"/>
              </a:buClr>
            </a:pPr>
            <a:r>
              <a:rPr lang="en-US" sz="2500" b="1" dirty="0">
                <a:solidFill>
                  <a:srgbClr val="374151"/>
                </a:solidFill>
                <a:latin typeface="Century Gothic" panose="020B0502020202020204" pitchFamily="34" charset="0"/>
                <a:ea typeface="+mn-lt"/>
                <a:cs typeface="+mn-lt"/>
              </a:rPr>
              <a:t>Global equities</a:t>
            </a:r>
          </a:p>
          <a:p>
            <a:pPr marL="227013" indent="-227013">
              <a:spcBef>
                <a:spcPts val="600"/>
              </a:spcBef>
              <a:buClr>
                <a:srgbClr val="A2AAAD"/>
              </a:buClr>
              <a:buFont typeface="Arial"/>
              <a:buChar char="•"/>
            </a:pPr>
            <a:r>
              <a:rPr lang="en-US" sz="2500" dirty="0">
                <a:solidFill>
                  <a:srgbClr val="374151"/>
                </a:solidFill>
                <a:latin typeface="Century Gothic" panose="020B0502020202020204" pitchFamily="34" charset="0"/>
                <a:ea typeface="+mn-lt"/>
                <a:cs typeface="+mn-lt"/>
              </a:rPr>
              <a:t>Microsoft Corporation (MSFT)</a:t>
            </a:r>
          </a:p>
          <a:p>
            <a:pPr marL="227013" indent="-227013">
              <a:spcBef>
                <a:spcPts val="600"/>
              </a:spcBef>
              <a:buClr>
                <a:srgbClr val="A2AAAD"/>
              </a:buClr>
              <a:buFont typeface="Arial"/>
              <a:buChar char="•"/>
            </a:pPr>
            <a:r>
              <a:rPr lang="en-US" sz="2500" dirty="0">
                <a:solidFill>
                  <a:srgbClr val="374151"/>
                </a:solidFill>
                <a:latin typeface="Century Gothic" panose="020B0502020202020204" pitchFamily="34" charset="0"/>
                <a:ea typeface="+mn-lt"/>
                <a:cs typeface="+mn-lt"/>
              </a:rPr>
              <a:t>Alphabet Inc. (GOOGL)</a:t>
            </a:r>
          </a:p>
          <a:p>
            <a:pPr marL="227013" indent="-227013">
              <a:spcBef>
                <a:spcPts val="600"/>
              </a:spcBef>
              <a:buClr>
                <a:srgbClr val="A2AAAD"/>
              </a:buClr>
              <a:buFont typeface="Arial"/>
              <a:buChar char="•"/>
            </a:pPr>
            <a:r>
              <a:rPr lang="en-US" sz="2500" dirty="0">
                <a:solidFill>
                  <a:srgbClr val="374151"/>
                </a:solidFill>
                <a:latin typeface="Century Gothic" panose="020B0502020202020204" pitchFamily="34" charset="0"/>
                <a:ea typeface="+mn-lt"/>
                <a:cs typeface="+mn-lt"/>
              </a:rPr>
              <a:t>Unilever PLC (UL)</a:t>
            </a:r>
          </a:p>
          <a:p>
            <a:pPr>
              <a:buClr>
                <a:srgbClr val="A2AAAD"/>
              </a:buClr>
            </a:pPr>
            <a:r>
              <a:rPr lang="en-US" sz="2500" b="1" dirty="0">
                <a:solidFill>
                  <a:srgbClr val="374151"/>
                </a:solidFill>
                <a:latin typeface="Century Gothic" panose="020B0502020202020204" pitchFamily="34" charset="0"/>
                <a:ea typeface="+mn-lt"/>
                <a:cs typeface="+mn-lt"/>
              </a:rPr>
              <a:t>Canadian sustainable bonds</a:t>
            </a:r>
          </a:p>
          <a:p>
            <a:pPr marL="227013" indent="-227013">
              <a:spcBef>
                <a:spcPts val="600"/>
              </a:spcBef>
              <a:buClr>
                <a:srgbClr val="A2AAAD"/>
              </a:buClr>
              <a:buFont typeface="Arial"/>
              <a:buChar char="•"/>
            </a:pPr>
            <a:r>
              <a:rPr lang="en-US" sz="2500" dirty="0">
                <a:solidFill>
                  <a:srgbClr val="374151"/>
                </a:solidFill>
                <a:latin typeface="Century Gothic" panose="020B0502020202020204" pitchFamily="34" charset="0"/>
                <a:ea typeface="+mn-lt"/>
                <a:cs typeface="+mn-lt"/>
              </a:rPr>
              <a:t>iShares ESG Canadian Aggregate Bond Index ETF (XCSR)</a:t>
            </a:r>
          </a:p>
          <a:p>
            <a:pPr marL="227013" indent="-227013">
              <a:spcBef>
                <a:spcPts val="600"/>
              </a:spcBef>
              <a:buClr>
                <a:srgbClr val="A2AAAD"/>
              </a:buClr>
              <a:buFont typeface="Arial"/>
              <a:buChar char="•"/>
            </a:pPr>
            <a:r>
              <a:rPr lang="en-US" sz="2500" dirty="0">
                <a:solidFill>
                  <a:srgbClr val="374151"/>
                </a:solidFill>
                <a:latin typeface="Century Gothic" panose="020B0502020202020204" pitchFamily="34" charset="0"/>
                <a:ea typeface="+mn-lt"/>
                <a:cs typeface="+mn-lt"/>
              </a:rPr>
              <a:t>Green or social bonds issued by Canadian entities</a:t>
            </a:r>
          </a:p>
          <a:p>
            <a:pPr>
              <a:buClr>
                <a:srgbClr val="A2AAAD"/>
              </a:buClr>
            </a:pPr>
            <a:r>
              <a:rPr lang="en-US" sz="2500" b="1" dirty="0">
                <a:solidFill>
                  <a:srgbClr val="374151"/>
                </a:solidFill>
                <a:latin typeface="Century Gothic" panose="020B0502020202020204" pitchFamily="34" charset="0"/>
                <a:ea typeface="+mn-lt"/>
                <a:cs typeface="+mn-lt"/>
              </a:rPr>
              <a:t>Renewable energy stocks</a:t>
            </a:r>
          </a:p>
          <a:p>
            <a:pPr marL="227013" indent="-227013">
              <a:spcBef>
                <a:spcPts val="600"/>
              </a:spcBef>
              <a:buClr>
                <a:srgbClr val="A2AAAD"/>
              </a:buClr>
              <a:buFont typeface="Arial"/>
              <a:buChar char="•"/>
            </a:pPr>
            <a:r>
              <a:rPr lang="en-US" sz="2500" dirty="0">
                <a:solidFill>
                  <a:srgbClr val="374151"/>
                </a:solidFill>
                <a:latin typeface="Century Gothic" panose="020B0502020202020204" pitchFamily="34" charset="0"/>
                <a:ea typeface="+mn-lt"/>
                <a:cs typeface="+mn-lt"/>
              </a:rPr>
              <a:t>Brookfield Renewable Partners LP (BEP.UN)</a:t>
            </a:r>
            <a:endParaRPr lang="en-US" sz="1600" dirty="0">
              <a:solidFill>
                <a:srgbClr val="374151"/>
              </a:solidFill>
              <a:latin typeface="Century Gothic" panose="020B0502020202020204" pitchFamily="34" charset="0"/>
              <a:ea typeface="+mn-lt"/>
              <a:cs typeface="+mn-lt"/>
            </a:endParaRPr>
          </a:p>
          <a:p>
            <a:pPr marL="227013" indent="-227013">
              <a:spcBef>
                <a:spcPts val="600"/>
              </a:spcBef>
              <a:buClr>
                <a:srgbClr val="A2AAAD"/>
              </a:buClr>
              <a:buFont typeface="Arial"/>
              <a:buChar char="•"/>
            </a:pPr>
            <a:r>
              <a:rPr lang="en-US" sz="2500" dirty="0">
                <a:solidFill>
                  <a:srgbClr val="374151"/>
                </a:solidFill>
                <a:latin typeface="Century Gothic" panose="020B0502020202020204" pitchFamily="34" charset="0"/>
                <a:ea typeface="+mn-lt"/>
                <a:cs typeface="+mn-lt"/>
              </a:rPr>
              <a:t>Northland Power Inc. (NPI)</a:t>
            </a:r>
          </a:p>
          <a:p>
            <a:pPr marL="227013" indent="-227013">
              <a:buClr>
                <a:srgbClr val="A2AAAD"/>
              </a:buClr>
              <a:buFont typeface="Arial"/>
              <a:buChar char="•"/>
            </a:pPr>
            <a:endParaRPr lang="en-US" sz="1600" dirty="0">
              <a:solidFill>
                <a:srgbClr val="374151"/>
              </a:solidFill>
              <a:latin typeface="Century Gothic" panose="020B0502020202020204" pitchFamily="34" charset="0"/>
              <a:ea typeface="+mn-lt"/>
              <a:cs typeface="+mn-lt"/>
            </a:endParaRPr>
          </a:p>
        </p:txBody>
      </p:sp>
      <p:cxnSp>
        <p:nvCxnSpPr>
          <p:cNvPr id="9" name="Straight Connector 8">
            <a:extLst>
              <a:ext uri="{FF2B5EF4-FFF2-40B4-BE49-F238E27FC236}">
                <a16:creationId xmlns:a16="http://schemas.microsoft.com/office/drawing/2014/main" id="{EDB046E5-8929-56D6-AB49-89B864BE6293}"/>
              </a:ext>
            </a:extLst>
          </p:cNvPr>
          <p:cNvCxnSpPr>
            <a:cxnSpLocks/>
          </p:cNvCxnSpPr>
          <p:nvPr/>
        </p:nvCxnSpPr>
        <p:spPr>
          <a:xfrm>
            <a:off x="5539820" y="2212074"/>
            <a:ext cx="0" cy="3891797"/>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21</a:t>
            </a:fld>
            <a:endParaRPr lang="en-US"/>
          </a:p>
        </p:txBody>
      </p:sp>
      <p:sp>
        <p:nvSpPr>
          <p:cNvPr id="4" name="Text Placeholder 1">
            <a:extLst>
              <a:ext uri="{FF2B5EF4-FFF2-40B4-BE49-F238E27FC236}">
                <a16:creationId xmlns:a16="http://schemas.microsoft.com/office/drawing/2014/main" id="{28557F44-FB7A-0380-EF56-8A7CB33AA63F}"/>
              </a:ext>
            </a:extLst>
          </p:cNvPr>
          <p:cNvSpPr txBox="1">
            <a:spLocks/>
          </p:cNvSpPr>
          <p:nvPr/>
        </p:nvSpPr>
        <p:spPr>
          <a:xfrm>
            <a:off x="5953908" y="2212074"/>
            <a:ext cx="5177849" cy="3976019"/>
          </a:xfrm>
          <a:prstGeom prst="rect">
            <a:avLst/>
          </a:prstGeom>
        </p:spPr>
        <p:txBody>
          <a:bodyPr>
            <a:norm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A2AAAD"/>
              </a:buClr>
            </a:pPr>
            <a:r>
              <a:rPr lang="en-US" sz="1200" b="1" dirty="0">
                <a:solidFill>
                  <a:srgbClr val="374151"/>
                </a:solidFill>
                <a:latin typeface="Century Gothic" panose="020B0502020202020204" pitchFamily="34" charset="0"/>
                <a:ea typeface="+mn-lt"/>
                <a:cs typeface="+mn-lt"/>
              </a:rPr>
              <a:t>Sustainable real estate (REITs)</a:t>
            </a:r>
          </a:p>
          <a:p>
            <a:pPr marL="227013" indent="-227013">
              <a:spcBef>
                <a:spcPts val="600"/>
              </a:spcBef>
              <a:buClr>
                <a:srgbClr val="A2AAAD"/>
              </a:buClr>
              <a:buFont typeface="Arial"/>
              <a:buChar char="•"/>
            </a:pPr>
            <a:r>
              <a:rPr lang="en-US" sz="1200" dirty="0" err="1">
                <a:solidFill>
                  <a:srgbClr val="374151"/>
                </a:solidFill>
                <a:latin typeface="Century Gothic" panose="020B0502020202020204" pitchFamily="34" charset="0"/>
                <a:ea typeface="+mn-lt"/>
                <a:cs typeface="+mn-lt"/>
              </a:rPr>
              <a:t>NorthWest</a:t>
            </a:r>
            <a:r>
              <a:rPr lang="en-US" sz="1200" dirty="0">
                <a:solidFill>
                  <a:srgbClr val="374151"/>
                </a:solidFill>
                <a:latin typeface="Century Gothic" panose="020B0502020202020204" pitchFamily="34" charset="0"/>
                <a:ea typeface="+mn-lt"/>
                <a:cs typeface="+mn-lt"/>
              </a:rPr>
              <a:t> Healthcare Properties REIT (NWH.UN)</a:t>
            </a:r>
          </a:p>
          <a:p>
            <a:pPr marL="227013" indent="-227013">
              <a:spcBef>
                <a:spcPts val="600"/>
              </a:spcBef>
              <a:buClr>
                <a:srgbClr val="A2AAAD"/>
              </a:buClr>
              <a:buFont typeface="Arial"/>
              <a:buChar char="•"/>
            </a:pPr>
            <a:r>
              <a:rPr lang="en-US" sz="1200" dirty="0" err="1">
                <a:solidFill>
                  <a:srgbClr val="374151"/>
                </a:solidFill>
                <a:latin typeface="Century Gothic" panose="020B0502020202020204" pitchFamily="34" charset="0"/>
                <a:ea typeface="+mn-lt"/>
                <a:cs typeface="+mn-lt"/>
              </a:rPr>
              <a:t>SmartCentres</a:t>
            </a:r>
            <a:r>
              <a:rPr lang="en-US" sz="1200" dirty="0">
                <a:solidFill>
                  <a:srgbClr val="374151"/>
                </a:solidFill>
                <a:latin typeface="Century Gothic" panose="020B0502020202020204" pitchFamily="34" charset="0"/>
                <a:ea typeface="+mn-lt"/>
                <a:cs typeface="+mn-lt"/>
              </a:rPr>
              <a:t> Real Estate Investment Trust (SRU.UN)</a:t>
            </a:r>
          </a:p>
          <a:p>
            <a:pPr>
              <a:buClr>
                <a:srgbClr val="A2AAAD"/>
              </a:buClr>
            </a:pPr>
            <a:r>
              <a:rPr lang="en-US" sz="1200" b="1" dirty="0">
                <a:solidFill>
                  <a:srgbClr val="374151"/>
                </a:solidFill>
                <a:latin typeface="Century Gothic" panose="020B0502020202020204" pitchFamily="34" charset="0"/>
                <a:ea typeface="+mn-lt"/>
                <a:cs typeface="+mn-lt"/>
              </a:rPr>
              <a:t>Impact investing</a:t>
            </a:r>
          </a:p>
          <a:p>
            <a:pPr marL="227013" indent="-227013">
              <a:spcBef>
                <a:spcPts val="600"/>
              </a:spcBef>
              <a:buClr>
                <a:srgbClr val="A2AAAD"/>
              </a:buClr>
              <a:buFont typeface="Arial"/>
              <a:buChar char="•"/>
            </a:pPr>
            <a:r>
              <a:rPr lang="en-US" sz="1200" dirty="0">
                <a:solidFill>
                  <a:srgbClr val="374151"/>
                </a:solidFill>
                <a:latin typeface="Century Gothic" panose="020B0502020202020204" pitchFamily="34" charset="0"/>
                <a:ea typeface="+mn-lt"/>
                <a:cs typeface="+mn-lt"/>
              </a:rPr>
              <a:t>Investing in a Canadian impact fund or socially responsible venture</a:t>
            </a:r>
          </a:p>
          <a:p>
            <a:pPr>
              <a:buClr>
                <a:srgbClr val="A2AAAD"/>
              </a:buClr>
            </a:pPr>
            <a:r>
              <a:rPr lang="en-US" sz="1200" b="1" dirty="0">
                <a:solidFill>
                  <a:srgbClr val="374151"/>
                </a:solidFill>
                <a:latin typeface="Century Gothic" panose="020B0502020202020204" pitchFamily="34" charset="0"/>
                <a:ea typeface="+mn-lt"/>
                <a:cs typeface="+mn-lt"/>
              </a:rPr>
              <a:t>Sustainable agriculture (equities)</a:t>
            </a:r>
          </a:p>
          <a:p>
            <a:pPr marL="227013" indent="-227013">
              <a:spcBef>
                <a:spcPts val="600"/>
              </a:spcBef>
              <a:buClr>
                <a:srgbClr val="A2AAAD"/>
              </a:buClr>
              <a:buFont typeface="Arial"/>
              <a:buChar char="•"/>
            </a:pPr>
            <a:r>
              <a:rPr lang="en-US" sz="1200" dirty="0" err="1">
                <a:solidFill>
                  <a:srgbClr val="374151"/>
                </a:solidFill>
                <a:latin typeface="Century Gothic" panose="020B0502020202020204" pitchFamily="34" charset="0"/>
                <a:ea typeface="+mn-lt"/>
                <a:cs typeface="+mn-lt"/>
              </a:rPr>
              <a:t>Nutrien</a:t>
            </a:r>
            <a:r>
              <a:rPr lang="en-US" sz="1200" dirty="0">
                <a:solidFill>
                  <a:srgbClr val="374151"/>
                </a:solidFill>
                <a:latin typeface="Century Gothic" panose="020B0502020202020204" pitchFamily="34" charset="0"/>
                <a:ea typeface="+mn-lt"/>
                <a:cs typeface="+mn-lt"/>
              </a:rPr>
              <a:t> Ltd. (NTR)</a:t>
            </a:r>
          </a:p>
          <a:p>
            <a:pPr marL="227013" indent="-227013">
              <a:spcBef>
                <a:spcPts val="600"/>
              </a:spcBef>
              <a:buClr>
                <a:srgbClr val="A2AAAD"/>
              </a:buClr>
              <a:buFont typeface="Arial"/>
              <a:buChar char="•"/>
            </a:pPr>
            <a:r>
              <a:rPr lang="en-US" sz="1200" dirty="0">
                <a:solidFill>
                  <a:srgbClr val="374151"/>
                </a:solidFill>
                <a:latin typeface="Century Gothic" panose="020B0502020202020204" pitchFamily="34" charset="0"/>
                <a:ea typeface="+mn-lt"/>
                <a:cs typeface="+mn-lt"/>
              </a:rPr>
              <a:t>Village Farms International, Inc. (VFF)</a:t>
            </a:r>
          </a:p>
          <a:p>
            <a:pPr>
              <a:buClr>
                <a:srgbClr val="A2AAAD"/>
              </a:buClr>
            </a:pPr>
            <a:r>
              <a:rPr lang="en-US" sz="1200" b="1" dirty="0">
                <a:solidFill>
                  <a:srgbClr val="374151"/>
                </a:solidFill>
                <a:latin typeface="Century Gothic" panose="020B0502020202020204" pitchFamily="34" charset="0"/>
                <a:ea typeface="+mn-lt"/>
                <a:cs typeface="+mn-lt"/>
              </a:rPr>
              <a:t>Canadian sustainable investment fund (mutual fund)</a:t>
            </a:r>
          </a:p>
          <a:p>
            <a:pPr marL="227013" indent="-227013">
              <a:spcBef>
                <a:spcPts val="600"/>
              </a:spcBef>
              <a:buClr>
                <a:srgbClr val="A2AAAD"/>
              </a:buClr>
              <a:buFont typeface="Arial"/>
              <a:buChar char="•"/>
            </a:pPr>
            <a:r>
              <a:rPr lang="en-US" sz="1200" dirty="0">
                <a:solidFill>
                  <a:srgbClr val="374151"/>
                </a:solidFill>
                <a:latin typeface="Century Gothic" panose="020B0502020202020204" pitchFamily="34" charset="0"/>
                <a:ea typeface="+mn-lt"/>
                <a:cs typeface="+mn-lt"/>
              </a:rPr>
              <a:t>NEI Environmental Leaders Fund (NEIENVIRONME.TO)</a:t>
            </a:r>
          </a:p>
          <a:p>
            <a:pPr marL="227013" indent="-227013">
              <a:spcBef>
                <a:spcPts val="600"/>
              </a:spcBef>
              <a:buClr>
                <a:srgbClr val="A2AAAD"/>
              </a:buClr>
              <a:buFont typeface="Arial"/>
              <a:buChar char="•"/>
            </a:pPr>
            <a:r>
              <a:rPr lang="en-US" sz="1200" dirty="0">
                <a:solidFill>
                  <a:srgbClr val="374151"/>
                </a:solidFill>
                <a:latin typeface="Century Gothic" panose="020B0502020202020204" pitchFamily="34" charset="0"/>
                <a:ea typeface="+mn-lt"/>
                <a:cs typeface="+mn-lt"/>
              </a:rPr>
              <a:t>RBC Vision Fossil Fuel Free Global Equity Fund (RPFNX)</a:t>
            </a:r>
          </a:p>
        </p:txBody>
      </p:sp>
    </p:spTree>
    <p:extLst>
      <p:ext uri="{BB962C8B-B14F-4D97-AF65-F5344CB8AC3E}">
        <p14:creationId xmlns:p14="http://schemas.microsoft.com/office/powerpoint/2010/main" val="1649868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22"/>
          <p:cNvSpPr txBox="1">
            <a:spLocks noGrp="1"/>
          </p:cNvSpPr>
          <p:nvPr>
            <p:ph type="ctrTitle"/>
          </p:nvPr>
        </p:nvSpPr>
        <p:spPr>
          <a:xfrm>
            <a:off x="517871" y="1160463"/>
            <a:ext cx="9697284" cy="1008109"/>
          </a:xfrm>
          <a:prstGeom prst="rect">
            <a:avLst/>
          </a:prstGeom>
          <a:noFill/>
          <a:ln>
            <a:noFill/>
          </a:ln>
        </p:spPr>
        <p:txBody>
          <a:bodyPr spcFirstLastPara="1" wrap="square" lIns="91425" tIns="45700" rIns="91425" bIns="45700" anchor="t" anchorCtr="0">
            <a:noAutofit/>
          </a:bodyPr>
          <a:lstStyle/>
          <a:p>
            <a:pPr>
              <a:buClr>
                <a:schemeClr val="dk2"/>
              </a:buClr>
              <a:buSzPts val="4400"/>
            </a:pPr>
            <a:r>
              <a:rPr lang="en-US" sz="3200" dirty="0"/>
              <a:t>ESG factors – What does that mean?</a:t>
            </a:r>
          </a:p>
        </p:txBody>
      </p:sp>
      <p:sp>
        <p:nvSpPr>
          <p:cNvPr id="7" name="Slide Number Placeholder 6">
            <a:extLst>
              <a:ext uri="{FF2B5EF4-FFF2-40B4-BE49-F238E27FC236}">
                <a16:creationId xmlns:a16="http://schemas.microsoft.com/office/drawing/2014/main" id="{595BB57A-6F00-161B-B080-878D6F34DDED}"/>
              </a:ext>
            </a:extLst>
          </p:cNvPr>
          <p:cNvSpPr>
            <a:spLocks noGrp="1"/>
          </p:cNvSpPr>
          <p:nvPr>
            <p:ph type="sldNum" sz="quarter" idx="12"/>
          </p:nvPr>
        </p:nvSpPr>
        <p:spPr/>
        <p:txBody>
          <a:bodyPr/>
          <a:lstStyle/>
          <a:p>
            <a:fld id="{DFDF98CC-160E-494C-8C3C-8CDC5FA257DE}" type="slidenum">
              <a:rPr lang="en-US" smtClean="0"/>
              <a:t>3</a:t>
            </a:fld>
            <a:endParaRPr lang="en-US" dirty="0"/>
          </a:p>
        </p:txBody>
      </p:sp>
      <p:sp>
        <p:nvSpPr>
          <p:cNvPr id="9" name="Subtitle 8">
            <a:extLst>
              <a:ext uri="{FF2B5EF4-FFF2-40B4-BE49-F238E27FC236}">
                <a16:creationId xmlns:a16="http://schemas.microsoft.com/office/drawing/2014/main" id="{464B22A5-FFE8-F6B7-A325-4912008681FA}"/>
              </a:ext>
            </a:extLst>
          </p:cNvPr>
          <p:cNvSpPr>
            <a:spLocks noGrp="1"/>
          </p:cNvSpPr>
          <p:nvPr>
            <p:ph type="subTitle" idx="1"/>
          </p:nvPr>
        </p:nvSpPr>
        <p:spPr/>
        <p:txBody>
          <a:bodyPr/>
          <a:lstStyle/>
          <a:p>
            <a:pPr marL="0" indent="0">
              <a:buNone/>
            </a:pPr>
            <a:r>
              <a:rPr lang="en-US" b="1" dirty="0"/>
              <a:t>Environmental factors: </a:t>
            </a:r>
            <a:r>
              <a:rPr lang="en-US" dirty="0"/>
              <a:t>climate change, GHG emissions, resource depletion, waste and pollution, deforestation, energy efficiency.</a:t>
            </a:r>
            <a:br>
              <a:rPr lang="en-US" dirty="0"/>
            </a:br>
            <a:br>
              <a:rPr lang="en-US" dirty="0"/>
            </a:br>
            <a:r>
              <a:rPr lang="en-US" b="1" dirty="0"/>
              <a:t>Social factors: </a:t>
            </a:r>
            <a:r>
              <a:rPr lang="en-US" dirty="0"/>
              <a:t>working conditions, </a:t>
            </a:r>
            <a:r>
              <a:rPr lang="en-US" dirty="0" err="1"/>
              <a:t>labour</a:t>
            </a:r>
            <a:r>
              <a:rPr lang="en-US" dirty="0"/>
              <a:t> management, product safety and quality, health and demographic risk, conflict regions, employee relations and diversity.</a:t>
            </a:r>
            <a:br>
              <a:rPr lang="en-US" dirty="0"/>
            </a:br>
            <a:br>
              <a:rPr lang="en-US" dirty="0"/>
            </a:br>
            <a:r>
              <a:rPr lang="en-US" b="1" dirty="0"/>
              <a:t>Governance factors: </a:t>
            </a:r>
            <a:r>
              <a:rPr lang="en-US" dirty="0"/>
              <a:t>executive pay, bribery and corruption, political lobbying and donations, board diversity and structure, tax strategy, business ethics, financial system instability.</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66970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a:extLst>
            <a:ext uri="{FF2B5EF4-FFF2-40B4-BE49-F238E27FC236}">
              <a16:creationId xmlns:a16="http://schemas.microsoft.com/office/drawing/2014/main" id="{08EEA3EF-1EA8-5634-FF37-DA9D1A96E4DE}"/>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59A156B5-B3AA-9CAB-3814-01DB9E69682D}"/>
              </a:ext>
            </a:extLst>
          </p:cNvPr>
          <p:cNvSpPr>
            <a:spLocks noGrp="1"/>
          </p:cNvSpPr>
          <p:nvPr>
            <p:ph type="title"/>
          </p:nvPr>
        </p:nvSpPr>
        <p:spPr>
          <a:xfrm>
            <a:off x="517869" y="1160462"/>
            <a:ext cx="11158193" cy="1034097"/>
          </a:xfrm>
        </p:spPr>
        <p:txBody>
          <a:bodyPr/>
          <a:lstStyle/>
          <a:p>
            <a:r>
              <a:rPr lang="en-US" sz="3200" dirty="0">
                <a:ea typeface="+mj-lt"/>
                <a:cs typeface="+mj-lt"/>
              </a:rPr>
              <a:t>Key terms</a:t>
            </a:r>
            <a:endParaRPr lang="en-US" dirty="0"/>
          </a:p>
        </p:txBody>
      </p:sp>
      <p:sp>
        <p:nvSpPr>
          <p:cNvPr id="6" name="Slide Number Placeholder 5">
            <a:extLst>
              <a:ext uri="{FF2B5EF4-FFF2-40B4-BE49-F238E27FC236}">
                <a16:creationId xmlns:a16="http://schemas.microsoft.com/office/drawing/2014/main" id="{1D003329-0CFB-7526-D8A7-6DB170F4FE71}"/>
              </a:ext>
            </a:extLst>
          </p:cNvPr>
          <p:cNvSpPr>
            <a:spLocks noGrp="1"/>
          </p:cNvSpPr>
          <p:nvPr>
            <p:ph type="sldNum" sz="quarter" idx="12"/>
          </p:nvPr>
        </p:nvSpPr>
        <p:spPr/>
        <p:txBody>
          <a:bodyPr/>
          <a:lstStyle/>
          <a:p>
            <a:fld id="{DFDF98CC-160E-494C-8C3C-8CDC5FA257DE}" type="slidenum">
              <a:rPr lang="en-US" smtClean="0"/>
              <a:t>4</a:t>
            </a:fld>
            <a:endParaRPr lang="en-US"/>
          </a:p>
        </p:txBody>
      </p:sp>
      <p:sp>
        <p:nvSpPr>
          <p:cNvPr id="12" name="TextBox 11">
            <a:extLst>
              <a:ext uri="{FF2B5EF4-FFF2-40B4-BE49-F238E27FC236}">
                <a16:creationId xmlns:a16="http://schemas.microsoft.com/office/drawing/2014/main" id="{0D661691-58AF-D689-6506-8A272DB045CD}"/>
              </a:ext>
            </a:extLst>
          </p:cNvPr>
          <p:cNvSpPr txBox="1"/>
          <p:nvPr/>
        </p:nvSpPr>
        <p:spPr>
          <a:xfrm>
            <a:off x="627017" y="2016360"/>
            <a:ext cx="10320383" cy="3985706"/>
          </a:xfrm>
          <a:prstGeom prst="rect">
            <a:avLst/>
          </a:prstGeom>
          <a:noFill/>
        </p:spPr>
        <p:txBody>
          <a:bodyPr wrap="square" numCol="2" spcCol="360000">
            <a:spAutoFit/>
          </a:bodyPr>
          <a:lstStyle/>
          <a:p>
            <a:pPr>
              <a:spcAft>
                <a:spcPts val="600"/>
              </a:spcAft>
              <a:buClr>
                <a:srgbClr val="A2AAAD"/>
              </a:buClr>
            </a:pPr>
            <a:r>
              <a:rPr lang="en-US" sz="1600" b="1" dirty="0">
                <a:solidFill>
                  <a:srgbClr val="374151"/>
                </a:solidFill>
                <a:latin typeface="Century Gothic" panose="020B0502020202020204" pitchFamily="34" charset="0"/>
                <a:cs typeface="Arial"/>
              </a:rPr>
              <a:t>Environmental factors</a:t>
            </a:r>
            <a:endParaRPr lang="en-US" sz="1600" dirty="0">
              <a:solidFill>
                <a:srgbClr val="374151"/>
              </a:solidFill>
              <a:latin typeface="Century Gothic" panose="020B0502020202020204" pitchFamily="34" charset="0"/>
              <a:cs typeface="Arial"/>
            </a:endParaRPr>
          </a:p>
          <a:p>
            <a:pPr marL="141288" indent="-141288">
              <a:spcAft>
                <a:spcPts val="600"/>
              </a:spcAft>
              <a:buClr>
                <a:srgbClr val="A2AAAD"/>
              </a:buClr>
              <a:buFont typeface="Arial"/>
              <a:buChar char="•"/>
            </a:pPr>
            <a:r>
              <a:rPr lang="en-US" sz="1600" dirty="0">
                <a:solidFill>
                  <a:srgbClr val="374151"/>
                </a:solidFill>
                <a:latin typeface="Century Gothic" panose="020B0502020202020204" pitchFamily="34" charset="0"/>
                <a:cs typeface="Arial"/>
              </a:rPr>
              <a:t>Using eco-friendly materials and practices.</a:t>
            </a:r>
          </a:p>
          <a:p>
            <a:pPr marL="141288" indent="-141288">
              <a:spcAft>
                <a:spcPts val="600"/>
              </a:spcAft>
              <a:buClr>
                <a:srgbClr val="A2AAAD"/>
              </a:buClr>
              <a:buFont typeface="Arial"/>
              <a:buChar char="•"/>
            </a:pPr>
            <a:r>
              <a:rPr lang="en-US" sz="1600" dirty="0">
                <a:solidFill>
                  <a:srgbClr val="374151"/>
                </a:solidFill>
                <a:latin typeface="Century Gothic" panose="020B0502020202020204" pitchFamily="34" charset="0"/>
                <a:cs typeface="Arial"/>
              </a:rPr>
              <a:t>Taking care of our planet, Earth.</a:t>
            </a:r>
          </a:p>
          <a:p>
            <a:pPr marL="141288" indent="-141288">
              <a:spcAft>
                <a:spcPts val="600"/>
              </a:spcAft>
              <a:buClr>
                <a:srgbClr val="A2AAAD"/>
              </a:buClr>
              <a:buFont typeface="Arial"/>
              <a:buChar char="•"/>
            </a:pPr>
            <a:r>
              <a:rPr lang="en-US" sz="1600" dirty="0">
                <a:solidFill>
                  <a:srgbClr val="374151"/>
                </a:solidFill>
                <a:latin typeface="Century Gothic" panose="020B0502020202020204" pitchFamily="34" charset="0"/>
                <a:cs typeface="Arial"/>
              </a:rPr>
              <a:t>Using resources wisely so they don’t run out.</a:t>
            </a:r>
          </a:p>
          <a:p>
            <a:pPr marL="141288" indent="-141288">
              <a:spcAft>
                <a:spcPts val="600"/>
              </a:spcAft>
              <a:buClr>
                <a:srgbClr val="A2AAAD"/>
              </a:buClr>
              <a:buFont typeface="Arial"/>
              <a:buChar char="•"/>
            </a:pPr>
            <a:r>
              <a:rPr lang="en-US" sz="1600" dirty="0">
                <a:solidFill>
                  <a:srgbClr val="374151"/>
                </a:solidFill>
                <a:latin typeface="Century Gothic" panose="020B0502020202020204" pitchFamily="34" charset="0"/>
                <a:cs typeface="Arial"/>
              </a:rPr>
              <a:t>Making sure the air and water stay clean.</a:t>
            </a:r>
          </a:p>
          <a:p>
            <a:pPr marL="141288" indent="-141288">
              <a:spcAft>
                <a:spcPts val="600"/>
              </a:spcAft>
              <a:buClr>
                <a:srgbClr val="A2AAAD"/>
              </a:buClr>
              <a:buFont typeface="Arial"/>
              <a:buChar char="•"/>
            </a:pPr>
            <a:r>
              <a:rPr lang="en-US" sz="1600" dirty="0">
                <a:solidFill>
                  <a:srgbClr val="374151"/>
                </a:solidFill>
                <a:latin typeface="Century Gothic" panose="020B0502020202020204" pitchFamily="34" charset="0"/>
                <a:cs typeface="Arial"/>
              </a:rPr>
              <a:t>Recycling and conserving to reduce waste.</a:t>
            </a:r>
          </a:p>
          <a:p>
            <a:pPr>
              <a:spcAft>
                <a:spcPts val="600"/>
              </a:spcAft>
              <a:buClr>
                <a:srgbClr val="A2AAAD"/>
              </a:buClr>
            </a:pPr>
            <a:endParaRPr lang="en-US" sz="1600" b="1" dirty="0">
              <a:solidFill>
                <a:srgbClr val="374151"/>
              </a:solidFill>
              <a:latin typeface="Century Gothic" panose="020B0502020202020204" pitchFamily="34" charset="0"/>
              <a:cs typeface="Arial"/>
            </a:endParaRPr>
          </a:p>
          <a:p>
            <a:pPr>
              <a:spcAft>
                <a:spcPts val="600"/>
              </a:spcAft>
              <a:buClr>
                <a:srgbClr val="A2AAAD"/>
              </a:buClr>
            </a:pPr>
            <a:r>
              <a:rPr lang="en-US" sz="1600" b="1" dirty="0">
                <a:solidFill>
                  <a:srgbClr val="374151"/>
                </a:solidFill>
                <a:latin typeface="Century Gothic" panose="020B0502020202020204" pitchFamily="34" charset="0"/>
                <a:cs typeface="Arial"/>
              </a:rPr>
              <a:t>Social factors</a:t>
            </a:r>
            <a:endParaRPr lang="en-US" sz="1600" dirty="0">
              <a:solidFill>
                <a:srgbClr val="374151"/>
              </a:solidFill>
              <a:latin typeface="Century Gothic" panose="020B0502020202020204" pitchFamily="34" charset="0"/>
              <a:cs typeface="Arial"/>
            </a:endParaRPr>
          </a:p>
          <a:p>
            <a:pPr marL="141288" indent="-141288">
              <a:spcAft>
                <a:spcPts val="600"/>
              </a:spcAft>
              <a:buClr>
                <a:srgbClr val="A2AAAD"/>
              </a:buClr>
              <a:buFont typeface="Arial"/>
              <a:buChar char="•"/>
            </a:pPr>
            <a:r>
              <a:rPr lang="en-US" sz="1600" dirty="0">
                <a:solidFill>
                  <a:srgbClr val="374151"/>
                </a:solidFill>
                <a:latin typeface="Century Gothic" panose="020B0502020202020204" pitchFamily="34" charset="0"/>
                <a:cs typeface="Arial"/>
              </a:rPr>
              <a:t>Companies doing good for stakeholders, </a:t>
            </a:r>
            <a:br>
              <a:rPr lang="en-US" sz="1600" dirty="0">
                <a:solidFill>
                  <a:srgbClr val="374151"/>
                </a:solidFill>
                <a:latin typeface="Century Gothic" panose="020B0502020202020204" pitchFamily="34" charset="0"/>
                <a:cs typeface="Arial"/>
              </a:rPr>
            </a:br>
            <a:r>
              <a:rPr lang="en-US" sz="1600" dirty="0">
                <a:solidFill>
                  <a:srgbClr val="374151"/>
                </a:solidFill>
                <a:latin typeface="Century Gothic" panose="020B0502020202020204" pitchFamily="34" charset="0"/>
                <a:cs typeface="Arial"/>
              </a:rPr>
              <a:t>not just making money.</a:t>
            </a:r>
          </a:p>
          <a:p>
            <a:pPr>
              <a:spcAft>
                <a:spcPts val="600"/>
              </a:spcAft>
              <a:buClr>
                <a:srgbClr val="A2AAAD"/>
              </a:buClr>
            </a:pPr>
            <a:endParaRPr lang="en-US" sz="1600" b="1" dirty="0">
              <a:solidFill>
                <a:srgbClr val="374151"/>
              </a:solidFill>
              <a:latin typeface="Century Gothic" panose="020B0502020202020204" pitchFamily="34" charset="0"/>
              <a:cs typeface="Arial"/>
            </a:endParaRPr>
          </a:p>
          <a:p>
            <a:pPr>
              <a:spcAft>
                <a:spcPts val="600"/>
              </a:spcAft>
              <a:buClr>
                <a:srgbClr val="A2AAAD"/>
              </a:buClr>
            </a:pPr>
            <a:endParaRPr lang="en-US" sz="1600" b="1" dirty="0">
              <a:solidFill>
                <a:srgbClr val="374151"/>
              </a:solidFill>
              <a:latin typeface="Century Gothic" panose="020B0502020202020204" pitchFamily="34" charset="0"/>
              <a:cs typeface="Arial"/>
            </a:endParaRPr>
          </a:p>
          <a:p>
            <a:pPr>
              <a:spcAft>
                <a:spcPts val="600"/>
              </a:spcAft>
              <a:buClr>
                <a:srgbClr val="A2AAAD"/>
              </a:buClr>
            </a:pPr>
            <a:r>
              <a:rPr lang="en-US" sz="1600" b="1" dirty="0">
                <a:solidFill>
                  <a:srgbClr val="374151"/>
                </a:solidFill>
                <a:latin typeface="Century Gothic" panose="020B0502020202020204" pitchFamily="34" charset="0"/>
                <a:cs typeface="Arial"/>
              </a:rPr>
              <a:t>Governance factors</a:t>
            </a:r>
            <a:endParaRPr lang="en-US" sz="1600" dirty="0">
              <a:solidFill>
                <a:srgbClr val="374151"/>
              </a:solidFill>
              <a:latin typeface="Century Gothic" panose="020B0502020202020204" pitchFamily="34" charset="0"/>
              <a:cs typeface="Arial"/>
            </a:endParaRPr>
          </a:p>
          <a:p>
            <a:pPr marL="177800" indent="-177800">
              <a:spcAft>
                <a:spcPts val="600"/>
              </a:spcAft>
              <a:buClr>
                <a:srgbClr val="A2AAAD"/>
              </a:buClr>
              <a:buFont typeface="Arial" panose="020B0604020202020204" pitchFamily="34" charset="0"/>
              <a:buChar char="•"/>
            </a:pPr>
            <a:r>
              <a:rPr lang="en-CA" sz="1600" dirty="0">
                <a:solidFill>
                  <a:srgbClr val="000000"/>
                </a:solidFill>
                <a:effectLst/>
                <a:latin typeface="Century Gothic" panose="020B0502020202020204" pitchFamily="34" charset="0"/>
              </a:rPr>
              <a:t>How companies and organizations </a:t>
            </a:r>
            <a:br>
              <a:rPr lang="en-CA" sz="1600" dirty="0">
                <a:solidFill>
                  <a:srgbClr val="000000"/>
                </a:solidFill>
                <a:effectLst/>
                <a:latin typeface="Century Gothic" panose="020B0502020202020204" pitchFamily="34" charset="0"/>
              </a:rPr>
            </a:br>
            <a:r>
              <a:rPr lang="en-CA" sz="1600" dirty="0">
                <a:solidFill>
                  <a:srgbClr val="000000"/>
                </a:solidFill>
                <a:effectLst/>
                <a:latin typeface="Century Gothic" panose="020B0502020202020204" pitchFamily="34" charset="0"/>
              </a:rPr>
              <a:t>make decisions. </a:t>
            </a:r>
          </a:p>
          <a:p>
            <a:pPr marL="177800" indent="-177800">
              <a:spcAft>
                <a:spcPts val="600"/>
              </a:spcAft>
              <a:buClr>
                <a:srgbClr val="A2AAAD"/>
              </a:buClr>
              <a:buFont typeface="Arial" panose="020B0604020202020204" pitchFamily="34" charset="0"/>
              <a:buChar char="•"/>
            </a:pPr>
            <a:r>
              <a:rPr lang="en-CA" sz="1600" dirty="0">
                <a:solidFill>
                  <a:srgbClr val="000000"/>
                </a:solidFill>
                <a:effectLst/>
                <a:latin typeface="Century Gothic" panose="020B0502020202020204" pitchFamily="34" charset="0"/>
              </a:rPr>
              <a:t>Doing what's right, even when no one </a:t>
            </a:r>
            <a:br>
              <a:rPr lang="en-CA" sz="1600" dirty="0">
                <a:solidFill>
                  <a:srgbClr val="000000"/>
                </a:solidFill>
                <a:effectLst/>
                <a:latin typeface="Century Gothic" panose="020B0502020202020204" pitchFamily="34" charset="0"/>
              </a:rPr>
            </a:br>
            <a:r>
              <a:rPr lang="en-CA" sz="1600" dirty="0">
                <a:solidFill>
                  <a:srgbClr val="000000"/>
                </a:solidFill>
                <a:effectLst/>
                <a:latin typeface="Century Gothic" panose="020B0502020202020204" pitchFamily="34" charset="0"/>
              </a:rPr>
              <a:t>is watching. </a:t>
            </a:r>
          </a:p>
          <a:p>
            <a:pPr marL="177800" indent="-177800">
              <a:spcAft>
                <a:spcPts val="600"/>
              </a:spcAft>
              <a:buClr>
                <a:srgbClr val="A2AAAD"/>
              </a:buClr>
              <a:buFont typeface="Arial" panose="020B0604020202020204" pitchFamily="34" charset="0"/>
              <a:buChar char="•"/>
            </a:pPr>
            <a:r>
              <a:rPr lang="en-CA" sz="1600" dirty="0">
                <a:solidFill>
                  <a:srgbClr val="000000"/>
                </a:solidFill>
                <a:effectLst/>
                <a:latin typeface="Century Gothic" panose="020B0502020202020204" pitchFamily="34" charset="0"/>
              </a:rPr>
              <a:t>Ensuring structure is in place within </a:t>
            </a:r>
            <a:br>
              <a:rPr lang="en-CA" sz="1600" dirty="0">
                <a:solidFill>
                  <a:srgbClr val="000000"/>
                </a:solidFill>
                <a:effectLst/>
                <a:latin typeface="Century Gothic" panose="020B0502020202020204" pitchFamily="34" charset="0"/>
              </a:rPr>
            </a:br>
            <a:r>
              <a:rPr lang="en-CA" sz="1600" dirty="0">
                <a:solidFill>
                  <a:srgbClr val="000000"/>
                </a:solidFill>
                <a:effectLst/>
                <a:latin typeface="Century Gothic" panose="020B0502020202020204" pitchFamily="34" charset="0"/>
              </a:rPr>
              <a:t>an organization. </a:t>
            </a:r>
          </a:p>
          <a:p>
            <a:pPr marL="177800" indent="-177800">
              <a:spcAft>
                <a:spcPts val="600"/>
              </a:spcAft>
              <a:buClr>
                <a:srgbClr val="A2AAAD"/>
              </a:buClr>
              <a:buFont typeface="Arial" panose="020B0604020202020204" pitchFamily="34" charset="0"/>
              <a:buChar char="•"/>
            </a:pPr>
            <a:r>
              <a:rPr lang="en-CA" sz="1600" dirty="0">
                <a:solidFill>
                  <a:srgbClr val="000000"/>
                </a:solidFill>
                <a:effectLst/>
                <a:latin typeface="Century Gothic" panose="020B0502020202020204" pitchFamily="34" charset="0"/>
              </a:rPr>
              <a:t>Consideration for the voice of shareholders.</a:t>
            </a:r>
          </a:p>
        </p:txBody>
      </p:sp>
    </p:spTree>
    <p:extLst>
      <p:ext uri="{BB962C8B-B14F-4D97-AF65-F5344CB8AC3E}">
        <p14:creationId xmlns:p14="http://schemas.microsoft.com/office/powerpoint/2010/main" val="2185231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a:xfrm>
            <a:off x="517869" y="1160463"/>
            <a:ext cx="11158193" cy="976936"/>
          </a:xfrm>
        </p:spPr>
        <p:txBody>
          <a:bodyPr/>
          <a:lstStyle/>
          <a:p>
            <a:r>
              <a:rPr lang="en-US" sz="3200" dirty="0"/>
              <a:t>Examples of companies that have been recognized for demonstrating sustainable or positive ESG practices</a:t>
            </a:r>
            <a:endParaRPr lang="en-US" dirty="0"/>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5</a:t>
            </a:fld>
            <a:endParaRPr lang="en-US"/>
          </a:p>
        </p:txBody>
      </p:sp>
      <p:sp>
        <p:nvSpPr>
          <p:cNvPr id="2" name="Subtitle 8">
            <a:extLst>
              <a:ext uri="{FF2B5EF4-FFF2-40B4-BE49-F238E27FC236}">
                <a16:creationId xmlns:a16="http://schemas.microsoft.com/office/drawing/2014/main" id="{7A7F133A-80C5-0EEE-731A-2CBC57F1C8D8}"/>
              </a:ext>
            </a:extLst>
          </p:cNvPr>
          <p:cNvSpPr txBox="1">
            <a:spLocks/>
          </p:cNvSpPr>
          <p:nvPr/>
        </p:nvSpPr>
        <p:spPr>
          <a:xfrm>
            <a:off x="517870" y="2421813"/>
            <a:ext cx="11158193" cy="4029786"/>
          </a:xfrm>
          <a:prstGeom prst="rect">
            <a:avLst/>
          </a:prstGeom>
        </p:spPr>
        <p:txBody>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Bef>
                <a:spcPts val="800"/>
              </a:spcBef>
              <a:buClr>
                <a:srgbClr val="A2AAAD"/>
              </a:buClr>
              <a:buFont typeface="Arial" panose="020B0604020202020204" pitchFamily="34" charset="0"/>
              <a:buChar char="•"/>
            </a:pPr>
            <a:r>
              <a:rPr lang="en-US" sz="2400" dirty="0">
                <a:latin typeface="Century Gothic" panose="020B0502020202020204" pitchFamily="34" charset="0"/>
              </a:rPr>
              <a:t>Patagonia</a:t>
            </a:r>
          </a:p>
          <a:p>
            <a:pPr marL="342900" indent="-342900">
              <a:spcBef>
                <a:spcPts val="800"/>
              </a:spcBef>
              <a:buClr>
                <a:srgbClr val="A2AAAD"/>
              </a:buClr>
              <a:buFont typeface="Arial" panose="020B0604020202020204" pitchFamily="34" charset="0"/>
              <a:buChar char="•"/>
            </a:pPr>
            <a:r>
              <a:rPr lang="en-US" sz="2400" dirty="0">
                <a:latin typeface="Century Gothic" panose="020B0502020202020204" pitchFamily="34" charset="0"/>
              </a:rPr>
              <a:t>Ben &amp; Jerry’s</a:t>
            </a:r>
          </a:p>
          <a:p>
            <a:pPr marL="342900" indent="-342900">
              <a:spcBef>
                <a:spcPts val="800"/>
              </a:spcBef>
              <a:buClr>
                <a:srgbClr val="A2AAAD"/>
              </a:buClr>
              <a:buFont typeface="Arial" panose="020B0604020202020204" pitchFamily="34" charset="0"/>
              <a:buChar char="•"/>
            </a:pPr>
            <a:r>
              <a:rPr lang="en-US" sz="2400" dirty="0">
                <a:latin typeface="Century Gothic" panose="020B0502020202020204" pitchFamily="34" charset="0"/>
              </a:rPr>
              <a:t>The Body Shop</a:t>
            </a:r>
          </a:p>
          <a:p>
            <a:pPr marL="342900" indent="-342900">
              <a:spcBef>
                <a:spcPts val="800"/>
              </a:spcBef>
              <a:buClr>
                <a:srgbClr val="A2AAAD"/>
              </a:buClr>
              <a:buFont typeface="Arial" panose="020B0604020202020204" pitchFamily="34" charset="0"/>
              <a:buChar char="•"/>
            </a:pPr>
            <a:r>
              <a:rPr lang="en-US" sz="2400" dirty="0">
                <a:latin typeface="Century Gothic" panose="020B0502020202020204" pitchFamily="34" charset="0"/>
              </a:rPr>
              <a:t>Tesla, Inc.</a:t>
            </a:r>
          </a:p>
          <a:p>
            <a:pPr marL="342900" indent="-342900">
              <a:spcBef>
                <a:spcPts val="800"/>
              </a:spcBef>
              <a:buClr>
                <a:srgbClr val="A2AAAD"/>
              </a:buClr>
              <a:buFont typeface="Arial" panose="020B0604020202020204" pitchFamily="34" charset="0"/>
              <a:buChar char="•"/>
            </a:pPr>
            <a:r>
              <a:rPr lang="en-US" sz="2400" dirty="0">
                <a:latin typeface="Century Gothic" panose="020B0502020202020204" pitchFamily="34" charset="0"/>
              </a:rPr>
              <a:t>Etsy</a:t>
            </a:r>
          </a:p>
          <a:p>
            <a:pPr marL="342900" indent="-342900">
              <a:spcBef>
                <a:spcPts val="800"/>
              </a:spcBef>
              <a:buClr>
                <a:srgbClr val="A2AAAD"/>
              </a:buClr>
              <a:buFont typeface="Arial" panose="020B0604020202020204" pitchFamily="34" charset="0"/>
              <a:buChar char="•"/>
            </a:pPr>
            <a:r>
              <a:rPr lang="en-US" sz="2400" dirty="0">
                <a:latin typeface="Century Gothic" panose="020B0502020202020204" pitchFamily="34" charset="0"/>
              </a:rPr>
              <a:t>Adobe Systems</a:t>
            </a:r>
          </a:p>
          <a:p>
            <a:endParaRPr lang="en-US" b="1" dirty="0"/>
          </a:p>
          <a:p>
            <a:endParaRPr lang="en-US" dirty="0"/>
          </a:p>
          <a:p>
            <a:endParaRPr lang="en-US" dirty="0"/>
          </a:p>
        </p:txBody>
      </p:sp>
    </p:spTree>
    <p:extLst>
      <p:ext uri="{BB962C8B-B14F-4D97-AF65-F5344CB8AC3E}">
        <p14:creationId xmlns:p14="http://schemas.microsoft.com/office/powerpoint/2010/main" val="1274760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25"/>
          <p:cNvSpPr txBox="1">
            <a:spLocks noGrp="1"/>
          </p:cNvSpPr>
          <p:nvPr>
            <p:ph type="ctrTitle"/>
          </p:nvPr>
        </p:nvSpPr>
        <p:spPr>
          <a:xfrm>
            <a:off x="516903" y="2466748"/>
            <a:ext cx="11158193" cy="668337"/>
          </a:xfrm>
          <a:prstGeom prst="rect">
            <a:avLst/>
          </a:prstGeom>
          <a:noFill/>
          <a:ln>
            <a:noFill/>
          </a:ln>
        </p:spPr>
        <p:txBody>
          <a:bodyPr spcFirstLastPara="1" wrap="square" lIns="91425" tIns="45700" rIns="91425" bIns="45700" anchor="t" anchorCtr="0">
            <a:noAutofit/>
          </a:bodyPr>
          <a:lstStyle/>
          <a:p>
            <a:pPr>
              <a:buClr>
                <a:schemeClr val="dk2"/>
              </a:buClr>
              <a:buSzPts val="4400"/>
            </a:pPr>
            <a:r>
              <a:rPr lang="en-US" sz="5400" dirty="0"/>
              <a:t>Why choose </a:t>
            </a:r>
            <a:br>
              <a:rPr lang="en-US" sz="5400" dirty="0"/>
            </a:br>
            <a:r>
              <a:rPr lang="en-CA" sz="5400" dirty="0">
                <a:effectLst/>
              </a:rPr>
              <a:t>sustainable</a:t>
            </a:r>
            <a:r>
              <a:rPr lang="en-US" sz="5400" dirty="0"/>
              <a:t> investments?</a:t>
            </a:r>
          </a:p>
        </p:txBody>
      </p:sp>
      <p:sp>
        <p:nvSpPr>
          <p:cNvPr id="2" name="Slide Number Placeholder 1">
            <a:extLst>
              <a:ext uri="{FF2B5EF4-FFF2-40B4-BE49-F238E27FC236}">
                <a16:creationId xmlns:a16="http://schemas.microsoft.com/office/drawing/2014/main" id="{BC765D79-FDB5-278A-F258-1B8C70CD11C0}"/>
              </a:ext>
            </a:extLst>
          </p:cNvPr>
          <p:cNvSpPr>
            <a:spLocks noGrp="1"/>
          </p:cNvSpPr>
          <p:nvPr>
            <p:ph type="sldNum" sz="quarter" idx="12"/>
          </p:nvPr>
        </p:nvSpPr>
        <p:spPr/>
        <p:txBody>
          <a:bodyPr/>
          <a:lstStyle/>
          <a:p>
            <a:fld id="{DFDF98CC-160E-494C-8C3C-8CDC5FA257DE}" type="slidenum">
              <a:rPr lang="en-US" smtClean="0"/>
              <a:t>6</a:t>
            </a:fld>
            <a:endParaRPr lang="en-US" dirty="0"/>
          </a:p>
        </p:txBody>
      </p:sp>
    </p:spTree>
    <p:extLst>
      <p:ext uri="{BB962C8B-B14F-4D97-AF65-F5344CB8AC3E}">
        <p14:creationId xmlns:p14="http://schemas.microsoft.com/office/powerpoint/2010/main" val="2562357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Shape 268"/>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F9DA20D-89FC-3D84-30DB-872719E06555}"/>
              </a:ext>
            </a:extLst>
          </p:cNvPr>
          <p:cNvSpPr>
            <a:spLocks noGrp="1"/>
          </p:cNvSpPr>
          <p:nvPr>
            <p:ph type="sldNum" sz="quarter" idx="12"/>
          </p:nvPr>
        </p:nvSpPr>
        <p:spPr/>
        <p:txBody>
          <a:bodyPr/>
          <a:lstStyle/>
          <a:p>
            <a:fld id="{DFDF98CC-160E-494C-8C3C-8CDC5FA257DE}" type="slidenum">
              <a:rPr lang="en-US" smtClean="0"/>
              <a:t>7</a:t>
            </a:fld>
            <a:endParaRPr lang="en-US" dirty="0"/>
          </a:p>
        </p:txBody>
      </p:sp>
      <p:sp>
        <p:nvSpPr>
          <p:cNvPr id="269" name="Google Shape;269;p27"/>
          <p:cNvSpPr txBox="1">
            <a:spLocks noGrp="1"/>
          </p:cNvSpPr>
          <p:nvPr>
            <p:ph type="ctrTitle" idx="4294967295"/>
          </p:nvPr>
        </p:nvSpPr>
        <p:spPr>
          <a:xfrm>
            <a:off x="516731" y="1160463"/>
            <a:ext cx="11158537" cy="668337"/>
          </a:xfrm>
          <a:prstGeom prst="rect">
            <a:avLst/>
          </a:prstGeom>
          <a:noFill/>
          <a:ln>
            <a:noFill/>
          </a:ln>
        </p:spPr>
        <p:txBody>
          <a:bodyPr spcFirstLastPara="1" wrap="square" lIns="91425" tIns="45700" rIns="91425" bIns="45700" anchor="t" anchorCtr="0">
            <a:noAutofit/>
          </a:bodyPr>
          <a:lstStyle/>
          <a:p>
            <a:r>
              <a:rPr lang="en-CA" sz="2200" b="0" dirty="0">
                <a:solidFill>
                  <a:srgbClr val="000000"/>
                </a:solidFill>
                <a:effectLst/>
                <a:latin typeface="Century Gothic" panose="020B0502020202020204" pitchFamily="34" charset="0"/>
              </a:rPr>
              <a:t>The 2023 Investor Opinion Survey from the Responsible Investment Association (RIA) shows that a strong majority of Canadian investors continue to express interest in responsible investments. The report found that:</a:t>
            </a:r>
          </a:p>
        </p:txBody>
      </p:sp>
      <p:sp>
        <p:nvSpPr>
          <p:cNvPr id="3" name="TextBox 2">
            <a:extLst>
              <a:ext uri="{FF2B5EF4-FFF2-40B4-BE49-F238E27FC236}">
                <a16:creationId xmlns:a16="http://schemas.microsoft.com/office/drawing/2014/main" id="{3AFF05F6-FE4E-1A8D-37EC-11131551D4D8}"/>
              </a:ext>
            </a:extLst>
          </p:cNvPr>
          <p:cNvSpPr txBox="1"/>
          <p:nvPr/>
        </p:nvSpPr>
        <p:spPr>
          <a:xfrm>
            <a:off x="517870" y="2535888"/>
            <a:ext cx="11157398" cy="3311163"/>
          </a:xfrm>
          <a:prstGeom prst="rect">
            <a:avLst/>
          </a:prstGeom>
          <a:noFill/>
        </p:spPr>
        <p:txBody>
          <a:bodyPr wrap="square" rtlCol="0">
            <a:spAutoFit/>
          </a:bodyPr>
          <a:lstStyle/>
          <a:p>
            <a:pPr>
              <a:spcAft>
                <a:spcPts val="1000"/>
              </a:spcAft>
            </a:pPr>
            <a:r>
              <a:rPr lang="en-CA" sz="4400" b="1" dirty="0">
                <a:solidFill>
                  <a:srgbClr val="205885"/>
                </a:solidFill>
                <a:effectLst/>
                <a:latin typeface="Century Gothic" panose="020B0502020202020204" pitchFamily="34" charset="0"/>
              </a:rPr>
              <a:t>65% </a:t>
            </a:r>
            <a:r>
              <a:rPr lang="en-CA" sz="1600" dirty="0">
                <a:solidFill>
                  <a:srgbClr val="000000"/>
                </a:solidFill>
                <a:effectLst/>
                <a:latin typeface="Century Gothic" panose="020B0502020202020204" pitchFamily="34" charset="0"/>
              </a:rPr>
              <a:t>of investors are somewhat to very interested in RI. </a:t>
            </a:r>
          </a:p>
          <a:p>
            <a:pPr>
              <a:spcAft>
                <a:spcPts val="1000"/>
              </a:spcAft>
            </a:pPr>
            <a:r>
              <a:rPr lang="en-CA" sz="4400" b="1" dirty="0">
                <a:solidFill>
                  <a:srgbClr val="205885"/>
                </a:solidFill>
                <a:effectLst/>
                <a:latin typeface="Century Gothic" panose="020B0502020202020204" pitchFamily="34" charset="0"/>
              </a:rPr>
              <a:t>80% </a:t>
            </a:r>
            <a:r>
              <a:rPr lang="en-CA" sz="1600" dirty="0">
                <a:solidFill>
                  <a:srgbClr val="000000"/>
                </a:solidFill>
                <a:effectLst/>
                <a:latin typeface="Century Gothic" panose="020B0502020202020204" pitchFamily="34" charset="0"/>
              </a:rPr>
              <a:t>of investors aged 18-34 express interest in RI, a notable increase since 2022.</a:t>
            </a:r>
          </a:p>
          <a:p>
            <a:pPr marL="1247775" indent="-1247775">
              <a:spcAft>
                <a:spcPts val="1000"/>
              </a:spcAft>
              <a:buClr>
                <a:srgbClr val="A2AAAD"/>
              </a:buClr>
            </a:pPr>
            <a:r>
              <a:rPr lang="en-CA" sz="4400" b="1" dirty="0">
                <a:solidFill>
                  <a:srgbClr val="205885"/>
                </a:solidFill>
                <a:effectLst/>
                <a:latin typeface="Century Gothic" panose="020B0502020202020204" pitchFamily="34" charset="0"/>
              </a:rPr>
              <a:t>68% </a:t>
            </a:r>
            <a:r>
              <a:rPr lang="en-CA" sz="1600" dirty="0">
                <a:solidFill>
                  <a:srgbClr val="000000"/>
                </a:solidFill>
                <a:effectLst/>
                <a:latin typeface="Century Gothic" panose="020B0502020202020204" pitchFamily="34" charset="0"/>
              </a:rPr>
              <a:t>of investors somewhat or strongly agree that RI can have a real impact on the economy and contribute to positive change for society.</a:t>
            </a:r>
          </a:p>
          <a:p>
            <a:pPr marL="1741488" indent="-1741488">
              <a:spcAft>
                <a:spcPts val="500"/>
              </a:spcAft>
              <a:buClr>
                <a:srgbClr val="A2AAAD"/>
              </a:buClr>
            </a:pPr>
            <a:endParaRPr lang="en-CA" sz="1600" dirty="0">
              <a:effectLst/>
              <a:latin typeface="Century Gothic" panose="020B0502020202020204" pitchFamily="34" charset="0"/>
            </a:endParaRPr>
          </a:p>
          <a:p>
            <a:pPr>
              <a:spcAft>
                <a:spcPts val="800"/>
              </a:spcAft>
              <a:buClr>
                <a:srgbClr val="A2AAAD"/>
              </a:buClr>
            </a:pPr>
            <a:r>
              <a:rPr lang="en-CA" sz="1600" i="1" dirty="0">
                <a:effectLst/>
                <a:latin typeface="Century Gothic" panose="020B0502020202020204" pitchFamily="34" charset="0"/>
              </a:rPr>
              <a:t>- Responsible Investing Canada</a:t>
            </a:r>
          </a:p>
        </p:txBody>
      </p:sp>
    </p:spTree>
    <p:extLst>
      <p:ext uri="{BB962C8B-B14F-4D97-AF65-F5344CB8AC3E}">
        <p14:creationId xmlns:p14="http://schemas.microsoft.com/office/powerpoint/2010/main" val="1158075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34"/>
          <p:cNvSpPr txBox="1">
            <a:spLocks noGrp="1"/>
          </p:cNvSpPr>
          <p:nvPr>
            <p:ph type="ctrTitle"/>
          </p:nvPr>
        </p:nvSpPr>
        <p:spPr>
          <a:prstGeom prst="rect">
            <a:avLst/>
          </a:prstGeom>
          <a:noFill/>
          <a:ln>
            <a:noFill/>
          </a:ln>
        </p:spPr>
        <p:txBody>
          <a:bodyPr spcFirstLastPara="1" wrap="square" lIns="91425" tIns="45700" rIns="91425" bIns="45700" anchor="t" anchorCtr="0">
            <a:noAutofit/>
          </a:bodyPr>
          <a:lstStyle/>
          <a:p>
            <a:r>
              <a:rPr lang="en-CA" dirty="0">
                <a:effectLst/>
              </a:rPr>
              <a:t>Responsible investing strategies: ESG integration (supplementing traditional financial analysis)</a:t>
            </a:r>
          </a:p>
        </p:txBody>
      </p:sp>
      <p:sp>
        <p:nvSpPr>
          <p:cNvPr id="2" name="Slide Number Placeholder 1">
            <a:extLst>
              <a:ext uri="{FF2B5EF4-FFF2-40B4-BE49-F238E27FC236}">
                <a16:creationId xmlns:a16="http://schemas.microsoft.com/office/drawing/2014/main" id="{8A466CFD-AA38-D7E5-8572-4D6DE7AA471F}"/>
              </a:ext>
            </a:extLst>
          </p:cNvPr>
          <p:cNvSpPr>
            <a:spLocks noGrp="1"/>
          </p:cNvSpPr>
          <p:nvPr>
            <p:ph type="sldNum" sz="quarter" idx="12"/>
          </p:nvPr>
        </p:nvSpPr>
        <p:spPr/>
        <p:txBody>
          <a:bodyPr/>
          <a:lstStyle/>
          <a:p>
            <a:fld id="{DFDF98CC-160E-494C-8C3C-8CDC5FA257DE}" type="slidenum">
              <a:rPr lang="en-US" smtClean="0"/>
              <a:t>8</a:t>
            </a:fld>
            <a:endParaRPr lang="en-US" dirty="0"/>
          </a:p>
        </p:txBody>
      </p:sp>
      <p:sp>
        <p:nvSpPr>
          <p:cNvPr id="5" name="Google Shape;320;p34">
            <a:extLst>
              <a:ext uri="{FF2B5EF4-FFF2-40B4-BE49-F238E27FC236}">
                <a16:creationId xmlns:a16="http://schemas.microsoft.com/office/drawing/2014/main" id="{81B506EC-420F-409C-7378-8E88539913EA}"/>
              </a:ext>
            </a:extLst>
          </p:cNvPr>
          <p:cNvSpPr txBox="1">
            <a:spLocks/>
          </p:cNvSpPr>
          <p:nvPr/>
        </p:nvSpPr>
        <p:spPr>
          <a:xfrm>
            <a:off x="1624671" y="2550057"/>
            <a:ext cx="8656185" cy="792699"/>
          </a:xfrm>
          <a:prstGeom prst="rect">
            <a:avLst/>
          </a:prstGeom>
          <a:noFill/>
          <a:ln>
            <a:noFill/>
          </a:ln>
        </p:spPr>
        <p:txBody>
          <a:bodyPr spcFirstLastPara="1" wrap="square" lIns="91425" tIns="45700" rIns="91425" bIns="45700" anchor="t" anchorCtr="0">
            <a:noAutofit/>
          </a:bodyPr>
          <a:lstStyle>
            <a:lvl1pPr marL="342900" indent="-342900" algn="l" defTabSz="914400" rtl="0" eaLnBrk="1" latinLnBrk="0" hangingPunct="1">
              <a:lnSpc>
                <a:spcPct val="100000"/>
              </a:lnSpc>
              <a:spcBef>
                <a:spcPts val="1000"/>
              </a:spcBef>
              <a:buClr>
                <a:srgbClr val="A2AAAD"/>
              </a:buClr>
              <a:buFont typeface="Arial" panose="020B0604020202020204" pitchFamily="34" charset="0"/>
              <a:buChar char="•"/>
              <a:defRPr sz="2500" i="0" kern="1200">
                <a:solidFill>
                  <a:schemeClr val="tx1"/>
                </a:solidFill>
                <a:latin typeface="Century Gothic" panose="020B0502020202020204" pitchFamily="34" charset="0"/>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indent="0">
              <a:buNone/>
            </a:pPr>
            <a:r>
              <a:rPr lang="en-CA" sz="1600" b="1" dirty="0">
                <a:solidFill>
                  <a:srgbClr val="000000"/>
                </a:solidFill>
                <a:effectLst/>
              </a:rPr>
              <a:t>Definition: </a:t>
            </a:r>
            <a:r>
              <a:rPr lang="en-CA" sz="1600" dirty="0">
                <a:solidFill>
                  <a:srgbClr val="000000"/>
                </a:solidFill>
                <a:effectLst/>
              </a:rPr>
              <a:t>This is the general practice of integrating ESG-related factors within investment analysis with the aim of improving risk-adjusted returns. </a:t>
            </a:r>
          </a:p>
        </p:txBody>
      </p:sp>
      <p:sp>
        <p:nvSpPr>
          <p:cNvPr id="7" name="Google Shape;320;p34">
            <a:extLst>
              <a:ext uri="{FF2B5EF4-FFF2-40B4-BE49-F238E27FC236}">
                <a16:creationId xmlns:a16="http://schemas.microsoft.com/office/drawing/2014/main" id="{636F65EA-44DB-9B7B-6FE0-B34E5432A811}"/>
              </a:ext>
            </a:extLst>
          </p:cNvPr>
          <p:cNvSpPr txBox="1">
            <a:spLocks/>
          </p:cNvSpPr>
          <p:nvPr/>
        </p:nvSpPr>
        <p:spPr>
          <a:xfrm>
            <a:off x="1624671" y="3799562"/>
            <a:ext cx="8656185" cy="799128"/>
          </a:xfrm>
          <a:prstGeom prst="rect">
            <a:avLst/>
          </a:prstGeom>
          <a:noFill/>
          <a:ln>
            <a:noFill/>
          </a:ln>
        </p:spPr>
        <p:txBody>
          <a:bodyPr spcFirstLastPara="1" wrap="square" lIns="91425" tIns="45700" rIns="91425" bIns="45700" anchor="t" anchorCtr="0">
            <a:noAutofit/>
          </a:bodyPr>
          <a:lstStyle>
            <a:lvl1pPr marL="342900" indent="-342900" algn="l" defTabSz="914400" rtl="0" eaLnBrk="1" latinLnBrk="0" hangingPunct="1">
              <a:lnSpc>
                <a:spcPct val="100000"/>
              </a:lnSpc>
              <a:spcBef>
                <a:spcPts val="1000"/>
              </a:spcBef>
              <a:buClr>
                <a:srgbClr val="A2AAAD"/>
              </a:buClr>
              <a:buFont typeface="Arial" panose="020B0604020202020204" pitchFamily="34" charset="0"/>
              <a:buChar char="•"/>
              <a:defRPr sz="2500" i="0" kern="1200">
                <a:solidFill>
                  <a:schemeClr val="tx1"/>
                </a:solidFill>
                <a:latin typeface="Century Gothic" panose="020B0502020202020204" pitchFamily="34" charset="0"/>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indent="0">
              <a:buNone/>
            </a:pPr>
            <a:r>
              <a:rPr lang="en-CA" sz="1600" b="1" dirty="0">
                <a:solidFill>
                  <a:srgbClr val="000000"/>
                </a:solidFill>
                <a:effectLst/>
              </a:rPr>
              <a:t>Description: </a:t>
            </a:r>
            <a:r>
              <a:rPr lang="en-CA" sz="1600" dirty="0">
                <a:solidFill>
                  <a:srgbClr val="000000"/>
                </a:solidFill>
                <a:effectLst/>
              </a:rPr>
              <a:t>Imagine you want to consider ESG factors, but aren't too concerned with seeking a positive impact and are still more-so focused on positive returns. </a:t>
            </a:r>
          </a:p>
        </p:txBody>
      </p:sp>
      <p:sp>
        <p:nvSpPr>
          <p:cNvPr id="4" name="Oval 3">
            <a:extLst>
              <a:ext uri="{FF2B5EF4-FFF2-40B4-BE49-F238E27FC236}">
                <a16:creationId xmlns:a16="http://schemas.microsoft.com/office/drawing/2014/main" id="{07A89D10-148C-51A0-EE5F-25B46C40D2E0}"/>
              </a:ext>
            </a:extLst>
          </p:cNvPr>
          <p:cNvSpPr/>
          <p:nvPr/>
        </p:nvSpPr>
        <p:spPr>
          <a:xfrm>
            <a:off x="663894" y="2547665"/>
            <a:ext cx="792699" cy="792699"/>
          </a:xfrm>
          <a:prstGeom prst="ellipse">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1544D719-B0B1-3E9D-DEE9-0579478E8B63}"/>
              </a:ext>
            </a:extLst>
          </p:cNvPr>
          <p:cNvSpPr/>
          <p:nvPr/>
        </p:nvSpPr>
        <p:spPr>
          <a:xfrm>
            <a:off x="663894" y="3805990"/>
            <a:ext cx="792699" cy="792699"/>
          </a:xfrm>
          <a:prstGeom prst="ellipse">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Google Shape;320;p34">
            <a:extLst>
              <a:ext uri="{FF2B5EF4-FFF2-40B4-BE49-F238E27FC236}">
                <a16:creationId xmlns:a16="http://schemas.microsoft.com/office/drawing/2014/main" id="{BE49C819-9DB9-4874-7940-9282D1E4BAFB}"/>
              </a:ext>
            </a:extLst>
          </p:cNvPr>
          <p:cNvSpPr txBox="1">
            <a:spLocks/>
          </p:cNvSpPr>
          <p:nvPr/>
        </p:nvSpPr>
        <p:spPr>
          <a:xfrm>
            <a:off x="1624671" y="5148897"/>
            <a:ext cx="8656185" cy="799128"/>
          </a:xfrm>
          <a:prstGeom prst="rect">
            <a:avLst/>
          </a:prstGeom>
          <a:noFill/>
          <a:ln>
            <a:noFill/>
          </a:ln>
        </p:spPr>
        <p:txBody>
          <a:bodyPr spcFirstLastPara="1" wrap="square" lIns="91425" tIns="45700" rIns="91425" bIns="45700" anchor="t" anchorCtr="0">
            <a:noAutofit/>
          </a:bodyPr>
          <a:lstStyle>
            <a:lvl1pPr marL="342900" indent="-342900" algn="l" defTabSz="914400" rtl="0" eaLnBrk="1" latinLnBrk="0" hangingPunct="1">
              <a:lnSpc>
                <a:spcPct val="100000"/>
              </a:lnSpc>
              <a:spcBef>
                <a:spcPts val="1000"/>
              </a:spcBef>
              <a:buClr>
                <a:srgbClr val="A2AAAD"/>
              </a:buClr>
              <a:buFont typeface="Arial" panose="020B0604020202020204" pitchFamily="34" charset="0"/>
              <a:buChar char="•"/>
              <a:defRPr sz="2500" i="0" kern="1200">
                <a:solidFill>
                  <a:schemeClr val="tx1"/>
                </a:solidFill>
                <a:latin typeface="Century Gothic" panose="020B0502020202020204" pitchFamily="34" charset="0"/>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indent="0">
              <a:buNone/>
            </a:pPr>
            <a:r>
              <a:rPr lang="en-CA" sz="1600" b="1" dirty="0">
                <a:solidFill>
                  <a:srgbClr val="000000"/>
                </a:solidFill>
                <a:effectLst/>
              </a:rPr>
              <a:t>Example: </a:t>
            </a:r>
            <a:r>
              <a:rPr lang="en-CA" sz="1600" dirty="0">
                <a:solidFill>
                  <a:srgbClr val="000000"/>
                </a:solidFill>
                <a:effectLst/>
              </a:rPr>
              <a:t>Investment in companies that portray positive ESG characteristics.</a:t>
            </a:r>
          </a:p>
        </p:txBody>
      </p:sp>
      <p:sp>
        <p:nvSpPr>
          <p:cNvPr id="12" name="Oval 11">
            <a:extLst>
              <a:ext uri="{FF2B5EF4-FFF2-40B4-BE49-F238E27FC236}">
                <a16:creationId xmlns:a16="http://schemas.microsoft.com/office/drawing/2014/main" id="{060BBF9D-AE24-B954-E683-53C475678D04}"/>
              </a:ext>
            </a:extLst>
          </p:cNvPr>
          <p:cNvSpPr/>
          <p:nvPr/>
        </p:nvSpPr>
        <p:spPr>
          <a:xfrm>
            <a:off x="663894" y="5029201"/>
            <a:ext cx="792699" cy="792699"/>
          </a:xfrm>
          <a:prstGeom prst="ellipse">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0F7CBD81-278D-EB71-B7CB-ABC8DB95788C}"/>
              </a:ext>
            </a:extLst>
          </p:cNvPr>
          <p:cNvPicPr>
            <a:picLocks noChangeAspect="1"/>
          </p:cNvPicPr>
          <p:nvPr/>
        </p:nvPicPr>
        <p:blipFill>
          <a:blip r:embed="rId3"/>
          <a:stretch>
            <a:fillRect/>
          </a:stretch>
        </p:blipFill>
        <p:spPr>
          <a:xfrm>
            <a:off x="801862" y="2695574"/>
            <a:ext cx="492351" cy="471836"/>
          </a:xfrm>
          <a:prstGeom prst="rect">
            <a:avLst/>
          </a:prstGeom>
        </p:spPr>
      </p:pic>
      <p:pic>
        <p:nvPicPr>
          <p:cNvPr id="16" name="Picture 15">
            <a:extLst>
              <a:ext uri="{FF2B5EF4-FFF2-40B4-BE49-F238E27FC236}">
                <a16:creationId xmlns:a16="http://schemas.microsoft.com/office/drawing/2014/main" id="{39CE1EDE-D2C4-42F9-BCBA-D08FCDBB22E4}"/>
              </a:ext>
            </a:extLst>
          </p:cNvPr>
          <p:cNvPicPr>
            <a:picLocks noChangeAspect="1"/>
          </p:cNvPicPr>
          <p:nvPr/>
        </p:nvPicPr>
        <p:blipFill>
          <a:blip r:embed="rId4"/>
          <a:stretch>
            <a:fillRect/>
          </a:stretch>
        </p:blipFill>
        <p:spPr>
          <a:xfrm>
            <a:off x="842367" y="3952136"/>
            <a:ext cx="481938" cy="481938"/>
          </a:xfrm>
          <a:prstGeom prst="rect">
            <a:avLst/>
          </a:prstGeom>
        </p:spPr>
      </p:pic>
      <p:pic>
        <p:nvPicPr>
          <p:cNvPr id="18" name="Picture 17">
            <a:extLst>
              <a:ext uri="{FF2B5EF4-FFF2-40B4-BE49-F238E27FC236}">
                <a16:creationId xmlns:a16="http://schemas.microsoft.com/office/drawing/2014/main" id="{1D1DB65A-13DC-E74D-EA2D-45121813808C}"/>
              </a:ext>
            </a:extLst>
          </p:cNvPr>
          <p:cNvPicPr>
            <a:picLocks noChangeAspect="1"/>
          </p:cNvPicPr>
          <p:nvPr/>
        </p:nvPicPr>
        <p:blipFill>
          <a:blip r:embed="rId5"/>
          <a:stretch>
            <a:fillRect/>
          </a:stretch>
        </p:blipFill>
        <p:spPr>
          <a:xfrm>
            <a:off x="822883" y="5178560"/>
            <a:ext cx="469888" cy="469888"/>
          </a:xfrm>
          <a:prstGeom prst="rect">
            <a:avLst/>
          </a:prstGeom>
        </p:spPr>
      </p:pic>
    </p:spTree>
    <p:extLst>
      <p:ext uri="{BB962C8B-B14F-4D97-AF65-F5344CB8AC3E}">
        <p14:creationId xmlns:p14="http://schemas.microsoft.com/office/powerpoint/2010/main" val="2542436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34"/>
          <p:cNvSpPr txBox="1">
            <a:spLocks noGrp="1"/>
          </p:cNvSpPr>
          <p:nvPr>
            <p:ph type="ctrTitle"/>
          </p:nvPr>
        </p:nvSpPr>
        <p:spPr>
          <a:prstGeom prst="rect">
            <a:avLst/>
          </a:prstGeom>
          <a:noFill/>
          <a:ln>
            <a:noFill/>
          </a:ln>
        </p:spPr>
        <p:txBody>
          <a:bodyPr spcFirstLastPara="1" wrap="square" lIns="91425" tIns="45700" rIns="91425" bIns="45700" anchor="t" anchorCtr="0">
            <a:noAutofit/>
          </a:bodyPr>
          <a:lstStyle/>
          <a:p>
            <a:pPr>
              <a:buClr>
                <a:schemeClr val="dk2"/>
              </a:buClr>
              <a:buSzPts val="4400"/>
            </a:pPr>
            <a:r>
              <a:rPr lang="en-US" dirty="0"/>
              <a:t>Responsible investing strategies: </a:t>
            </a:r>
            <a:r>
              <a:rPr lang="en-CA" dirty="0">
                <a:effectLst/>
              </a:rPr>
              <a:t>Negative/exclusionary screening </a:t>
            </a:r>
            <a:r>
              <a:rPr lang="en-US" dirty="0"/>
              <a:t>(avoiding certain industries)</a:t>
            </a:r>
          </a:p>
        </p:txBody>
      </p:sp>
      <p:sp>
        <p:nvSpPr>
          <p:cNvPr id="320" name="Google Shape;320;p34"/>
          <p:cNvSpPr txBox="1">
            <a:spLocks noGrp="1"/>
          </p:cNvSpPr>
          <p:nvPr>
            <p:ph type="subTitle" idx="1"/>
          </p:nvPr>
        </p:nvSpPr>
        <p:spPr>
          <a:xfrm>
            <a:off x="1624671" y="2454967"/>
            <a:ext cx="8656185" cy="1011977"/>
          </a:xfrm>
          <a:prstGeom prst="rect">
            <a:avLst/>
          </a:prstGeom>
          <a:noFill/>
          <a:ln>
            <a:noFill/>
          </a:ln>
        </p:spPr>
        <p:txBody>
          <a:bodyPr spcFirstLastPara="1" wrap="square" lIns="91425" tIns="45700" rIns="91425" bIns="45700" anchor="t" anchorCtr="0">
            <a:noAutofit/>
          </a:bodyPr>
          <a:lstStyle/>
          <a:p>
            <a:pPr marL="0" indent="0">
              <a:buNone/>
            </a:pPr>
            <a:r>
              <a:rPr lang="en-US" sz="1600" b="1" dirty="0">
                <a:cs typeface="Arial"/>
              </a:rPr>
              <a:t>Definition:</a:t>
            </a:r>
            <a:r>
              <a:rPr lang="en-US" sz="1600" dirty="0">
                <a:cs typeface="Arial"/>
              </a:rPr>
              <a:t> This is like making a list of industries or companies you </a:t>
            </a:r>
            <a:r>
              <a:rPr lang="en-US" sz="1600" i="1" dirty="0">
                <a:cs typeface="Arial"/>
              </a:rPr>
              <a:t>don't want </a:t>
            </a:r>
            <a:r>
              <a:rPr lang="en-US" sz="1600" dirty="0">
                <a:cs typeface="Arial"/>
              </a:rPr>
              <a:t>to invest in because they do things that go against your values.</a:t>
            </a:r>
          </a:p>
        </p:txBody>
      </p:sp>
      <p:sp>
        <p:nvSpPr>
          <p:cNvPr id="2" name="Slide Number Placeholder 1">
            <a:extLst>
              <a:ext uri="{FF2B5EF4-FFF2-40B4-BE49-F238E27FC236}">
                <a16:creationId xmlns:a16="http://schemas.microsoft.com/office/drawing/2014/main" id="{8A466CFD-AA38-D7E5-8572-4D6DE7AA471F}"/>
              </a:ext>
            </a:extLst>
          </p:cNvPr>
          <p:cNvSpPr>
            <a:spLocks noGrp="1"/>
          </p:cNvSpPr>
          <p:nvPr>
            <p:ph type="sldNum" sz="quarter" idx="12"/>
          </p:nvPr>
        </p:nvSpPr>
        <p:spPr/>
        <p:txBody>
          <a:bodyPr/>
          <a:lstStyle/>
          <a:p>
            <a:fld id="{DFDF98CC-160E-494C-8C3C-8CDC5FA257DE}" type="slidenum">
              <a:rPr lang="en-US" smtClean="0"/>
              <a:t>9</a:t>
            </a:fld>
            <a:endParaRPr lang="en-US" dirty="0"/>
          </a:p>
        </p:txBody>
      </p:sp>
      <p:sp>
        <p:nvSpPr>
          <p:cNvPr id="5" name="Google Shape;320;p34">
            <a:extLst>
              <a:ext uri="{FF2B5EF4-FFF2-40B4-BE49-F238E27FC236}">
                <a16:creationId xmlns:a16="http://schemas.microsoft.com/office/drawing/2014/main" id="{81B506EC-420F-409C-7378-8E88539913EA}"/>
              </a:ext>
            </a:extLst>
          </p:cNvPr>
          <p:cNvSpPr txBox="1">
            <a:spLocks/>
          </p:cNvSpPr>
          <p:nvPr/>
        </p:nvSpPr>
        <p:spPr>
          <a:xfrm>
            <a:off x="1624671" y="3653175"/>
            <a:ext cx="8656185" cy="1011977"/>
          </a:xfrm>
          <a:prstGeom prst="rect">
            <a:avLst/>
          </a:prstGeom>
          <a:noFill/>
          <a:ln>
            <a:noFill/>
          </a:ln>
        </p:spPr>
        <p:txBody>
          <a:bodyPr spcFirstLastPara="1" wrap="square" lIns="91425" tIns="45700" rIns="91425" bIns="45700" anchor="t" anchorCtr="0">
            <a:noAutofit/>
          </a:bodyPr>
          <a:lstStyle>
            <a:lvl1pPr marL="342900" indent="-342900" algn="l" defTabSz="914400" rtl="0" eaLnBrk="1" latinLnBrk="0" hangingPunct="1">
              <a:lnSpc>
                <a:spcPct val="100000"/>
              </a:lnSpc>
              <a:spcBef>
                <a:spcPts val="1000"/>
              </a:spcBef>
              <a:buClr>
                <a:srgbClr val="A2AAAD"/>
              </a:buClr>
              <a:buFont typeface="Arial" panose="020B0604020202020204" pitchFamily="34" charset="0"/>
              <a:buChar char="•"/>
              <a:defRPr sz="2500" i="0" kern="1200">
                <a:solidFill>
                  <a:schemeClr val="tx1"/>
                </a:solidFill>
                <a:latin typeface="Century Gothic" panose="020B0502020202020204" pitchFamily="34" charset="0"/>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indent="0">
              <a:buNone/>
            </a:pPr>
            <a:r>
              <a:rPr lang="en-US" sz="1600" b="1" dirty="0">
                <a:cs typeface="Arial"/>
              </a:rPr>
              <a:t>Description:</a:t>
            </a:r>
            <a:r>
              <a:rPr lang="en-US" sz="1600" dirty="0">
                <a:cs typeface="Arial"/>
              </a:rPr>
              <a:t> </a:t>
            </a:r>
            <a:r>
              <a:rPr lang="en-CA" sz="1600" dirty="0">
                <a:solidFill>
                  <a:srgbClr val="000000"/>
                </a:solidFill>
                <a:effectLst/>
              </a:rPr>
              <a:t>Imagine you care a lot about the environment and don’t want to support companies that harm it. You may decide to avoid investing in companies that negatively impact the environment.</a:t>
            </a:r>
          </a:p>
        </p:txBody>
      </p:sp>
      <p:sp>
        <p:nvSpPr>
          <p:cNvPr id="7" name="Google Shape;320;p34">
            <a:extLst>
              <a:ext uri="{FF2B5EF4-FFF2-40B4-BE49-F238E27FC236}">
                <a16:creationId xmlns:a16="http://schemas.microsoft.com/office/drawing/2014/main" id="{636F65EA-44DB-9B7B-6FE0-B34E5432A811}"/>
              </a:ext>
            </a:extLst>
          </p:cNvPr>
          <p:cNvSpPr txBox="1">
            <a:spLocks/>
          </p:cNvSpPr>
          <p:nvPr/>
        </p:nvSpPr>
        <p:spPr>
          <a:xfrm>
            <a:off x="1624671" y="5123858"/>
            <a:ext cx="8656185" cy="1011977"/>
          </a:xfrm>
          <a:prstGeom prst="rect">
            <a:avLst/>
          </a:prstGeom>
          <a:noFill/>
          <a:ln>
            <a:noFill/>
          </a:ln>
        </p:spPr>
        <p:txBody>
          <a:bodyPr spcFirstLastPara="1" wrap="square" lIns="91425" tIns="45700" rIns="91425" bIns="45700" anchor="t" anchorCtr="0">
            <a:noAutofit/>
          </a:bodyPr>
          <a:lstStyle>
            <a:lvl1pPr marL="342900" indent="-342900" algn="l" defTabSz="914400" rtl="0" eaLnBrk="1" latinLnBrk="0" hangingPunct="1">
              <a:lnSpc>
                <a:spcPct val="100000"/>
              </a:lnSpc>
              <a:spcBef>
                <a:spcPts val="1000"/>
              </a:spcBef>
              <a:buClr>
                <a:srgbClr val="A2AAAD"/>
              </a:buClr>
              <a:buFont typeface="Arial" panose="020B0604020202020204" pitchFamily="34" charset="0"/>
              <a:buChar char="•"/>
              <a:defRPr sz="2500" i="0" kern="1200">
                <a:solidFill>
                  <a:schemeClr val="tx1"/>
                </a:solidFill>
                <a:latin typeface="Century Gothic" panose="020B0502020202020204" pitchFamily="34" charset="0"/>
                <a:ea typeface="+mn-ea"/>
                <a:cs typeface="+mn-cs"/>
              </a:defRPr>
            </a:lvl1pPr>
            <a:lvl2pPr marL="457200" indent="0" algn="ctr"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indent="0">
              <a:buNone/>
            </a:pPr>
            <a:r>
              <a:rPr lang="en-US" sz="1600" b="1" dirty="0">
                <a:cs typeface="Arial"/>
              </a:rPr>
              <a:t>Example:</a:t>
            </a:r>
            <a:r>
              <a:rPr lang="en-US" sz="1600" dirty="0">
                <a:cs typeface="Arial"/>
              </a:rPr>
              <a:t> </a:t>
            </a:r>
            <a:r>
              <a:rPr lang="en-CA" sz="1600" dirty="0">
                <a:solidFill>
                  <a:srgbClr val="000000"/>
                </a:solidFill>
                <a:effectLst/>
              </a:rPr>
              <a:t>Choosing to avoid investments in companies involved in the fossil fuel industry, like oil and gas companies.</a:t>
            </a:r>
          </a:p>
        </p:txBody>
      </p:sp>
      <p:sp>
        <p:nvSpPr>
          <p:cNvPr id="3" name="Oval 2">
            <a:extLst>
              <a:ext uri="{FF2B5EF4-FFF2-40B4-BE49-F238E27FC236}">
                <a16:creationId xmlns:a16="http://schemas.microsoft.com/office/drawing/2014/main" id="{11BA60E0-D389-A46D-918B-98FD2FA53623}"/>
              </a:ext>
            </a:extLst>
          </p:cNvPr>
          <p:cNvSpPr/>
          <p:nvPr/>
        </p:nvSpPr>
        <p:spPr>
          <a:xfrm>
            <a:off x="663894" y="2454967"/>
            <a:ext cx="792699" cy="792699"/>
          </a:xfrm>
          <a:prstGeom prst="ellipse">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07A89D10-148C-51A0-EE5F-25B46C40D2E0}"/>
              </a:ext>
            </a:extLst>
          </p:cNvPr>
          <p:cNvSpPr/>
          <p:nvPr/>
        </p:nvSpPr>
        <p:spPr>
          <a:xfrm>
            <a:off x="663894" y="3763067"/>
            <a:ext cx="792699" cy="792699"/>
          </a:xfrm>
          <a:prstGeom prst="ellipse">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1544D719-B0B1-3E9D-DEE9-0579478E8B63}"/>
              </a:ext>
            </a:extLst>
          </p:cNvPr>
          <p:cNvSpPr/>
          <p:nvPr/>
        </p:nvSpPr>
        <p:spPr>
          <a:xfrm>
            <a:off x="663894" y="5109267"/>
            <a:ext cx="792699" cy="792699"/>
          </a:xfrm>
          <a:prstGeom prst="ellipse">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348D360F-E961-1233-F43C-8884A4B52E95}"/>
              </a:ext>
            </a:extLst>
          </p:cNvPr>
          <p:cNvPicPr>
            <a:picLocks noChangeAspect="1"/>
          </p:cNvPicPr>
          <p:nvPr/>
        </p:nvPicPr>
        <p:blipFill>
          <a:blip r:embed="rId3"/>
          <a:stretch>
            <a:fillRect/>
          </a:stretch>
        </p:blipFill>
        <p:spPr>
          <a:xfrm>
            <a:off x="798694" y="5216359"/>
            <a:ext cx="523098" cy="523098"/>
          </a:xfrm>
          <a:prstGeom prst="rect">
            <a:avLst/>
          </a:prstGeom>
        </p:spPr>
      </p:pic>
      <p:pic>
        <p:nvPicPr>
          <p:cNvPr id="9" name="Picture 8">
            <a:extLst>
              <a:ext uri="{FF2B5EF4-FFF2-40B4-BE49-F238E27FC236}">
                <a16:creationId xmlns:a16="http://schemas.microsoft.com/office/drawing/2014/main" id="{4E48196D-BCE9-775F-D85E-55C7BAED3E74}"/>
              </a:ext>
            </a:extLst>
          </p:cNvPr>
          <p:cNvPicPr>
            <a:picLocks noChangeAspect="1"/>
          </p:cNvPicPr>
          <p:nvPr/>
        </p:nvPicPr>
        <p:blipFill>
          <a:blip r:embed="rId4"/>
          <a:stretch>
            <a:fillRect/>
          </a:stretch>
        </p:blipFill>
        <p:spPr>
          <a:xfrm>
            <a:off x="798405" y="2610106"/>
            <a:ext cx="505690" cy="505690"/>
          </a:xfrm>
          <a:prstGeom prst="rect">
            <a:avLst/>
          </a:prstGeom>
        </p:spPr>
      </p:pic>
      <p:pic>
        <p:nvPicPr>
          <p:cNvPr id="10" name="Picture 9">
            <a:extLst>
              <a:ext uri="{FF2B5EF4-FFF2-40B4-BE49-F238E27FC236}">
                <a16:creationId xmlns:a16="http://schemas.microsoft.com/office/drawing/2014/main" id="{3FF99300-0F4A-29E6-519A-7C6C71B34031}"/>
              </a:ext>
            </a:extLst>
          </p:cNvPr>
          <p:cNvPicPr>
            <a:picLocks noChangeAspect="1"/>
          </p:cNvPicPr>
          <p:nvPr/>
        </p:nvPicPr>
        <p:blipFill>
          <a:blip r:embed="rId5"/>
          <a:stretch>
            <a:fillRect/>
          </a:stretch>
        </p:blipFill>
        <p:spPr>
          <a:xfrm>
            <a:off x="804798" y="3873833"/>
            <a:ext cx="505196" cy="505196"/>
          </a:xfrm>
          <a:prstGeom prst="rect">
            <a:avLst/>
          </a:prstGeom>
        </p:spPr>
      </p:pic>
    </p:spTree>
    <p:extLst>
      <p:ext uri="{BB962C8B-B14F-4D97-AF65-F5344CB8AC3E}">
        <p14:creationId xmlns:p14="http://schemas.microsoft.com/office/powerpoint/2010/main" val="39631953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5"/>
</p:tagLst>
</file>

<file path=ppt/theme/theme1.xml><?xml version="1.0" encoding="utf-8"?>
<a:theme xmlns:a="http://schemas.openxmlformats.org/drawingml/2006/main" name="GestaltVTI">
  <a:themeElements>
    <a:clrScheme name="AnalogousFromDarkSeedLeftStep">
      <a:dk1>
        <a:srgbClr val="000000"/>
      </a:dk1>
      <a:lt1>
        <a:srgbClr val="FFFFFF"/>
      </a:lt1>
      <a:dk2>
        <a:srgbClr val="1E301B"/>
      </a:dk2>
      <a:lt2>
        <a:srgbClr val="F1F0F3"/>
      </a:lt2>
      <a:accent1>
        <a:srgbClr val="85AE23"/>
      </a:accent1>
      <a:accent2>
        <a:srgbClr val="B4A118"/>
      </a:accent2>
      <a:accent3>
        <a:srgbClr val="E2802D"/>
      </a:accent3>
      <a:accent4>
        <a:srgbClr val="D1231C"/>
      </a:accent4>
      <a:accent5>
        <a:srgbClr val="E22D71"/>
      </a:accent5>
      <a:accent6>
        <a:srgbClr val="D11CAB"/>
      </a:accent6>
      <a:hlink>
        <a:srgbClr val="C34D66"/>
      </a:hlink>
      <a:folHlink>
        <a:srgbClr val="7F7F7F"/>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946</TotalTime>
  <Words>1959</Words>
  <Application>Microsoft Macintosh PowerPoint</Application>
  <PresentationFormat>Widescreen</PresentationFormat>
  <Paragraphs>185</Paragraphs>
  <Slides>21</Slides>
  <Notes>20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Bierstadt</vt:lpstr>
      <vt:lpstr>Calibri</vt:lpstr>
      <vt:lpstr>Century Gothic</vt:lpstr>
      <vt:lpstr>GestaltVTI</vt:lpstr>
      <vt:lpstr>Asset classes and sustainable investing</vt:lpstr>
      <vt:lpstr>Sustainable investing – What is it?</vt:lpstr>
      <vt:lpstr>ESG factors – What does that mean?</vt:lpstr>
      <vt:lpstr>Key terms</vt:lpstr>
      <vt:lpstr>Examples of companies that have been recognized for demonstrating sustainable or positive ESG practices</vt:lpstr>
      <vt:lpstr>Why choose  sustainable investments?</vt:lpstr>
      <vt:lpstr>The 2023 Investor Opinion Survey from the Responsible Investment Association (RIA) shows that a strong majority of Canadian investors continue to express interest in responsible investments. The report found that:</vt:lpstr>
      <vt:lpstr>Responsible investing strategies: ESG integration (supplementing traditional financial analysis)</vt:lpstr>
      <vt:lpstr>Responsible investing strategies: Negative/exclusionary screening (avoiding certain industries)</vt:lpstr>
      <vt:lpstr>Responsible investing strategies: Positive/best-in-class screening (investing based on positive sustainability criteria)</vt:lpstr>
      <vt:lpstr>Responsible investment strategies: Thematic investing (investing in specific environmental or social themes)</vt:lpstr>
      <vt:lpstr>Responsible investing strategies: Impact investing (investing for positive social and environmental impact)</vt:lpstr>
      <vt:lpstr>Asset classes</vt:lpstr>
      <vt:lpstr>Steps involved in building a sustainable  investment fund</vt:lpstr>
      <vt:lpstr>Environmental criteria</vt:lpstr>
      <vt:lpstr>Social criteria</vt:lpstr>
      <vt:lpstr>Governance criteria</vt:lpstr>
      <vt:lpstr>Create a sustainable investment fund based on personal criteria/beliefs</vt:lpstr>
      <vt:lpstr>Example: Partial concept map You should tailor your portfolio to match your values and financial goals!</vt:lpstr>
      <vt:lpstr>Examples of sustainable investments offered by  Fidelity Investments Canada</vt:lpstr>
      <vt:lpstr>Examples of ESG-compliant stocks and other investments in  each asset class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Gagliardi, Monica</dc:creator>
  <cp:lastModifiedBy>Walter Goschen</cp:lastModifiedBy>
  <cp:revision>162</cp:revision>
  <dcterms:created xsi:type="dcterms:W3CDTF">2023-10-22T21:01:04Z</dcterms:created>
  <dcterms:modified xsi:type="dcterms:W3CDTF">2024-09-06T17:03:00Z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873328-34e0-4f6c-84cb-dd757c63c1a0_Enabled">
    <vt:lpwstr>true</vt:lpwstr>
  </property>
  <property fmtid="{D5CDD505-2E9C-101B-9397-08002B2CF9AE}" pid="3" name="MSIP_Label_be873328-34e0-4f6c-84cb-dd757c63c1a0_SetDate">
    <vt:lpwstr>2023-11-01T18:04:36Z</vt:lpwstr>
  </property>
  <property fmtid="{D5CDD505-2E9C-101B-9397-08002B2CF9AE}" pid="4" name="MSIP_Label_be873328-34e0-4f6c-84cb-dd757c63c1a0_Method">
    <vt:lpwstr>Privileged</vt:lpwstr>
  </property>
  <property fmtid="{D5CDD505-2E9C-101B-9397-08002B2CF9AE}" pid="5" name="MSIP_Label_be873328-34e0-4f6c-84cb-dd757c63c1a0_Name">
    <vt:lpwstr>FIL-Internal</vt:lpwstr>
  </property>
  <property fmtid="{D5CDD505-2E9C-101B-9397-08002B2CF9AE}" pid="6" name="MSIP_Label_be873328-34e0-4f6c-84cb-dd757c63c1a0_SiteId">
    <vt:lpwstr>6b94db52-3791-432c-b97e-871411cd202e</vt:lpwstr>
  </property>
  <property fmtid="{D5CDD505-2E9C-101B-9397-08002B2CF9AE}" pid="7" name="MSIP_Label_be873328-34e0-4f6c-84cb-dd757c63c1a0_ActionId">
    <vt:lpwstr>ee0202de-5cf6-46c2-8a21-1c0b412b413b</vt:lpwstr>
  </property>
  <property fmtid="{D5CDD505-2E9C-101B-9397-08002B2CF9AE}" pid="8" name="MSIP_Label_be873328-34e0-4f6c-84cb-dd757c63c1a0_ContentBits">
    <vt:lpwstr>0</vt:lpwstr>
  </property>
</Properties>
</file>