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notesMasterIdLst>
    <p:notesMasterId r:id="rId16"/>
  </p:notesMasterIdLst>
  <p:sldIdLst>
    <p:sldId id="286" r:id="rId2"/>
    <p:sldId id="279" r:id="rId3"/>
    <p:sldId id="280" r:id="rId4"/>
    <p:sldId id="278" r:id="rId5"/>
    <p:sldId id="277" r:id="rId6"/>
    <p:sldId id="282" r:id="rId7"/>
    <p:sldId id="275" r:id="rId8"/>
    <p:sldId id="268" r:id="rId9"/>
    <p:sldId id="267" r:id="rId10"/>
    <p:sldId id="266" r:id="rId11"/>
    <p:sldId id="283" r:id="rId12"/>
    <p:sldId id="284" r:id="rId13"/>
    <p:sldId id="285" r:id="rId14"/>
    <p:sldId id="25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429C636-1258-1300-6AF9-A1C07C859FB5}" name="Gagliardi, Monica" initials="GM" userId="S::monica.flores@fidelity.ca::403ed6f2-ccb6-4a32-97e9-f49bef3accc9" providerId="AD"/>
  <p188:author id="{DF88A69D-1FA6-9820-9E52-8F80F4157C52}" name="Young, Alexandra" initials="YA" userId="S::alexandra.young@fidelity.ca::352ee25d-62a0-42da-b6b2-af7e76994482" providerId="AD"/>
  <p188:author id="{E972F8CF-B59F-7B46-CD8D-153C09311A4D}" name="Gill, Ravina" initials="GR" userId="S::ravina.gill@fidelity.ca::4ab046ad-39f6-4281-85c3-6be506179019" providerId="AD"/>
  <p188:author id="{0A16D4D1-4734-95FF-367D-C374CF13C49F}" name="Ponce, Vanessa" initials="PV" userId="S::vanessa.ponce@fidelity.ca::30c8e74a-fa94-4ed1-b031-97ff44e964e5" providerId="AD"/>
  <p188:author id="{E34789F2-C444-EAB7-7B99-F93D7A14117D}" name="Darien Desroches" initials="DD" userId="c7371e85daf18b3f"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5885"/>
    <a:srgbClr val="333F48"/>
    <a:srgbClr val="6ABD4A"/>
    <a:srgbClr val="B9E5F0"/>
    <a:srgbClr val="F2A900"/>
    <a:srgbClr val="8BD3E6"/>
    <a:srgbClr val="85AE23"/>
    <a:srgbClr val="A2AA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275" autoAdjust="0"/>
    <p:restoredTop sz="94660"/>
  </p:normalViewPr>
  <p:slideViewPr>
    <p:cSldViewPr snapToGrid="0">
      <p:cViewPr varScale="1">
        <p:scale>
          <a:sx n="117" d="100"/>
          <a:sy n="117" d="100"/>
        </p:scale>
        <p:origin x="200" y="1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79444D-42D3-4CC0-927A-FF18E050527A}" type="datetimeFigureOut">
              <a:t>9/6/24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96D0F3-C04C-4EB4-93F2-B3F04278AF65}" type="slidenum">
              <a:t>‹#›</a:t>
            </a:fld>
            <a:endParaRPr lang="en-US"/>
          </a:p>
        </p:txBody>
      </p:sp>
    </p:spTree>
    <p:extLst>
      <p:ext uri="{BB962C8B-B14F-4D97-AF65-F5344CB8AC3E}">
        <p14:creationId xmlns:p14="http://schemas.microsoft.com/office/powerpoint/2010/main" val="3048591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a:extLst>
            <a:ext uri="{FF2B5EF4-FFF2-40B4-BE49-F238E27FC236}">
              <a16:creationId xmlns:a16="http://schemas.microsoft.com/office/drawing/2014/main" id="{FBFB1C10-891D-8EA6-5024-C6BCD7F29467}"/>
            </a:ext>
          </a:extLst>
        </p:cNvPr>
        <p:cNvGrpSpPr/>
        <p:nvPr/>
      </p:nvGrpSpPr>
      <p:grpSpPr>
        <a:xfrm>
          <a:off x="0" y="0"/>
          <a:ext cx="0" cy="0"/>
          <a:chOff x="0" y="0"/>
          <a:chExt cx="0" cy="0"/>
        </a:xfrm>
      </p:grpSpPr>
      <p:sp>
        <p:nvSpPr>
          <p:cNvPr id="243" name="Google Shape;243;p4:notes">
            <a:extLst>
              <a:ext uri="{FF2B5EF4-FFF2-40B4-BE49-F238E27FC236}">
                <a16:creationId xmlns:a16="http://schemas.microsoft.com/office/drawing/2014/main" id="{3908762C-D5E1-42DC-F772-6238E6A78748}"/>
              </a:ext>
            </a:extLst>
          </p:cNvPr>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12</a:t>
            </a:fld>
            <a:endParaRPr/>
          </a:p>
        </p:txBody>
      </p:sp>
      <p:sp>
        <p:nvSpPr>
          <p:cNvPr id="244" name="Google Shape;244;p4:notes">
            <a:extLst>
              <a:ext uri="{FF2B5EF4-FFF2-40B4-BE49-F238E27FC236}">
                <a16:creationId xmlns:a16="http://schemas.microsoft.com/office/drawing/2014/main" id="{F5D9E194-606F-18C3-598A-7510EAD2E134}"/>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a:extLst>
              <a:ext uri="{FF2B5EF4-FFF2-40B4-BE49-F238E27FC236}">
                <a16:creationId xmlns:a16="http://schemas.microsoft.com/office/drawing/2014/main" id="{706606AC-56EC-A75B-0847-DD670A3824B5}"/>
              </a:ext>
            </a:extLst>
          </p:cNvPr>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133422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p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7" name="Google Shape;267;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896780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2" name="Google Shape;232;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4</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p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4" name="Google Shape;254;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a:extLst>
            <a:ext uri="{FF2B5EF4-FFF2-40B4-BE49-F238E27FC236}">
              <a16:creationId xmlns:a16="http://schemas.microsoft.com/office/drawing/2014/main" id="{FBFB1C10-891D-8EA6-5024-C6BCD7F29467}"/>
            </a:ext>
          </a:extLst>
        </p:cNvPr>
        <p:cNvGrpSpPr/>
        <p:nvPr/>
      </p:nvGrpSpPr>
      <p:grpSpPr>
        <a:xfrm>
          <a:off x="0" y="0"/>
          <a:ext cx="0" cy="0"/>
          <a:chOff x="0" y="0"/>
          <a:chExt cx="0" cy="0"/>
        </a:xfrm>
      </p:grpSpPr>
      <p:sp>
        <p:nvSpPr>
          <p:cNvPr id="243" name="Google Shape;243;p4:notes">
            <a:extLst>
              <a:ext uri="{FF2B5EF4-FFF2-40B4-BE49-F238E27FC236}">
                <a16:creationId xmlns:a16="http://schemas.microsoft.com/office/drawing/2014/main" id="{3908762C-D5E1-42DC-F772-6238E6A78748}"/>
              </a:ext>
            </a:extLst>
          </p:cNvPr>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6</a:t>
            </a:fld>
            <a:endParaRPr/>
          </a:p>
        </p:txBody>
      </p:sp>
      <p:sp>
        <p:nvSpPr>
          <p:cNvPr id="244" name="Google Shape;244;p4:notes">
            <a:extLst>
              <a:ext uri="{FF2B5EF4-FFF2-40B4-BE49-F238E27FC236}">
                <a16:creationId xmlns:a16="http://schemas.microsoft.com/office/drawing/2014/main" id="{F5D9E194-606F-18C3-598A-7510EAD2E134}"/>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a:extLst>
              <a:ext uri="{FF2B5EF4-FFF2-40B4-BE49-F238E27FC236}">
                <a16:creationId xmlns:a16="http://schemas.microsoft.com/office/drawing/2014/main" id="{706606AC-56EC-A75B-0847-DD670A3824B5}"/>
              </a:ext>
            </a:extLst>
          </p:cNvPr>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523986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p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7" name="Google Shape;267;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Google Shape;316;p1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7" name="Google Shape;317;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1"/>
        <p:cNvGrpSpPr/>
        <p:nvPr/>
      </p:nvGrpSpPr>
      <p:grpSpPr>
        <a:xfrm>
          <a:off x="0" y="0"/>
          <a:ext cx="0" cy="0"/>
          <a:chOff x="0" y="0"/>
          <a:chExt cx="0" cy="0"/>
        </a:xfrm>
      </p:grpSpPr>
      <p:sp>
        <p:nvSpPr>
          <p:cNvPr id="322" name="Google Shape;322;p1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23" name="Google Shape;323;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a:extLst>
            <a:ext uri="{FF2B5EF4-FFF2-40B4-BE49-F238E27FC236}">
              <a16:creationId xmlns:a16="http://schemas.microsoft.com/office/drawing/2014/main" id="{FBFB1C10-891D-8EA6-5024-C6BCD7F29467}"/>
            </a:ext>
          </a:extLst>
        </p:cNvPr>
        <p:cNvGrpSpPr/>
        <p:nvPr/>
      </p:nvGrpSpPr>
      <p:grpSpPr>
        <a:xfrm>
          <a:off x="0" y="0"/>
          <a:ext cx="0" cy="0"/>
          <a:chOff x="0" y="0"/>
          <a:chExt cx="0" cy="0"/>
        </a:xfrm>
      </p:grpSpPr>
      <p:sp>
        <p:nvSpPr>
          <p:cNvPr id="243" name="Google Shape;243;p4:notes">
            <a:extLst>
              <a:ext uri="{FF2B5EF4-FFF2-40B4-BE49-F238E27FC236}">
                <a16:creationId xmlns:a16="http://schemas.microsoft.com/office/drawing/2014/main" id="{3908762C-D5E1-42DC-F772-6238E6A78748}"/>
              </a:ext>
            </a:extLst>
          </p:cNvPr>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11</a:t>
            </a:fld>
            <a:endParaRPr/>
          </a:p>
        </p:txBody>
      </p:sp>
      <p:sp>
        <p:nvSpPr>
          <p:cNvPr id="244" name="Google Shape;244;p4:notes">
            <a:extLst>
              <a:ext uri="{FF2B5EF4-FFF2-40B4-BE49-F238E27FC236}">
                <a16:creationId xmlns:a16="http://schemas.microsoft.com/office/drawing/2014/main" id="{F5D9E194-606F-18C3-598A-7510EAD2E134}"/>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a:extLst>
              <a:ext uri="{FF2B5EF4-FFF2-40B4-BE49-F238E27FC236}">
                <a16:creationId xmlns:a16="http://schemas.microsoft.com/office/drawing/2014/main" id="{706606AC-56EC-A75B-0847-DD670A3824B5}"/>
              </a:ext>
            </a:extLst>
          </p:cNvPr>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124204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Intro Video Slide">
    <p:bg>
      <p:bgPr>
        <a:solidFill>
          <a:schemeClr val="bg1"/>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730D1AF-36B8-4BB8-BD6A-71194F7BC31C}"/>
              </a:ext>
            </a:extLst>
          </p:cNvPr>
          <p:cNvSpPr>
            <a:spLocks noGrp="1"/>
          </p:cNvSpPr>
          <p:nvPr>
            <p:ph type="sldNum" sz="quarter" idx="12"/>
          </p:nvPr>
        </p:nvSpPr>
        <p:spPr/>
        <p:txBody>
          <a:bodyPr/>
          <a:lstStyle/>
          <a:p>
            <a:fld id="{DFDF98CC-160E-494C-8C3C-8CDC5FA257DE}" type="slidenum">
              <a:rPr lang="en-US" smtClean="0"/>
              <a:t>‹#›</a:t>
            </a:fld>
            <a:endParaRPr lang="en-US" dirty="0"/>
          </a:p>
        </p:txBody>
      </p:sp>
      <p:sp>
        <p:nvSpPr>
          <p:cNvPr id="7" name="Rectangle 6">
            <a:extLst>
              <a:ext uri="{FF2B5EF4-FFF2-40B4-BE49-F238E27FC236}">
                <a16:creationId xmlns:a16="http://schemas.microsoft.com/office/drawing/2014/main" id="{722FD5A5-A16C-00DE-E581-0AFD83A16CAB}"/>
              </a:ext>
            </a:extLst>
          </p:cNvPr>
          <p:cNvSpPr/>
          <p:nvPr userDrawn="1"/>
        </p:nvSpPr>
        <p:spPr>
          <a:xfrm>
            <a:off x="0" y="1323833"/>
            <a:ext cx="12192000" cy="4697555"/>
          </a:xfrm>
          <a:prstGeom prst="rect">
            <a:avLst/>
          </a:prstGeom>
          <a:solidFill>
            <a:srgbClr val="B9E5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96727316"/>
      </p:ext>
    </p:extLst>
  </p:cSld>
  <p:clrMapOvr>
    <a:masterClrMapping/>
  </p:clrMapOvr>
  <p:extLst>
    <p:ext uri="{DCECCB84-F9BA-43D5-87BE-67443E8EF086}">
      <p15:sldGuideLst xmlns:p15="http://schemas.microsoft.com/office/powerpoint/2012/main">
        <p15:guide id="1" orient="horz" pos="3793" userDrawn="1">
          <p15:clr>
            <a:srgbClr val="FBAE40"/>
          </p15:clr>
        </p15:guide>
        <p15:guide id="2" pos="325" userDrawn="1">
          <p15:clr>
            <a:srgbClr val="FBAE40"/>
          </p15:clr>
        </p15:guide>
        <p15:guide id="3" orient="horz" pos="731" userDrawn="1">
          <p15:clr>
            <a:srgbClr val="FBAE40"/>
          </p15:clr>
        </p15:guide>
        <p15:guide id="4" pos="7355"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F191C-AF68-4230-A7B2-F8F07B486EDC}"/>
              </a:ext>
            </a:extLst>
          </p:cNvPr>
          <p:cNvSpPr>
            <a:spLocks noGrp="1"/>
          </p:cNvSpPr>
          <p:nvPr>
            <p:ph type="title"/>
          </p:nvPr>
        </p:nvSpPr>
        <p:spPr>
          <a:xfrm>
            <a:off x="517870" y="978408"/>
            <a:ext cx="5020948" cy="2270641"/>
          </a:xfrm>
          <a:prstGeom prst="rect">
            <a:avLst/>
          </a:prstGeom>
        </p:spPr>
        <p:txBody>
          <a:bodyPr anchor="t">
            <a:noAutofit/>
          </a:bodyPr>
          <a:lstStyle>
            <a:lvl1pPr>
              <a:defRPr sz="4400"/>
            </a:lvl1pPr>
          </a:lstStyle>
          <a:p>
            <a:r>
              <a:rPr lang="en-US"/>
              <a:t>Click to edit Master title style</a:t>
            </a:r>
          </a:p>
        </p:txBody>
      </p:sp>
      <p:sp>
        <p:nvSpPr>
          <p:cNvPr id="3" name="Content Placeholder 2">
            <a:extLst>
              <a:ext uri="{FF2B5EF4-FFF2-40B4-BE49-F238E27FC236}">
                <a16:creationId xmlns:a16="http://schemas.microsoft.com/office/drawing/2014/main" id="{358F9F11-5FCF-4D7E-BA51-38CB84277DC9}"/>
              </a:ext>
            </a:extLst>
          </p:cNvPr>
          <p:cNvSpPr>
            <a:spLocks noGrp="1"/>
          </p:cNvSpPr>
          <p:nvPr>
            <p:ph idx="1"/>
          </p:nvPr>
        </p:nvSpPr>
        <p:spPr>
          <a:xfrm>
            <a:off x="6653182" y="987423"/>
            <a:ext cx="5020948" cy="4873625"/>
          </a:xfrm>
          <a:prstGeom prst="rect">
            <a:avLst/>
          </a:prstGeo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3B519B-06C0-41BC-95FB-FB1FE436375E}"/>
              </a:ext>
            </a:extLst>
          </p:cNvPr>
          <p:cNvSpPr>
            <a:spLocks noGrp="1"/>
          </p:cNvSpPr>
          <p:nvPr>
            <p:ph type="body" sz="half" idx="2"/>
          </p:nvPr>
        </p:nvSpPr>
        <p:spPr>
          <a:xfrm>
            <a:off x="517870" y="3361038"/>
            <a:ext cx="5020948" cy="2507949"/>
          </a:xfrm>
          <a:prstGeom prst="rect">
            <a:avLst/>
          </a:prstGeom>
        </p:spPr>
        <p:txBody>
          <a:bodyPr>
            <a:normAutofit/>
          </a:bodyPr>
          <a:lstStyle>
            <a:lvl1pPr marL="0" indent="0">
              <a:buNone/>
              <a:defRPr sz="2400" b="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B8B70C-015C-4832-AFF6-D033E022746B}"/>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BEF1A6FB-8C14-46D1-90A5-0FF11DE78632}"/>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782C585-6FA1-4E94-9C1C-A1DEDE551086}"/>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348907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98B43-D1CE-43F4-A367-EF1FE9688913}"/>
              </a:ext>
            </a:extLst>
          </p:cNvPr>
          <p:cNvSpPr>
            <a:spLocks noGrp="1"/>
          </p:cNvSpPr>
          <p:nvPr>
            <p:ph type="title"/>
          </p:nvPr>
        </p:nvSpPr>
        <p:spPr>
          <a:xfrm>
            <a:off x="517870" y="978408"/>
            <a:ext cx="5020948" cy="2270641"/>
          </a:xfrm>
          <a:prstGeom prst="rect">
            <a:avLst/>
          </a:prstGeom>
        </p:spPr>
        <p:txBody>
          <a:bodyPr anchor="t">
            <a:noAutofit/>
          </a:bodyPr>
          <a:lstStyle>
            <a:lvl1pPr>
              <a:defRPr sz="4400"/>
            </a:lvl1pPr>
          </a:lstStyle>
          <a:p>
            <a:r>
              <a:rPr lang="en-US"/>
              <a:t>Click to edit Master title style</a:t>
            </a:r>
          </a:p>
        </p:txBody>
      </p:sp>
      <p:sp>
        <p:nvSpPr>
          <p:cNvPr id="3" name="Picture Placeholder 2">
            <a:extLst>
              <a:ext uri="{FF2B5EF4-FFF2-40B4-BE49-F238E27FC236}">
                <a16:creationId xmlns:a16="http://schemas.microsoft.com/office/drawing/2014/main" id="{E2B73978-8CDF-4C0E-ABA1-7291A0347362}"/>
              </a:ext>
            </a:extLst>
          </p:cNvPr>
          <p:cNvSpPr>
            <a:spLocks noGrp="1"/>
          </p:cNvSpPr>
          <p:nvPr>
            <p:ph type="pic" idx="1"/>
          </p:nvPr>
        </p:nvSpPr>
        <p:spPr>
          <a:xfrm>
            <a:off x="6176990" y="995362"/>
            <a:ext cx="5027005"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45BECC62-ED45-451E-BEC5-A03C6A554D26}"/>
              </a:ext>
            </a:extLst>
          </p:cNvPr>
          <p:cNvSpPr>
            <a:spLocks noGrp="1"/>
          </p:cNvSpPr>
          <p:nvPr>
            <p:ph type="body" sz="half" idx="2"/>
          </p:nvPr>
        </p:nvSpPr>
        <p:spPr>
          <a:xfrm>
            <a:off x="517870" y="3340442"/>
            <a:ext cx="5020948" cy="2528545"/>
          </a:xfrm>
          <a:prstGeom prst="rect">
            <a:avLst/>
          </a:prstGeom>
        </p:spPr>
        <p:txBody>
          <a:bodyPr>
            <a:normAutofit/>
          </a:bodyPr>
          <a:lstStyle>
            <a:lvl1pPr marL="0" indent="0">
              <a:buNone/>
              <a:defRPr sz="2200" b="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1A7A86-B983-4315-9312-936B4FCF75FE}"/>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1E2E88C0-25A5-46F9-AB35-EAD50E6B913C}"/>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A0F9EA8-45AD-478E-8606-9328245BC8A6}"/>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28239963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F6B8E-1D8E-4105-9BBB-D53AD24B7381}"/>
              </a:ext>
            </a:extLst>
          </p:cNvPr>
          <p:cNvSpPr>
            <a:spLocks noGrp="1"/>
          </p:cNvSpPr>
          <p:nvPr>
            <p:ph type="title"/>
          </p:nvPr>
        </p:nvSpPr>
        <p:spPr>
          <a:xfrm>
            <a:off x="517870" y="978408"/>
            <a:ext cx="5021182" cy="4870457"/>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3825530-6629-4FEA-9670-EB21A2F5BA4F}"/>
              </a:ext>
            </a:extLst>
          </p:cNvPr>
          <p:cNvSpPr>
            <a:spLocks noGrp="1"/>
          </p:cNvSpPr>
          <p:nvPr>
            <p:ph type="body" orient="vert" idx="1"/>
          </p:nvPr>
        </p:nvSpPr>
        <p:spPr>
          <a:xfrm>
            <a:off x="6662168" y="969264"/>
            <a:ext cx="5021182" cy="4870457"/>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664C7A-A73F-46F5-BC33-696671DAEEE7}"/>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512B3CC0-B649-4509-A4B6-DF9D20EFACE6}"/>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2CECCCA-3F2A-46F3-BF45-7C862FF1D752}"/>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6797751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D7BD47B-C187-494C-812F-46BE0040B915}"/>
              </a:ext>
              <a:ext uri="{C183D7F6-B498-43B3-948B-1728B52AA6E4}">
                <adec:decorative xmlns:adec="http://schemas.microsoft.com/office/drawing/2017/decorative" val="1"/>
              </a:ext>
            </a:extLst>
          </p:cNvPr>
          <p:cNvSpPr/>
          <p:nvPr/>
        </p:nvSpPr>
        <p:spPr>
          <a:xfrm>
            <a:off x="0" y="0"/>
            <a:ext cx="12188952" cy="6857995"/>
          </a:xfrm>
          <a:prstGeom prst="rect">
            <a:avLst/>
          </a:prstGeom>
          <a:solidFill>
            <a:schemeClr val="bg2">
              <a:lumMod val="9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5A50133B-2446-4168-AA17-6538910668FD}"/>
              </a:ext>
            </a:extLst>
          </p:cNvPr>
          <p:cNvSpPr>
            <a:spLocks noGrp="1"/>
          </p:cNvSpPr>
          <p:nvPr>
            <p:ph type="title" orient="vert"/>
          </p:nvPr>
        </p:nvSpPr>
        <p:spPr>
          <a:xfrm>
            <a:off x="6662168" y="996791"/>
            <a:ext cx="5011962" cy="495692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006A9AD-2756-4C51-A958-6756301EB938}"/>
              </a:ext>
            </a:extLst>
          </p:cNvPr>
          <p:cNvSpPr>
            <a:spLocks noGrp="1"/>
          </p:cNvSpPr>
          <p:nvPr>
            <p:ph type="body" orient="vert" idx="1"/>
          </p:nvPr>
        </p:nvSpPr>
        <p:spPr>
          <a:xfrm>
            <a:off x="517870" y="996791"/>
            <a:ext cx="5021183" cy="495692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42995D-CCEA-43AF-973B-8B6B56A567E8}"/>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2A4029CF-BA62-4CCD-956E-FFA0B37B8A3D}"/>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F2CE0B3D-96AB-41B3-ABDD-5B0DE863DAFC}"/>
              </a:ext>
            </a:extLst>
          </p:cNvPr>
          <p:cNvSpPr>
            <a:spLocks noGrp="1"/>
          </p:cNvSpPr>
          <p:nvPr>
            <p:ph type="sldNum" sz="quarter" idx="12"/>
          </p:nvPr>
        </p:nvSpPr>
        <p:spPr/>
        <p:txBody>
          <a:bodyPr/>
          <a:lstStyle/>
          <a:p>
            <a:fld id="{DFDF98CC-160E-494C-8C3C-8CDC5FA257DE}" type="slidenum">
              <a:rPr lang="en-US" smtClean="0"/>
              <a:t>‹#›</a:t>
            </a:fld>
            <a:endParaRPr lang="en-US"/>
          </a:p>
        </p:txBody>
      </p:sp>
      <p:sp>
        <p:nvSpPr>
          <p:cNvPr id="12" name="Rectangle 11">
            <a:extLst>
              <a:ext uri="{FF2B5EF4-FFF2-40B4-BE49-F238E27FC236}">
                <a16:creationId xmlns:a16="http://schemas.microsoft.com/office/drawing/2014/main" id="{4618136A-0796-46EB-89BB-4C73C0258FE9}"/>
              </a:ext>
              <a:ext uri="{C183D7F6-B498-43B3-948B-1728B52AA6E4}">
                <adec:decorative xmlns:adec="http://schemas.microsoft.com/office/drawing/2017/decorative" val="1"/>
              </a:ext>
            </a:extLst>
          </p:cNvPr>
          <p:cNvSpPr/>
          <p:nvPr/>
        </p:nvSpPr>
        <p:spPr>
          <a:xfrm>
            <a:off x="6662168" y="6209925"/>
            <a:ext cx="5021183"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94769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tro Video Slid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58E14-23EC-4C25-974C-48FA83988655}"/>
              </a:ext>
            </a:extLst>
          </p:cNvPr>
          <p:cNvSpPr>
            <a:spLocks noGrp="1"/>
          </p:cNvSpPr>
          <p:nvPr>
            <p:ph type="ctrTitle"/>
          </p:nvPr>
        </p:nvSpPr>
        <p:spPr>
          <a:xfrm>
            <a:off x="517870" y="1160463"/>
            <a:ext cx="11158193" cy="668337"/>
          </a:xfrm>
          <a:prstGeom prst="rect">
            <a:avLst/>
          </a:prstGeom>
        </p:spPr>
        <p:txBody>
          <a:bodyPr anchor="t" anchorCtr="0">
            <a:noAutofit/>
          </a:bodyPr>
          <a:lstStyle>
            <a:lvl1pPr algn="l">
              <a:defRPr sz="3200">
                <a:solidFill>
                  <a:srgbClr val="205885"/>
                </a:solidFill>
                <a:latin typeface="Century Gothic" panose="020B0502020202020204" pitchFamily="34" charset="0"/>
              </a:defRPr>
            </a:lvl1pPr>
          </a:lstStyle>
          <a:p>
            <a:r>
              <a:rPr lang="en-US" dirty="0"/>
              <a:t>Click to edit Master title style</a:t>
            </a:r>
          </a:p>
        </p:txBody>
      </p:sp>
      <p:sp>
        <p:nvSpPr>
          <p:cNvPr id="6" name="Slide Number Placeholder 5">
            <a:extLst>
              <a:ext uri="{FF2B5EF4-FFF2-40B4-BE49-F238E27FC236}">
                <a16:creationId xmlns:a16="http://schemas.microsoft.com/office/drawing/2014/main" id="{E730D1AF-36B8-4BB8-BD6A-71194F7BC31C}"/>
              </a:ext>
            </a:extLst>
          </p:cNvPr>
          <p:cNvSpPr>
            <a:spLocks noGrp="1"/>
          </p:cNvSpPr>
          <p:nvPr>
            <p:ph type="sldNum" sz="quarter" idx="12"/>
          </p:nvPr>
        </p:nvSpPr>
        <p:spPr/>
        <p:txBody>
          <a:bodyPr/>
          <a:lstStyle/>
          <a:p>
            <a:fld id="{DFDF98CC-160E-494C-8C3C-8CDC5FA257DE}" type="slidenum">
              <a:rPr lang="en-US" smtClean="0"/>
              <a:t>‹#›</a:t>
            </a:fld>
            <a:endParaRPr lang="en-US" dirty="0"/>
          </a:p>
        </p:txBody>
      </p:sp>
      <p:sp>
        <p:nvSpPr>
          <p:cNvPr id="7" name="Rectangle 6">
            <a:extLst>
              <a:ext uri="{FF2B5EF4-FFF2-40B4-BE49-F238E27FC236}">
                <a16:creationId xmlns:a16="http://schemas.microsoft.com/office/drawing/2014/main" id="{722FD5A5-A16C-00DE-E581-0AFD83A16CAB}"/>
              </a:ext>
            </a:extLst>
          </p:cNvPr>
          <p:cNvSpPr/>
          <p:nvPr userDrawn="1"/>
        </p:nvSpPr>
        <p:spPr>
          <a:xfrm>
            <a:off x="0" y="2057400"/>
            <a:ext cx="12192000" cy="3963988"/>
          </a:xfrm>
          <a:prstGeom prst="rect">
            <a:avLst/>
          </a:prstGeom>
          <a:solidFill>
            <a:srgbClr val="B9E5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1860826"/>
      </p:ext>
    </p:extLst>
  </p:cSld>
  <p:clrMapOvr>
    <a:masterClrMapping/>
  </p:clrMapOvr>
  <p:extLst>
    <p:ext uri="{DCECCB84-F9BA-43D5-87BE-67443E8EF086}">
      <p15:sldGuideLst xmlns:p15="http://schemas.microsoft.com/office/powerpoint/2012/main">
        <p15:guide id="1" orient="horz" pos="3793" userDrawn="1">
          <p15:clr>
            <a:srgbClr val="FBAE40"/>
          </p15:clr>
        </p15:guide>
        <p15:guide id="2" pos="325" userDrawn="1">
          <p15:clr>
            <a:srgbClr val="FBAE40"/>
          </p15:clr>
        </p15:guide>
        <p15:guide id="3" orient="horz" pos="731" userDrawn="1">
          <p15:clr>
            <a:srgbClr val="FBAE40"/>
          </p15:clr>
        </p15:guide>
        <p15:guide id="4" pos="7355"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Bullets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58E14-23EC-4C25-974C-48FA83988655}"/>
              </a:ext>
            </a:extLst>
          </p:cNvPr>
          <p:cNvSpPr>
            <a:spLocks noGrp="1"/>
          </p:cNvSpPr>
          <p:nvPr>
            <p:ph type="ctrTitle"/>
          </p:nvPr>
        </p:nvSpPr>
        <p:spPr>
          <a:xfrm>
            <a:off x="517870" y="1160463"/>
            <a:ext cx="11158193" cy="668337"/>
          </a:xfrm>
          <a:prstGeom prst="rect">
            <a:avLst/>
          </a:prstGeom>
        </p:spPr>
        <p:txBody>
          <a:bodyPr anchor="t" anchorCtr="0">
            <a:noAutofit/>
          </a:bodyPr>
          <a:lstStyle>
            <a:lvl1pPr algn="l">
              <a:defRPr sz="3200">
                <a:solidFill>
                  <a:srgbClr val="205885"/>
                </a:solidFill>
                <a:latin typeface="Century Gothic" panose="020B0502020202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2E9FEDD4-20A1-49F6-9E3E-0B26B426BB73}"/>
              </a:ext>
            </a:extLst>
          </p:cNvPr>
          <p:cNvSpPr>
            <a:spLocks noGrp="1"/>
          </p:cNvSpPr>
          <p:nvPr>
            <p:ph type="subTitle" idx="1"/>
          </p:nvPr>
        </p:nvSpPr>
        <p:spPr>
          <a:xfrm>
            <a:off x="517870" y="1991844"/>
            <a:ext cx="11158193" cy="4029786"/>
          </a:xfrm>
          <a:prstGeom prst="rect">
            <a:avLst/>
          </a:prstGeom>
        </p:spPr>
        <p:txBody>
          <a:bodyPr anchor="t" anchorCtr="0">
            <a:normAutofit/>
          </a:bodyPr>
          <a:lstStyle>
            <a:lvl1pPr marL="342900" indent="-342900" algn="l">
              <a:lnSpc>
                <a:spcPct val="100000"/>
              </a:lnSpc>
              <a:buClr>
                <a:srgbClr val="A2AAAD"/>
              </a:buClr>
              <a:buFont typeface="Arial" panose="020B0604020202020204" pitchFamily="34" charset="0"/>
              <a:buChar char="•"/>
              <a:defRPr sz="2500" i="0">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a:extLst>
              <a:ext uri="{FF2B5EF4-FFF2-40B4-BE49-F238E27FC236}">
                <a16:creationId xmlns:a16="http://schemas.microsoft.com/office/drawing/2014/main" id="{E730D1AF-36B8-4BB8-BD6A-71194F7BC31C}"/>
              </a:ext>
            </a:extLst>
          </p:cNvPr>
          <p:cNvSpPr>
            <a:spLocks noGrp="1"/>
          </p:cNvSpPr>
          <p:nvPr>
            <p:ph type="sldNum" sz="quarter" idx="12"/>
          </p:nvPr>
        </p:nvSpPr>
        <p:spPr/>
        <p:txBody>
          <a:bodyPr/>
          <a:lstStyle/>
          <a:p>
            <a:fld id="{DFDF98CC-160E-494C-8C3C-8CDC5FA257DE}" type="slidenum">
              <a:rPr lang="en-US" smtClean="0"/>
              <a:t>‹#›</a:t>
            </a:fld>
            <a:endParaRPr lang="en-US" dirty="0"/>
          </a:p>
        </p:txBody>
      </p:sp>
    </p:spTree>
    <p:extLst>
      <p:ext uri="{BB962C8B-B14F-4D97-AF65-F5344CB8AC3E}">
        <p14:creationId xmlns:p14="http://schemas.microsoft.com/office/powerpoint/2010/main" val="3544181888"/>
      </p:ext>
    </p:extLst>
  </p:cSld>
  <p:clrMapOvr>
    <a:masterClrMapping/>
  </p:clrMapOvr>
  <p:extLst>
    <p:ext uri="{DCECCB84-F9BA-43D5-87BE-67443E8EF086}">
      <p15:sldGuideLst xmlns:p15="http://schemas.microsoft.com/office/powerpoint/2012/main">
        <p15:guide id="1" orient="horz" pos="3793" userDrawn="1">
          <p15:clr>
            <a:srgbClr val="FBAE40"/>
          </p15:clr>
        </p15:guide>
        <p15:guide id="2" pos="325" userDrawn="1">
          <p15:clr>
            <a:srgbClr val="FBAE40"/>
          </p15:clr>
        </p15:guide>
        <p15:guide id="3" orient="horz" pos="731" userDrawn="1">
          <p15:clr>
            <a:srgbClr val="FBAE40"/>
          </p15:clr>
        </p15:guide>
        <p15:guide id="4" pos="7355" userDrawn="1">
          <p15:clr>
            <a:srgbClr val="FBAE40"/>
          </p15:clr>
        </p15:guide>
        <p15:guide id="5" orient="horz" pos="1253"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D8A-C68D-4CF9-9D15-3E09BCC09F66}"/>
              </a:ext>
            </a:extLst>
          </p:cNvPr>
          <p:cNvSpPr>
            <a:spLocks noGrp="1"/>
          </p:cNvSpPr>
          <p:nvPr>
            <p:ph type="title"/>
          </p:nvPr>
        </p:nvSpPr>
        <p:spPr>
          <a:xfrm>
            <a:off x="517869" y="1160463"/>
            <a:ext cx="11158193" cy="532370"/>
          </a:xfrm>
          <a:prstGeom prst="rect">
            <a:avLst/>
          </a:prstGeom>
        </p:spPr>
        <p:txBody>
          <a:bodyPr/>
          <a:lstStyle>
            <a:lvl1pPr>
              <a:defRPr sz="3200">
                <a:solidFill>
                  <a:srgbClr val="205885"/>
                </a:solidFill>
                <a:latin typeface="Century Gothic" panose="020B0502020202020204" pitchFamily="34" charset="0"/>
              </a:defRPr>
            </a:lvl1pPr>
          </a:lstStyle>
          <a:p>
            <a:r>
              <a:rPr lang="en-US" dirty="0"/>
              <a:t>Click to edit Master title style</a:t>
            </a:r>
          </a:p>
        </p:txBody>
      </p:sp>
      <p:sp>
        <p:nvSpPr>
          <p:cNvPr id="6" name="Slide Number Placeholder 5">
            <a:extLst>
              <a:ext uri="{FF2B5EF4-FFF2-40B4-BE49-F238E27FC236}">
                <a16:creationId xmlns:a16="http://schemas.microsoft.com/office/drawing/2014/main" id="{D972A8B7-F430-4F4A-BB63-481F51E58800}"/>
              </a:ext>
            </a:extLst>
          </p:cNvPr>
          <p:cNvSpPr>
            <a:spLocks noGrp="1"/>
          </p:cNvSpPr>
          <p:nvPr>
            <p:ph type="sldNum" sz="quarter" idx="12"/>
          </p:nvPr>
        </p:nvSpPr>
        <p:spPr/>
        <p:txBody>
          <a:bodyPr/>
          <a:lstStyle/>
          <a:p>
            <a:fld id="{DFDF98CC-160E-494C-8C3C-8CDC5FA257DE}" type="slidenum">
              <a:rPr lang="en-US" smtClean="0"/>
              <a:t>‹#›</a:t>
            </a:fld>
            <a:endParaRPr lang="en-US"/>
          </a:p>
        </p:txBody>
      </p:sp>
      <p:sp>
        <p:nvSpPr>
          <p:cNvPr id="9" name="TextBox 8">
            <a:extLst>
              <a:ext uri="{FF2B5EF4-FFF2-40B4-BE49-F238E27FC236}">
                <a16:creationId xmlns:a16="http://schemas.microsoft.com/office/drawing/2014/main" id="{184BBE33-EAC1-3B1E-8EFB-448124FA14AC}"/>
              </a:ext>
            </a:extLst>
          </p:cNvPr>
          <p:cNvSpPr txBox="1"/>
          <p:nvPr userDrawn="1"/>
        </p:nvSpPr>
        <p:spPr>
          <a:xfrm>
            <a:off x="552033" y="2009274"/>
            <a:ext cx="5247187" cy="4012113"/>
          </a:xfrm>
          <a:prstGeom prst="rect">
            <a:avLst/>
          </a:prstGeom>
          <a:noFill/>
        </p:spPr>
        <p:txBody>
          <a:bodyPr wrap="square" rtlCol="0">
            <a:spAutoFit/>
          </a:bodyPr>
          <a:lstStyle/>
          <a:p>
            <a:endParaRPr lang="en-US" dirty="0"/>
          </a:p>
        </p:txBody>
      </p:sp>
      <p:sp>
        <p:nvSpPr>
          <p:cNvPr id="13" name="Text Placeholder 12">
            <a:extLst>
              <a:ext uri="{FF2B5EF4-FFF2-40B4-BE49-F238E27FC236}">
                <a16:creationId xmlns:a16="http://schemas.microsoft.com/office/drawing/2014/main" id="{CAA535C0-5BE2-5A59-3D11-8ABCC9A62912}"/>
              </a:ext>
            </a:extLst>
          </p:cNvPr>
          <p:cNvSpPr>
            <a:spLocks noGrp="1"/>
          </p:cNvSpPr>
          <p:nvPr>
            <p:ph type="body" sz="quarter" idx="13"/>
          </p:nvPr>
        </p:nvSpPr>
        <p:spPr>
          <a:xfrm>
            <a:off x="517525" y="2128838"/>
            <a:ext cx="5184775" cy="38925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12">
            <a:extLst>
              <a:ext uri="{FF2B5EF4-FFF2-40B4-BE49-F238E27FC236}">
                <a16:creationId xmlns:a16="http://schemas.microsoft.com/office/drawing/2014/main" id="{BB27B774-CAD3-DF42-BBF0-6DE55F243F01}"/>
              </a:ext>
            </a:extLst>
          </p:cNvPr>
          <p:cNvSpPr>
            <a:spLocks noGrp="1"/>
          </p:cNvSpPr>
          <p:nvPr>
            <p:ph type="body" sz="quarter" idx="14"/>
          </p:nvPr>
        </p:nvSpPr>
        <p:spPr>
          <a:xfrm>
            <a:off x="6497220" y="2128838"/>
            <a:ext cx="5184775" cy="389255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38190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BAC1C-A332-4BA5-8C9C-FE0396C81619}"/>
              </a:ext>
            </a:extLst>
          </p:cNvPr>
          <p:cNvSpPr>
            <a:spLocks noGrp="1"/>
          </p:cNvSpPr>
          <p:nvPr>
            <p:ph type="title"/>
          </p:nvPr>
        </p:nvSpPr>
        <p:spPr>
          <a:xfrm>
            <a:off x="517870" y="978408"/>
            <a:ext cx="5020056" cy="4870974"/>
          </a:xfrm>
          <a:prstGeom prst="rect">
            <a:avLst/>
          </a:prstGeom>
        </p:spPr>
        <p:txBody>
          <a:bodyPr anchor="t">
            <a:normAutofit/>
          </a:bodyPr>
          <a:lstStyle>
            <a:lvl1pPr>
              <a:defRPr sz="5400"/>
            </a:lvl1pPr>
          </a:lstStyle>
          <a:p>
            <a:r>
              <a:rPr lang="en-US"/>
              <a:t>Click to edit Master title style</a:t>
            </a:r>
          </a:p>
        </p:txBody>
      </p:sp>
      <p:sp>
        <p:nvSpPr>
          <p:cNvPr id="3" name="Text Placeholder 2">
            <a:extLst>
              <a:ext uri="{FF2B5EF4-FFF2-40B4-BE49-F238E27FC236}">
                <a16:creationId xmlns:a16="http://schemas.microsoft.com/office/drawing/2014/main" id="{50D8D137-710E-4125-B5E9-F63E7F1C9C9D}"/>
              </a:ext>
            </a:extLst>
          </p:cNvPr>
          <p:cNvSpPr>
            <a:spLocks noGrp="1"/>
          </p:cNvSpPr>
          <p:nvPr>
            <p:ph type="body" idx="1"/>
          </p:nvPr>
        </p:nvSpPr>
        <p:spPr>
          <a:xfrm>
            <a:off x="6662167" y="3566639"/>
            <a:ext cx="5021183" cy="2279979"/>
          </a:xfrm>
          <a:prstGeom prst="rect">
            <a:avLst/>
          </a:prstGeom>
        </p:spPr>
        <p:txBody>
          <a:bodyPr anchor="b">
            <a:normAutofit/>
          </a:bodyPr>
          <a:lstStyle>
            <a:lvl1pPr marL="0" indent="0">
              <a:buNone/>
              <a:defRPr sz="2200" i="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D5480C5-E9A6-425E-B050-03E444BE92C9}"/>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951B4831-6C0B-4E0B-A341-91E4C5D36B79}"/>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BF011EE6-252D-46DD-94DF-C42657EF2CD9}"/>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189469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04B06-C54A-4B7B-B6D1-436428EAF8E2}"/>
              </a:ext>
            </a:extLst>
          </p:cNvPr>
          <p:cNvSpPr>
            <a:spLocks noGrp="1"/>
          </p:cNvSpPr>
          <p:nvPr>
            <p:ph type="title"/>
          </p:nvPr>
        </p:nvSpPr>
        <p:spPr>
          <a:xfrm>
            <a:off x="517870" y="978408"/>
            <a:ext cx="5021182" cy="5207699"/>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E5723919-9A2F-4D97-8F31-6E35BD5975B0}"/>
              </a:ext>
            </a:extLst>
          </p:cNvPr>
          <p:cNvSpPr>
            <a:spLocks noGrp="1"/>
          </p:cNvSpPr>
          <p:nvPr>
            <p:ph sz="half" idx="1"/>
          </p:nvPr>
        </p:nvSpPr>
        <p:spPr>
          <a:xfrm>
            <a:off x="6063049" y="969264"/>
            <a:ext cx="5290751" cy="255511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F8DA345-F684-4BAA-A22C-E725B3A6037F}"/>
              </a:ext>
            </a:extLst>
          </p:cNvPr>
          <p:cNvSpPr>
            <a:spLocks noGrp="1"/>
          </p:cNvSpPr>
          <p:nvPr>
            <p:ph sz="half" idx="2"/>
          </p:nvPr>
        </p:nvSpPr>
        <p:spPr>
          <a:xfrm>
            <a:off x="6063049" y="3621849"/>
            <a:ext cx="5290751" cy="255511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6399C52-9753-45D8-9646-CF31BB01577C}"/>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C2F95E57-622C-4199-940E-F5462E1AC44A}"/>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201B7592-00E8-41EF-B749-2A5EA8E460DA}"/>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1443149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F4AA536-072F-4374-926E-17E038EC7E98}"/>
              </a:ext>
              <a:ext uri="{C183D7F6-B498-43B3-948B-1728B52AA6E4}">
                <adec:decorative xmlns:adec="http://schemas.microsoft.com/office/drawing/2017/decorative" val="1"/>
              </a:ext>
            </a:extLst>
          </p:cNvPr>
          <p:cNvSpPr/>
          <p:nvPr/>
        </p:nvSpPr>
        <p:spPr>
          <a:xfrm>
            <a:off x="0" y="0"/>
            <a:ext cx="12188952" cy="6857995"/>
          </a:xfrm>
          <a:prstGeom prst="rect">
            <a:avLst/>
          </a:prstGeom>
          <a:solidFill>
            <a:schemeClr val="bg2">
              <a:lumMod val="9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cap="none" spc="0">
              <a:ln w="0"/>
              <a:solidFill>
                <a:schemeClr val="tx1"/>
              </a:solidFill>
              <a:effectLst>
                <a:outerShdw blurRad="38100" dist="19050" dir="2700000" algn="tl" rotWithShape="0">
                  <a:schemeClr val="dk1">
                    <a:alpha val="40000"/>
                  </a:schemeClr>
                </a:outerShdw>
              </a:effectLst>
            </a:endParaRPr>
          </a:p>
        </p:txBody>
      </p:sp>
      <p:sp>
        <p:nvSpPr>
          <p:cNvPr id="13" name="Rectangle 12">
            <a:extLst>
              <a:ext uri="{FF2B5EF4-FFF2-40B4-BE49-F238E27FC236}">
                <a16:creationId xmlns:a16="http://schemas.microsoft.com/office/drawing/2014/main" id="{A2291277-967B-4176-B40B-9EC360626994}"/>
              </a:ext>
            </a:extLst>
          </p:cNvPr>
          <p:cNvSpPr/>
          <p:nvPr/>
        </p:nvSpPr>
        <p:spPr>
          <a:xfrm>
            <a:off x="517869" y="508090"/>
            <a:ext cx="11155680"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cap="none" spc="0">
              <a:ln w="0"/>
              <a:solidFill>
                <a:schemeClr val="tx1"/>
              </a:solidFill>
              <a:effectLst>
                <a:outerShdw blurRad="38100" dist="19050" dir="2700000" algn="tl" rotWithShape="0">
                  <a:schemeClr val="dk1">
                    <a:alpha val="40000"/>
                  </a:schemeClr>
                </a:outerShdw>
              </a:effectLst>
            </a:endParaRPr>
          </a:p>
        </p:txBody>
      </p:sp>
      <p:sp>
        <p:nvSpPr>
          <p:cNvPr id="2" name="Title 1">
            <a:extLst>
              <a:ext uri="{FF2B5EF4-FFF2-40B4-BE49-F238E27FC236}">
                <a16:creationId xmlns:a16="http://schemas.microsoft.com/office/drawing/2014/main" id="{FCB11C00-F7CB-4484-807A-D12745CD3CC8}"/>
              </a:ext>
            </a:extLst>
          </p:cNvPr>
          <p:cNvSpPr>
            <a:spLocks noGrp="1"/>
          </p:cNvSpPr>
          <p:nvPr>
            <p:ph type="title"/>
          </p:nvPr>
        </p:nvSpPr>
        <p:spPr>
          <a:xfrm>
            <a:off x="517869" y="978119"/>
            <a:ext cx="11165481" cy="1073056"/>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30FAAA6E-E243-48B3-9585-3C1420B3E19F}"/>
              </a:ext>
            </a:extLst>
          </p:cNvPr>
          <p:cNvSpPr>
            <a:spLocks noGrp="1"/>
          </p:cNvSpPr>
          <p:nvPr>
            <p:ph type="body" idx="1"/>
          </p:nvPr>
        </p:nvSpPr>
        <p:spPr>
          <a:xfrm>
            <a:off x="517870" y="2178908"/>
            <a:ext cx="5020056" cy="654908"/>
          </a:xfrm>
          <a:prstGeom prst="rect">
            <a:avLst/>
          </a:prstGeo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D01B8-0F2E-41A4-B21C-334393F6A677}"/>
              </a:ext>
            </a:extLst>
          </p:cNvPr>
          <p:cNvSpPr>
            <a:spLocks noGrp="1"/>
          </p:cNvSpPr>
          <p:nvPr>
            <p:ph sz="half" idx="2"/>
          </p:nvPr>
        </p:nvSpPr>
        <p:spPr>
          <a:xfrm>
            <a:off x="517870" y="2876085"/>
            <a:ext cx="5020056" cy="332289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A89B23F-3E60-415A-9CE7-0928B5CFB2B3}"/>
              </a:ext>
            </a:extLst>
          </p:cNvPr>
          <p:cNvSpPr>
            <a:spLocks noGrp="1"/>
          </p:cNvSpPr>
          <p:nvPr>
            <p:ph type="body" sz="quarter" idx="3"/>
          </p:nvPr>
        </p:nvSpPr>
        <p:spPr>
          <a:xfrm>
            <a:off x="6662168" y="2178908"/>
            <a:ext cx="5021182" cy="654908"/>
          </a:xfrm>
          <a:prstGeom prst="rect">
            <a:avLst/>
          </a:prstGeo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223446-0CDC-402B-8D71-D9D29F6DFFCC}"/>
              </a:ext>
            </a:extLst>
          </p:cNvPr>
          <p:cNvSpPr>
            <a:spLocks noGrp="1"/>
          </p:cNvSpPr>
          <p:nvPr>
            <p:ph sz="quarter" idx="4"/>
          </p:nvPr>
        </p:nvSpPr>
        <p:spPr>
          <a:xfrm>
            <a:off x="6662168" y="2876085"/>
            <a:ext cx="5021182" cy="332289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2B77D3-C6EC-4FFD-9E10-24E1AC542019}"/>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8" name="Footer Placeholder 7">
            <a:extLst>
              <a:ext uri="{FF2B5EF4-FFF2-40B4-BE49-F238E27FC236}">
                <a16:creationId xmlns:a16="http://schemas.microsoft.com/office/drawing/2014/main" id="{209DF31B-BD07-4DC2-95C2-B77E51AAEFF7}"/>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C454CE5A-3A0A-4AAB-81D2-F1C20636E54C}"/>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0644494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216B8-52AB-412B-BBE7-B6BE698FA29B}"/>
              </a:ext>
            </a:extLst>
          </p:cNvPr>
          <p:cNvSpPr>
            <a:spLocks noGrp="1"/>
          </p:cNvSpPr>
          <p:nvPr>
            <p:ph type="title"/>
          </p:nvPr>
        </p:nvSpPr>
        <p:spPr>
          <a:xfrm>
            <a:off x="517870" y="978408"/>
            <a:ext cx="5021182" cy="4870457"/>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0BF779C3-9D19-467E-A5D2-0920834DA13C}"/>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4" name="Footer Placeholder 3">
            <a:extLst>
              <a:ext uri="{FF2B5EF4-FFF2-40B4-BE49-F238E27FC236}">
                <a16:creationId xmlns:a16="http://schemas.microsoft.com/office/drawing/2014/main" id="{8E272BB4-C8D8-4F74-9677-5AC979932A75}"/>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596B49B8-779F-4492-ABD9-96F0D042AC41}"/>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212426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B976BF-9339-48D6-881A-280D15492E05}"/>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3" name="Footer Placeholder 2">
            <a:extLst>
              <a:ext uri="{FF2B5EF4-FFF2-40B4-BE49-F238E27FC236}">
                <a16:creationId xmlns:a16="http://schemas.microsoft.com/office/drawing/2014/main" id="{45277605-C9C8-432E-9662-D7D410B151D5}"/>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522432B6-4A12-46EF-98A7-B5D50BD516F0}"/>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546050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CCF282A-DF4A-4A2D-9672-8F0F770A3F1A}"/>
              </a:ext>
            </a:extLst>
          </p:cNvPr>
          <p:cNvSpPr>
            <a:spLocks noGrp="1"/>
          </p:cNvSpPr>
          <p:nvPr>
            <p:ph type="sldNum" sz="quarter" idx="4"/>
          </p:nvPr>
        </p:nvSpPr>
        <p:spPr>
          <a:xfrm>
            <a:off x="11131757" y="6451599"/>
            <a:ext cx="637909" cy="169141"/>
          </a:xfrm>
          <a:prstGeom prst="rect">
            <a:avLst/>
          </a:prstGeom>
        </p:spPr>
        <p:txBody>
          <a:bodyPr vert="horz" lIns="91440" tIns="45720" rIns="91440" bIns="45720" rtlCol="0" anchor="ctr"/>
          <a:lstStyle>
            <a:lvl1pPr algn="r">
              <a:defRPr sz="900">
                <a:solidFill>
                  <a:schemeClr val="tx1"/>
                </a:solidFill>
                <a:latin typeface="Century Gothic" panose="020B0502020202020204" pitchFamily="34" charset="0"/>
              </a:defRPr>
            </a:lvl1pPr>
          </a:lstStyle>
          <a:p>
            <a:fld id="{DFDF98CC-160E-494C-8C3C-8CDC5FA257DE}" type="slidenum">
              <a:rPr lang="en-US" smtClean="0"/>
              <a:pPr/>
              <a:t>‹#›</a:t>
            </a:fld>
            <a:endParaRPr lang="en-US" dirty="0"/>
          </a:p>
        </p:txBody>
      </p:sp>
      <p:sp>
        <p:nvSpPr>
          <p:cNvPr id="14" name="Rectangle 13">
            <a:extLst>
              <a:ext uri="{FF2B5EF4-FFF2-40B4-BE49-F238E27FC236}">
                <a16:creationId xmlns:a16="http://schemas.microsoft.com/office/drawing/2014/main" id="{ADE57300-C7FF-4578-99A0-42B0295B123C}"/>
              </a:ext>
            </a:extLst>
          </p:cNvPr>
          <p:cNvSpPr/>
          <p:nvPr/>
        </p:nvSpPr>
        <p:spPr>
          <a:xfrm>
            <a:off x="1" y="230284"/>
            <a:ext cx="1842447" cy="466685"/>
          </a:xfrm>
          <a:prstGeom prst="rect">
            <a:avLst/>
          </a:prstGeom>
          <a:solidFill>
            <a:srgbClr val="F2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A2AAAD"/>
              </a:solidFill>
            </a:endParaRPr>
          </a:p>
        </p:txBody>
      </p:sp>
      <p:pic>
        <p:nvPicPr>
          <p:cNvPr id="10" name="Picture 9" descr="A blue and black logo&#10;&#10;Description automatically generated">
            <a:extLst>
              <a:ext uri="{FF2B5EF4-FFF2-40B4-BE49-F238E27FC236}">
                <a16:creationId xmlns:a16="http://schemas.microsoft.com/office/drawing/2014/main" id="{CD5AB2A9-403F-025D-C64F-BA17CAA50F38}"/>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517870" y="6277840"/>
            <a:ext cx="1600200" cy="342900"/>
          </a:xfrm>
          <a:prstGeom prst="rect">
            <a:avLst/>
          </a:prstGeom>
        </p:spPr>
      </p:pic>
      <p:pic>
        <p:nvPicPr>
          <p:cNvPr id="12" name="Picture 11" descr="A close-up of a black background&#10;&#10;Description automatically generated">
            <a:extLst>
              <a:ext uri="{FF2B5EF4-FFF2-40B4-BE49-F238E27FC236}">
                <a16:creationId xmlns:a16="http://schemas.microsoft.com/office/drawing/2014/main" id="{6F3DAC8A-A5F7-92FE-0813-D8E70B90A44C}"/>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9997733" y="230284"/>
            <a:ext cx="1676397" cy="466685"/>
          </a:xfrm>
          <a:prstGeom prst="rect">
            <a:avLst/>
          </a:prstGeom>
        </p:spPr>
      </p:pic>
      <p:sp>
        <p:nvSpPr>
          <p:cNvPr id="13" name="TextBox 12">
            <a:extLst>
              <a:ext uri="{FF2B5EF4-FFF2-40B4-BE49-F238E27FC236}">
                <a16:creationId xmlns:a16="http://schemas.microsoft.com/office/drawing/2014/main" id="{1EBC3D8A-1F30-A2D6-D920-8223E6E639FB}"/>
              </a:ext>
            </a:extLst>
          </p:cNvPr>
          <p:cNvSpPr txBox="1"/>
          <p:nvPr userDrawn="1"/>
        </p:nvSpPr>
        <p:spPr>
          <a:xfrm>
            <a:off x="409433" y="278960"/>
            <a:ext cx="1201003" cy="369332"/>
          </a:xfrm>
          <a:prstGeom prst="rect">
            <a:avLst/>
          </a:prstGeom>
          <a:noFill/>
        </p:spPr>
        <p:txBody>
          <a:bodyPr wrap="square" rtlCol="0">
            <a:spAutoFit/>
          </a:bodyPr>
          <a:lstStyle/>
          <a:p>
            <a:r>
              <a:rPr lang="en-US" b="1" dirty="0">
                <a:solidFill>
                  <a:srgbClr val="333F48"/>
                </a:solidFill>
                <a:latin typeface="Century Gothic" panose="020B0502020202020204" pitchFamily="34" charset="0"/>
              </a:rPr>
              <a:t>Lesson 3</a:t>
            </a:r>
          </a:p>
        </p:txBody>
      </p:sp>
      <p:sp>
        <p:nvSpPr>
          <p:cNvPr id="2" name="TextBox 1">
            <a:extLst>
              <a:ext uri="{FF2B5EF4-FFF2-40B4-BE49-F238E27FC236}">
                <a16:creationId xmlns:a16="http://schemas.microsoft.com/office/drawing/2014/main" id="{D92B550F-050B-0C4A-541E-D4B14C81E45F}"/>
              </a:ext>
            </a:extLst>
          </p:cNvPr>
          <p:cNvSpPr txBox="1"/>
          <p:nvPr userDrawn="1"/>
        </p:nvSpPr>
        <p:spPr>
          <a:xfrm>
            <a:off x="2470068" y="6451599"/>
            <a:ext cx="3871573" cy="230832"/>
          </a:xfrm>
          <a:prstGeom prst="rect">
            <a:avLst/>
          </a:prstGeom>
          <a:noFill/>
        </p:spPr>
        <p:txBody>
          <a:bodyPr wrap="none" rtlCol="0">
            <a:spAutoFit/>
          </a:bodyPr>
          <a:lstStyle/>
          <a:p>
            <a:r>
              <a:rPr lang="en-CA" sz="900" b="0" i="0" u="none" strike="noStrike" dirty="0">
                <a:solidFill>
                  <a:srgbClr val="222222"/>
                </a:solidFill>
                <a:effectLst/>
                <a:highlight>
                  <a:srgbClr val="FFFFFF"/>
                </a:highlight>
                <a:latin typeface="Century Gothic" panose="020B0502020202020204" pitchFamily="34" charset="0"/>
              </a:rPr>
              <a:t>© 2024 FIDELITY INVESTMENTS </a:t>
            </a:r>
            <a:r>
              <a:rPr lang="en-CA" sz="900" b="0" i="0" u="none" strike="noStrike">
                <a:solidFill>
                  <a:srgbClr val="222222"/>
                </a:solidFill>
                <a:effectLst/>
                <a:highlight>
                  <a:srgbClr val="FFFFFF"/>
                </a:highlight>
                <a:latin typeface="Century Gothic" panose="020B0502020202020204" pitchFamily="34" charset="0"/>
              </a:rPr>
              <a:t>CANADA ULC           </a:t>
            </a:r>
            <a:r>
              <a:rPr lang="en-CA" sz="900" b="0" i="0" u="none" strike="noStrike" dirty="0">
                <a:solidFill>
                  <a:srgbClr val="545454"/>
                </a:solidFill>
                <a:effectLst/>
                <a:latin typeface="Century Gothic" panose="020B0502020202020204" pitchFamily="34" charset="0"/>
              </a:rPr>
              <a:t>1824977-v202449</a:t>
            </a:r>
            <a:endParaRPr lang="en-US" sz="900" dirty="0">
              <a:latin typeface="Century Gothic" panose="020B0502020202020204" pitchFamily="34" charset="0"/>
            </a:endParaRPr>
          </a:p>
        </p:txBody>
      </p:sp>
    </p:spTree>
    <p:extLst>
      <p:ext uri="{BB962C8B-B14F-4D97-AF65-F5344CB8AC3E}">
        <p14:creationId xmlns:p14="http://schemas.microsoft.com/office/powerpoint/2010/main" val="1281054387"/>
      </p:ext>
    </p:extLst>
  </p:cSld>
  <p:clrMap bg1="lt1" tx1="dk1" bg2="lt2" tx2="dk2" accent1="accent1" accent2="accent2" accent3="accent3" accent4="accent4" accent5="accent5" accent6="accent6" hlink="hlink" folHlink="folHlink"/>
  <p:sldLayoutIdLst>
    <p:sldLayoutId id="2147483726" r:id="rId1"/>
    <p:sldLayoutId id="2147483713" r:id="rId2"/>
    <p:sldLayoutId id="2147483725"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 id="2147483723" r:id="rId13"/>
  </p:sldLayoutIdLst>
  <p:hf hdr="0" dt="0"/>
  <p:txStyles>
    <p:titleStyle>
      <a:lvl1pPr algn="l" defTabSz="914400" rtl="0" eaLnBrk="1" latinLnBrk="0" hangingPunct="1">
        <a:lnSpc>
          <a:spcPct val="100000"/>
        </a:lnSpc>
        <a:spcBef>
          <a:spcPct val="0"/>
        </a:spcBef>
        <a:buNone/>
        <a:defRPr sz="5400" b="1" kern="1200">
          <a:solidFill>
            <a:schemeClr val="tx1"/>
          </a:solidFill>
          <a:latin typeface="+mj-lt"/>
          <a:ea typeface="+mj-ea"/>
          <a:cs typeface="+mj-cs"/>
        </a:defRPr>
      </a:lvl1pPr>
    </p:titleStyle>
    <p:body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731" userDrawn="1">
          <p15:clr>
            <a:srgbClr val="F26B43"/>
          </p15:clr>
        </p15:guide>
        <p15:guide id="2" pos="325" userDrawn="1">
          <p15:clr>
            <a:srgbClr val="F26B43"/>
          </p15:clr>
        </p15:guide>
        <p15:guide id="3" pos="7355" userDrawn="1">
          <p15:clr>
            <a:srgbClr val="F26B43"/>
          </p15:clr>
        </p15:guide>
        <p15:guide id="4" orient="horz" pos="3793"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7" Type="http://schemas.openxmlformats.org/officeDocument/2006/relationships/image" Target="../media/image3.jpe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slideLayout" Target="../slideLayouts/slideLayout2.xml"/><Relationship Id="rId5" Type="http://schemas.openxmlformats.org/officeDocument/2006/relationships/video" Target="https://www.youtube.com/embed/6XxklkbC-Vo?list=PLBzmUd_ESwov_lbEkQjWleHM6qB05xZ2b" TargetMode="External"/><Relationship Id="rId4" Type="http://schemas.openxmlformats.org/officeDocument/2006/relationships/tags" Target="../tags/tag4.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6.emf"/><Relationship Id="rId4" Type="http://schemas.openxmlformats.org/officeDocument/2006/relationships/image" Target="../media/image5.emf"/></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video" Target="https://www.youtube.com/embed/6XxklkbC-Vo?feature=oembed" TargetMode="Externa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4ADED-E4F4-96B4-771C-22B444389C6E}"/>
              </a:ext>
            </a:extLst>
          </p:cNvPr>
          <p:cNvSpPr>
            <a:spLocks noGrp="1"/>
          </p:cNvSpPr>
          <p:nvPr>
            <p:ph type="ctrTitle"/>
            <p:custDataLst>
              <p:tags r:id="rId1"/>
            </p:custDataLst>
          </p:nvPr>
        </p:nvSpPr>
        <p:spPr/>
        <p:txBody>
          <a:bodyPr>
            <a:noAutofit/>
          </a:bodyPr>
          <a:lstStyle/>
          <a:p>
            <a:r>
              <a:rPr lang="fr-CA" dirty="0"/>
              <a:t>Asset classes</a:t>
            </a:r>
          </a:p>
        </p:txBody>
      </p:sp>
      <p:sp>
        <p:nvSpPr>
          <p:cNvPr id="3" name="TextBox 2">
            <a:extLst>
              <a:ext uri="{FF2B5EF4-FFF2-40B4-BE49-F238E27FC236}">
                <a16:creationId xmlns:a16="http://schemas.microsoft.com/office/drawing/2014/main" id="{6A9EBC07-E89A-480E-0B63-1C54B7A50807}"/>
              </a:ext>
            </a:extLst>
          </p:cNvPr>
          <p:cNvSpPr txBox="1"/>
          <p:nvPr>
            <p:custDataLst>
              <p:tags r:id="rId2"/>
            </p:custDataLst>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4" name="TextBox 3">
            <a:extLst>
              <a:ext uri="{FF2B5EF4-FFF2-40B4-BE49-F238E27FC236}">
                <a16:creationId xmlns:a16="http://schemas.microsoft.com/office/drawing/2014/main" id="{0AF1ADBB-F79D-BADA-AC9D-C2A8B61D7835}"/>
              </a:ext>
            </a:extLst>
          </p:cNvPr>
          <p:cNvSpPr txBox="1"/>
          <p:nvPr>
            <p:custDataLst>
              <p:tags r:id="rId3"/>
            </p:custDataLst>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6" name="Slide Number Placeholder 5">
            <a:extLst>
              <a:ext uri="{FF2B5EF4-FFF2-40B4-BE49-F238E27FC236}">
                <a16:creationId xmlns:a16="http://schemas.microsoft.com/office/drawing/2014/main" id="{62CE6CB1-45A9-C8FE-81D0-492E8B4ED968}"/>
              </a:ext>
            </a:extLst>
          </p:cNvPr>
          <p:cNvSpPr>
            <a:spLocks noGrp="1"/>
          </p:cNvSpPr>
          <p:nvPr>
            <p:ph type="sldNum" sz="quarter" idx="12"/>
            <p:custDataLst>
              <p:tags r:id="rId4"/>
            </p:custDataLst>
          </p:nvPr>
        </p:nvSpPr>
        <p:spPr/>
        <p:txBody>
          <a:bodyPr/>
          <a:lstStyle/>
          <a:p>
            <a:fld id="{DFDF98CC-160E-494C-8C3C-8CDC5FA257DE}" type="slidenum">
              <a:rPr lang="en-US" smtClean="0"/>
              <a:t>1</a:t>
            </a:fld>
            <a:endParaRPr lang="en-US"/>
          </a:p>
        </p:txBody>
      </p:sp>
      <p:pic>
        <p:nvPicPr>
          <p:cNvPr id="7" name="Online Media 6" descr="Asset Classes">
            <a:hlinkClick r:id="" action="ppaction://media"/>
            <a:extLst>
              <a:ext uri="{FF2B5EF4-FFF2-40B4-BE49-F238E27FC236}">
                <a16:creationId xmlns:a16="http://schemas.microsoft.com/office/drawing/2014/main" id="{CCCC0745-A8FE-649D-4828-05A4276894A1}"/>
              </a:ext>
            </a:extLst>
          </p:cNvPr>
          <p:cNvPicPr>
            <a:picLocks noRot="1" noChangeAspect="1"/>
          </p:cNvPicPr>
          <p:nvPr>
            <a:videoFile r:link="rId5"/>
          </p:nvPr>
        </p:nvPicPr>
        <p:blipFill>
          <a:blip r:embed="rId7"/>
          <a:stretch>
            <a:fillRect/>
          </a:stretch>
        </p:blipFill>
        <p:spPr>
          <a:xfrm>
            <a:off x="3403300" y="2502095"/>
            <a:ext cx="5385400" cy="3042751"/>
          </a:xfrm>
          <a:prstGeom prst="rect">
            <a:avLst/>
          </a:prstGeom>
        </p:spPr>
      </p:pic>
    </p:spTree>
    <p:extLst>
      <p:ext uri="{BB962C8B-B14F-4D97-AF65-F5344CB8AC3E}">
        <p14:creationId xmlns:p14="http://schemas.microsoft.com/office/powerpoint/2010/main" val="3706450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7"/>
                </p:tgtEl>
              </p:cMediaNode>
            </p:video>
            <p:seq concurrent="1" nextAc="seek">
              <p:cTn id="8" restart="whenNotActive" fill="hold" evtFilter="cancelBubble" nodeType="interactiveSeq">
                <p:stCondLst>
                  <p:cond evt="onClick" delay="0">
                    <p:tgtEl>
                      <p:spTgt spid="7"/>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7"/>
                                        </p:tgtEl>
                                      </p:cBhvr>
                                    </p:cmd>
                                  </p:childTnLst>
                                </p:cTn>
                              </p:par>
                            </p:childTnLst>
                          </p:cTn>
                        </p:par>
                      </p:childTnLst>
                    </p:cTn>
                  </p:par>
                </p:childTnLst>
              </p:cTn>
              <p:nextCondLst>
                <p:cond evt="onClick" delay="0">
                  <p:tgtEl>
                    <p:spTgt spid="7"/>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24"/>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6B0D6F72-45F3-42A1-E358-D6A5A9A37E51}"/>
              </a:ext>
            </a:extLst>
          </p:cNvPr>
          <p:cNvSpPr>
            <a:spLocks noGrp="1"/>
          </p:cNvSpPr>
          <p:nvPr>
            <p:ph type="sldNum" sz="quarter" idx="12"/>
          </p:nvPr>
        </p:nvSpPr>
        <p:spPr/>
        <p:txBody>
          <a:bodyPr/>
          <a:lstStyle/>
          <a:p>
            <a:fld id="{DFDF98CC-160E-494C-8C3C-8CDC5FA257DE}" type="slidenum">
              <a:rPr lang="en-US" smtClean="0"/>
              <a:t>10</a:t>
            </a:fld>
            <a:endParaRPr lang="en-US" dirty="0"/>
          </a:p>
        </p:txBody>
      </p:sp>
      <p:pic>
        <p:nvPicPr>
          <p:cNvPr id="3" name="Picture 2" descr="A pie chart with numbers and text&#10;&#10;Description automatically generated">
            <a:extLst>
              <a:ext uri="{FF2B5EF4-FFF2-40B4-BE49-F238E27FC236}">
                <a16:creationId xmlns:a16="http://schemas.microsoft.com/office/drawing/2014/main" id="{56C31815-D652-A443-1457-E15F0FF1A7C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59806" y="1070773"/>
            <a:ext cx="7672388" cy="4716453"/>
          </a:xfrm>
          <a:prstGeom prst="rect">
            <a:avLst/>
          </a:prstGeom>
        </p:spPr>
      </p:pic>
    </p:spTree>
    <p:extLst>
      <p:ext uri="{BB962C8B-B14F-4D97-AF65-F5344CB8AC3E}">
        <p14:creationId xmlns:p14="http://schemas.microsoft.com/office/powerpoint/2010/main" val="1965425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a:extLst>
            <a:ext uri="{FF2B5EF4-FFF2-40B4-BE49-F238E27FC236}">
              <a16:creationId xmlns:a16="http://schemas.microsoft.com/office/drawing/2014/main" id="{08EEA3EF-1EA8-5634-FF37-DA9D1A96E4DE}"/>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59A156B5-B3AA-9CAB-3814-01DB9E69682D}"/>
              </a:ext>
            </a:extLst>
          </p:cNvPr>
          <p:cNvSpPr>
            <a:spLocks noGrp="1"/>
          </p:cNvSpPr>
          <p:nvPr>
            <p:ph type="title"/>
          </p:nvPr>
        </p:nvSpPr>
        <p:spPr>
          <a:xfrm>
            <a:off x="517869" y="1160463"/>
            <a:ext cx="11158193" cy="515938"/>
          </a:xfrm>
        </p:spPr>
        <p:txBody>
          <a:bodyPr/>
          <a:lstStyle/>
          <a:p>
            <a:r>
              <a:rPr lang="en-US" sz="3200" dirty="0">
                <a:ea typeface="+mj-lt"/>
                <a:cs typeface="+mj-lt"/>
              </a:rPr>
              <a:t>Sample portfolio allocation – Soccer</a:t>
            </a:r>
            <a:endParaRPr lang="en-US" dirty="0"/>
          </a:p>
        </p:txBody>
      </p:sp>
      <p:sp>
        <p:nvSpPr>
          <p:cNvPr id="12" name="TextBox 11">
            <a:extLst>
              <a:ext uri="{FF2B5EF4-FFF2-40B4-BE49-F238E27FC236}">
                <a16:creationId xmlns:a16="http://schemas.microsoft.com/office/drawing/2014/main" id="{0D661691-58AF-D689-6506-8A272DB045CD}"/>
              </a:ext>
            </a:extLst>
          </p:cNvPr>
          <p:cNvSpPr txBox="1"/>
          <p:nvPr/>
        </p:nvSpPr>
        <p:spPr>
          <a:xfrm>
            <a:off x="533413" y="2296999"/>
            <a:ext cx="11142649" cy="3875676"/>
          </a:xfrm>
          <a:prstGeom prst="rect">
            <a:avLst/>
          </a:prstGeom>
          <a:noFill/>
        </p:spPr>
        <p:txBody>
          <a:bodyPr wrap="square" numCol="2" spcCol="360000">
            <a:spAutoFit/>
          </a:bodyPr>
          <a:lstStyle/>
          <a:p>
            <a:pPr marL="141288" indent="-141288">
              <a:spcAft>
                <a:spcPts val="600"/>
              </a:spcAft>
              <a:buClr>
                <a:srgbClr val="A2AAAD"/>
              </a:buClr>
              <a:buFont typeface="Arial"/>
              <a:buChar char="•"/>
            </a:pPr>
            <a:r>
              <a:rPr lang="en-US" sz="1200" b="1" dirty="0">
                <a:solidFill>
                  <a:srgbClr val="374151"/>
                </a:solidFill>
                <a:latin typeface="Century Gothic" panose="020B0502020202020204" pitchFamily="34" charset="0"/>
                <a:cs typeface="Arial"/>
              </a:rPr>
              <a:t>Canadian equities:  </a:t>
            </a:r>
            <a:r>
              <a:rPr lang="en-US" sz="1200" dirty="0">
                <a:solidFill>
                  <a:srgbClr val="374151"/>
                </a:solidFill>
                <a:latin typeface="Century Gothic" panose="020B0502020202020204" pitchFamily="34" charset="0"/>
                <a:cs typeface="Arial"/>
              </a:rPr>
              <a:t>Like midfielders on a soccer team, Canadian equities are crucial for your investment portfolio. These equities represent companies in your home country and contribute to the overall performance of your portfolio.</a:t>
            </a:r>
          </a:p>
          <a:p>
            <a:pPr marL="141288" indent="-141288">
              <a:spcAft>
                <a:spcPts val="600"/>
              </a:spcAft>
              <a:buClr>
                <a:srgbClr val="A2AAAD"/>
              </a:buClr>
              <a:buFont typeface="Arial"/>
              <a:buChar char="•"/>
            </a:pPr>
            <a:r>
              <a:rPr lang="en-US" sz="1200" b="1" dirty="0">
                <a:solidFill>
                  <a:srgbClr val="374151"/>
                </a:solidFill>
                <a:latin typeface="Century Gothic" panose="020B0502020202020204" pitchFamily="34" charset="0"/>
                <a:cs typeface="Arial"/>
              </a:rPr>
              <a:t>U.S. equities: </a:t>
            </a:r>
            <a:r>
              <a:rPr lang="en-US" sz="1200" dirty="0">
                <a:solidFill>
                  <a:srgbClr val="374151"/>
                </a:solidFill>
                <a:latin typeface="Century Gothic" panose="020B0502020202020204" pitchFamily="34" charset="0"/>
                <a:cs typeface="Arial"/>
              </a:rPr>
              <a:t>U.S. equities are akin to the star strikers on a soccer team. They are the top performers, with a reputation for consistent scoring, much like U.S. equities that include well-known American companies. These assets are expected to deliver significant returns to your portfolio.</a:t>
            </a:r>
          </a:p>
          <a:p>
            <a:pPr marL="141288" indent="-141288">
              <a:spcAft>
                <a:spcPts val="600"/>
              </a:spcAft>
              <a:buClr>
                <a:srgbClr val="A2AAAD"/>
              </a:buClr>
              <a:buFont typeface="Arial"/>
              <a:buChar char="•"/>
            </a:pPr>
            <a:r>
              <a:rPr lang="en-US" sz="1200" b="1" dirty="0">
                <a:solidFill>
                  <a:srgbClr val="374151"/>
                </a:solidFill>
                <a:latin typeface="Century Gothic" panose="020B0502020202020204" pitchFamily="34" charset="0"/>
                <a:cs typeface="Arial"/>
              </a:rPr>
              <a:t>International equities:</a:t>
            </a:r>
            <a:r>
              <a:rPr lang="en-US" sz="1200" dirty="0">
                <a:solidFill>
                  <a:srgbClr val="374151"/>
                </a:solidFill>
                <a:latin typeface="Century Gothic" panose="020B0502020202020204" pitchFamily="34" charset="0"/>
                <a:cs typeface="Arial"/>
              </a:rPr>
              <a:t> International equities are similar to the international players: they bring diversity and different playing styles, just as international equities add variety and global exposure to your investment game.</a:t>
            </a:r>
          </a:p>
          <a:p>
            <a:pPr marL="141288" indent="-141288">
              <a:spcAft>
                <a:spcPts val="600"/>
              </a:spcAft>
              <a:buClr>
                <a:srgbClr val="A2AAAD"/>
              </a:buClr>
              <a:buFont typeface="Arial"/>
              <a:buChar char="•"/>
            </a:pPr>
            <a:r>
              <a:rPr lang="en-US" sz="1200" b="1" dirty="0">
                <a:solidFill>
                  <a:srgbClr val="374151"/>
                </a:solidFill>
                <a:latin typeface="Century Gothic" panose="020B0502020202020204" pitchFamily="34" charset="0"/>
                <a:cs typeface="Arial"/>
              </a:rPr>
              <a:t>Canadian bonds: </a:t>
            </a:r>
            <a:r>
              <a:rPr lang="en-US" sz="1200" dirty="0">
                <a:solidFill>
                  <a:srgbClr val="374151"/>
                </a:solidFill>
                <a:latin typeface="Century Gothic" panose="020B0502020202020204" pitchFamily="34" charset="0"/>
                <a:cs typeface="Arial"/>
              </a:rPr>
              <a:t>Canadian bonds are like the defenders in soccer. They provide stability and act as a </a:t>
            </a:r>
            <a:r>
              <a:rPr lang="en-US" sz="1200" dirty="0" err="1">
                <a:solidFill>
                  <a:srgbClr val="374151"/>
                </a:solidFill>
                <a:latin typeface="Century Gothic" panose="020B0502020202020204" pitchFamily="34" charset="0"/>
                <a:cs typeface="Arial"/>
              </a:rPr>
              <a:t>defence</a:t>
            </a:r>
            <a:r>
              <a:rPr lang="en-US" sz="1200" dirty="0">
                <a:solidFill>
                  <a:srgbClr val="374151"/>
                </a:solidFill>
                <a:latin typeface="Century Gothic" panose="020B0502020202020204" pitchFamily="34" charset="0"/>
                <a:cs typeface="Arial"/>
              </a:rPr>
              <a:t> against market volatility, similar to how defenders protect their team's goal. </a:t>
            </a:r>
          </a:p>
          <a:p>
            <a:pPr marL="141288" indent="-141288">
              <a:spcAft>
                <a:spcPts val="600"/>
              </a:spcAft>
              <a:buClr>
                <a:srgbClr val="A2AAAD"/>
              </a:buClr>
              <a:buFont typeface="Arial"/>
              <a:buChar char="•"/>
            </a:pPr>
            <a:endParaRPr lang="en-US" sz="1200" dirty="0">
              <a:solidFill>
                <a:srgbClr val="374151"/>
              </a:solidFill>
              <a:latin typeface="Century Gothic" panose="020B0502020202020204" pitchFamily="34" charset="0"/>
              <a:cs typeface="Arial"/>
            </a:endParaRPr>
          </a:p>
          <a:p>
            <a:pPr marL="141288" indent="-141288">
              <a:spcAft>
                <a:spcPts val="600"/>
              </a:spcAft>
              <a:buClr>
                <a:srgbClr val="A2AAAD"/>
              </a:buClr>
              <a:buFont typeface="Arial"/>
              <a:buChar char="•"/>
            </a:pPr>
            <a:endParaRPr lang="en-US" sz="1200" dirty="0">
              <a:solidFill>
                <a:srgbClr val="374151"/>
              </a:solidFill>
              <a:latin typeface="Century Gothic" panose="020B0502020202020204" pitchFamily="34" charset="0"/>
              <a:cs typeface="Arial"/>
            </a:endParaRPr>
          </a:p>
          <a:p>
            <a:pPr marL="141288" indent="-141288">
              <a:spcAft>
                <a:spcPts val="600"/>
              </a:spcAft>
              <a:buClr>
                <a:srgbClr val="A2AAAD"/>
              </a:buClr>
              <a:buFont typeface="Arial"/>
              <a:buChar char="•"/>
            </a:pPr>
            <a:r>
              <a:rPr lang="en-US" sz="1200" b="1" dirty="0">
                <a:solidFill>
                  <a:srgbClr val="374151"/>
                </a:solidFill>
                <a:latin typeface="Century Gothic" panose="020B0502020202020204" pitchFamily="34" charset="0"/>
                <a:cs typeface="Arial"/>
              </a:rPr>
              <a:t>Real estate investment trusts (REITs): </a:t>
            </a:r>
            <a:r>
              <a:rPr lang="en-US" sz="1200" dirty="0">
                <a:solidFill>
                  <a:srgbClr val="374151"/>
                </a:solidFill>
                <a:latin typeface="Century Gothic" panose="020B0502020202020204" pitchFamily="34" charset="0"/>
                <a:cs typeface="Arial"/>
              </a:rPr>
              <a:t>REITs are comparable to the goalkeepers in soccer. They are the last line of </a:t>
            </a:r>
            <a:r>
              <a:rPr lang="en-US" sz="1200" dirty="0" err="1">
                <a:solidFill>
                  <a:srgbClr val="374151"/>
                </a:solidFill>
                <a:latin typeface="Century Gothic" panose="020B0502020202020204" pitchFamily="34" charset="0"/>
                <a:cs typeface="Arial"/>
              </a:rPr>
              <a:t>defence</a:t>
            </a:r>
            <a:r>
              <a:rPr lang="en-US" sz="1200" dirty="0">
                <a:solidFill>
                  <a:srgbClr val="374151"/>
                </a:solidFill>
                <a:latin typeface="Century Gothic" panose="020B0502020202020204" pitchFamily="34" charset="0"/>
                <a:cs typeface="Arial"/>
              </a:rPr>
              <a:t>, just as REITs can offer stability and income, protecting your portfolio from economic fluctuations. They are a dependable part of your investment team.</a:t>
            </a:r>
          </a:p>
          <a:p>
            <a:pPr marL="141288" indent="-141288">
              <a:spcAft>
                <a:spcPts val="600"/>
              </a:spcAft>
              <a:buClr>
                <a:srgbClr val="A2AAAD"/>
              </a:buClr>
              <a:buFont typeface="Arial"/>
              <a:buChar char="•"/>
            </a:pPr>
            <a:r>
              <a:rPr lang="en-US" sz="1200" b="1" dirty="0">
                <a:solidFill>
                  <a:srgbClr val="374151"/>
                </a:solidFill>
                <a:latin typeface="Century Gothic" panose="020B0502020202020204" pitchFamily="34" charset="0"/>
                <a:cs typeface="Arial"/>
              </a:rPr>
              <a:t>Commodities: </a:t>
            </a:r>
            <a:r>
              <a:rPr lang="en-US" sz="1200" dirty="0">
                <a:solidFill>
                  <a:srgbClr val="374151"/>
                </a:solidFill>
                <a:latin typeface="Century Gothic" panose="020B0502020202020204" pitchFamily="34" charset="0"/>
                <a:cs typeface="Arial"/>
              </a:rPr>
              <a:t>Commodities are similar to versatile utility players in soccer that can act independently of other assets and add diversity to your portfolio.</a:t>
            </a:r>
          </a:p>
          <a:p>
            <a:pPr marL="141288" indent="-141288">
              <a:spcAft>
                <a:spcPts val="600"/>
              </a:spcAft>
              <a:buClr>
                <a:srgbClr val="A2AAAD"/>
              </a:buClr>
              <a:buFont typeface="Arial"/>
              <a:buChar char="•"/>
            </a:pPr>
            <a:r>
              <a:rPr lang="en-US" sz="1200" b="1" dirty="0">
                <a:solidFill>
                  <a:srgbClr val="374151"/>
                </a:solidFill>
                <a:latin typeface="Century Gothic" panose="020B0502020202020204" pitchFamily="34" charset="0"/>
                <a:cs typeface="Arial"/>
              </a:rPr>
              <a:t>Cash and cash equivalents:</a:t>
            </a:r>
            <a:r>
              <a:rPr lang="en-US" sz="1200" dirty="0">
                <a:solidFill>
                  <a:srgbClr val="374151"/>
                </a:solidFill>
                <a:latin typeface="Century Gothic" panose="020B0502020202020204" pitchFamily="34" charset="0"/>
                <a:cs typeface="Arial"/>
              </a:rPr>
              <a:t> Cash and cash equivalents are like the substitutes on the bench. They are readily available, like substitutes waiting for their turn to join the game when needed. They provide liquidity and security.</a:t>
            </a:r>
          </a:p>
        </p:txBody>
      </p:sp>
      <p:sp>
        <p:nvSpPr>
          <p:cNvPr id="14" name="TextBox 13">
            <a:extLst>
              <a:ext uri="{FF2B5EF4-FFF2-40B4-BE49-F238E27FC236}">
                <a16:creationId xmlns:a16="http://schemas.microsoft.com/office/drawing/2014/main" id="{9F2FA6D6-AF17-BB2F-044D-11DDA32DD5FC}"/>
              </a:ext>
            </a:extLst>
          </p:cNvPr>
          <p:cNvSpPr txBox="1"/>
          <p:nvPr/>
        </p:nvSpPr>
        <p:spPr>
          <a:xfrm>
            <a:off x="533413" y="1904842"/>
            <a:ext cx="10937966" cy="276999"/>
          </a:xfrm>
          <a:prstGeom prst="rect">
            <a:avLst/>
          </a:prstGeom>
          <a:noFill/>
        </p:spPr>
        <p:txBody>
          <a:bodyPr wrap="square">
            <a:spAutoFit/>
          </a:bodyPr>
          <a:lstStyle/>
          <a:p>
            <a:r>
              <a:rPr lang="en-US" sz="1200" dirty="0">
                <a:solidFill>
                  <a:srgbClr val="374151"/>
                </a:solidFill>
                <a:latin typeface="Century Gothic" panose="020B0502020202020204" pitchFamily="34" charset="0"/>
                <a:cs typeface="Arial"/>
              </a:rPr>
              <a:t>The specific securities mentioned here are for illustrative purposes and not recommendations:</a:t>
            </a:r>
            <a:endParaRPr lang="en-US" sz="1200" dirty="0">
              <a:solidFill>
                <a:srgbClr val="000000"/>
              </a:solidFill>
              <a:latin typeface="Century Gothic" panose="020B0502020202020204" pitchFamily="34" charset="0"/>
              <a:cs typeface="Arial"/>
            </a:endParaRPr>
          </a:p>
        </p:txBody>
      </p:sp>
      <p:sp>
        <p:nvSpPr>
          <p:cNvPr id="2" name="Slide Number Placeholder 5">
            <a:extLst>
              <a:ext uri="{FF2B5EF4-FFF2-40B4-BE49-F238E27FC236}">
                <a16:creationId xmlns:a16="http://schemas.microsoft.com/office/drawing/2014/main" id="{4EF1F1BF-E34B-9896-8D5B-F6A677C92E58}"/>
              </a:ext>
            </a:extLst>
          </p:cNvPr>
          <p:cNvSpPr>
            <a:spLocks noGrp="1"/>
          </p:cNvSpPr>
          <p:nvPr>
            <p:ph type="sldNum" sz="quarter" idx="12"/>
          </p:nvPr>
        </p:nvSpPr>
        <p:spPr>
          <a:xfrm>
            <a:off x="11131757" y="6451599"/>
            <a:ext cx="637909" cy="169141"/>
          </a:xfrm>
        </p:spPr>
        <p:txBody>
          <a:bodyPr/>
          <a:lstStyle/>
          <a:p>
            <a:fld id="{DFDF98CC-160E-494C-8C3C-8CDC5FA257DE}" type="slidenum">
              <a:rPr lang="en-US" smtClean="0"/>
              <a:t>11</a:t>
            </a:fld>
            <a:endParaRPr lang="en-US" dirty="0"/>
          </a:p>
        </p:txBody>
      </p:sp>
    </p:spTree>
    <p:extLst>
      <p:ext uri="{BB962C8B-B14F-4D97-AF65-F5344CB8AC3E}">
        <p14:creationId xmlns:p14="http://schemas.microsoft.com/office/powerpoint/2010/main" val="20582431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a:extLst>
            <a:ext uri="{FF2B5EF4-FFF2-40B4-BE49-F238E27FC236}">
              <a16:creationId xmlns:a16="http://schemas.microsoft.com/office/drawing/2014/main" id="{08EEA3EF-1EA8-5634-FF37-DA9D1A96E4DE}"/>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59A156B5-B3AA-9CAB-3814-01DB9E69682D}"/>
              </a:ext>
            </a:extLst>
          </p:cNvPr>
          <p:cNvSpPr>
            <a:spLocks noGrp="1"/>
          </p:cNvSpPr>
          <p:nvPr>
            <p:ph type="title"/>
          </p:nvPr>
        </p:nvSpPr>
        <p:spPr>
          <a:xfrm>
            <a:off x="517869" y="1160463"/>
            <a:ext cx="11158193" cy="515938"/>
          </a:xfrm>
        </p:spPr>
        <p:txBody>
          <a:bodyPr/>
          <a:lstStyle/>
          <a:p>
            <a:r>
              <a:rPr lang="en-US" sz="3200" dirty="0">
                <a:ea typeface="+mj-lt"/>
                <a:cs typeface="+mj-lt"/>
              </a:rPr>
              <a:t>Examples of assets for each class</a:t>
            </a:r>
            <a:endParaRPr lang="en-US" dirty="0"/>
          </a:p>
        </p:txBody>
      </p:sp>
      <p:sp>
        <p:nvSpPr>
          <p:cNvPr id="12" name="TextBox 11">
            <a:extLst>
              <a:ext uri="{FF2B5EF4-FFF2-40B4-BE49-F238E27FC236}">
                <a16:creationId xmlns:a16="http://schemas.microsoft.com/office/drawing/2014/main" id="{0D661691-58AF-D689-6506-8A272DB045CD}"/>
              </a:ext>
            </a:extLst>
          </p:cNvPr>
          <p:cNvSpPr txBox="1"/>
          <p:nvPr/>
        </p:nvSpPr>
        <p:spPr>
          <a:xfrm>
            <a:off x="533413" y="1924953"/>
            <a:ext cx="11142649" cy="3913892"/>
          </a:xfrm>
          <a:prstGeom prst="rect">
            <a:avLst/>
          </a:prstGeom>
          <a:noFill/>
        </p:spPr>
        <p:txBody>
          <a:bodyPr wrap="square" numCol="3" spcCol="360000">
            <a:spAutoFit/>
          </a:bodyPr>
          <a:lstStyle/>
          <a:p>
            <a:r>
              <a:rPr lang="en-US" sz="1600" b="1" dirty="0">
                <a:solidFill>
                  <a:srgbClr val="333F48"/>
                </a:solidFill>
                <a:latin typeface="Century Gothic" panose="020B0502020202020204" pitchFamily="34" charset="0"/>
                <a:ea typeface="+mn-lt"/>
                <a:cs typeface="+mn-lt"/>
              </a:rPr>
              <a:t>Canadian equities</a:t>
            </a:r>
            <a:endParaRPr lang="en-US" sz="1600" dirty="0">
              <a:solidFill>
                <a:srgbClr val="333F48"/>
              </a:solidFill>
              <a:latin typeface="Century Gothic" panose="020B0502020202020204" pitchFamily="34" charset="0"/>
              <a:cs typeface="Arial"/>
            </a:endParaRPr>
          </a:p>
          <a:p>
            <a:pPr marL="177800" lvl="1" indent="-177800">
              <a:buClr>
                <a:srgbClr val="A2AAAD"/>
              </a:buClr>
              <a:buFont typeface="Arial" panose="020B0604020202020204" pitchFamily="34" charset="0"/>
              <a:buChar char="•"/>
            </a:pPr>
            <a:r>
              <a:rPr lang="en-US" sz="1600" dirty="0">
                <a:solidFill>
                  <a:srgbClr val="374151"/>
                </a:solidFill>
                <a:latin typeface="Century Gothic" panose="020B0502020202020204" pitchFamily="34" charset="0"/>
                <a:ea typeface="+mn-lt"/>
                <a:cs typeface="+mn-lt"/>
              </a:rPr>
              <a:t>Royal Bank of Canada Stock</a:t>
            </a:r>
          </a:p>
          <a:p>
            <a:pPr marL="177800" lvl="1" indent="-177800">
              <a:buClr>
                <a:srgbClr val="A2AAAD"/>
              </a:buClr>
              <a:buFont typeface="Arial" panose="020B0604020202020204" pitchFamily="34" charset="0"/>
              <a:buChar char="•"/>
            </a:pPr>
            <a:r>
              <a:rPr lang="en-US" sz="1600" dirty="0">
                <a:solidFill>
                  <a:srgbClr val="374151"/>
                </a:solidFill>
                <a:latin typeface="Century Gothic" panose="020B0502020202020204" pitchFamily="34" charset="0"/>
                <a:ea typeface="+mn-lt"/>
                <a:cs typeface="+mn-lt"/>
              </a:rPr>
              <a:t>Shopify Inc. Stock</a:t>
            </a:r>
          </a:p>
          <a:p>
            <a:pPr marL="177800" lvl="1" indent="-177800">
              <a:buClr>
                <a:srgbClr val="A2AAAD"/>
              </a:buClr>
              <a:buFont typeface="Arial" panose="020B0604020202020204" pitchFamily="34" charset="0"/>
              <a:buChar char="•"/>
            </a:pPr>
            <a:r>
              <a:rPr lang="en-US" sz="1600" dirty="0">
                <a:solidFill>
                  <a:srgbClr val="374151"/>
                </a:solidFill>
                <a:latin typeface="Century Gothic" panose="020B0502020202020204" pitchFamily="34" charset="0"/>
                <a:ea typeface="+mn-lt"/>
                <a:cs typeface="+mn-lt"/>
              </a:rPr>
              <a:t>Enbridge Inc. Stock</a:t>
            </a:r>
          </a:p>
          <a:p>
            <a:pPr>
              <a:spcBef>
                <a:spcPts val="1200"/>
              </a:spcBef>
            </a:pPr>
            <a:r>
              <a:rPr lang="en-US" sz="1600" b="1" dirty="0">
                <a:solidFill>
                  <a:srgbClr val="333F48"/>
                </a:solidFill>
                <a:latin typeface="Century Gothic" panose="020B0502020202020204" pitchFamily="34" charset="0"/>
                <a:ea typeface="+mn-lt"/>
                <a:cs typeface="+mn-lt"/>
              </a:rPr>
              <a:t>U.S. equities</a:t>
            </a:r>
            <a:endParaRPr lang="en-US" sz="1600" dirty="0">
              <a:solidFill>
                <a:srgbClr val="333F48"/>
              </a:solidFill>
              <a:latin typeface="Century Gothic" panose="020B0502020202020204" pitchFamily="34" charset="0"/>
              <a:cs typeface="Calibri"/>
            </a:endParaRPr>
          </a:p>
          <a:p>
            <a:pPr marL="177800" indent="-177800">
              <a:buClr>
                <a:srgbClr val="A2AAAD"/>
              </a:buClr>
              <a:buFont typeface="Arial" panose="020B0604020202020204" pitchFamily="34" charset="0"/>
              <a:buChar char="•"/>
            </a:pPr>
            <a:r>
              <a:rPr lang="en-CA" sz="1600" dirty="0">
                <a:solidFill>
                  <a:srgbClr val="000000"/>
                </a:solidFill>
                <a:effectLst/>
                <a:latin typeface="Century Gothic" panose="020B0502020202020204" pitchFamily="34" charset="0"/>
              </a:rPr>
              <a:t>Apple Inc. Stock </a:t>
            </a:r>
          </a:p>
          <a:p>
            <a:pPr marL="177800" indent="-177800">
              <a:buClr>
                <a:srgbClr val="A2AAAD"/>
              </a:buClr>
              <a:buFont typeface="Arial" panose="020B0604020202020204" pitchFamily="34" charset="0"/>
              <a:buChar char="•"/>
            </a:pPr>
            <a:r>
              <a:rPr lang="en-CA" sz="1600" dirty="0">
                <a:solidFill>
                  <a:srgbClr val="000000"/>
                </a:solidFill>
                <a:effectLst/>
                <a:latin typeface="Century Gothic" panose="020B0502020202020204" pitchFamily="34" charset="0"/>
              </a:rPr>
              <a:t>Microsoft Corporation Stock</a:t>
            </a:r>
          </a:p>
          <a:p>
            <a:pPr marL="177800" indent="-177800">
              <a:buClr>
                <a:srgbClr val="A2AAAD"/>
              </a:buClr>
              <a:buFont typeface="Arial" panose="020B0604020202020204" pitchFamily="34" charset="0"/>
              <a:buChar char="•"/>
            </a:pPr>
            <a:r>
              <a:rPr lang="en-CA" sz="1600" dirty="0" err="1">
                <a:solidFill>
                  <a:srgbClr val="000000"/>
                </a:solidFill>
                <a:effectLst/>
                <a:latin typeface="Century Gothic" panose="020B0502020202020204" pitchFamily="34" charset="0"/>
              </a:rPr>
              <a:t>Amazon.com</a:t>
            </a:r>
            <a:r>
              <a:rPr lang="en-CA" sz="1600" dirty="0">
                <a:solidFill>
                  <a:srgbClr val="000000"/>
                </a:solidFill>
                <a:effectLst/>
                <a:latin typeface="Century Gothic" panose="020B0502020202020204" pitchFamily="34" charset="0"/>
              </a:rPr>
              <a:t> Inc Stock </a:t>
            </a:r>
          </a:p>
          <a:p>
            <a:pPr>
              <a:spcBef>
                <a:spcPts val="1200"/>
              </a:spcBef>
              <a:buFont typeface="Arial,Sans-Serif" panose="020B0604020202020204" pitchFamily="34" charset="0"/>
            </a:pPr>
            <a:r>
              <a:rPr lang="en-US" sz="1600" b="1" dirty="0">
                <a:solidFill>
                  <a:srgbClr val="333F48"/>
                </a:solidFill>
                <a:latin typeface="Century Gothic" panose="020B0502020202020204" pitchFamily="34" charset="0"/>
                <a:ea typeface="+mn-lt"/>
                <a:cs typeface="Arial"/>
              </a:rPr>
              <a:t>International stocks (equities)</a:t>
            </a:r>
            <a:endParaRPr lang="en-US" sz="1600" dirty="0">
              <a:solidFill>
                <a:srgbClr val="333F48"/>
              </a:solidFill>
              <a:latin typeface="Century Gothic" panose="020B0502020202020204" pitchFamily="34" charset="0"/>
              <a:ea typeface="+mn-lt"/>
              <a:cs typeface="Arial"/>
            </a:endParaRPr>
          </a:p>
          <a:p>
            <a:pPr marL="177800" indent="-177800">
              <a:buClr>
                <a:srgbClr val="A2AAAD"/>
              </a:buClr>
              <a:buFont typeface="Arial" panose="020B0604020202020204" pitchFamily="34" charset="0"/>
              <a:buChar char="•"/>
            </a:pPr>
            <a:r>
              <a:rPr lang="en-CA" sz="1600" dirty="0">
                <a:solidFill>
                  <a:srgbClr val="000000"/>
                </a:solidFill>
                <a:effectLst/>
                <a:latin typeface="Century Gothic" panose="020B0502020202020204" pitchFamily="34" charset="0"/>
              </a:rPr>
              <a:t>Samsung Electronics Stock</a:t>
            </a:r>
          </a:p>
          <a:p>
            <a:pPr marL="177800" indent="-177800">
              <a:buClr>
                <a:srgbClr val="A2AAAD"/>
              </a:buClr>
              <a:buFont typeface="Arial" panose="020B0604020202020204" pitchFamily="34" charset="0"/>
              <a:buChar char="•"/>
            </a:pPr>
            <a:r>
              <a:rPr lang="en-CA" sz="1600" dirty="0" err="1">
                <a:solidFill>
                  <a:srgbClr val="000000"/>
                </a:solidFill>
                <a:effectLst/>
                <a:latin typeface="Century Gothic" panose="020B0502020202020204" pitchFamily="34" charset="0"/>
              </a:rPr>
              <a:t>L’Oreal</a:t>
            </a:r>
            <a:r>
              <a:rPr lang="en-CA" sz="1600" dirty="0">
                <a:solidFill>
                  <a:srgbClr val="000000"/>
                </a:solidFill>
                <a:effectLst/>
                <a:latin typeface="Century Gothic" panose="020B0502020202020204" pitchFamily="34" charset="0"/>
              </a:rPr>
              <a:t> Stock</a:t>
            </a:r>
          </a:p>
          <a:p>
            <a:pPr marL="177800" indent="-177800">
              <a:buClr>
                <a:srgbClr val="A2AAAD"/>
              </a:buClr>
              <a:buFont typeface="Arial" panose="020B0604020202020204" pitchFamily="34" charset="0"/>
              <a:buChar char="•"/>
            </a:pPr>
            <a:r>
              <a:rPr lang="en-CA" sz="1600" dirty="0">
                <a:solidFill>
                  <a:srgbClr val="000000"/>
                </a:solidFill>
                <a:effectLst/>
                <a:latin typeface="Century Gothic" panose="020B0502020202020204" pitchFamily="34" charset="0"/>
              </a:rPr>
              <a:t>Alibaba Stock</a:t>
            </a:r>
          </a:p>
          <a:p>
            <a:pPr marL="177800" indent="-177800">
              <a:buClr>
                <a:srgbClr val="A2AAAD"/>
              </a:buClr>
              <a:buFont typeface="Arial" panose="020B0604020202020204" pitchFamily="34" charset="0"/>
              <a:buChar char="•"/>
            </a:pPr>
            <a:endParaRPr lang="en-CA" sz="1600" dirty="0">
              <a:solidFill>
                <a:srgbClr val="000000"/>
              </a:solidFill>
              <a:latin typeface="Century Gothic" panose="020B0502020202020204" pitchFamily="34" charset="0"/>
            </a:endParaRPr>
          </a:p>
          <a:p>
            <a:pPr>
              <a:buClr>
                <a:srgbClr val="A2AAAD"/>
              </a:buClr>
            </a:pPr>
            <a:endParaRPr lang="en-CA" sz="1600" dirty="0">
              <a:solidFill>
                <a:srgbClr val="000000"/>
              </a:solidFill>
              <a:effectLst/>
              <a:latin typeface="Century Gothic" panose="020B0502020202020204" pitchFamily="34" charset="0"/>
            </a:endParaRPr>
          </a:p>
          <a:p>
            <a:pPr>
              <a:spcBef>
                <a:spcPts val="600"/>
              </a:spcBef>
              <a:buFont typeface="Arial,Sans-Serif" panose="020B0604020202020204" pitchFamily="34" charset="0"/>
            </a:pPr>
            <a:r>
              <a:rPr lang="en-US" sz="1600" b="1" dirty="0">
                <a:solidFill>
                  <a:srgbClr val="333F48"/>
                </a:solidFill>
                <a:latin typeface="Century Gothic" panose="020B0502020202020204" pitchFamily="34" charset="0"/>
                <a:cs typeface="Arial"/>
              </a:rPr>
              <a:t>Bonds (fixed income)</a:t>
            </a:r>
            <a:endParaRPr lang="en-US" sz="1600" dirty="0">
              <a:solidFill>
                <a:srgbClr val="333F48"/>
              </a:solidFill>
              <a:latin typeface="Century Gothic" panose="020B0502020202020204" pitchFamily="34" charset="0"/>
              <a:cs typeface="Arial"/>
            </a:endParaRPr>
          </a:p>
          <a:p>
            <a:pPr marL="177800" indent="-177800">
              <a:buClr>
                <a:srgbClr val="A2AAAD"/>
              </a:buClr>
              <a:buFont typeface="Arial" panose="020B0604020202020204" pitchFamily="34" charset="0"/>
              <a:buChar char="•"/>
            </a:pPr>
            <a:r>
              <a:rPr lang="en-CA" sz="1600" dirty="0">
                <a:solidFill>
                  <a:srgbClr val="000000"/>
                </a:solidFill>
                <a:effectLst/>
                <a:latin typeface="Century Gothic" panose="020B0502020202020204" pitchFamily="34" charset="0"/>
              </a:rPr>
              <a:t>U.S. Treasury 10-year Bond</a:t>
            </a:r>
          </a:p>
          <a:p>
            <a:pPr marL="177800" indent="-177800">
              <a:buClr>
                <a:srgbClr val="A2AAAD"/>
              </a:buClr>
              <a:buFont typeface="Arial" panose="020B0604020202020204" pitchFamily="34" charset="0"/>
              <a:buChar char="•"/>
            </a:pPr>
            <a:r>
              <a:rPr lang="en-CA" sz="1600" dirty="0">
                <a:solidFill>
                  <a:srgbClr val="000000"/>
                </a:solidFill>
                <a:effectLst/>
                <a:latin typeface="Century Gothic" panose="020B0502020202020204" pitchFamily="34" charset="0"/>
              </a:rPr>
              <a:t>Uber Corporate Bond</a:t>
            </a:r>
          </a:p>
          <a:p>
            <a:pPr marL="177800" indent="-177800">
              <a:buClr>
                <a:srgbClr val="A2AAAD"/>
              </a:buClr>
              <a:buFont typeface="Arial" panose="020B0604020202020204" pitchFamily="34" charset="0"/>
              <a:buChar char="•"/>
            </a:pPr>
            <a:r>
              <a:rPr lang="en-CA" sz="1600" dirty="0">
                <a:solidFill>
                  <a:srgbClr val="000000"/>
                </a:solidFill>
                <a:effectLst/>
                <a:latin typeface="Century Gothic" panose="020B0502020202020204" pitchFamily="34" charset="0"/>
              </a:rPr>
              <a:t>Apple Corporate Bond</a:t>
            </a:r>
          </a:p>
          <a:p>
            <a:pPr>
              <a:spcBef>
                <a:spcPts val="1000"/>
              </a:spcBef>
            </a:pPr>
            <a:r>
              <a:rPr lang="en-US" sz="1600" b="1" dirty="0">
                <a:solidFill>
                  <a:srgbClr val="333F48"/>
                </a:solidFill>
                <a:latin typeface="Century Gothic" panose="020B0502020202020204" pitchFamily="34" charset="0"/>
                <a:ea typeface="+mn-lt"/>
                <a:cs typeface="+mn-lt"/>
              </a:rPr>
              <a:t>Canadian bonds</a:t>
            </a:r>
            <a:endParaRPr lang="en-US" sz="1600" dirty="0">
              <a:solidFill>
                <a:srgbClr val="333F48"/>
              </a:solidFill>
              <a:latin typeface="Century Gothic" panose="020B0502020202020204" pitchFamily="34" charset="0"/>
              <a:ea typeface="+mn-lt"/>
              <a:cs typeface="+mn-lt"/>
            </a:endParaRPr>
          </a:p>
          <a:p>
            <a:pPr marL="177800" lvl="1" indent="-177800">
              <a:buClr>
                <a:srgbClr val="A2AAAD"/>
              </a:buClr>
              <a:buFont typeface="Arial" panose="020B0604020202020204" pitchFamily="34" charset="0"/>
              <a:buChar char="•"/>
            </a:pPr>
            <a:r>
              <a:rPr lang="en-US" sz="1600" dirty="0">
                <a:solidFill>
                  <a:srgbClr val="374151"/>
                </a:solidFill>
                <a:latin typeface="Century Gothic" panose="020B0502020202020204" pitchFamily="34" charset="0"/>
                <a:ea typeface="+mn-lt"/>
                <a:cs typeface="+mn-lt"/>
              </a:rPr>
              <a:t>iShares Canadian Universe Bond Index ETF </a:t>
            </a:r>
          </a:p>
          <a:p>
            <a:pPr marL="177800" lvl="1" indent="-177800">
              <a:buClr>
                <a:srgbClr val="A2AAAD"/>
              </a:buClr>
              <a:buFont typeface="Arial" panose="020B0604020202020204" pitchFamily="34" charset="0"/>
              <a:buChar char="•"/>
            </a:pPr>
            <a:r>
              <a:rPr lang="en-US" sz="1600" dirty="0">
                <a:solidFill>
                  <a:srgbClr val="374151"/>
                </a:solidFill>
                <a:latin typeface="Century Gothic" panose="020B0502020202020204" pitchFamily="34" charset="0"/>
                <a:ea typeface="+mn-lt"/>
                <a:cs typeface="+mn-lt"/>
              </a:rPr>
              <a:t>Government of Canada Bonds</a:t>
            </a:r>
            <a:endParaRPr lang="en-US" sz="1600" dirty="0">
              <a:latin typeface="Century Gothic" panose="020B0502020202020204" pitchFamily="34" charset="0"/>
            </a:endParaRPr>
          </a:p>
          <a:p>
            <a:pPr>
              <a:spcBef>
                <a:spcPts val="1000"/>
              </a:spcBef>
            </a:pPr>
            <a:r>
              <a:rPr lang="en-US" sz="1600" b="1" dirty="0">
                <a:solidFill>
                  <a:srgbClr val="333F48"/>
                </a:solidFill>
                <a:latin typeface="Century Gothic" panose="020B0502020202020204" pitchFamily="34" charset="0"/>
                <a:ea typeface="+mn-lt"/>
                <a:cs typeface="+mn-lt"/>
              </a:rPr>
              <a:t>Real estate investment trusts (REITs)</a:t>
            </a:r>
            <a:endParaRPr lang="en-US" sz="1600" dirty="0">
              <a:solidFill>
                <a:srgbClr val="333F48"/>
              </a:solidFill>
              <a:latin typeface="Century Gothic" panose="020B0502020202020204" pitchFamily="34" charset="0"/>
            </a:endParaRPr>
          </a:p>
          <a:p>
            <a:pPr marL="177800" lvl="1" indent="-177800">
              <a:buClr>
                <a:srgbClr val="A2AAAD"/>
              </a:buClr>
              <a:buFont typeface="Arial" panose="020B0604020202020204" pitchFamily="34" charset="0"/>
              <a:buChar char="•"/>
            </a:pPr>
            <a:r>
              <a:rPr lang="en-US" sz="1600" dirty="0" err="1">
                <a:solidFill>
                  <a:srgbClr val="374151"/>
                </a:solidFill>
                <a:latin typeface="Century Gothic" panose="020B0502020202020204" pitchFamily="34" charset="0"/>
                <a:ea typeface="+mn-lt"/>
                <a:cs typeface="+mn-lt"/>
              </a:rPr>
              <a:t>SmartCentres</a:t>
            </a:r>
            <a:r>
              <a:rPr lang="en-US" sz="1600" dirty="0">
                <a:solidFill>
                  <a:srgbClr val="374151"/>
                </a:solidFill>
                <a:latin typeface="Century Gothic" panose="020B0502020202020204" pitchFamily="34" charset="0"/>
                <a:ea typeface="+mn-lt"/>
                <a:cs typeface="+mn-lt"/>
              </a:rPr>
              <a:t> Real Estate Investment Trust </a:t>
            </a:r>
          </a:p>
          <a:p>
            <a:pPr marL="177800" lvl="1" indent="-177800">
              <a:buClr>
                <a:srgbClr val="A2AAAD"/>
              </a:buClr>
              <a:buFont typeface="Arial" panose="020B0604020202020204" pitchFamily="34" charset="0"/>
              <a:buChar char="•"/>
            </a:pPr>
            <a:r>
              <a:rPr lang="en-US" sz="1600" dirty="0" err="1">
                <a:solidFill>
                  <a:srgbClr val="374151"/>
                </a:solidFill>
                <a:latin typeface="Century Gothic" panose="020B0502020202020204" pitchFamily="34" charset="0"/>
                <a:ea typeface="+mn-lt"/>
                <a:cs typeface="+mn-lt"/>
              </a:rPr>
              <a:t>RioCan</a:t>
            </a:r>
            <a:r>
              <a:rPr lang="en-US" sz="1600" dirty="0">
                <a:solidFill>
                  <a:srgbClr val="374151"/>
                </a:solidFill>
                <a:latin typeface="Century Gothic" panose="020B0502020202020204" pitchFamily="34" charset="0"/>
                <a:ea typeface="+mn-lt"/>
                <a:cs typeface="+mn-lt"/>
              </a:rPr>
              <a:t> Real Estate </a:t>
            </a:r>
            <a:br>
              <a:rPr lang="en-US" sz="1600" dirty="0">
                <a:solidFill>
                  <a:srgbClr val="374151"/>
                </a:solidFill>
                <a:latin typeface="Century Gothic" panose="020B0502020202020204" pitchFamily="34" charset="0"/>
                <a:ea typeface="+mn-lt"/>
                <a:cs typeface="+mn-lt"/>
              </a:rPr>
            </a:br>
            <a:r>
              <a:rPr lang="en-US" sz="1600" dirty="0">
                <a:solidFill>
                  <a:srgbClr val="374151"/>
                </a:solidFill>
                <a:latin typeface="Century Gothic" panose="020B0502020202020204" pitchFamily="34" charset="0"/>
                <a:ea typeface="+mn-lt"/>
                <a:cs typeface="+mn-lt"/>
              </a:rPr>
              <a:t>Investment Trust </a:t>
            </a:r>
          </a:p>
          <a:p>
            <a:pPr marL="177800" lvl="1" indent="-177800">
              <a:buClr>
                <a:srgbClr val="A2AAAD"/>
              </a:buClr>
              <a:buFont typeface="Arial" panose="020B0604020202020204" pitchFamily="34" charset="0"/>
              <a:buChar char="•"/>
            </a:pPr>
            <a:r>
              <a:rPr lang="en-US" sz="1600" b="1" dirty="0">
                <a:solidFill>
                  <a:srgbClr val="333F48"/>
                </a:solidFill>
                <a:latin typeface="Century Gothic" panose="020B0502020202020204" pitchFamily="34" charset="0"/>
                <a:ea typeface="+mn-lt"/>
                <a:cs typeface="+mn-lt"/>
              </a:rPr>
              <a:t>Commodities</a:t>
            </a:r>
            <a:endParaRPr lang="en-US" sz="1600" dirty="0">
              <a:solidFill>
                <a:srgbClr val="333F48"/>
              </a:solidFill>
              <a:latin typeface="Century Gothic" panose="020B0502020202020204" pitchFamily="34" charset="0"/>
              <a:ea typeface="+mn-lt"/>
              <a:cs typeface="+mn-lt"/>
            </a:endParaRPr>
          </a:p>
          <a:p>
            <a:pPr marL="141288" indent="-141288">
              <a:buClr>
                <a:srgbClr val="A2AAAD"/>
              </a:buClr>
              <a:buFont typeface="Arial" panose="020B0604020202020204" pitchFamily="34" charset="0"/>
              <a:buChar char="•"/>
            </a:pPr>
            <a:r>
              <a:rPr lang="en-CA" sz="1600" dirty="0">
                <a:solidFill>
                  <a:srgbClr val="000000"/>
                </a:solidFill>
                <a:effectLst/>
                <a:latin typeface="Century Gothic" panose="020B0502020202020204" pitchFamily="34" charset="0"/>
              </a:rPr>
              <a:t>Oil Futures</a:t>
            </a:r>
          </a:p>
          <a:p>
            <a:pPr marL="141288" indent="-141288">
              <a:buClr>
                <a:srgbClr val="A2AAAD"/>
              </a:buClr>
              <a:buFont typeface="Arial" panose="020B0604020202020204" pitchFamily="34" charset="0"/>
              <a:buChar char="•"/>
            </a:pPr>
            <a:r>
              <a:rPr lang="en-CA" sz="1600" dirty="0">
                <a:solidFill>
                  <a:srgbClr val="000000"/>
                </a:solidFill>
                <a:effectLst/>
                <a:latin typeface="Century Gothic" panose="020B0502020202020204" pitchFamily="34" charset="0"/>
              </a:rPr>
              <a:t>Gold Futures</a:t>
            </a:r>
          </a:p>
          <a:p>
            <a:pPr>
              <a:spcBef>
                <a:spcPts val="1000"/>
              </a:spcBef>
            </a:pPr>
            <a:r>
              <a:rPr lang="en-US" sz="1600" b="1" dirty="0">
                <a:solidFill>
                  <a:srgbClr val="333F48"/>
                </a:solidFill>
                <a:latin typeface="Century Gothic" panose="020B0502020202020204" pitchFamily="34" charset="0"/>
                <a:ea typeface="+mn-lt"/>
                <a:cs typeface="+mn-lt"/>
              </a:rPr>
              <a:t>Cash and cash equivalents</a:t>
            </a:r>
            <a:endParaRPr lang="en-US" sz="1600" dirty="0">
              <a:solidFill>
                <a:srgbClr val="333F48"/>
              </a:solidFill>
              <a:latin typeface="Century Gothic" panose="020B0502020202020204" pitchFamily="34" charset="0"/>
              <a:ea typeface="+mn-lt"/>
              <a:cs typeface="+mn-lt"/>
            </a:endParaRPr>
          </a:p>
          <a:p>
            <a:pPr marL="177800" lvl="1" indent="-177800">
              <a:buClr>
                <a:srgbClr val="A2AAAD"/>
              </a:buClr>
              <a:buFont typeface="Arial" panose="020B0604020202020204" pitchFamily="34" charset="0"/>
              <a:buChar char="•"/>
            </a:pPr>
            <a:r>
              <a:rPr lang="en-US" sz="1600" dirty="0">
                <a:solidFill>
                  <a:srgbClr val="374151"/>
                </a:solidFill>
                <a:latin typeface="Century Gothic" panose="020B0502020202020204" pitchFamily="34" charset="0"/>
                <a:ea typeface="+mn-lt"/>
                <a:cs typeface="+mn-lt"/>
              </a:rPr>
              <a:t>High-interest savings account or money market fund</a:t>
            </a:r>
            <a:endParaRPr lang="en-US" sz="1600" dirty="0">
              <a:latin typeface="Century Gothic" panose="020B0502020202020204" pitchFamily="34" charset="0"/>
            </a:endParaRPr>
          </a:p>
          <a:p>
            <a:pPr>
              <a:spcBef>
                <a:spcPts val="1000"/>
              </a:spcBef>
              <a:buFont typeface="Arial,Sans-Serif" panose="020B0604020202020204" pitchFamily="34" charset="0"/>
            </a:pPr>
            <a:r>
              <a:rPr lang="en-US" sz="1600" b="1" dirty="0">
                <a:solidFill>
                  <a:srgbClr val="333F48"/>
                </a:solidFill>
                <a:latin typeface="Century Gothic" panose="020B0502020202020204" pitchFamily="34" charset="0"/>
                <a:cs typeface="Arial"/>
              </a:rPr>
              <a:t>Cryptocurrencies</a:t>
            </a:r>
            <a:endParaRPr lang="en-US" sz="1600" dirty="0">
              <a:solidFill>
                <a:srgbClr val="333F48"/>
              </a:solidFill>
              <a:latin typeface="Century Gothic" panose="020B0502020202020204" pitchFamily="34" charset="0"/>
              <a:cs typeface="Arial"/>
            </a:endParaRPr>
          </a:p>
          <a:p>
            <a:pPr marL="177800" indent="-177800">
              <a:buClr>
                <a:srgbClr val="A2AAAD"/>
              </a:buClr>
              <a:buFont typeface="Arial" panose="020B0604020202020204" pitchFamily="34" charset="0"/>
              <a:buChar char="•"/>
            </a:pPr>
            <a:r>
              <a:rPr lang="en-CA" sz="1600" dirty="0">
                <a:solidFill>
                  <a:srgbClr val="000000"/>
                </a:solidFill>
                <a:effectLst/>
                <a:latin typeface="Century Gothic" panose="020B0502020202020204" pitchFamily="34" charset="0"/>
              </a:rPr>
              <a:t>Bitcoin Cryptocurrency</a:t>
            </a:r>
          </a:p>
          <a:p>
            <a:pPr marL="177800" indent="-177800">
              <a:buClr>
                <a:srgbClr val="A2AAAD"/>
              </a:buClr>
              <a:buFont typeface="Arial" panose="020B0604020202020204" pitchFamily="34" charset="0"/>
              <a:buChar char="•"/>
            </a:pPr>
            <a:r>
              <a:rPr lang="en-CA" sz="1600" dirty="0">
                <a:solidFill>
                  <a:srgbClr val="000000"/>
                </a:solidFill>
                <a:effectLst/>
                <a:latin typeface="Century Gothic" panose="020B0502020202020204" pitchFamily="34" charset="0"/>
              </a:rPr>
              <a:t>Ethereum Cryptocurrency </a:t>
            </a:r>
          </a:p>
        </p:txBody>
      </p:sp>
      <p:sp>
        <p:nvSpPr>
          <p:cNvPr id="2" name="Slide Number Placeholder 5">
            <a:extLst>
              <a:ext uri="{FF2B5EF4-FFF2-40B4-BE49-F238E27FC236}">
                <a16:creationId xmlns:a16="http://schemas.microsoft.com/office/drawing/2014/main" id="{4EF1F1BF-E34B-9896-8D5B-F6A677C92E58}"/>
              </a:ext>
            </a:extLst>
          </p:cNvPr>
          <p:cNvSpPr>
            <a:spLocks noGrp="1"/>
          </p:cNvSpPr>
          <p:nvPr>
            <p:ph type="sldNum" sz="quarter" idx="12"/>
          </p:nvPr>
        </p:nvSpPr>
        <p:spPr>
          <a:xfrm>
            <a:off x="11131757" y="6451599"/>
            <a:ext cx="637909" cy="169141"/>
          </a:xfrm>
        </p:spPr>
        <p:txBody>
          <a:bodyPr/>
          <a:lstStyle/>
          <a:p>
            <a:fld id="{DFDF98CC-160E-494C-8C3C-8CDC5FA257DE}" type="slidenum">
              <a:rPr lang="en-US" smtClean="0"/>
              <a:t>12</a:t>
            </a:fld>
            <a:endParaRPr lang="en-US" dirty="0"/>
          </a:p>
        </p:txBody>
      </p:sp>
    </p:spTree>
    <p:extLst>
      <p:ext uri="{BB962C8B-B14F-4D97-AF65-F5344CB8AC3E}">
        <p14:creationId xmlns:p14="http://schemas.microsoft.com/office/powerpoint/2010/main" val="23693659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sp>
        <p:nvSpPr>
          <p:cNvPr id="269" name="Google Shape;269;p27"/>
          <p:cNvSpPr txBox="1">
            <a:spLocks noGrp="1"/>
          </p:cNvSpPr>
          <p:nvPr>
            <p:ph type="ctrTitle"/>
          </p:nvPr>
        </p:nvSpPr>
        <p:spPr>
          <a:prstGeom prst="rect">
            <a:avLst/>
          </a:prstGeom>
          <a:noFill/>
          <a:ln>
            <a:noFill/>
          </a:ln>
        </p:spPr>
        <p:txBody>
          <a:bodyPr spcFirstLastPara="1" wrap="square" lIns="91425" tIns="45700" rIns="91425" bIns="45700" anchor="t" anchorCtr="0">
            <a:noAutofit/>
          </a:bodyPr>
          <a:lstStyle/>
          <a:p>
            <a:pPr>
              <a:buClr>
                <a:schemeClr val="dk2"/>
              </a:buClr>
              <a:buSzPts val="4400"/>
            </a:pPr>
            <a:r>
              <a:rPr lang="en-US" sz="3200" dirty="0"/>
              <a:t>Portfolio presentation</a:t>
            </a:r>
            <a:endParaRPr dirty="0"/>
          </a:p>
        </p:txBody>
      </p:sp>
      <p:sp>
        <p:nvSpPr>
          <p:cNvPr id="2" name="Oval 1">
            <a:extLst>
              <a:ext uri="{FF2B5EF4-FFF2-40B4-BE49-F238E27FC236}">
                <a16:creationId xmlns:a16="http://schemas.microsoft.com/office/drawing/2014/main" id="{3A94719D-75CD-534F-C33F-C1FF254E169D}"/>
              </a:ext>
            </a:extLst>
          </p:cNvPr>
          <p:cNvSpPr/>
          <p:nvPr/>
        </p:nvSpPr>
        <p:spPr>
          <a:xfrm>
            <a:off x="7880103" y="2478501"/>
            <a:ext cx="3122779" cy="3122779"/>
          </a:xfrm>
          <a:prstGeom prst="ellipse">
            <a:avLst/>
          </a:prstGeom>
          <a:solidFill>
            <a:srgbClr val="20588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205885"/>
              </a:solidFill>
            </a:endParaRPr>
          </a:p>
        </p:txBody>
      </p:sp>
      <p:sp>
        <p:nvSpPr>
          <p:cNvPr id="3" name="TextBox 2">
            <a:extLst>
              <a:ext uri="{FF2B5EF4-FFF2-40B4-BE49-F238E27FC236}">
                <a16:creationId xmlns:a16="http://schemas.microsoft.com/office/drawing/2014/main" id="{3AFF05F6-FE4E-1A8D-37EC-11131551D4D8}"/>
              </a:ext>
            </a:extLst>
          </p:cNvPr>
          <p:cNvSpPr txBox="1"/>
          <p:nvPr/>
        </p:nvSpPr>
        <p:spPr>
          <a:xfrm>
            <a:off x="517871" y="3224282"/>
            <a:ext cx="6111530" cy="1631216"/>
          </a:xfrm>
          <a:prstGeom prst="rect">
            <a:avLst/>
          </a:prstGeom>
          <a:noFill/>
        </p:spPr>
        <p:txBody>
          <a:bodyPr wrap="square" rtlCol="0">
            <a:spAutoFit/>
          </a:bodyPr>
          <a:lstStyle/>
          <a:p>
            <a:r>
              <a:rPr lang="en-US" sz="2500" dirty="0">
                <a:latin typeface="Century Gothic" panose="020B0502020202020204" pitchFamily="34" charset="0"/>
                <a:ea typeface="+mn-lt"/>
                <a:cs typeface="+mn-lt"/>
              </a:rPr>
              <a:t>Each group presents their portfolio strategy, explaining the rationale for their choices and how it relates to the soccer team analogy.</a:t>
            </a:r>
            <a:endParaRPr lang="en-US" sz="2500" dirty="0">
              <a:latin typeface="Century Gothic" panose="020B0502020202020204" pitchFamily="34" charset="0"/>
            </a:endParaRPr>
          </a:p>
        </p:txBody>
      </p:sp>
      <p:sp>
        <p:nvSpPr>
          <p:cNvPr id="4" name="Slide Number Placeholder 3">
            <a:extLst>
              <a:ext uri="{FF2B5EF4-FFF2-40B4-BE49-F238E27FC236}">
                <a16:creationId xmlns:a16="http://schemas.microsoft.com/office/drawing/2014/main" id="{9F9DA20D-89FC-3D84-30DB-872719E06555}"/>
              </a:ext>
            </a:extLst>
          </p:cNvPr>
          <p:cNvSpPr>
            <a:spLocks noGrp="1"/>
          </p:cNvSpPr>
          <p:nvPr>
            <p:ph type="sldNum" sz="quarter" idx="12"/>
          </p:nvPr>
        </p:nvSpPr>
        <p:spPr/>
        <p:txBody>
          <a:bodyPr/>
          <a:lstStyle/>
          <a:p>
            <a:fld id="{DFDF98CC-160E-494C-8C3C-8CDC5FA257DE}" type="slidenum">
              <a:rPr lang="en-US" smtClean="0"/>
              <a:t>13</a:t>
            </a:fld>
            <a:endParaRPr lang="en-US" dirty="0"/>
          </a:p>
        </p:txBody>
      </p:sp>
      <p:pic>
        <p:nvPicPr>
          <p:cNvPr id="5" name="Picture 4">
            <a:extLst>
              <a:ext uri="{FF2B5EF4-FFF2-40B4-BE49-F238E27FC236}">
                <a16:creationId xmlns:a16="http://schemas.microsoft.com/office/drawing/2014/main" id="{061BBF81-7223-78DB-86A7-7A6045CE9BE8}"/>
              </a:ext>
            </a:extLst>
          </p:cNvPr>
          <p:cNvPicPr>
            <a:picLocks noChangeAspect="1"/>
          </p:cNvPicPr>
          <p:nvPr/>
        </p:nvPicPr>
        <p:blipFill>
          <a:blip r:embed="rId3"/>
          <a:stretch>
            <a:fillRect/>
          </a:stretch>
        </p:blipFill>
        <p:spPr>
          <a:xfrm>
            <a:off x="8568367" y="3128803"/>
            <a:ext cx="1746250" cy="1822174"/>
          </a:xfrm>
          <a:prstGeom prst="rect">
            <a:avLst/>
          </a:prstGeom>
        </p:spPr>
      </p:pic>
    </p:spTree>
    <p:extLst>
      <p:ext uri="{BB962C8B-B14F-4D97-AF65-F5344CB8AC3E}">
        <p14:creationId xmlns:p14="http://schemas.microsoft.com/office/powerpoint/2010/main" val="15025960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7">
            <a:extLst>
              <a:ext uri="{FF2B5EF4-FFF2-40B4-BE49-F238E27FC236}">
                <a16:creationId xmlns:a16="http://schemas.microsoft.com/office/drawing/2014/main" id="{200BE4CA-1B5D-0A3D-70CF-9B5EB4A1CEDB}"/>
              </a:ext>
            </a:extLst>
          </p:cNvPr>
          <p:cNvSpPr>
            <a:spLocks noGrp="1"/>
          </p:cNvSpPr>
          <p:nvPr>
            <p:ph type="ctrTitle"/>
          </p:nvPr>
        </p:nvSpPr>
        <p:spPr/>
        <p:txBody>
          <a:bodyPr/>
          <a:lstStyle/>
          <a:p>
            <a:r>
              <a:rPr lang="en-US" dirty="0">
                <a:ea typeface="Calibri Light"/>
                <a:cs typeface="Calibri Light"/>
              </a:rPr>
              <a:t>Debrief</a:t>
            </a:r>
            <a:endParaRPr lang="en-US" dirty="0"/>
          </a:p>
        </p:txBody>
      </p:sp>
      <p:sp>
        <p:nvSpPr>
          <p:cNvPr id="3" name="Slide Number Placeholder 2">
            <a:extLst>
              <a:ext uri="{FF2B5EF4-FFF2-40B4-BE49-F238E27FC236}">
                <a16:creationId xmlns:a16="http://schemas.microsoft.com/office/drawing/2014/main" id="{E230D9F3-ACCB-9779-0056-561AE6C3A95C}"/>
              </a:ext>
            </a:extLst>
          </p:cNvPr>
          <p:cNvSpPr>
            <a:spLocks noGrp="1"/>
          </p:cNvSpPr>
          <p:nvPr>
            <p:ph type="sldNum" sz="quarter" idx="12"/>
          </p:nvPr>
        </p:nvSpPr>
        <p:spPr/>
        <p:txBody>
          <a:bodyPr/>
          <a:lstStyle/>
          <a:p>
            <a:fld id="{DFDF98CC-160E-494C-8C3C-8CDC5FA257DE}" type="slidenum">
              <a:rPr lang="en-US" smtClean="0"/>
              <a:t>14</a:t>
            </a:fld>
            <a:endParaRPr lang="en-US"/>
          </a:p>
        </p:txBody>
      </p:sp>
      <p:sp>
        <p:nvSpPr>
          <p:cNvPr id="17" name="TextBox 16">
            <a:extLst>
              <a:ext uri="{FF2B5EF4-FFF2-40B4-BE49-F238E27FC236}">
                <a16:creationId xmlns:a16="http://schemas.microsoft.com/office/drawing/2014/main" id="{000EED9E-935B-EDAA-503A-FCD3189DA67B}"/>
              </a:ext>
            </a:extLst>
          </p:cNvPr>
          <p:cNvSpPr txBox="1"/>
          <p:nvPr/>
        </p:nvSpPr>
        <p:spPr>
          <a:xfrm>
            <a:off x="517870" y="3648412"/>
            <a:ext cx="10200930" cy="523220"/>
          </a:xfrm>
          <a:prstGeom prst="rect">
            <a:avLst/>
          </a:prstGeom>
          <a:noFill/>
        </p:spPr>
        <p:txBody>
          <a:bodyPr wrap="square">
            <a:spAutoFit/>
          </a:bodyPr>
          <a:lstStyle/>
          <a:p>
            <a:r>
              <a:rPr lang="en-US" sz="2800" b="1" dirty="0">
                <a:solidFill>
                  <a:srgbClr val="333F48"/>
                </a:solidFill>
                <a:latin typeface="Century Gothic" panose="020B0502020202020204" pitchFamily="34" charset="0"/>
                <a:ea typeface="+mn-lt"/>
                <a:cs typeface="+mn-lt"/>
              </a:rPr>
              <a:t>Why was it important to diversify your portfolios (teams)?</a:t>
            </a:r>
            <a:endParaRPr lang="en-US" sz="2800" b="1" dirty="0">
              <a:solidFill>
                <a:srgbClr val="333F48"/>
              </a:solidFill>
              <a:latin typeface="Century Gothic" panose="020B0502020202020204" pitchFamily="34" charset="0"/>
              <a:ea typeface="Calibri" panose="020F0502020204030204"/>
              <a:cs typeface="Calibri" panose="020F0502020204030204"/>
            </a:endParaRPr>
          </a:p>
        </p:txBody>
      </p:sp>
    </p:spTree>
    <p:extLst>
      <p:ext uri="{BB962C8B-B14F-4D97-AF65-F5344CB8AC3E}">
        <p14:creationId xmlns:p14="http://schemas.microsoft.com/office/powerpoint/2010/main" val="3662417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nvPr>
        </p:nvSpPr>
        <p:spPr>
          <a:prstGeom prst="rect">
            <a:avLst/>
          </a:prstGeom>
        </p:spPr>
        <p:txBody>
          <a:bodyPr spcFirstLastPara="1" vert="horz" lIns="91440" tIns="45720" rIns="91440" bIns="45720" rtlCol="0" anchor="t" anchorCtr="0">
            <a:normAutofit/>
          </a:bodyPr>
          <a:lstStyle/>
          <a:p>
            <a:pPr>
              <a:buClr>
                <a:schemeClr val="dk2"/>
              </a:buClr>
              <a:buSzPts val="4400"/>
            </a:pPr>
            <a:r>
              <a:rPr lang="en-US" dirty="0"/>
              <a:t>You will</a:t>
            </a:r>
          </a:p>
        </p:txBody>
      </p:sp>
      <p:sp>
        <p:nvSpPr>
          <p:cNvPr id="241" name="Google Shape;241;p23"/>
          <p:cNvSpPr txBox="1">
            <a:spLocks noGrp="1"/>
          </p:cNvSpPr>
          <p:nvPr>
            <p:ph type="subTitle" idx="1"/>
          </p:nvPr>
        </p:nvSpPr>
        <p:spPr>
          <a:xfrm>
            <a:off x="517870" y="1782836"/>
            <a:ext cx="11158193" cy="4029786"/>
          </a:xfrm>
          <a:prstGeom prst="rect">
            <a:avLst/>
          </a:prstGeom>
        </p:spPr>
        <p:txBody>
          <a:bodyPr spcFirstLastPara="1" vert="horz" lIns="91440" tIns="45720" rIns="91440" bIns="45720" rtlCol="0" anchorCtr="0">
            <a:normAutofit/>
          </a:bodyPr>
          <a:lstStyle/>
          <a:p>
            <a:pPr lvl="0"/>
            <a:r>
              <a:rPr lang="en-US" sz="2400" dirty="0"/>
              <a:t>Learn about and identify examples of different asset classes and portfolio allocations using a sports team analogy.</a:t>
            </a:r>
          </a:p>
          <a:p>
            <a:pPr lvl="0"/>
            <a:r>
              <a:rPr lang="en-US" sz="2400" dirty="0"/>
              <a:t>Learn the concept of diversification.</a:t>
            </a:r>
          </a:p>
          <a:p>
            <a:pPr lvl="0"/>
            <a:r>
              <a:rPr lang="en-US" sz="2400" dirty="0"/>
              <a:t>Apply your knowledge of asset classes and diversification using a sports team analogy.</a:t>
            </a:r>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nvPr>
        </p:nvSpPr>
        <p:spPr/>
        <p:txBody>
          <a:bodyPr/>
          <a:lstStyle/>
          <a:p>
            <a:fld id="{DFDF98CC-160E-494C-8C3C-8CDC5FA257DE}" type="slidenum">
              <a:rPr lang="en-US" smtClean="0"/>
              <a:t>2</a:t>
            </a:fld>
            <a:endParaRPr lang="en-US" dirty="0"/>
          </a:p>
        </p:txBody>
      </p:sp>
    </p:spTree>
    <p:extLst>
      <p:ext uri="{BB962C8B-B14F-4D97-AF65-F5344CB8AC3E}">
        <p14:creationId xmlns:p14="http://schemas.microsoft.com/office/powerpoint/2010/main" val="1593136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22"/>
          <p:cNvSpPr txBox="1">
            <a:spLocks noGrp="1"/>
          </p:cNvSpPr>
          <p:nvPr>
            <p:ph type="ctrTitle"/>
          </p:nvPr>
        </p:nvSpPr>
        <p:spPr>
          <a:xfrm>
            <a:off x="517871" y="1160463"/>
            <a:ext cx="9697284" cy="1008109"/>
          </a:xfrm>
          <a:prstGeom prst="rect">
            <a:avLst/>
          </a:prstGeom>
          <a:noFill/>
          <a:ln>
            <a:noFill/>
          </a:ln>
        </p:spPr>
        <p:txBody>
          <a:bodyPr spcFirstLastPara="1" wrap="square" lIns="91425" tIns="45700" rIns="91425" bIns="45700" anchor="t" anchorCtr="0">
            <a:noAutofit/>
          </a:bodyPr>
          <a:lstStyle/>
          <a:p>
            <a:pPr>
              <a:buClr>
                <a:schemeClr val="dk2"/>
              </a:buClr>
              <a:buSzPts val="4400"/>
            </a:pPr>
            <a:r>
              <a:rPr lang="en-US" sz="3200" dirty="0"/>
              <a:t>What do sports teams and investment portfolios have in common?</a:t>
            </a:r>
            <a:endParaRPr dirty="0"/>
          </a:p>
        </p:txBody>
      </p:sp>
      <p:sp>
        <p:nvSpPr>
          <p:cNvPr id="235" name="Google Shape;235;p22"/>
          <p:cNvSpPr txBox="1">
            <a:spLocks noGrp="1"/>
          </p:cNvSpPr>
          <p:nvPr>
            <p:ph type="subTitle" idx="1"/>
          </p:nvPr>
        </p:nvSpPr>
        <p:spPr>
          <a:xfrm>
            <a:off x="468870" y="4391529"/>
            <a:ext cx="3019414" cy="1597693"/>
          </a:xfrm>
          <a:prstGeom prst="rect">
            <a:avLst/>
          </a:prstGeom>
          <a:noFill/>
          <a:ln>
            <a:noFill/>
          </a:ln>
        </p:spPr>
        <p:txBody>
          <a:bodyPr spcFirstLastPara="1" wrap="square" lIns="91425" tIns="45700" rIns="91425" bIns="45700" anchor="t" anchorCtr="0">
            <a:noAutofit/>
          </a:bodyPr>
          <a:lstStyle/>
          <a:p>
            <a:pPr marL="0" lvl="0" indent="0" algn="ctr">
              <a:buNone/>
              <a:defRPr cap="all"/>
            </a:pPr>
            <a:r>
              <a:rPr lang="en-US" sz="1200" dirty="0"/>
              <a:t>Survey: </a:t>
            </a:r>
            <a:br>
              <a:rPr lang="en-US" sz="1200" dirty="0"/>
            </a:br>
            <a:r>
              <a:rPr lang="en-US" sz="1200" dirty="0"/>
              <a:t>What's your </a:t>
            </a:r>
            <a:r>
              <a:rPr lang="en-US" sz="1200" dirty="0" err="1"/>
              <a:t>favourite</a:t>
            </a:r>
            <a:r>
              <a:rPr lang="en-US" sz="1200" dirty="0"/>
              <a:t> sport?</a:t>
            </a:r>
          </a:p>
        </p:txBody>
      </p:sp>
      <p:sp>
        <p:nvSpPr>
          <p:cNvPr id="2" name="TextBox 1">
            <a:extLst>
              <a:ext uri="{FF2B5EF4-FFF2-40B4-BE49-F238E27FC236}">
                <a16:creationId xmlns:a16="http://schemas.microsoft.com/office/drawing/2014/main" id="{B21C4D5A-C16E-8295-F3CF-7F4B85CCD927}"/>
              </a:ext>
            </a:extLst>
          </p:cNvPr>
          <p:cNvSpPr txBox="1"/>
          <p:nvPr/>
        </p:nvSpPr>
        <p:spPr>
          <a:xfrm>
            <a:off x="4658846" y="4535908"/>
            <a:ext cx="2366353" cy="646331"/>
          </a:xfrm>
          <a:prstGeom prst="rect">
            <a:avLst/>
          </a:prstGeom>
          <a:noFill/>
        </p:spPr>
        <p:txBody>
          <a:bodyPr wrap="none" rtlCol="0">
            <a:spAutoFit/>
          </a:bodyPr>
          <a:lstStyle/>
          <a:p>
            <a:pPr lvl="0" algn="ctr">
              <a:defRPr cap="all"/>
            </a:pPr>
            <a:r>
              <a:rPr lang="en-US" sz="1200" dirty="0">
                <a:latin typeface="Century Gothic" panose="020B0502020202020204" pitchFamily="34" charset="0"/>
              </a:rPr>
              <a:t>what types of investments </a:t>
            </a:r>
            <a:br>
              <a:rPr lang="en-US" sz="1200" dirty="0">
                <a:latin typeface="Century Gothic" panose="020B0502020202020204" pitchFamily="34" charset="0"/>
              </a:rPr>
            </a:br>
            <a:r>
              <a:rPr lang="en-US" sz="1200" dirty="0">
                <a:latin typeface="Century Gothic" panose="020B0502020202020204" pitchFamily="34" charset="0"/>
              </a:rPr>
              <a:t>and savings options </a:t>
            </a:r>
            <a:br>
              <a:rPr lang="en-US" sz="1200" dirty="0">
                <a:latin typeface="Century Gothic" panose="020B0502020202020204" pitchFamily="34" charset="0"/>
              </a:rPr>
            </a:br>
            <a:r>
              <a:rPr lang="en-US" sz="1200" dirty="0">
                <a:latin typeface="Century Gothic" panose="020B0502020202020204" pitchFamily="34" charset="0"/>
              </a:rPr>
              <a:t>do you  know about?</a:t>
            </a:r>
          </a:p>
        </p:txBody>
      </p:sp>
      <p:sp>
        <p:nvSpPr>
          <p:cNvPr id="3" name="TextBox 2">
            <a:extLst>
              <a:ext uri="{FF2B5EF4-FFF2-40B4-BE49-F238E27FC236}">
                <a16:creationId xmlns:a16="http://schemas.microsoft.com/office/drawing/2014/main" id="{3196BBD7-FE22-97A3-0C7E-F9C3A59C32BD}"/>
              </a:ext>
            </a:extLst>
          </p:cNvPr>
          <p:cNvSpPr txBox="1"/>
          <p:nvPr/>
        </p:nvSpPr>
        <p:spPr>
          <a:xfrm>
            <a:off x="8268845" y="4535908"/>
            <a:ext cx="3169458" cy="1569660"/>
          </a:xfrm>
          <a:prstGeom prst="rect">
            <a:avLst/>
          </a:prstGeom>
          <a:noFill/>
        </p:spPr>
        <p:txBody>
          <a:bodyPr wrap="square" rtlCol="0">
            <a:spAutoFit/>
          </a:bodyPr>
          <a:lstStyle/>
          <a:p>
            <a:pPr lvl="0" algn="ctr">
              <a:defRPr cap="all"/>
            </a:pPr>
            <a:r>
              <a:rPr lang="en-US" sz="1200" dirty="0">
                <a:latin typeface="Century Gothic" panose="020B0502020202020204" pitchFamily="34" charset="0"/>
              </a:rPr>
              <a:t>Think, pair, share:  </a:t>
            </a:r>
            <a:br>
              <a:rPr lang="en-US" sz="1200" dirty="0">
                <a:latin typeface="Century Gothic" panose="020B0502020202020204" pitchFamily="34" charset="0"/>
              </a:rPr>
            </a:br>
            <a:r>
              <a:rPr lang="en-US" sz="1200" dirty="0">
                <a:latin typeface="Century Gothic" panose="020B0502020202020204" pitchFamily="34" charset="0"/>
              </a:rPr>
              <a:t>How is choosing investment </a:t>
            </a:r>
            <a:br>
              <a:rPr lang="en-US" sz="1200" dirty="0">
                <a:latin typeface="Century Gothic" panose="020B0502020202020204" pitchFamily="34" charset="0"/>
              </a:rPr>
            </a:br>
            <a:r>
              <a:rPr lang="en-US" sz="1200" dirty="0">
                <a:latin typeface="Century Gothic" panose="020B0502020202020204" pitchFamily="34" charset="0"/>
              </a:rPr>
              <a:t>and savings options for your </a:t>
            </a:r>
            <a:br>
              <a:rPr lang="en-US" sz="1200" dirty="0">
                <a:latin typeface="Century Gothic" panose="020B0502020202020204" pitchFamily="34" charset="0"/>
              </a:rPr>
            </a:br>
            <a:r>
              <a:rPr lang="en-US" sz="1200" dirty="0">
                <a:latin typeface="Century Gothic" panose="020B0502020202020204" pitchFamily="34" charset="0"/>
              </a:rPr>
              <a:t>financial portfolio like </a:t>
            </a:r>
            <a:br>
              <a:rPr lang="en-US" sz="1200" dirty="0">
                <a:latin typeface="Century Gothic" panose="020B0502020202020204" pitchFamily="34" charset="0"/>
              </a:rPr>
            </a:br>
            <a:r>
              <a:rPr lang="en-US" sz="1200" dirty="0">
                <a:latin typeface="Century Gothic" panose="020B0502020202020204" pitchFamily="34" charset="0"/>
              </a:rPr>
              <a:t>managers choosing players </a:t>
            </a:r>
            <a:br>
              <a:rPr lang="en-US" sz="1200" dirty="0">
                <a:latin typeface="Century Gothic" panose="020B0502020202020204" pitchFamily="34" charset="0"/>
              </a:rPr>
            </a:br>
            <a:r>
              <a:rPr lang="en-US" sz="1200" dirty="0">
                <a:latin typeface="Century Gothic" panose="020B0502020202020204" pitchFamily="34" charset="0"/>
              </a:rPr>
              <a:t>on a sports team, or directors</a:t>
            </a:r>
            <a:br>
              <a:rPr lang="en-US" sz="1200" dirty="0">
                <a:latin typeface="Century Gothic" panose="020B0502020202020204" pitchFamily="34" charset="0"/>
              </a:rPr>
            </a:br>
            <a:r>
              <a:rPr lang="en-US" sz="1200" dirty="0">
                <a:latin typeface="Century Gothic" panose="020B0502020202020204" pitchFamily="34" charset="0"/>
              </a:rPr>
              <a:t> and producers choosing various </a:t>
            </a:r>
            <a:br>
              <a:rPr lang="en-US" sz="1200" dirty="0">
                <a:latin typeface="Century Gothic" panose="020B0502020202020204" pitchFamily="34" charset="0"/>
              </a:rPr>
            </a:br>
            <a:r>
              <a:rPr lang="en-US" sz="1200" dirty="0">
                <a:latin typeface="Century Gothic" panose="020B0502020202020204" pitchFamily="34" charset="0"/>
              </a:rPr>
              <a:t>roles for a theater production?</a:t>
            </a:r>
          </a:p>
        </p:txBody>
      </p:sp>
      <p:sp>
        <p:nvSpPr>
          <p:cNvPr id="4" name="Oval 3">
            <a:extLst>
              <a:ext uri="{FF2B5EF4-FFF2-40B4-BE49-F238E27FC236}">
                <a16:creationId xmlns:a16="http://schemas.microsoft.com/office/drawing/2014/main" id="{52E8CD3A-DD3E-DFD8-77D6-D020747F870A}"/>
              </a:ext>
            </a:extLst>
          </p:cNvPr>
          <p:cNvSpPr/>
          <p:nvPr/>
        </p:nvSpPr>
        <p:spPr>
          <a:xfrm>
            <a:off x="1089115" y="2514603"/>
            <a:ext cx="1876926" cy="1876926"/>
          </a:xfrm>
          <a:prstGeom prst="ellipse">
            <a:avLst/>
          </a:prstGeom>
          <a:solidFill>
            <a:srgbClr val="B9E5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ADA70B33-3ED6-5BCE-9B27-CECE34AFA5C0}"/>
              </a:ext>
            </a:extLst>
          </p:cNvPr>
          <p:cNvSpPr/>
          <p:nvPr/>
        </p:nvSpPr>
        <p:spPr>
          <a:xfrm>
            <a:off x="4903560" y="2514603"/>
            <a:ext cx="1876926" cy="1876926"/>
          </a:xfrm>
          <a:prstGeom prst="ellipse">
            <a:avLst/>
          </a:prstGeom>
          <a:solidFill>
            <a:srgbClr val="B9E5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Oval 5">
            <a:extLst>
              <a:ext uri="{FF2B5EF4-FFF2-40B4-BE49-F238E27FC236}">
                <a16:creationId xmlns:a16="http://schemas.microsoft.com/office/drawing/2014/main" id="{757ABB95-5040-EDAC-E3EE-F6C7095E1C3E}"/>
              </a:ext>
            </a:extLst>
          </p:cNvPr>
          <p:cNvSpPr/>
          <p:nvPr/>
        </p:nvSpPr>
        <p:spPr>
          <a:xfrm>
            <a:off x="8915111" y="2514603"/>
            <a:ext cx="1876926" cy="1876926"/>
          </a:xfrm>
          <a:prstGeom prst="ellipse">
            <a:avLst/>
          </a:prstGeom>
          <a:solidFill>
            <a:srgbClr val="B9E5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a:extLst>
              <a:ext uri="{FF2B5EF4-FFF2-40B4-BE49-F238E27FC236}">
                <a16:creationId xmlns:a16="http://schemas.microsoft.com/office/drawing/2014/main" id="{595BB57A-6F00-161B-B080-878D6F34DDED}"/>
              </a:ext>
            </a:extLst>
          </p:cNvPr>
          <p:cNvSpPr>
            <a:spLocks noGrp="1"/>
          </p:cNvSpPr>
          <p:nvPr>
            <p:ph type="sldNum" sz="quarter" idx="12"/>
          </p:nvPr>
        </p:nvSpPr>
        <p:spPr/>
        <p:txBody>
          <a:bodyPr/>
          <a:lstStyle/>
          <a:p>
            <a:fld id="{DFDF98CC-160E-494C-8C3C-8CDC5FA257DE}" type="slidenum">
              <a:rPr lang="en-US" smtClean="0"/>
              <a:t>3</a:t>
            </a:fld>
            <a:endParaRPr lang="en-US" dirty="0"/>
          </a:p>
        </p:txBody>
      </p:sp>
      <p:cxnSp>
        <p:nvCxnSpPr>
          <p:cNvPr id="14" name="Straight Connector 13">
            <a:extLst>
              <a:ext uri="{FF2B5EF4-FFF2-40B4-BE49-F238E27FC236}">
                <a16:creationId xmlns:a16="http://schemas.microsoft.com/office/drawing/2014/main" id="{04EC04B5-7D7F-C0FB-FB8A-EC26833E7A0C}"/>
              </a:ext>
            </a:extLst>
          </p:cNvPr>
          <p:cNvCxnSpPr>
            <a:cxnSpLocks/>
          </p:cNvCxnSpPr>
          <p:nvPr/>
        </p:nvCxnSpPr>
        <p:spPr>
          <a:xfrm>
            <a:off x="7720608" y="2514603"/>
            <a:ext cx="0" cy="3590965"/>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A3E322E9-6839-2868-F8FD-DC9EB7790346}"/>
              </a:ext>
            </a:extLst>
          </p:cNvPr>
          <p:cNvCxnSpPr>
            <a:cxnSpLocks/>
          </p:cNvCxnSpPr>
          <p:nvPr/>
        </p:nvCxnSpPr>
        <p:spPr>
          <a:xfrm>
            <a:off x="4023820" y="2514603"/>
            <a:ext cx="0" cy="3590965"/>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pic>
        <p:nvPicPr>
          <p:cNvPr id="18" name="Picture 17">
            <a:extLst>
              <a:ext uri="{FF2B5EF4-FFF2-40B4-BE49-F238E27FC236}">
                <a16:creationId xmlns:a16="http://schemas.microsoft.com/office/drawing/2014/main" id="{21EA5057-FAD1-BDAE-FB19-FF74469165CE}"/>
              </a:ext>
            </a:extLst>
          </p:cNvPr>
          <p:cNvPicPr>
            <a:picLocks noChangeAspect="1"/>
          </p:cNvPicPr>
          <p:nvPr/>
        </p:nvPicPr>
        <p:blipFill>
          <a:blip r:embed="rId3"/>
          <a:stretch>
            <a:fillRect/>
          </a:stretch>
        </p:blipFill>
        <p:spPr>
          <a:xfrm>
            <a:off x="1476162" y="2885013"/>
            <a:ext cx="1063837" cy="1063837"/>
          </a:xfrm>
          <a:prstGeom prst="rect">
            <a:avLst/>
          </a:prstGeom>
        </p:spPr>
      </p:pic>
      <p:pic>
        <p:nvPicPr>
          <p:cNvPr id="19" name="Picture 18">
            <a:extLst>
              <a:ext uri="{FF2B5EF4-FFF2-40B4-BE49-F238E27FC236}">
                <a16:creationId xmlns:a16="http://schemas.microsoft.com/office/drawing/2014/main" id="{C6219699-C0FB-06E2-529B-848EFA863107}"/>
              </a:ext>
            </a:extLst>
          </p:cNvPr>
          <p:cNvPicPr>
            <a:picLocks noChangeAspect="1"/>
          </p:cNvPicPr>
          <p:nvPr/>
        </p:nvPicPr>
        <p:blipFill>
          <a:blip r:embed="rId4"/>
          <a:stretch>
            <a:fillRect/>
          </a:stretch>
        </p:blipFill>
        <p:spPr>
          <a:xfrm>
            <a:off x="5334000" y="2949975"/>
            <a:ext cx="1128606" cy="987530"/>
          </a:xfrm>
          <a:prstGeom prst="rect">
            <a:avLst/>
          </a:prstGeom>
        </p:spPr>
      </p:pic>
      <p:pic>
        <p:nvPicPr>
          <p:cNvPr id="20" name="Picture 19">
            <a:extLst>
              <a:ext uri="{FF2B5EF4-FFF2-40B4-BE49-F238E27FC236}">
                <a16:creationId xmlns:a16="http://schemas.microsoft.com/office/drawing/2014/main" id="{E832175B-9226-C622-D95E-88EA60510F6F}"/>
              </a:ext>
            </a:extLst>
          </p:cNvPr>
          <p:cNvPicPr>
            <a:picLocks noChangeAspect="1"/>
          </p:cNvPicPr>
          <p:nvPr/>
        </p:nvPicPr>
        <p:blipFill>
          <a:blip r:embed="rId5"/>
          <a:stretch>
            <a:fillRect/>
          </a:stretch>
        </p:blipFill>
        <p:spPr>
          <a:xfrm>
            <a:off x="9305827" y="2923113"/>
            <a:ext cx="1095246" cy="1095246"/>
          </a:xfrm>
          <a:prstGeom prst="rect">
            <a:avLst/>
          </a:prstGeom>
        </p:spPr>
      </p:pic>
    </p:spTree>
    <p:extLst>
      <p:ext uri="{BB962C8B-B14F-4D97-AF65-F5344CB8AC3E}">
        <p14:creationId xmlns:p14="http://schemas.microsoft.com/office/powerpoint/2010/main" val="1666970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nvPr>
        </p:nvSpPr>
        <p:spPr>
          <a:xfrm>
            <a:off x="517869" y="1160463"/>
            <a:ext cx="11158193" cy="976936"/>
          </a:xfrm>
        </p:spPr>
        <p:txBody>
          <a:bodyPr/>
          <a:lstStyle/>
          <a:p>
            <a:r>
              <a:rPr lang="en-US" sz="3200" dirty="0"/>
              <a:t>Watch the Money Gains “Asset classes” video and answer the following questions:</a:t>
            </a:r>
            <a:endParaRPr lang="en-US" dirty="0"/>
          </a:p>
        </p:txBody>
      </p:sp>
      <p:sp>
        <p:nvSpPr>
          <p:cNvPr id="5" name="Content Placeholder 4">
            <a:extLst>
              <a:ext uri="{FF2B5EF4-FFF2-40B4-BE49-F238E27FC236}">
                <a16:creationId xmlns:a16="http://schemas.microsoft.com/office/drawing/2014/main" id="{F26A8149-A896-BC69-EFDF-2C9186646EE8}"/>
              </a:ext>
            </a:extLst>
          </p:cNvPr>
          <p:cNvSpPr>
            <a:spLocks noGrp="1"/>
          </p:cNvSpPr>
          <p:nvPr>
            <p:ph sz="quarter" idx="4294967295"/>
          </p:nvPr>
        </p:nvSpPr>
        <p:spPr>
          <a:xfrm>
            <a:off x="5342709" y="2475581"/>
            <a:ext cx="6333353" cy="3637836"/>
          </a:xfrm>
          <a:prstGeom prst="rect">
            <a:avLst/>
          </a:prstGeom>
        </p:spPr>
        <p:txBody>
          <a:bodyPr vert="horz" lIns="91440" tIns="45720" rIns="91440" bIns="45720" numCol="2" spcCol="180000" rtlCol="0" anchor="t">
            <a:normAutofit fontScale="55000" lnSpcReduction="20000"/>
          </a:bodyPr>
          <a:lstStyle/>
          <a:p>
            <a:pPr marL="342900" indent="-342900">
              <a:lnSpc>
                <a:spcPct val="120000"/>
              </a:lnSpc>
              <a:buFont typeface="Arial" panose="020B0604020202020204" pitchFamily="34" charset="0"/>
              <a:buAutoNum type="arabicPeriod"/>
            </a:pPr>
            <a:r>
              <a:rPr lang="en-US" sz="2200" dirty="0">
                <a:latin typeface="Century Gothic" panose="020B0502020202020204" pitchFamily="34" charset="0"/>
              </a:rPr>
              <a:t>How are asset classes in a portfolio like players on a sports team?</a:t>
            </a:r>
          </a:p>
          <a:p>
            <a:pPr marL="342900" indent="-342900">
              <a:lnSpc>
                <a:spcPct val="120000"/>
              </a:lnSpc>
              <a:buFont typeface="Arial" panose="020B0604020202020204" pitchFamily="34" charset="0"/>
              <a:buAutoNum type="arabicPeriod"/>
            </a:pPr>
            <a:r>
              <a:rPr lang="en-US" sz="2200" dirty="0">
                <a:latin typeface="Century Gothic" panose="020B0502020202020204" pitchFamily="34" charset="0"/>
              </a:rPr>
              <a:t>What three factors should be considered when choosing which asset classes to include in your portfolio?</a:t>
            </a:r>
          </a:p>
          <a:p>
            <a:pPr marL="342900" indent="-342900">
              <a:lnSpc>
                <a:spcPct val="120000"/>
              </a:lnSpc>
              <a:buFont typeface="Arial" panose="020B0604020202020204" pitchFamily="34" charset="0"/>
              <a:buAutoNum type="arabicPeriod"/>
            </a:pPr>
            <a:r>
              <a:rPr lang="en-US" sz="2200" dirty="0">
                <a:latin typeface="Century Gothic" panose="020B0502020202020204" pitchFamily="34" charset="0"/>
              </a:rPr>
              <a:t>What happens to most people’s risk tolerance as they get closer to retirement?</a:t>
            </a:r>
          </a:p>
          <a:p>
            <a:pPr marL="342900" indent="-342900">
              <a:lnSpc>
                <a:spcPct val="120000"/>
              </a:lnSpc>
              <a:buFont typeface="Arial" panose="020B0604020202020204" pitchFamily="34" charset="0"/>
              <a:buAutoNum type="arabicPeriod"/>
            </a:pPr>
            <a:r>
              <a:rPr lang="en-US" sz="2200" dirty="0">
                <a:latin typeface="Century Gothic" panose="020B0502020202020204" pitchFamily="34" charset="0"/>
              </a:rPr>
              <a:t>What are the three traditional asset classes?</a:t>
            </a:r>
          </a:p>
          <a:p>
            <a:pPr marL="342900" indent="-342900">
              <a:lnSpc>
                <a:spcPct val="120000"/>
              </a:lnSpc>
              <a:buFont typeface="Arial" panose="020B0604020202020204" pitchFamily="34" charset="0"/>
              <a:buAutoNum type="arabicPeriod"/>
            </a:pPr>
            <a:r>
              <a:rPr lang="en-US" sz="2200" dirty="0">
                <a:latin typeface="Century Gothic" panose="020B0502020202020204" pitchFamily="34" charset="0"/>
              </a:rPr>
              <a:t>Give five examples of alternative assets</a:t>
            </a:r>
          </a:p>
          <a:p>
            <a:pPr marL="342900" indent="-342900">
              <a:lnSpc>
                <a:spcPct val="120000"/>
              </a:lnSpc>
              <a:buFont typeface="Arial" panose="020B0604020202020204" pitchFamily="34" charset="0"/>
              <a:buAutoNum type="arabicPeriod"/>
            </a:pPr>
            <a:r>
              <a:rPr lang="en-US" sz="2200" dirty="0">
                <a:latin typeface="Century Gothic" panose="020B0502020202020204" pitchFamily="34" charset="0"/>
              </a:rPr>
              <a:t>What is a stock?  How do you make money from a stock?</a:t>
            </a:r>
          </a:p>
          <a:p>
            <a:pPr marL="342900" indent="-342900">
              <a:lnSpc>
                <a:spcPct val="120000"/>
              </a:lnSpc>
              <a:buFont typeface="Arial" panose="020B0604020202020204" pitchFamily="34" charset="0"/>
              <a:buAutoNum type="arabicPeriod"/>
            </a:pPr>
            <a:r>
              <a:rPr lang="en-US" sz="2200" dirty="0">
                <a:latin typeface="Century Gothic" panose="020B0502020202020204" pitchFamily="34" charset="0"/>
              </a:rPr>
              <a:t>What is a bond? How do you make money on a bond?</a:t>
            </a:r>
          </a:p>
          <a:p>
            <a:pPr marL="342900" indent="-342900">
              <a:lnSpc>
                <a:spcPct val="120000"/>
              </a:lnSpc>
              <a:buFont typeface="Arial" panose="020B0604020202020204" pitchFamily="34" charset="0"/>
              <a:buAutoNum type="arabicPeriod"/>
            </a:pPr>
            <a:r>
              <a:rPr lang="en-US" sz="2200" dirty="0">
                <a:latin typeface="Century Gothic" panose="020B0502020202020204" pitchFamily="34" charset="0"/>
              </a:rPr>
              <a:t>Rank the following investments from least risky to most risky: stocks, bonds, cash.</a:t>
            </a:r>
          </a:p>
          <a:p>
            <a:pPr marL="342900" indent="-342900">
              <a:lnSpc>
                <a:spcPct val="120000"/>
              </a:lnSpc>
              <a:buFont typeface="Arial" panose="020B0604020202020204" pitchFamily="34" charset="0"/>
              <a:buAutoNum type="arabicPeriod"/>
            </a:pPr>
            <a:r>
              <a:rPr lang="en-US" sz="2200" dirty="0">
                <a:latin typeface="Century Gothic" panose="020B0502020202020204" pitchFamily="34" charset="0"/>
              </a:rPr>
              <a:t>What is a REIT?</a:t>
            </a:r>
          </a:p>
          <a:p>
            <a:pPr marL="342900" indent="-342900">
              <a:lnSpc>
                <a:spcPct val="120000"/>
              </a:lnSpc>
              <a:buFont typeface="Arial" panose="020B0604020202020204" pitchFamily="34" charset="0"/>
              <a:buAutoNum type="arabicPeriod"/>
            </a:pPr>
            <a:r>
              <a:rPr lang="en-US" sz="2200" dirty="0">
                <a:latin typeface="Century Gothic" panose="020B0502020202020204" pitchFamily="34" charset="0"/>
              </a:rPr>
              <a:t>What are some examples of commodities?</a:t>
            </a:r>
          </a:p>
          <a:p>
            <a:pPr marL="342900" indent="-342900">
              <a:lnSpc>
                <a:spcPct val="120000"/>
              </a:lnSpc>
              <a:buFont typeface="Arial" panose="020B0604020202020204" pitchFamily="34" charset="0"/>
              <a:buAutoNum type="arabicPeriod"/>
            </a:pPr>
            <a:r>
              <a:rPr lang="en-US" sz="2200" dirty="0">
                <a:latin typeface="Century Gothic" panose="020B0502020202020204" pitchFamily="34" charset="0"/>
              </a:rPr>
              <a:t>What are some examples of digital asset classes?</a:t>
            </a:r>
          </a:p>
          <a:p>
            <a:pPr marL="342900" indent="-342900">
              <a:lnSpc>
                <a:spcPct val="120000"/>
              </a:lnSpc>
              <a:buFont typeface="Arial" panose="020B0604020202020204" pitchFamily="34" charset="0"/>
              <a:buAutoNum type="arabicPeriod"/>
            </a:pPr>
            <a:r>
              <a:rPr lang="en-US" sz="2200" dirty="0">
                <a:latin typeface="Century Gothic" panose="020B0502020202020204" pitchFamily="34" charset="0"/>
              </a:rPr>
              <a:t>What is diversification, and why is it smart to “not put all your eggs in one basket”?</a:t>
            </a:r>
          </a:p>
          <a:p>
            <a:pPr marL="457200" indent="-457200">
              <a:buChar char="•"/>
            </a:pPr>
            <a:endParaRPr lang="en-US" sz="3200" dirty="0">
              <a:solidFill>
                <a:schemeClr val="hlink"/>
              </a:solidFill>
              <a:latin typeface="Century Gothic" panose="020B0502020202020204" pitchFamily="34" charset="0"/>
            </a:endParaRP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nvPr>
        </p:nvSpPr>
        <p:spPr/>
        <p:txBody>
          <a:bodyPr/>
          <a:lstStyle/>
          <a:p>
            <a:fld id="{DFDF98CC-160E-494C-8C3C-8CDC5FA257DE}" type="slidenum">
              <a:rPr lang="en-US" smtClean="0"/>
              <a:t>4</a:t>
            </a:fld>
            <a:endParaRPr lang="en-US"/>
          </a:p>
        </p:txBody>
      </p:sp>
      <p:pic>
        <p:nvPicPr>
          <p:cNvPr id="4" name="Online Media 4" title="Money Gains: Asset Classes">
            <a:hlinkClick r:id="" action="ppaction://media"/>
            <a:extLst>
              <a:ext uri="{FF2B5EF4-FFF2-40B4-BE49-F238E27FC236}">
                <a16:creationId xmlns:a16="http://schemas.microsoft.com/office/drawing/2014/main" id="{EA28B756-BBD3-0A6E-8B1B-D4E534FB851C}"/>
              </a:ext>
            </a:extLst>
          </p:cNvPr>
          <p:cNvPicPr>
            <a:picLocks noRot="1" noChangeAspect="1"/>
          </p:cNvPicPr>
          <p:nvPr>
            <a:videoFile r:link="rId1"/>
          </p:nvPr>
        </p:nvPicPr>
        <p:blipFill>
          <a:blip r:embed="rId4"/>
          <a:stretch>
            <a:fillRect/>
          </a:stretch>
        </p:blipFill>
        <p:spPr>
          <a:xfrm>
            <a:off x="515938" y="2586445"/>
            <a:ext cx="4520086" cy="2553849"/>
          </a:xfrm>
          <a:prstGeom prst="rect">
            <a:avLst/>
          </a:prstGeom>
        </p:spPr>
      </p:pic>
    </p:spTree>
    <p:extLst>
      <p:ext uri="{BB962C8B-B14F-4D97-AF65-F5344CB8AC3E}">
        <p14:creationId xmlns:p14="http://schemas.microsoft.com/office/powerpoint/2010/main" val="1274760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sp>
        <p:nvSpPr>
          <p:cNvPr id="256" name="Google Shape;256;p25"/>
          <p:cNvSpPr txBox="1">
            <a:spLocks noGrp="1"/>
          </p:cNvSpPr>
          <p:nvPr>
            <p:ph type="ctrTitle"/>
          </p:nvPr>
        </p:nvSpPr>
        <p:spPr>
          <a:prstGeom prst="rect">
            <a:avLst/>
          </a:prstGeom>
          <a:noFill/>
          <a:ln>
            <a:noFill/>
          </a:ln>
        </p:spPr>
        <p:txBody>
          <a:bodyPr spcFirstLastPara="1" wrap="square" lIns="91425" tIns="45700" rIns="91425" bIns="45700" anchor="t" anchorCtr="0">
            <a:noAutofit/>
          </a:bodyPr>
          <a:lstStyle/>
          <a:p>
            <a:pPr>
              <a:buClr>
                <a:schemeClr val="dk2"/>
              </a:buClr>
              <a:buSzPts val="4400"/>
            </a:pPr>
            <a:r>
              <a:rPr lang="en-US" dirty="0"/>
              <a:t>Asset classes</a:t>
            </a:r>
          </a:p>
        </p:txBody>
      </p:sp>
      <p:sp>
        <p:nvSpPr>
          <p:cNvPr id="257" name="Google Shape;257;p25"/>
          <p:cNvSpPr txBox="1">
            <a:spLocks noGrp="1"/>
          </p:cNvSpPr>
          <p:nvPr>
            <p:ph type="subTitle" idx="1"/>
          </p:nvPr>
        </p:nvSpPr>
        <p:spPr>
          <a:xfrm>
            <a:off x="517871" y="1926529"/>
            <a:ext cx="4968530" cy="4029786"/>
          </a:xfrm>
          <a:prstGeom prst="rect">
            <a:avLst/>
          </a:prstGeom>
          <a:noFill/>
          <a:ln>
            <a:noFill/>
          </a:ln>
        </p:spPr>
        <p:txBody>
          <a:bodyPr spcFirstLastPara="1" wrap="square" lIns="90000" tIns="45700" rIns="90000" bIns="45700" anchor="t" anchorCtr="0">
            <a:noAutofit/>
          </a:bodyPr>
          <a:lstStyle/>
          <a:p>
            <a:pPr marL="0" indent="0">
              <a:lnSpc>
                <a:spcPct val="100000"/>
              </a:lnSpc>
              <a:spcBef>
                <a:spcPts val="0"/>
              </a:spcBef>
              <a:spcAft>
                <a:spcPts val="600"/>
              </a:spcAft>
              <a:buClr>
                <a:schemeClr val="hlink"/>
              </a:buClr>
              <a:buSzPts val="2560"/>
              <a:buNone/>
            </a:pPr>
            <a:r>
              <a:rPr lang="en-US" b="1" dirty="0">
                <a:solidFill>
                  <a:srgbClr val="333F48"/>
                </a:solidFill>
              </a:rPr>
              <a:t>Traditional</a:t>
            </a:r>
          </a:p>
          <a:p>
            <a:pPr marL="285750" indent="-285750">
              <a:buFont typeface="Arial,Sans-Serif"/>
              <a:buChar char="•"/>
            </a:pPr>
            <a:r>
              <a:rPr lang="en-US" sz="1600" dirty="0">
                <a:cs typeface="Arial"/>
              </a:rPr>
              <a:t>Stocks: Ownership in a company that represents a share of the company's profits.</a:t>
            </a:r>
            <a:endParaRPr lang="en-US" sz="1600" dirty="0">
              <a:cs typeface="Calibri"/>
            </a:endParaRPr>
          </a:p>
          <a:p>
            <a:pPr marL="285750" indent="-285750">
              <a:buFont typeface="Arial,Sans-Serif"/>
              <a:buChar char="•"/>
            </a:pPr>
            <a:r>
              <a:rPr lang="en-US" sz="1600" dirty="0">
                <a:cs typeface="Arial"/>
              </a:rPr>
              <a:t>Bonds: Debt securities with which investors lend money to an entity (government or corporation) in exchange for periodic </a:t>
            </a:r>
            <a:br>
              <a:rPr lang="en-US" sz="1600" dirty="0">
                <a:cs typeface="Arial"/>
              </a:rPr>
            </a:br>
            <a:r>
              <a:rPr lang="en-US" sz="1600" dirty="0">
                <a:cs typeface="Arial"/>
              </a:rPr>
              <a:t>interest payments and the return of the bond’s face value.</a:t>
            </a:r>
          </a:p>
          <a:p>
            <a:pPr marL="285750" indent="-285750">
              <a:buFont typeface="Arial,Sans-Serif"/>
              <a:buChar char="•"/>
            </a:pPr>
            <a:r>
              <a:rPr lang="en-US" sz="1600" dirty="0">
                <a:cs typeface="Arial"/>
              </a:rPr>
              <a:t>Savings account: A bank account that earns interest on deposited money.</a:t>
            </a:r>
          </a:p>
          <a:p>
            <a:pPr marL="285750" indent="-285750">
              <a:buFont typeface="Arial,Sans-Serif"/>
              <a:buChar char="•"/>
            </a:pPr>
            <a:r>
              <a:rPr lang="en-US" sz="1600" dirty="0">
                <a:cs typeface="Arial"/>
              </a:rPr>
              <a:t>GIC (guaranteed investment certificate): A low-risk, interest-bearing investment offered by banks and trust companies.</a:t>
            </a:r>
            <a:endParaRPr lang="en-US" sz="1600" dirty="0"/>
          </a:p>
          <a:p>
            <a:pPr marL="0" indent="0">
              <a:lnSpc>
                <a:spcPct val="100000"/>
              </a:lnSpc>
              <a:spcBef>
                <a:spcPts val="0"/>
              </a:spcBef>
              <a:spcAft>
                <a:spcPts val="600"/>
              </a:spcAft>
              <a:buClr>
                <a:schemeClr val="hlink"/>
              </a:buClr>
              <a:buSzPts val="2560"/>
              <a:buNone/>
            </a:pPr>
            <a:endParaRPr lang="en-US" b="1" dirty="0">
              <a:solidFill>
                <a:srgbClr val="333F48"/>
              </a:solidFill>
            </a:endParaRPr>
          </a:p>
        </p:txBody>
      </p:sp>
      <p:sp>
        <p:nvSpPr>
          <p:cNvPr id="2" name="Slide Number Placeholder 1">
            <a:extLst>
              <a:ext uri="{FF2B5EF4-FFF2-40B4-BE49-F238E27FC236}">
                <a16:creationId xmlns:a16="http://schemas.microsoft.com/office/drawing/2014/main" id="{BC765D79-FDB5-278A-F258-1B8C70CD11C0}"/>
              </a:ext>
            </a:extLst>
          </p:cNvPr>
          <p:cNvSpPr>
            <a:spLocks noGrp="1"/>
          </p:cNvSpPr>
          <p:nvPr>
            <p:ph type="sldNum" sz="quarter" idx="12"/>
          </p:nvPr>
        </p:nvSpPr>
        <p:spPr/>
        <p:txBody>
          <a:bodyPr/>
          <a:lstStyle/>
          <a:p>
            <a:fld id="{DFDF98CC-160E-494C-8C3C-8CDC5FA257DE}" type="slidenum">
              <a:rPr lang="en-US" smtClean="0"/>
              <a:t>5</a:t>
            </a:fld>
            <a:endParaRPr lang="en-US" dirty="0"/>
          </a:p>
        </p:txBody>
      </p:sp>
      <p:cxnSp>
        <p:nvCxnSpPr>
          <p:cNvPr id="3" name="Straight Connector 2">
            <a:extLst>
              <a:ext uri="{FF2B5EF4-FFF2-40B4-BE49-F238E27FC236}">
                <a16:creationId xmlns:a16="http://schemas.microsoft.com/office/drawing/2014/main" id="{AF280BA4-B712-73BA-8F0A-49F8BEB95514}"/>
              </a:ext>
            </a:extLst>
          </p:cNvPr>
          <p:cNvCxnSpPr>
            <a:cxnSpLocks/>
          </p:cNvCxnSpPr>
          <p:nvPr/>
        </p:nvCxnSpPr>
        <p:spPr>
          <a:xfrm>
            <a:off x="5891808" y="1985553"/>
            <a:ext cx="0" cy="4002448"/>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sp>
        <p:nvSpPr>
          <p:cNvPr id="5" name="Google Shape;257;p25">
            <a:extLst>
              <a:ext uri="{FF2B5EF4-FFF2-40B4-BE49-F238E27FC236}">
                <a16:creationId xmlns:a16="http://schemas.microsoft.com/office/drawing/2014/main" id="{1628AC78-34FA-92D1-95C6-BD3B2C0438A9}"/>
              </a:ext>
            </a:extLst>
          </p:cNvPr>
          <p:cNvSpPr txBox="1">
            <a:spLocks/>
          </p:cNvSpPr>
          <p:nvPr/>
        </p:nvSpPr>
        <p:spPr>
          <a:xfrm>
            <a:off x="6356968" y="1926529"/>
            <a:ext cx="4968530" cy="4029786"/>
          </a:xfrm>
          <a:prstGeom prst="rect">
            <a:avLst/>
          </a:prstGeom>
          <a:noFill/>
          <a:ln>
            <a:noFill/>
          </a:ln>
        </p:spPr>
        <p:txBody>
          <a:bodyPr spcFirstLastPara="1" wrap="square" lIns="90000" tIns="45700" rIns="90000" bIns="45700" anchor="t" anchorCtr="0">
            <a:noAutofit/>
          </a:bodyPr>
          <a:lstStyle>
            <a:lvl1pPr marL="342900" indent="-342900" algn="l" defTabSz="914400" rtl="0" eaLnBrk="1" latinLnBrk="0" hangingPunct="1">
              <a:lnSpc>
                <a:spcPct val="100000"/>
              </a:lnSpc>
              <a:spcBef>
                <a:spcPts val="1000"/>
              </a:spcBef>
              <a:buClr>
                <a:srgbClr val="A2AAAD"/>
              </a:buClr>
              <a:buFont typeface="Arial" panose="020B0604020202020204" pitchFamily="34" charset="0"/>
              <a:buChar char="•"/>
              <a:defRPr sz="2500" i="0" kern="1200">
                <a:solidFill>
                  <a:schemeClr val="tx1"/>
                </a:solidFill>
                <a:latin typeface="Century Gothic" panose="020B0502020202020204" pitchFamily="34" charset="0"/>
                <a:ea typeface="+mn-ea"/>
                <a:cs typeface="+mn-cs"/>
              </a:defRPr>
            </a:lvl1pPr>
            <a:lvl2pPr marL="457200" indent="0" algn="ctr" defTabSz="914400" rtl="0" eaLnBrk="1" latinLnBrk="0" hangingPunct="1">
              <a:lnSpc>
                <a:spcPct val="11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indent="0">
              <a:spcBef>
                <a:spcPts val="0"/>
              </a:spcBef>
              <a:spcAft>
                <a:spcPts val="600"/>
              </a:spcAft>
              <a:buClr>
                <a:schemeClr val="hlink"/>
              </a:buClr>
              <a:buSzPts val="2560"/>
              <a:buFont typeface="Arial" panose="020B0604020202020204" pitchFamily="34" charset="0"/>
              <a:buNone/>
            </a:pPr>
            <a:r>
              <a:rPr lang="en-US" b="1" dirty="0">
                <a:solidFill>
                  <a:srgbClr val="333F48"/>
                </a:solidFill>
              </a:rPr>
              <a:t>Alternative</a:t>
            </a:r>
          </a:p>
          <a:p>
            <a:pPr marL="285750" indent="-285750">
              <a:buFont typeface="Arial,Sans-Serif"/>
              <a:buChar char="•"/>
            </a:pPr>
            <a:r>
              <a:rPr lang="en-US" sz="1600" dirty="0">
                <a:cs typeface="Arial"/>
              </a:rPr>
              <a:t>Real estate: Physical property like houses, apartments or commercial buildings.</a:t>
            </a:r>
          </a:p>
          <a:p>
            <a:pPr marL="285750" indent="-285750">
              <a:buFont typeface="Arial,Sans-Serif"/>
              <a:buChar char="•"/>
            </a:pPr>
            <a:r>
              <a:rPr lang="en-US" sz="1600" dirty="0">
                <a:cs typeface="Arial"/>
              </a:rPr>
              <a:t>Real estate investment trust (REIT): </a:t>
            </a:r>
            <a:br>
              <a:rPr lang="en-US" sz="1600" dirty="0">
                <a:cs typeface="Arial"/>
              </a:rPr>
            </a:br>
            <a:r>
              <a:rPr lang="en-US" sz="1600" dirty="0">
                <a:cs typeface="Arial"/>
              </a:rPr>
              <a:t>A company that owns and manages income-producing real estate.</a:t>
            </a:r>
          </a:p>
          <a:p>
            <a:pPr marL="285750" indent="-285750">
              <a:buFont typeface="Arial,Sans-Serif"/>
              <a:buChar char="•"/>
            </a:pPr>
            <a:r>
              <a:rPr lang="en-US" sz="1600" dirty="0">
                <a:cs typeface="Arial"/>
              </a:rPr>
              <a:t>Commodities: Basic goods that </a:t>
            </a:r>
            <a:br>
              <a:rPr lang="en-US" sz="1600" dirty="0">
                <a:cs typeface="Arial"/>
              </a:rPr>
            </a:br>
            <a:r>
              <a:rPr lang="en-US" sz="1600" dirty="0">
                <a:cs typeface="Arial"/>
              </a:rPr>
              <a:t>can be traded, such as gold, oil or agricultural products </a:t>
            </a:r>
          </a:p>
          <a:p>
            <a:pPr marL="285750" indent="-285750">
              <a:buFont typeface="Arial,Sans-Serif"/>
              <a:buChar char="•"/>
            </a:pPr>
            <a:r>
              <a:rPr lang="en-US" sz="1600" dirty="0">
                <a:latin typeface="Century Gothic" panose="020B0502020202020204" pitchFamily="34" charset="0"/>
                <a:cs typeface="Arial"/>
              </a:rPr>
              <a:t>Collectibles:  Cars, art and even baseball cards and digital assets such as NFTs.</a:t>
            </a:r>
            <a:endParaRPr lang="en-US" sz="1600" dirty="0">
              <a:cs typeface="Arial"/>
            </a:endParaRPr>
          </a:p>
          <a:p>
            <a:pPr marL="285750" indent="-285750">
              <a:buFont typeface="Arial,Sans-Serif"/>
              <a:buChar char="•"/>
            </a:pPr>
            <a:r>
              <a:rPr lang="en-US" sz="1600" dirty="0">
                <a:cs typeface="Arial"/>
              </a:rPr>
              <a:t>Cryptocurrencies: Digital or virtual currencies like Bitcoin that use cryptography for security.</a:t>
            </a:r>
          </a:p>
          <a:p>
            <a:pPr marL="285750" indent="-285750">
              <a:buFont typeface="Arial,Sans-Serif"/>
              <a:buChar char="•"/>
            </a:pPr>
            <a:endParaRPr lang="en-US" sz="1600" dirty="0">
              <a:cs typeface="Arial"/>
            </a:endParaRPr>
          </a:p>
          <a:p>
            <a:pPr marL="0" indent="0">
              <a:spcBef>
                <a:spcPts val="0"/>
              </a:spcBef>
              <a:spcAft>
                <a:spcPts val="600"/>
              </a:spcAft>
              <a:buClr>
                <a:schemeClr val="hlink"/>
              </a:buClr>
              <a:buSzPts val="2560"/>
              <a:buFont typeface="Arial" panose="020B0604020202020204" pitchFamily="34" charset="0"/>
              <a:buNone/>
            </a:pPr>
            <a:endParaRPr lang="en-US" b="1" dirty="0">
              <a:solidFill>
                <a:srgbClr val="333F48"/>
              </a:solidFill>
            </a:endParaRPr>
          </a:p>
        </p:txBody>
      </p:sp>
    </p:spTree>
    <p:extLst>
      <p:ext uri="{BB962C8B-B14F-4D97-AF65-F5344CB8AC3E}">
        <p14:creationId xmlns:p14="http://schemas.microsoft.com/office/powerpoint/2010/main" val="2562357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a:extLst>
            <a:ext uri="{FF2B5EF4-FFF2-40B4-BE49-F238E27FC236}">
              <a16:creationId xmlns:a16="http://schemas.microsoft.com/office/drawing/2014/main" id="{08EEA3EF-1EA8-5634-FF37-DA9D1A96E4DE}"/>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59A156B5-B3AA-9CAB-3814-01DB9E69682D}"/>
              </a:ext>
            </a:extLst>
          </p:cNvPr>
          <p:cNvSpPr>
            <a:spLocks noGrp="1"/>
          </p:cNvSpPr>
          <p:nvPr>
            <p:ph type="title"/>
          </p:nvPr>
        </p:nvSpPr>
        <p:spPr>
          <a:xfrm>
            <a:off x="517869" y="1160462"/>
            <a:ext cx="11158193" cy="1034097"/>
          </a:xfrm>
        </p:spPr>
        <p:txBody>
          <a:bodyPr/>
          <a:lstStyle/>
          <a:p>
            <a:r>
              <a:rPr lang="en-US" sz="3200" dirty="0">
                <a:ea typeface="+mj-lt"/>
                <a:cs typeface="+mj-lt"/>
              </a:rPr>
              <a:t>How are asset classes in a portfolio like players </a:t>
            </a:r>
            <a:br>
              <a:rPr lang="en-US" sz="3200" dirty="0">
                <a:ea typeface="+mj-lt"/>
                <a:cs typeface="+mj-lt"/>
              </a:rPr>
            </a:br>
            <a:r>
              <a:rPr lang="en-US" sz="3200" dirty="0">
                <a:ea typeface="+mj-lt"/>
                <a:cs typeface="+mj-lt"/>
              </a:rPr>
              <a:t>on a sports team?</a:t>
            </a:r>
            <a:endParaRPr lang="en-US" dirty="0"/>
          </a:p>
        </p:txBody>
      </p:sp>
      <p:sp>
        <p:nvSpPr>
          <p:cNvPr id="6" name="Slide Number Placeholder 5">
            <a:extLst>
              <a:ext uri="{FF2B5EF4-FFF2-40B4-BE49-F238E27FC236}">
                <a16:creationId xmlns:a16="http://schemas.microsoft.com/office/drawing/2014/main" id="{1D003329-0CFB-7526-D8A7-6DB170F4FE71}"/>
              </a:ext>
            </a:extLst>
          </p:cNvPr>
          <p:cNvSpPr>
            <a:spLocks noGrp="1"/>
          </p:cNvSpPr>
          <p:nvPr>
            <p:ph type="sldNum" sz="quarter" idx="12"/>
          </p:nvPr>
        </p:nvSpPr>
        <p:spPr/>
        <p:txBody>
          <a:bodyPr/>
          <a:lstStyle/>
          <a:p>
            <a:fld id="{DFDF98CC-160E-494C-8C3C-8CDC5FA257DE}" type="slidenum">
              <a:rPr lang="en-US" smtClean="0"/>
              <a:t>6</a:t>
            </a:fld>
            <a:endParaRPr lang="en-US"/>
          </a:p>
        </p:txBody>
      </p:sp>
      <p:sp>
        <p:nvSpPr>
          <p:cNvPr id="12" name="TextBox 11">
            <a:extLst>
              <a:ext uri="{FF2B5EF4-FFF2-40B4-BE49-F238E27FC236}">
                <a16:creationId xmlns:a16="http://schemas.microsoft.com/office/drawing/2014/main" id="{0D661691-58AF-D689-6506-8A272DB045CD}"/>
              </a:ext>
            </a:extLst>
          </p:cNvPr>
          <p:cNvSpPr txBox="1"/>
          <p:nvPr/>
        </p:nvSpPr>
        <p:spPr>
          <a:xfrm>
            <a:off x="627017" y="2931999"/>
            <a:ext cx="11047114" cy="2985433"/>
          </a:xfrm>
          <a:prstGeom prst="rect">
            <a:avLst/>
          </a:prstGeom>
          <a:noFill/>
        </p:spPr>
        <p:txBody>
          <a:bodyPr wrap="square" numCol="2" spcCol="360000">
            <a:spAutoFit/>
          </a:bodyPr>
          <a:lstStyle/>
          <a:p>
            <a:pPr marL="141288" indent="-141288">
              <a:spcAft>
                <a:spcPts val="600"/>
              </a:spcAft>
              <a:buClr>
                <a:srgbClr val="A2AAAD"/>
              </a:buClr>
              <a:buFont typeface="Arial"/>
              <a:buChar char="•"/>
            </a:pPr>
            <a:r>
              <a:rPr lang="en-US" sz="1200" b="1" dirty="0">
                <a:solidFill>
                  <a:srgbClr val="374151"/>
                </a:solidFill>
                <a:latin typeface="Century Gothic" panose="020B0502020202020204" pitchFamily="34" charset="0"/>
                <a:cs typeface="Arial"/>
              </a:rPr>
              <a:t>Stocks (equities):</a:t>
            </a:r>
            <a:r>
              <a:rPr lang="en-US" sz="1200" dirty="0">
                <a:solidFill>
                  <a:srgbClr val="374151"/>
                </a:solidFill>
                <a:latin typeface="Century Gothic" panose="020B0502020202020204" pitchFamily="34" charset="0"/>
                <a:cs typeface="Arial"/>
              </a:rPr>
              <a:t> Think of stocks as the star players on the team. They’re exciting and can make your team win big, but they can also make your team lose if they don’t play well, get injured, etc. </a:t>
            </a:r>
            <a:endParaRPr lang="en-US" sz="1200" dirty="0">
              <a:latin typeface="Century Gothic" panose="020B0502020202020204" pitchFamily="34" charset="0"/>
            </a:endParaRPr>
          </a:p>
          <a:p>
            <a:pPr marL="141288" indent="-141288">
              <a:spcAft>
                <a:spcPts val="600"/>
              </a:spcAft>
              <a:buClr>
                <a:srgbClr val="A2AAAD"/>
              </a:buClr>
              <a:buFont typeface="Arial"/>
              <a:buChar char="•"/>
            </a:pPr>
            <a:r>
              <a:rPr lang="en-US" sz="1200" b="1" dirty="0">
                <a:solidFill>
                  <a:srgbClr val="374151"/>
                </a:solidFill>
                <a:latin typeface="Century Gothic" panose="020B0502020202020204" pitchFamily="34" charset="0"/>
                <a:cs typeface="Arial"/>
              </a:rPr>
              <a:t>Bonds (fixed income):</a:t>
            </a:r>
            <a:r>
              <a:rPr lang="en-US" sz="1200" dirty="0">
                <a:solidFill>
                  <a:srgbClr val="374151"/>
                </a:solidFill>
                <a:latin typeface="Century Gothic" panose="020B0502020202020204" pitchFamily="34" charset="0"/>
                <a:cs typeface="Arial"/>
              </a:rPr>
              <a:t> Bonds are like the dependable players who make sure your team doesn’t lose too much. They might not score as many points as the stars, but they are consistent and help your team keep a good score even when things are tough.</a:t>
            </a:r>
          </a:p>
          <a:p>
            <a:pPr marL="141288" indent="-141288">
              <a:spcAft>
                <a:spcPts val="600"/>
              </a:spcAft>
              <a:buClr>
                <a:srgbClr val="A2AAAD"/>
              </a:buClr>
              <a:buFont typeface="Arial"/>
              <a:buChar char="•"/>
            </a:pPr>
            <a:r>
              <a:rPr lang="en-US" sz="1200" b="1" dirty="0">
                <a:solidFill>
                  <a:srgbClr val="374151"/>
                </a:solidFill>
                <a:latin typeface="Century Gothic" panose="020B0502020202020204" pitchFamily="34" charset="0"/>
                <a:cs typeface="Arial"/>
              </a:rPr>
              <a:t>Real estate:</a:t>
            </a:r>
            <a:r>
              <a:rPr lang="en-US" sz="1200" dirty="0">
                <a:solidFill>
                  <a:srgbClr val="374151"/>
                </a:solidFill>
                <a:latin typeface="Century Gothic" panose="020B0502020202020204" pitchFamily="34" charset="0"/>
                <a:cs typeface="Arial"/>
              </a:rPr>
              <a:t>  </a:t>
            </a:r>
            <a:r>
              <a:rPr lang="en-US" sz="1200" dirty="0">
                <a:solidFill>
                  <a:srgbClr val="374151"/>
                </a:solidFill>
                <a:latin typeface="Century Gothic" panose="020B0502020202020204" pitchFamily="34" charset="0"/>
                <a:ea typeface="+mn-lt"/>
                <a:cs typeface="+mn-lt"/>
              </a:rPr>
              <a:t> They’re flexible and can help your team in different ways.</a:t>
            </a:r>
            <a:r>
              <a:rPr lang="en-US" sz="1200" dirty="0">
                <a:solidFill>
                  <a:srgbClr val="374151"/>
                </a:solidFill>
                <a:latin typeface="Century Gothic" panose="020B0502020202020204" pitchFamily="34" charset="0"/>
                <a:cs typeface="Arial"/>
              </a:rPr>
              <a:t> They can score points (generate income from rent), and their value can go up over time (like a player improving their skills).</a:t>
            </a:r>
          </a:p>
          <a:p>
            <a:pPr marL="141288" indent="-141288">
              <a:spcAft>
                <a:spcPts val="600"/>
              </a:spcAft>
              <a:buClr>
                <a:srgbClr val="A2AAAD"/>
              </a:buClr>
              <a:buFont typeface="Arial"/>
              <a:buChar char="•"/>
            </a:pPr>
            <a:r>
              <a:rPr lang="en-US" sz="1200" b="1" dirty="0">
                <a:solidFill>
                  <a:srgbClr val="374151"/>
                </a:solidFill>
                <a:latin typeface="Century Gothic" panose="020B0502020202020204" pitchFamily="34" charset="0"/>
                <a:cs typeface="Arial"/>
              </a:rPr>
              <a:t>Commodities:</a:t>
            </a:r>
            <a:r>
              <a:rPr lang="en-US" sz="1200" dirty="0">
                <a:solidFill>
                  <a:srgbClr val="374151"/>
                </a:solidFill>
                <a:latin typeface="Century Gothic" panose="020B0502020202020204" pitchFamily="34" charset="0"/>
                <a:cs typeface="Arial"/>
              </a:rPr>
              <a:t> These are like the surprise players who can do something unexpected. They can help your team by adding some excitement, but they can also be a bit unpredictable, just like players with surprising moves.</a:t>
            </a:r>
          </a:p>
          <a:p>
            <a:pPr marL="141288" indent="-141288">
              <a:spcAft>
                <a:spcPts val="600"/>
              </a:spcAft>
              <a:buClr>
                <a:srgbClr val="A2AAAD"/>
              </a:buClr>
              <a:buFont typeface="Arial"/>
              <a:buChar char="•"/>
            </a:pPr>
            <a:r>
              <a:rPr lang="en-US" sz="1200" b="1" dirty="0">
                <a:solidFill>
                  <a:srgbClr val="374151"/>
                </a:solidFill>
                <a:latin typeface="Century Gothic" panose="020B0502020202020204" pitchFamily="34" charset="0"/>
                <a:cs typeface="Arial"/>
              </a:rPr>
              <a:t>Cash:</a:t>
            </a:r>
            <a:r>
              <a:rPr lang="en-US" sz="1200" dirty="0">
                <a:solidFill>
                  <a:srgbClr val="374151"/>
                </a:solidFill>
                <a:latin typeface="Century Gothic" panose="020B0502020202020204" pitchFamily="34" charset="0"/>
                <a:cs typeface="Arial"/>
              </a:rPr>
              <a:t> Cash is like having substitutes on the bench. They’re ready to jump into the game when needed. It’s important to have some cash available in case your team needs it, just like having backup players when the main players get tired or injured.</a:t>
            </a:r>
          </a:p>
          <a:p>
            <a:pPr marL="141288" indent="-141288">
              <a:spcAft>
                <a:spcPts val="600"/>
              </a:spcAft>
              <a:buClr>
                <a:srgbClr val="A2AAAD"/>
              </a:buClr>
              <a:buFont typeface="Arial"/>
              <a:buChar char="•"/>
            </a:pPr>
            <a:r>
              <a:rPr lang="en-US" sz="1200" b="1" dirty="0">
                <a:solidFill>
                  <a:srgbClr val="374151"/>
                </a:solidFill>
                <a:latin typeface="Century Gothic" panose="020B0502020202020204" pitchFamily="34" charset="0"/>
                <a:cs typeface="Arial"/>
              </a:rPr>
              <a:t>Collectibles:</a:t>
            </a:r>
            <a:r>
              <a:rPr lang="en-US" sz="1200" dirty="0">
                <a:solidFill>
                  <a:srgbClr val="374151"/>
                </a:solidFill>
                <a:latin typeface="Century Gothic" panose="020B0502020202020204" pitchFamily="34" charset="0"/>
                <a:cs typeface="Arial"/>
              </a:rPr>
              <a:t> Collectibles are like having players with really cool gear or fancy moves. They might not always be on the field, but they can become more valuable over time, like players who become famous.</a:t>
            </a:r>
          </a:p>
          <a:p>
            <a:pPr marL="141288" indent="-141288">
              <a:spcAft>
                <a:spcPts val="600"/>
              </a:spcAft>
              <a:buClr>
                <a:srgbClr val="A2AAAD"/>
              </a:buClr>
              <a:buFont typeface="Arial"/>
              <a:buChar char="•"/>
            </a:pPr>
            <a:r>
              <a:rPr lang="en-US" sz="1200" b="1" dirty="0">
                <a:solidFill>
                  <a:srgbClr val="374151"/>
                </a:solidFill>
                <a:latin typeface="Century Gothic" panose="020B0502020202020204" pitchFamily="34" charset="0"/>
                <a:cs typeface="Arial"/>
              </a:rPr>
              <a:t>Cryptocurrencies:</a:t>
            </a:r>
            <a:r>
              <a:rPr lang="en-US" sz="1200" dirty="0">
                <a:solidFill>
                  <a:srgbClr val="374151"/>
                </a:solidFill>
                <a:latin typeface="Century Gothic" panose="020B0502020202020204" pitchFamily="34" charset="0"/>
                <a:cs typeface="Arial"/>
              </a:rPr>
              <a:t> Cryptocurrencies are like young players who are new to the game but have a lot of fans. They can be very exciting and have the potential to become very famous, but they’re also a bit wild and unpredictable.</a:t>
            </a:r>
          </a:p>
        </p:txBody>
      </p:sp>
      <p:sp>
        <p:nvSpPr>
          <p:cNvPr id="14" name="TextBox 13">
            <a:extLst>
              <a:ext uri="{FF2B5EF4-FFF2-40B4-BE49-F238E27FC236}">
                <a16:creationId xmlns:a16="http://schemas.microsoft.com/office/drawing/2014/main" id="{9F2FA6D6-AF17-BB2F-044D-11DDA32DD5FC}"/>
              </a:ext>
            </a:extLst>
          </p:cNvPr>
          <p:cNvSpPr txBox="1"/>
          <p:nvPr/>
        </p:nvSpPr>
        <p:spPr>
          <a:xfrm>
            <a:off x="627017" y="2552542"/>
            <a:ext cx="10937966" cy="276999"/>
          </a:xfrm>
          <a:prstGeom prst="rect">
            <a:avLst/>
          </a:prstGeom>
          <a:noFill/>
        </p:spPr>
        <p:txBody>
          <a:bodyPr wrap="square">
            <a:spAutoFit/>
          </a:bodyPr>
          <a:lstStyle/>
          <a:p>
            <a:r>
              <a:rPr lang="en-US" sz="1200" dirty="0">
                <a:solidFill>
                  <a:srgbClr val="374151"/>
                </a:solidFill>
                <a:latin typeface="Century Gothic" panose="020B0502020202020204" pitchFamily="34" charset="0"/>
                <a:cs typeface="Arial"/>
              </a:rPr>
              <a:t>Each player on the team has a specific role, just like different types of investments have their own roles</a:t>
            </a:r>
            <a:endParaRPr lang="en-US" sz="1200" dirty="0">
              <a:solidFill>
                <a:srgbClr val="000000"/>
              </a:solidFill>
              <a:latin typeface="Century Gothic" panose="020B0502020202020204" pitchFamily="34" charset="0"/>
              <a:cs typeface="Arial"/>
            </a:endParaRPr>
          </a:p>
        </p:txBody>
      </p:sp>
    </p:spTree>
    <p:extLst>
      <p:ext uri="{BB962C8B-B14F-4D97-AF65-F5344CB8AC3E}">
        <p14:creationId xmlns:p14="http://schemas.microsoft.com/office/powerpoint/2010/main" val="2185231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sp>
        <p:nvSpPr>
          <p:cNvPr id="269" name="Google Shape;269;p27"/>
          <p:cNvSpPr txBox="1">
            <a:spLocks noGrp="1"/>
          </p:cNvSpPr>
          <p:nvPr>
            <p:ph type="ctrTitle"/>
          </p:nvPr>
        </p:nvSpPr>
        <p:spPr>
          <a:prstGeom prst="rect">
            <a:avLst/>
          </a:prstGeom>
          <a:noFill/>
          <a:ln>
            <a:noFill/>
          </a:ln>
        </p:spPr>
        <p:txBody>
          <a:bodyPr spcFirstLastPara="1" wrap="square" lIns="91425" tIns="45700" rIns="91425" bIns="45700" anchor="t" anchorCtr="0">
            <a:noAutofit/>
          </a:bodyPr>
          <a:lstStyle/>
          <a:p>
            <a:pPr>
              <a:buClr>
                <a:schemeClr val="dk2"/>
              </a:buClr>
              <a:buSzPts val="4400"/>
            </a:pPr>
            <a:r>
              <a:rPr lang="en-US" sz="3200" dirty="0"/>
              <a:t>Example: Soccer team</a:t>
            </a:r>
            <a:endParaRPr dirty="0"/>
          </a:p>
        </p:txBody>
      </p:sp>
      <p:sp>
        <p:nvSpPr>
          <p:cNvPr id="2" name="Oval 1">
            <a:extLst>
              <a:ext uri="{FF2B5EF4-FFF2-40B4-BE49-F238E27FC236}">
                <a16:creationId xmlns:a16="http://schemas.microsoft.com/office/drawing/2014/main" id="{3A94719D-75CD-534F-C33F-C1FF254E169D}"/>
              </a:ext>
            </a:extLst>
          </p:cNvPr>
          <p:cNvSpPr/>
          <p:nvPr/>
        </p:nvSpPr>
        <p:spPr>
          <a:xfrm>
            <a:off x="7880103" y="2478501"/>
            <a:ext cx="3122779" cy="3122779"/>
          </a:xfrm>
          <a:prstGeom prst="ellipse">
            <a:avLst/>
          </a:prstGeom>
          <a:solidFill>
            <a:srgbClr val="20588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205885"/>
              </a:solidFill>
            </a:endParaRPr>
          </a:p>
        </p:txBody>
      </p:sp>
      <p:sp>
        <p:nvSpPr>
          <p:cNvPr id="3" name="TextBox 2">
            <a:extLst>
              <a:ext uri="{FF2B5EF4-FFF2-40B4-BE49-F238E27FC236}">
                <a16:creationId xmlns:a16="http://schemas.microsoft.com/office/drawing/2014/main" id="{3AFF05F6-FE4E-1A8D-37EC-11131551D4D8}"/>
              </a:ext>
            </a:extLst>
          </p:cNvPr>
          <p:cNvSpPr txBox="1"/>
          <p:nvPr/>
        </p:nvSpPr>
        <p:spPr>
          <a:xfrm>
            <a:off x="517870" y="2637486"/>
            <a:ext cx="6601387" cy="3067506"/>
          </a:xfrm>
          <a:prstGeom prst="rect">
            <a:avLst/>
          </a:prstGeom>
          <a:noFill/>
        </p:spPr>
        <p:txBody>
          <a:bodyPr wrap="square" rtlCol="0">
            <a:spAutoFit/>
          </a:bodyPr>
          <a:lstStyle/>
          <a:p>
            <a:pPr marL="231775" indent="-231775">
              <a:spcAft>
                <a:spcPts val="800"/>
              </a:spcAft>
              <a:buClr>
                <a:srgbClr val="A2AAAD"/>
              </a:buClr>
              <a:buFont typeface="Arial" panose="020B0604020202020204" pitchFamily="34" charset="0"/>
              <a:buChar char="•"/>
            </a:pPr>
            <a:r>
              <a:rPr lang="en-CA" sz="1600" b="1" dirty="0">
                <a:effectLst/>
                <a:latin typeface="Century Gothic" panose="020B0502020202020204" pitchFamily="34" charset="0"/>
              </a:rPr>
              <a:t>Stocks: </a:t>
            </a:r>
            <a:r>
              <a:rPr lang="en-CA" sz="1600" dirty="0">
                <a:effectLst/>
                <a:latin typeface="Century Gothic" panose="020B0502020202020204" pitchFamily="34" charset="0"/>
              </a:rPr>
              <a:t>Centre forward/strikers (high risk, high reward)</a:t>
            </a:r>
          </a:p>
          <a:p>
            <a:pPr marL="231775" indent="-231775">
              <a:spcAft>
                <a:spcPts val="800"/>
              </a:spcAft>
              <a:buClr>
                <a:srgbClr val="A2AAAD"/>
              </a:buClr>
              <a:buFont typeface="Arial" panose="020B0604020202020204" pitchFamily="34" charset="0"/>
              <a:buChar char="•"/>
            </a:pPr>
            <a:r>
              <a:rPr lang="en-CA" sz="1600" b="1" dirty="0">
                <a:effectLst/>
                <a:latin typeface="Century Gothic" panose="020B0502020202020204" pitchFamily="34" charset="0"/>
              </a:rPr>
              <a:t>Bonds: </a:t>
            </a:r>
            <a:r>
              <a:rPr lang="en-CA" sz="1600" dirty="0">
                <a:effectLst/>
                <a:latin typeface="Century Gothic" panose="020B0502020202020204" pitchFamily="34" charset="0"/>
              </a:rPr>
              <a:t>Midfielders (stable, consistent performance)</a:t>
            </a:r>
          </a:p>
          <a:p>
            <a:pPr marL="231775" indent="-231775">
              <a:spcAft>
                <a:spcPts val="800"/>
              </a:spcAft>
              <a:buClr>
                <a:srgbClr val="A2AAAD"/>
              </a:buClr>
              <a:buFont typeface="Arial" panose="020B0604020202020204" pitchFamily="34" charset="0"/>
              <a:buChar char="•"/>
            </a:pPr>
            <a:r>
              <a:rPr lang="en-CA" sz="1600" b="1" dirty="0">
                <a:effectLst/>
                <a:latin typeface="Century Gothic" panose="020B0502020202020204" pitchFamily="34" charset="0"/>
              </a:rPr>
              <a:t>Savings account: </a:t>
            </a:r>
            <a:r>
              <a:rPr lang="en-CA" sz="1600" dirty="0">
                <a:effectLst/>
                <a:latin typeface="Century Gothic" panose="020B0502020202020204" pitchFamily="34" charset="0"/>
              </a:rPr>
              <a:t>Goalkeeper (safe, but limited returns)</a:t>
            </a:r>
          </a:p>
          <a:p>
            <a:pPr marL="231775" indent="-231775">
              <a:spcAft>
                <a:spcPts val="800"/>
              </a:spcAft>
              <a:buClr>
                <a:srgbClr val="A2AAAD"/>
              </a:buClr>
              <a:buFont typeface="Arial" panose="020B0604020202020204" pitchFamily="34" charset="0"/>
              <a:buChar char="•"/>
            </a:pPr>
            <a:r>
              <a:rPr lang="en-CA" sz="1600" b="1" dirty="0">
                <a:effectLst/>
                <a:latin typeface="Century Gothic" panose="020B0502020202020204" pitchFamily="34" charset="0"/>
              </a:rPr>
              <a:t>GIC: </a:t>
            </a:r>
            <a:r>
              <a:rPr lang="en-CA" sz="1600" dirty="0">
                <a:effectLst/>
                <a:latin typeface="Century Gothic" panose="020B0502020202020204" pitchFamily="34" charset="0"/>
              </a:rPr>
              <a:t>Defence (secure, low risk)</a:t>
            </a:r>
          </a:p>
          <a:p>
            <a:pPr marL="231775" indent="-231775">
              <a:spcAft>
                <a:spcPts val="800"/>
              </a:spcAft>
              <a:buClr>
                <a:srgbClr val="A2AAAD"/>
              </a:buClr>
              <a:buFont typeface="Arial" panose="020B0604020202020204" pitchFamily="34" charset="0"/>
              <a:buChar char="•"/>
            </a:pPr>
            <a:r>
              <a:rPr lang="en-CA" sz="1600" b="1" dirty="0">
                <a:effectLst/>
                <a:latin typeface="Century Gothic" panose="020B0502020202020204" pitchFamily="34" charset="0"/>
              </a:rPr>
              <a:t>Real estate: </a:t>
            </a:r>
            <a:r>
              <a:rPr lang="en-CA" sz="1600" dirty="0">
                <a:effectLst/>
                <a:latin typeface="Century Gothic" panose="020B0502020202020204" pitchFamily="34" charset="0"/>
              </a:rPr>
              <a:t>Coach (provides stability and potential income)</a:t>
            </a:r>
          </a:p>
          <a:p>
            <a:pPr marL="231775" indent="-231775">
              <a:spcAft>
                <a:spcPts val="800"/>
              </a:spcAft>
              <a:buClr>
                <a:srgbClr val="A2AAAD"/>
              </a:buClr>
              <a:buFont typeface="Arial" panose="020B0604020202020204" pitchFamily="34" charset="0"/>
              <a:buChar char="•"/>
            </a:pPr>
            <a:r>
              <a:rPr lang="en-CA" sz="1600" b="1" dirty="0">
                <a:effectLst/>
                <a:latin typeface="Century Gothic" panose="020B0502020202020204" pitchFamily="34" charset="0"/>
              </a:rPr>
              <a:t>REITs: </a:t>
            </a:r>
            <a:r>
              <a:rPr lang="en-CA" sz="1600" dirty="0">
                <a:effectLst/>
                <a:latin typeface="Century Gothic" panose="020B0502020202020204" pitchFamily="34" charset="0"/>
              </a:rPr>
              <a:t>Midfielders (property investments with diversification)</a:t>
            </a:r>
          </a:p>
          <a:p>
            <a:pPr marL="231775" indent="-231775">
              <a:spcAft>
                <a:spcPts val="800"/>
              </a:spcAft>
              <a:buClr>
                <a:srgbClr val="A2AAAD"/>
              </a:buClr>
              <a:buFont typeface="Arial" panose="020B0604020202020204" pitchFamily="34" charset="0"/>
              <a:buChar char="•"/>
            </a:pPr>
            <a:r>
              <a:rPr lang="en-CA" sz="1600" b="1" dirty="0">
                <a:effectLst/>
                <a:latin typeface="Century Gothic" panose="020B0502020202020204" pitchFamily="34" charset="0"/>
              </a:rPr>
              <a:t>Commodities: </a:t>
            </a:r>
            <a:r>
              <a:rPr lang="en-CA" sz="1600" dirty="0">
                <a:effectLst/>
                <a:latin typeface="Century Gothic" panose="020B0502020202020204" pitchFamily="34" charset="0"/>
              </a:rPr>
              <a:t>Wingers (unique, can provide explosive growth)</a:t>
            </a:r>
          </a:p>
          <a:p>
            <a:pPr marL="231775" indent="-231775">
              <a:spcAft>
                <a:spcPts val="800"/>
              </a:spcAft>
              <a:buClr>
                <a:srgbClr val="A2AAAD"/>
              </a:buClr>
              <a:buFont typeface="Arial" panose="020B0604020202020204" pitchFamily="34" charset="0"/>
              <a:buChar char="•"/>
            </a:pPr>
            <a:r>
              <a:rPr lang="en-CA" sz="1600" b="1" dirty="0">
                <a:effectLst/>
                <a:latin typeface="Century Gothic" panose="020B0502020202020204" pitchFamily="34" charset="0"/>
              </a:rPr>
              <a:t>Cryptocurrencies: </a:t>
            </a:r>
            <a:r>
              <a:rPr lang="en-CA" sz="1600" dirty="0">
                <a:effectLst/>
                <a:latin typeface="Century Gothic" panose="020B0502020202020204" pitchFamily="34" charset="0"/>
              </a:rPr>
              <a:t>Utility players (emerging, volatile)</a:t>
            </a:r>
          </a:p>
          <a:p>
            <a:pPr marL="342900" indent="-342900">
              <a:buFont typeface="Arial" panose="020B0604020202020204" pitchFamily="34" charset="0"/>
              <a:buChar char="•"/>
            </a:pPr>
            <a:endParaRPr lang="en-CA" sz="1200" dirty="0">
              <a:effectLst/>
              <a:latin typeface="Century Gothic" panose="020B0502020202020204" pitchFamily="34" charset="0"/>
            </a:endParaRPr>
          </a:p>
        </p:txBody>
      </p:sp>
      <p:sp>
        <p:nvSpPr>
          <p:cNvPr id="4" name="Slide Number Placeholder 3">
            <a:extLst>
              <a:ext uri="{FF2B5EF4-FFF2-40B4-BE49-F238E27FC236}">
                <a16:creationId xmlns:a16="http://schemas.microsoft.com/office/drawing/2014/main" id="{9F9DA20D-89FC-3D84-30DB-872719E06555}"/>
              </a:ext>
            </a:extLst>
          </p:cNvPr>
          <p:cNvSpPr>
            <a:spLocks noGrp="1"/>
          </p:cNvSpPr>
          <p:nvPr>
            <p:ph type="sldNum" sz="quarter" idx="12"/>
          </p:nvPr>
        </p:nvSpPr>
        <p:spPr/>
        <p:txBody>
          <a:bodyPr/>
          <a:lstStyle/>
          <a:p>
            <a:fld id="{DFDF98CC-160E-494C-8C3C-8CDC5FA257DE}" type="slidenum">
              <a:rPr lang="en-US" smtClean="0"/>
              <a:t>7</a:t>
            </a:fld>
            <a:endParaRPr lang="en-US" dirty="0"/>
          </a:p>
        </p:txBody>
      </p:sp>
      <p:pic>
        <p:nvPicPr>
          <p:cNvPr id="7" name="Picture 6">
            <a:extLst>
              <a:ext uri="{FF2B5EF4-FFF2-40B4-BE49-F238E27FC236}">
                <a16:creationId xmlns:a16="http://schemas.microsoft.com/office/drawing/2014/main" id="{08EB7B73-2DEE-FA77-F2B7-C0D6F686FA03}"/>
              </a:ext>
            </a:extLst>
          </p:cNvPr>
          <p:cNvPicPr>
            <a:picLocks noChangeAspect="1"/>
          </p:cNvPicPr>
          <p:nvPr/>
        </p:nvPicPr>
        <p:blipFill>
          <a:blip r:embed="rId3"/>
          <a:stretch>
            <a:fillRect/>
          </a:stretch>
        </p:blipFill>
        <p:spPr>
          <a:xfrm>
            <a:off x="8473240" y="3071638"/>
            <a:ext cx="1936503" cy="1936503"/>
          </a:xfrm>
          <a:prstGeom prst="rect">
            <a:avLst/>
          </a:prstGeom>
        </p:spPr>
      </p:pic>
    </p:spTree>
    <p:extLst>
      <p:ext uri="{BB962C8B-B14F-4D97-AF65-F5344CB8AC3E}">
        <p14:creationId xmlns:p14="http://schemas.microsoft.com/office/powerpoint/2010/main" val="1158075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19" name="Google Shape;319;p34"/>
          <p:cNvSpPr txBox="1">
            <a:spLocks noGrp="1"/>
          </p:cNvSpPr>
          <p:nvPr>
            <p:ph type="ctrTitle"/>
          </p:nvPr>
        </p:nvSpPr>
        <p:spPr>
          <a:prstGeom prst="rect">
            <a:avLst/>
          </a:prstGeom>
          <a:noFill/>
          <a:ln>
            <a:noFill/>
          </a:ln>
        </p:spPr>
        <p:txBody>
          <a:bodyPr spcFirstLastPara="1" wrap="square" lIns="91425" tIns="45700" rIns="91425" bIns="45700" anchor="t" anchorCtr="0">
            <a:noAutofit/>
          </a:bodyPr>
          <a:lstStyle/>
          <a:p>
            <a:pPr>
              <a:buClr>
                <a:schemeClr val="dk2"/>
              </a:buClr>
              <a:buSzPts val="4400"/>
            </a:pPr>
            <a:r>
              <a:rPr lang="en-US" dirty="0"/>
              <a:t>Draft Day Activity</a:t>
            </a:r>
          </a:p>
        </p:txBody>
      </p:sp>
      <p:sp>
        <p:nvSpPr>
          <p:cNvPr id="320" name="Google Shape;320;p34"/>
          <p:cNvSpPr txBox="1">
            <a:spLocks noGrp="1"/>
          </p:cNvSpPr>
          <p:nvPr>
            <p:ph type="subTitle" idx="1"/>
          </p:nvPr>
        </p:nvSpPr>
        <p:spPr>
          <a:xfrm>
            <a:off x="530934" y="1887340"/>
            <a:ext cx="5007718" cy="4029786"/>
          </a:xfrm>
          <a:prstGeom prst="rect">
            <a:avLst/>
          </a:prstGeom>
          <a:noFill/>
          <a:ln>
            <a:noFill/>
          </a:ln>
        </p:spPr>
        <p:txBody>
          <a:bodyPr spcFirstLastPara="1" wrap="square" lIns="91425" tIns="45700" rIns="91425" bIns="45700" anchor="t" anchorCtr="0">
            <a:noAutofit/>
          </a:bodyPr>
          <a:lstStyle/>
          <a:p>
            <a:pPr marL="0" indent="0">
              <a:buNone/>
            </a:pPr>
            <a:r>
              <a:rPr lang="en-US" sz="1600" dirty="0">
                <a:cs typeface="Arial"/>
              </a:rPr>
              <a:t>Form groups based on </a:t>
            </a:r>
            <a:r>
              <a:rPr lang="en-US" sz="1600" dirty="0" err="1">
                <a:cs typeface="Arial"/>
              </a:rPr>
              <a:t>favourite</a:t>
            </a:r>
            <a:r>
              <a:rPr lang="en-US" sz="1600" dirty="0">
                <a:cs typeface="Arial"/>
              </a:rPr>
              <a:t> sport (excluding soccer), with no more than six students per team:</a:t>
            </a:r>
          </a:p>
          <a:p>
            <a:pPr marL="231775" lvl="1" indent="-219075" algn="l">
              <a:buClr>
                <a:srgbClr val="A2AAAD"/>
              </a:buClr>
              <a:buFont typeface="Arial" panose="020B0604020202020204" pitchFamily="34" charset="0"/>
              <a:buChar char="•"/>
            </a:pPr>
            <a:r>
              <a:rPr lang="en-US" sz="1600" dirty="0">
                <a:latin typeface="Century Gothic" panose="020B0502020202020204" pitchFamily="34" charset="0"/>
                <a:cs typeface="Arial"/>
              </a:rPr>
              <a:t>Hockey</a:t>
            </a:r>
          </a:p>
          <a:p>
            <a:pPr marL="231775" lvl="1" indent="-219075" algn="l">
              <a:buClr>
                <a:srgbClr val="A2AAAD"/>
              </a:buClr>
              <a:buFont typeface="Arial" panose="020B0604020202020204" pitchFamily="34" charset="0"/>
              <a:buChar char="•"/>
            </a:pPr>
            <a:r>
              <a:rPr lang="en-US" sz="1600" dirty="0">
                <a:latin typeface="Century Gothic" panose="020B0502020202020204" pitchFamily="34" charset="0"/>
                <a:cs typeface="Arial"/>
              </a:rPr>
              <a:t>Basketball</a:t>
            </a:r>
          </a:p>
          <a:p>
            <a:pPr marL="231775" lvl="1" indent="-219075" algn="l">
              <a:buClr>
                <a:srgbClr val="A2AAAD"/>
              </a:buClr>
              <a:buFont typeface="Arial" panose="020B0604020202020204" pitchFamily="34" charset="0"/>
              <a:buChar char="•"/>
            </a:pPr>
            <a:r>
              <a:rPr lang="en-US" sz="1600" dirty="0">
                <a:latin typeface="Century Gothic" panose="020B0502020202020204" pitchFamily="34" charset="0"/>
                <a:cs typeface="Arial"/>
              </a:rPr>
              <a:t>Volleyball</a:t>
            </a:r>
          </a:p>
          <a:p>
            <a:pPr marL="231775" lvl="1" indent="-219075" algn="l">
              <a:buClr>
                <a:srgbClr val="A2AAAD"/>
              </a:buClr>
              <a:buFont typeface="Arial" panose="020B0604020202020204" pitchFamily="34" charset="0"/>
              <a:buChar char="•"/>
            </a:pPr>
            <a:r>
              <a:rPr lang="en-US" sz="1600" dirty="0">
                <a:latin typeface="Century Gothic" panose="020B0502020202020204" pitchFamily="34" charset="0"/>
                <a:cs typeface="Arial"/>
              </a:rPr>
              <a:t>Football</a:t>
            </a:r>
          </a:p>
          <a:p>
            <a:pPr marL="231775" lvl="1" indent="-219075" algn="l">
              <a:buClr>
                <a:srgbClr val="A2AAAD"/>
              </a:buClr>
              <a:buFont typeface="Arial" panose="020B0604020202020204" pitchFamily="34" charset="0"/>
              <a:buChar char="•"/>
            </a:pPr>
            <a:r>
              <a:rPr lang="en-US" sz="1600" dirty="0">
                <a:latin typeface="Century Gothic" panose="020B0502020202020204" pitchFamily="34" charset="0"/>
                <a:cs typeface="Arial"/>
              </a:rPr>
              <a:t>Baseball</a:t>
            </a:r>
          </a:p>
          <a:p>
            <a:pPr marL="231775" lvl="1" indent="-219075" algn="l">
              <a:buClr>
                <a:srgbClr val="A2AAAD"/>
              </a:buClr>
              <a:buFont typeface="Arial" panose="020B0604020202020204" pitchFamily="34" charset="0"/>
              <a:buChar char="•"/>
            </a:pPr>
            <a:r>
              <a:rPr lang="en-US" sz="1600" dirty="0">
                <a:latin typeface="Century Gothic" panose="020B0502020202020204" pitchFamily="34" charset="0"/>
                <a:cs typeface="Arial"/>
              </a:rPr>
              <a:t>Cricket</a:t>
            </a:r>
          </a:p>
          <a:p>
            <a:pPr marL="231775" lvl="1" indent="-219075" algn="l">
              <a:buClr>
                <a:srgbClr val="A2AAAD"/>
              </a:buClr>
              <a:buFont typeface="Arial" panose="020B0604020202020204" pitchFamily="34" charset="0"/>
              <a:buChar char="•"/>
            </a:pPr>
            <a:r>
              <a:rPr lang="en-US" sz="1600" dirty="0">
                <a:latin typeface="Century Gothic" panose="020B0502020202020204" pitchFamily="34" charset="0"/>
                <a:cs typeface="Arial"/>
              </a:rPr>
              <a:t>Cheerleading</a:t>
            </a:r>
          </a:p>
          <a:p>
            <a:pPr marL="231775" lvl="1" indent="-219075" algn="l">
              <a:buClr>
                <a:srgbClr val="A2AAAD"/>
              </a:buClr>
              <a:buFont typeface="Arial" panose="020B0604020202020204" pitchFamily="34" charset="0"/>
              <a:buChar char="•"/>
            </a:pPr>
            <a:r>
              <a:rPr lang="en-US" sz="1600" dirty="0">
                <a:latin typeface="Century Gothic" panose="020B0502020202020204" pitchFamily="34" charset="0"/>
                <a:cs typeface="Arial"/>
              </a:rPr>
              <a:t>Ultimate frisbee</a:t>
            </a:r>
          </a:p>
          <a:p>
            <a:pPr marL="231775" lvl="1" indent="-219075" algn="l">
              <a:buClr>
                <a:srgbClr val="A2AAAD"/>
              </a:buClr>
              <a:buFont typeface="Arial" panose="020B0604020202020204" pitchFamily="34" charset="0"/>
              <a:buChar char="•"/>
            </a:pPr>
            <a:r>
              <a:rPr lang="en-US" sz="1600" dirty="0">
                <a:latin typeface="Century Gothic" panose="020B0502020202020204" pitchFamily="34" charset="0"/>
                <a:cs typeface="Arial"/>
              </a:rPr>
              <a:t>Field hockey</a:t>
            </a:r>
          </a:p>
        </p:txBody>
      </p:sp>
      <p:sp>
        <p:nvSpPr>
          <p:cNvPr id="2" name="Slide Number Placeholder 1">
            <a:extLst>
              <a:ext uri="{FF2B5EF4-FFF2-40B4-BE49-F238E27FC236}">
                <a16:creationId xmlns:a16="http://schemas.microsoft.com/office/drawing/2014/main" id="{8A466CFD-AA38-D7E5-8572-4D6DE7AA471F}"/>
              </a:ext>
            </a:extLst>
          </p:cNvPr>
          <p:cNvSpPr>
            <a:spLocks noGrp="1"/>
          </p:cNvSpPr>
          <p:nvPr>
            <p:ph type="sldNum" sz="quarter" idx="12"/>
          </p:nvPr>
        </p:nvSpPr>
        <p:spPr/>
        <p:txBody>
          <a:bodyPr/>
          <a:lstStyle/>
          <a:p>
            <a:fld id="{DFDF98CC-160E-494C-8C3C-8CDC5FA257DE}" type="slidenum">
              <a:rPr lang="en-US" smtClean="0"/>
              <a:t>8</a:t>
            </a:fld>
            <a:endParaRPr lang="en-US" dirty="0"/>
          </a:p>
        </p:txBody>
      </p:sp>
      <p:cxnSp>
        <p:nvCxnSpPr>
          <p:cNvPr id="3" name="Straight Connector 2">
            <a:extLst>
              <a:ext uri="{FF2B5EF4-FFF2-40B4-BE49-F238E27FC236}">
                <a16:creationId xmlns:a16="http://schemas.microsoft.com/office/drawing/2014/main" id="{68B5367E-486E-7313-73AE-7F9A723BDE66}"/>
              </a:ext>
            </a:extLst>
          </p:cNvPr>
          <p:cNvCxnSpPr>
            <a:cxnSpLocks/>
          </p:cNvCxnSpPr>
          <p:nvPr/>
        </p:nvCxnSpPr>
        <p:spPr>
          <a:xfrm>
            <a:off x="5970186" y="1985553"/>
            <a:ext cx="0" cy="3722916"/>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BCFCEFB2-D7FD-7A7A-E135-6BA90A33585B}"/>
              </a:ext>
            </a:extLst>
          </p:cNvPr>
          <p:cNvSpPr txBox="1"/>
          <p:nvPr/>
        </p:nvSpPr>
        <p:spPr>
          <a:xfrm>
            <a:off x="6378570" y="1985553"/>
            <a:ext cx="3888817" cy="3108543"/>
          </a:xfrm>
          <a:prstGeom prst="rect">
            <a:avLst/>
          </a:prstGeom>
          <a:noFill/>
        </p:spPr>
        <p:txBody>
          <a:bodyPr wrap="square">
            <a:spAutoFit/>
          </a:bodyPr>
          <a:lstStyle/>
          <a:p>
            <a:pPr marL="231775" indent="-231775">
              <a:spcAft>
                <a:spcPts val="800"/>
              </a:spcAft>
              <a:buClr>
                <a:srgbClr val="A2AAAD"/>
              </a:buClr>
              <a:buFont typeface="Arial" panose="020B0604020202020204" pitchFamily="34" charset="0"/>
              <a:buChar char="•"/>
            </a:pPr>
            <a:r>
              <a:rPr lang="en-US" sz="1600" dirty="0">
                <a:latin typeface="Century Gothic" panose="020B0502020202020204" pitchFamily="34" charset="0"/>
                <a:ea typeface="Open Sans"/>
                <a:cs typeface="Open Sans"/>
              </a:rPr>
              <a:t>Each group is acting as an investment management team.</a:t>
            </a:r>
          </a:p>
          <a:p>
            <a:pPr marL="231775" indent="-231775">
              <a:spcAft>
                <a:spcPts val="800"/>
              </a:spcAft>
              <a:buClr>
                <a:srgbClr val="A2AAAD"/>
              </a:buClr>
              <a:buFont typeface="Arial" panose="020B0604020202020204" pitchFamily="34" charset="0"/>
              <a:buChar char="•"/>
            </a:pPr>
            <a:r>
              <a:rPr lang="en-US" sz="1600" dirty="0">
                <a:latin typeface="Century Gothic" panose="020B0502020202020204" pitchFamily="34" charset="0"/>
                <a:ea typeface="Open Sans"/>
                <a:cs typeface="Open Sans"/>
              </a:rPr>
              <a:t>You have a $100,000 budget to build your “sports team” portfolio.</a:t>
            </a:r>
            <a:endParaRPr lang="en-US" sz="1600" dirty="0">
              <a:latin typeface="Century Gothic" panose="020B0502020202020204" pitchFamily="34" charset="0"/>
              <a:ea typeface="Calibri"/>
              <a:cs typeface="Calibri"/>
            </a:endParaRPr>
          </a:p>
          <a:p>
            <a:pPr marL="231775" indent="-231775">
              <a:spcAft>
                <a:spcPts val="800"/>
              </a:spcAft>
              <a:buClr>
                <a:srgbClr val="A2AAAD"/>
              </a:buClr>
              <a:buFont typeface="Arial" panose="020B0604020202020204" pitchFamily="34" charset="0"/>
              <a:buChar char="•"/>
            </a:pPr>
            <a:r>
              <a:rPr lang="en-US" sz="1600" dirty="0">
                <a:latin typeface="Century Gothic" panose="020B0502020202020204" pitchFamily="34" charset="0"/>
                <a:ea typeface="Open Sans"/>
                <a:cs typeface="Open Sans"/>
              </a:rPr>
              <a:t>Decide which asset classes (players) you need.</a:t>
            </a:r>
            <a:endParaRPr lang="en-US" sz="1600" dirty="0">
              <a:latin typeface="Century Gothic" panose="020B0502020202020204" pitchFamily="34" charset="0"/>
              <a:ea typeface="Open Sans"/>
              <a:cs typeface="Calibri" panose="020F0502020204030204"/>
            </a:endParaRPr>
          </a:p>
          <a:p>
            <a:pPr marL="231775" indent="-231775">
              <a:spcAft>
                <a:spcPts val="800"/>
              </a:spcAft>
              <a:buClr>
                <a:srgbClr val="A2AAAD"/>
              </a:buClr>
              <a:buFont typeface="Arial" panose="020B0604020202020204" pitchFamily="34" charset="0"/>
              <a:buChar char="•"/>
            </a:pPr>
            <a:r>
              <a:rPr lang="en-US" sz="1600" dirty="0">
                <a:latin typeface="Century Gothic" panose="020B0502020202020204" pitchFamily="34" charset="0"/>
                <a:ea typeface="Open Sans"/>
                <a:cs typeface="Open Sans"/>
              </a:rPr>
              <a:t>Allocate your budget: decide what percent of your budget to spend on each type of player, where each player represents an asset class</a:t>
            </a:r>
            <a:r>
              <a:rPr lang="en-US" sz="1600" dirty="0">
                <a:latin typeface="Century Gothic" panose="020B0502020202020204" pitchFamily="34" charset="0"/>
                <a:ea typeface="Open Sans"/>
                <a:cs typeface="Arial"/>
              </a:rPr>
              <a:t>.</a:t>
            </a:r>
            <a:endParaRPr lang="en-US" sz="1600" dirty="0">
              <a:latin typeface="Century Gothic" panose="020B0502020202020204" pitchFamily="34" charset="0"/>
              <a:cs typeface="Calibri"/>
            </a:endParaRPr>
          </a:p>
        </p:txBody>
      </p:sp>
    </p:spTree>
    <p:extLst>
      <p:ext uri="{BB962C8B-B14F-4D97-AF65-F5344CB8AC3E}">
        <p14:creationId xmlns:p14="http://schemas.microsoft.com/office/powerpoint/2010/main" val="25424360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F4CB7007-719D-334B-5BF8-4B7861D8D373}"/>
              </a:ext>
            </a:extLst>
          </p:cNvPr>
          <p:cNvSpPr>
            <a:spLocks noGrp="1"/>
          </p:cNvSpPr>
          <p:nvPr>
            <p:ph type="sldNum" sz="quarter" idx="12"/>
          </p:nvPr>
        </p:nvSpPr>
        <p:spPr/>
        <p:txBody>
          <a:bodyPr/>
          <a:lstStyle/>
          <a:p>
            <a:fld id="{DFDF98CC-160E-494C-8C3C-8CDC5FA257DE}" type="slidenum">
              <a:rPr lang="en-US" smtClean="0"/>
              <a:t>9</a:t>
            </a:fld>
            <a:endParaRPr lang="en-US"/>
          </a:p>
        </p:txBody>
      </p:sp>
      <p:graphicFrame>
        <p:nvGraphicFramePr>
          <p:cNvPr id="10" name="Table 9">
            <a:extLst>
              <a:ext uri="{FF2B5EF4-FFF2-40B4-BE49-F238E27FC236}">
                <a16:creationId xmlns:a16="http://schemas.microsoft.com/office/drawing/2014/main" id="{100B8A8D-0487-560F-D60F-62872EA9C039}"/>
              </a:ext>
            </a:extLst>
          </p:cNvPr>
          <p:cNvGraphicFramePr>
            <a:graphicFrameLocks noGrp="1"/>
          </p:cNvGraphicFramePr>
          <p:nvPr>
            <p:extLst>
              <p:ext uri="{D42A27DB-BD31-4B8C-83A1-F6EECF244321}">
                <p14:modId xmlns:p14="http://schemas.microsoft.com/office/powerpoint/2010/main" val="2780457171"/>
              </p:ext>
            </p:extLst>
          </p:nvPr>
        </p:nvGraphicFramePr>
        <p:xfrm>
          <a:off x="531223" y="1439447"/>
          <a:ext cx="11129554" cy="3979105"/>
        </p:xfrm>
        <a:graphic>
          <a:graphicData uri="http://schemas.openxmlformats.org/drawingml/2006/table">
            <a:tbl>
              <a:tblPr firstRow="1" bandRow="1">
                <a:tableStyleId>{5C22544A-7EE6-4342-B048-85BDC9FD1C3A}</a:tableStyleId>
              </a:tblPr>
              <a:tblGrid>
                <a:gridCol w="8878554">
                  <a:extLst>
                    <a:ext uri="{9D8B030D-6E8A-4147-A177-3AD203B41FA5}">
                      <a16:colId xmlns:a16="http://schemas.microsoft.com/office/drawing/2014/main" val="271696592"/>
                    </a:ext>
                  </a:extLst>
                </a:gridCol>
                <a:gridCol w="2251000">
                  <a:extLst>
                    <a:ext uri="{9D8B030D-6E8A-4147-A177-3AD203B41FA5}">
                      <a16:colId xmlns:a16="http://schemas.microsoft.com/office/drawing/2014/main" val="813565676"/>
                    </a:ext>
                  </a:extLst>
                </a:gridCol>
              </a:tblGrid>
              <a:tr h="401583">
                <a:tc>
                  <a:txBody>
                    <a:bodyPr/>
                    <a:lstStyle/>
                    <a:p>
                      <a:pPr rtl="0" fontAlgn="t">
                        <a:spcBef>
                          <a:spcPts val="0"/>
                        </a:spcBef>
                        <a:spcAft>
                          <a:spcPts val="0"/>
                        </a:spcAft>
                      </a:pPr>
                      <a:r>
                        <a:rPr lang="en-US" sz="2000" b="1" i="0" u="none" strike="noStrike" dirty="0">
                          <a:solidFill>
                            <a:srgbClr val="000000"/>
                          </a:solidFill>
                          <a:effectLst/>
                          <a:latin typeface="Century Gothic" panose="020B0502020202020204" pitchFamily="34" charset="0"/>
                        </a:rPr>
                        <a:t>Asset class</a:t>
                      </a:r>
                    </a:p>
                  </a:txBody>
                  <a:tcPr marL="168810" marR="168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ABD4A"/>
                    </a:solidFill>
                  </a:tcPr>
                </a:tc>
                <a:tc>
                  <a:txBody>
                    <a:bodyPr/>
                    <a:lstStyle/>
                    <a:p>
                      <a:pPr rtl="0" fontAlgn="t">
                        <a:spcBef>
                          <a:spcPts val="0"/>
                        </a:spcBef>
                        <a:spcAft>
                          <a:spcPts val="0"/>
                        </a:spcAft>
                      </a:pPr>
                      <a:r>
                        <a:rPr lang="en-US" sz="2000" b="1" i="0" u="none" strike="noStrike" dirty="0">
                          <a:solidFill>
                            <a:srgbClr val="000000"/>
                          </a:solidFill>
                          <a:effectLst/>
                          <a:latin typeface="Century Gothic" panose="020B0502020202020204" pitchFamily="34" charset="0"/>
                        </a:rPr>
                        <a:t>$</a:t>
                      </a:r>
                      <a:endParaRPr lang="en-US" sz="2000" b="1" dirty="0">
                        <a:effectLst/>
                        <a:latin typeface="Century Gothic" panose="020B0502020202020204" pitchFamily="34" charset="0"/>
                      </a:endParaRPr>
                    </a:p>
                  </a:txBody>
                  <a:tcPr marL="168810" marR="168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ABD4A"/>
                    </a:solidFill>
                  </a:tcPr>
                </a:tc>
                <a:extLst>
                  <a:ext uri="{0D108BD9-81ED-4DB2-BD59-A6C34878D82A}">
                    <a16:rowId xmlns:a16="http://schemas.microsoft.com/office/drawing/2014/main" val="161113388"/>
                  </a:ext>
                </a:extLst>
              </a:tr>
              <a:tr h="372889">
                <a:tc>
                  <a:txBody>
                    <a:bodyPr/>
                    <a:lstStyle/>
                    <a:p>
                      <a:pPr marL="185738" indent="-50800" rtl="0" fontAlgn="b">
                        <a:tabLst/>
                      </a:pPr>
                      <a:r>
                        <a:rPr lang="en-US" sz="2000" dirty="0">
                          <a:solidFill>
                            <a:srgbClr val="343541"/>
                          </a:solidFill>
                          <a:effectLst/>
                          <a:latin typeface="Century Gothic" panose="020B0502020202020204" pitchFamily="34" charset="0"/>
                        </a:rPr>
                        <a:t>Canadian stocks</a:t>
                      </a:r>
                    </a:p>
                  </a:txBody>
                  <a:tcPr marL="28575" marR="28575"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ABD4A">
                        <a:alpha val="50000"/>
                      </a:srgbClr>
                    </a:solidFill>
                  </a:tcPr>
                </a:tc>
                <a:tc>
                  <a:txBody>
                    <a:bodyPr/>
                    <a:lstStyle/>
                    <a:p>
                      <a:pPr marL="0" indent="134938" algn="l" rtl="0" fontAlgn="b">
                        <a:tabLst/>
                      </a:pPr>
                      <a:r>
                        <a:rPr lang="en-US" sz="2000" dirty="0">
                          <a:effectLst/>
                          <a:latin typeface="Century Gothic" panose="020B0502020202020204" pitchFamily="34" charset="0"/>
                        </a:rPr>
                        <a:t>20,000</a:t>
                      </a:r>
                    </a:p>
                  </a:txBody>
                  <a:tcPr marL="28575" marR="28575"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ABD4A">
                        <a:alpha val="50000"/>
                      </a:srgbClr>
                    </a:solidFill>
                  </a:tcPr>
                </a:tc>
                <a:extLst>
                  <a:ext uri="{0D108BD9-81ED-4DB2-BD59-A6C34878D82A}">
                    <a16:rowId xmlns:a16="http://schemas.microsoft.com/office/drawing/2014/main" val="227668967"/>
                  </a:ext>
                </a:extLst>
              </a:tr>
              <a:tr h="372533">
                <a:tc>
                  <a:txBody>
                    <a:bodyPr/>
                    <a:lstStyle/>
                    <a:p>
                      <a:pPr marL="0" indent="134938" rtl="0" fontAlgn="b">
                        <a:tabLst/>
                      </a:pPr>
                      <a:r>
                        <a:rPr lang="en-US" sz="2000" dirty="0">
                          <a:solidFill>
                            <a:srgbClr val="343541"/>
                          </a:solidFill>
                          <a:effectLst/>
                          <a:latin typeface="Century Gothic" panose="020B0502020202020204" pitchFamily="34" charset="0"/>
                        </a:rPr>
                        <a:t>U.S. stocks</a:t>
                      </a:r>
                    </a:p>
                  </a:txBody>
                  <a:tcPr marL="28575" marR="28575"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ABD4A">
                        <a:alpha val="20000"/>
                      </a:srgbClr>
                    </a:solidFill>
                  </a:tcPr>
                </a:tc>
                <a:tc>
                  <a:txBody>
                    <a:bodyPr/>
                    <a:lstStyle/>
                    <a:p>
                      <a:pPr marL="0" indent="134938" algn="l" rtl="0" fontAlgn="b">
                        <a:tabLst/>
                      </a:pPr>
                      <a:r>
                        <a:rPr lang="en-US" sz="2000" dirty="0">
                          <a:effectLst/>
                          <a:latin typeface="Century Gothic" panose="020B0502020202020204" pitchFamily="34" charset="0"/>
                        </a:rPr>
                        <a:t>20,000</a:t>
                      </a:r>
                    </a:p>
                  </a:txBody>
                  <a:tcPr marL="28575" marR="28575"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ABD4A">
                        <a:alpha val="20000"/>
                      </a:srgbClr>
                    </a:solidFill>
                  </a:tcPr>
                </a:tc>
                <a:extLst>
                  <a:ext uri="{0D108BD9-81ED-4DB2-BD59-A6C34878D82A}">
                    <a16:rowId xmlns:a16="http://schemas.microsoft.com/office/drawing/2014/main" val="904549317"/>
                  </a:ext>
                </a:extLst>
              </a:tr>
              <a:tr h="368300">
                <a:tc>
                  <a:txBody>
                    <a:bodyPr/>
                    <a:lstStyle/>
                    <a:p>
                      <a:pPr marL="0" indent="134938" rtl="0" fontAlgn="b">
                        <a:tabLst/>
                      </a:pPr>
                      <a:r>
                        <a:rPr lang="en-US" sz="2000" dirty="0">
                          <a:solidFill>
                            <a:srgbClr val="1F1F1F"/>
                          </a:solidFill>
                          <a:effectLst/>
                          <a:latin typeface="Century Gothic" panose="020B0502020202020204" pitchFamily="34" charset="0"/>
                        </a:rPr>
                        <a:t>International stocks</a:t>
                      </a:r>
                    </a:p>
                  </a:txBody>
                  <a:tcPr marL="28575" marR="28575"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ABD4A">
                        <a:alpha val="50000"/>
                      </a:srgbClr>
                    </a:solidFill>
                  </a:tcPr>
                </a:tc>
                <a:tc>
                  <a:txBody>
                    <a:bodyPr/>
                    <a:lstStyle/>
                    <a:p>
                      <a:pPr marL="0" indent="134938" algn="l" rtl="0" fontAlgn="b">
                        <a:tabLst/>
                      </a:pPr>
                      <a:r>
                        <a:rPr lang="en-US" sz="2000" dirty="0">
                          <a:effectLst/>
                          <a:latin typeface="Century Gothic" panose="020B0502020202020204" pitchFamily="34" charset="0"/>
                        </a:rPr>
                        <a:t>15,000</a:t>
                      </a:r>
                    </a:p>
                  </a:txBody>
                  <a:tcPr marL="28575" marR="28575"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ABD4A">
                        <a:alpha val="50000"/>
                      </a:srgbClr>
                    </a:solidFill>
                  </a:tcPr>
                </a:tc>
                <a:extLst>
                  <a:ext uri="{0D108BD9-81ED-4DB2-BD59-A6C34878D82A}">
                    <a16:rowId xmlns:a16="http://schemas.microsoft.com/office/drawing/2014/main" val="1095812613"/>
                  </a:ext>
                </a:extLst>
              </a:tr>
              <a:tr h="359833">
                <a:tc>
                  <a:txBody>
                    <a:bodyPr/>
                    <a:lstStyle/>
                    <a:p>
                      <a:pPr marL="0" indent="134938" rtl="0" fontAlgn="b">
                        <a:tabLst/>
                      </a:pPr>
                      <a:r>
                        <a:rPr lang="en-US" sz="2000" dirty="0">
                          <a:solidFill>
                            <a:srgbClr val="1F1F1F"/>
                          </a:solidFill>
                          <a:effectLst/>
                          <a:latin typeface="Century Gothic" panose="020B0502020202020204" pitchFamily="34" charset="0"/>
                        </a:rPr>
                        <a:t>Canadian bonds</a:t>
                      </a:r>
                    </a:p>
                  </a:txBody>
                  <a:tcPr marL="28575" marR="28575"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ABD4A">
                        <a:alpha val="20000"/>
                      </a:srgbClr>
                    </a:solidFill>
                  </a:tcPr>
                </a:tc>
                <a:tc>
                  <a:txBody>
                    <a:bodyPr/>
                    <a:lstStyle/>
                    <a:p>
                      <a:pPr marL="0" indent="134938" algn="l" rtl="0" fontAlgn="b">
                        <a:tabLst/>
                      </a:pPr>
                      <a:r>
                        <a:rPr lang="en-US" sz="2000" dirty="0">
                          <a:effectLst/>
                          <a:latin typeface="Century Gothic" panose="020B0502020202020204" pitchFamily="34" charset="0"/>
                        </a:rPr>
                        <a:t>15,000</a:t>
                      </a:r>
                    </a:p>
                  </a:txBody>
                  <a:tcPr marL="28575" marR="28575"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ABD4A">
                        <a:alpha val="20000"/>
                      </a:srgbClr>
                    </a:solidFill>
                  </a:tcPr>
                </a:tc>
                <a:extLst>
                  <a:ext uri="{0D108BD9-81ED-4DB2-BD59-A6C34878D82A}">
                    <a16:rowId xmlns:a16="http://schemas.microsoft.com/office/drawing/2014/main" val="761686755"/>
                  </a:ext>
                </a:extLst>
              </a:tr>
              <a:tr h="372534">
                <a:tc>
                  <a:txBody>
                    <a:bodyPr/>
                    <a:lstStyle/>
                    <a:p>
                      <a:pPr marL="0" indent="134938" rtl="0" fontAlgn="b">
                        <a:tabLst/>
                      </a:pPr>
                      <a:r>
                        <a:rPr lang="en-US" sz="2000" dirty="0">
                          <a:solidFill>
                            <a:srgbClr val="1F1F1F"/>
                          </a:solidFill>
                          <a:effectLst/>
                          <a:latin typeface="Century Gothic" panose="020B0502020202020204" pitchFamily="34" charset="0"/>
                        </a:rPr>
                        <a:t>Real estate (REITs)</a:t>
                      </a:r>
                    </a:p>
                  </a:txBody>
                  <a:tcPr marL="28575" marR="28575"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ABD4A">
                        <a:alpha val="50000"/>
                      </a:srgbClr>
                    </a:solidFill>
                  </a:tcPr>
                </a:tc>
                <a:tc>
                  <a:txBody>
                    <a:bodyPr/>
                    <a:lstStyle/>
                    <a:p>
                      <a:pPr marL="0" indent="134938" algn="l" rtl="0" fontAlgn="b">
                        <a:tabLst/>
                      </a:pPr>
                      <a:r>
                        <a:rPr lang="en-US" sz="2000" dirty="0">
                          <a:effectLst/>
                          <a:latin typeface="Century Gothic" panose="020B0502020202020204" pitchFamily="34" charset="0"/>
                        </a:rPr>
                        <a:t>10,000</a:t>
                      </a:r>
                    </a:p>
                  </a:txBody>
                  <a:tcPr marL="28575" marR="28575"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ABD4A">
                        <a:alpha val="50000"/>
                      </a:srgbClr>
                    </a:solidFill>
                  </a:tcPr>
                </a:tc>
                <a:extLst>
                  <a:ext uri="{0D108BD9-81ED-4DB2-BD59-A6C34878D82A}">
                    <a16:rowId xmlns:a16="http://schemas.microsoft.com/office/drawing/2014/main" val="4138523004"/>
                  </a:ext>
                </a:extLst>
              </a:tr>
              <a:tr h="347133">
                <a:tc>
                  <a:txBody>
                    <a:bodyPr/>
                    <a:lstStyle/>
                    <a:p>
                      <a:pPr marL="0" indent="134938" rtl="0" fontAlgn="b">
                        <a:tabLst/>
                      </a:pPr>
                      <a:r>
                        <a:rPr lang="en-US" sz="2000" dirty="0">
                          <a:solidFill>
                            <a:srgbClr val="1F1F1F"/>
                          </a:solidFill>
                          <a:effectLst/>
                          <a:latin typeface="Century Gothic" panose="020B0502020202020204" pitchFamily="34" charset="0"/>
                        </a:rPr>
                        <a:t>Commodities</a:t>
                      </a:r>
                    </a:p>
                  </a:txBody>
                  <a:tcPr marL="28575" marR="28575"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ABD4A">
                        <a:alpha val="20000"/>
                      </a:srgbClr>
                    </a:solidFill>
                  </a:tcPr>
                </a:tc>
                <a:tc>
                  <a:txBody>
                    <a:bodyPr/>
                    <a:lstStyle/>
                    <a:p>
                      <a:pPr marL="0" indent="134938" algn="l" rtl="0" fontAlgn="b">
                        <a:tabLst/>
                      </a:pPr>
                      <a:r>
                        <a:rPr lang="en-US" sz="2000" dirty="0">
                          <a:effectLst/>
                          <a:latin typeface="Century Gothic" panose="020B0502020202020204" pitchFamily="34" charset="0"/>
                        </a:rPr>
                        <a:t>5,000</a:t>
                      </a:r>
                    </a:p>
                  </a:txBody>
                  <a:tcPr marL="28575" marR="28575"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ABD4A">
                        <a:alpha val="20000"/>
                      </a:srgbClr>
                    </a:solidFill>
                  </a:tcPr>
                </a:tc>
                <a:extLst>
                  <a:ext uri="{0D108BD9-81ED-4DB2-BD59-A6C34878D82A}">
                    <a16:rowId xmlns:a16="http://schemas.microsoft.com/office/drawing/2014/main" val="2733503820"/>
                  </a:ext>
                </a:extLst>
              </a:tr>
              <a:tr h="342900">
                <a:tc>
                  <a:txBody>
                    <a:bodyPr/>
                    <a:lstStyle/>
                    <a:p>
                      <a:pPr marL="0" indent="134938" rtl="0" fontAlgn="b">
                        <a:tabLst/>
                      </a:pPr>
                      <a:r>
                        <a:rPr lang="en-US" sz="2000" dirty="0">
                          <a:solidFill>
                            <a:srgbClr val="1F1F1F"/>
                          </a:solidFill>
                          <a:effectLst/>
                          <a:latin typeface="Century Gothic" panose="020B0502020202020204" pitchFamily="34" charset="0"/>
                        </a:rPr>
                        <a:t>Cash and cash equivalents</a:t>
                      </a:r>
                    </a:p>
                  </a:txBody>
                  <a:tcPr marL="28575" marR="28575"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ABD4A">
                        <a:alpha val="50000"/>
                      </a:srgbClr>
                    </a:solidFill>
                  </a:tcPr>
                </a:tc>
                <a:tc>
                  <a:txBody>
                    <a:bodyPr/>
                    <a:lstStyle/>
                    <a:p>
                      <a:pPr marL="0" indent="134938" algn="l" rtl="0" fontAlgn="b">
                        <a:tabLst/>
                      </a:pPr>
                      <a:r>
                        <a:rPr lang="en-US" sz="2000" dirty="0">
                          <a:effectLst/>
                          <a:latin typeface="Century Gothic" panose="020B0502020202020204" pitchFamily="34" charset="0"/>
                        </a:rPr>
                        <a:t>5,000</a:t>
                      </a:r>
                    </a:p>
                  </a:txBody>
                  <a:tcPr marL="28575" marR="28575"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ABD4A">
                        <a:alpha val="50000"/>
                      </a:srgbClr>
                    </a:solidFill>
                  </a:tcPr>
                </a:tc>
                <a:extLst>
                  <a:ext uri="{0D108BD9-81ED-4DB2-BD59-A6C34878D82A}">
                    <a16:rowId xmlns:a16="http://schemas.microsoft.com/office/drawing/2014/main" val="3509505629"/>
                  </a:ext>
                </a:extLst>
              </a:tr>
              <a:tr h="330200">
                <a:tc>
                  <a:txBody>
                    <a:bodyPr/>
                    <a:lstStyle/>
                    <a:p>
                      <a:pPr marL="0" indent="134938" rtl="0" fontAlgn="b">
                        <a:tabLst/>
                      </a:pPr>
                      <a:r>
                        <a:rPr lang="en-US" sz="2000" dirty="0">
                          <a:solidFill>
                            <a:srgbClr val="1F1F1F"/>
                          </a:solidFill>
                          <a:effectLst/>
                          <a:latin typeface="Century Gothic" panose="020B0502020202020204" pitchFamily="34" charset="0"/>
                        </a:rPr>
                        <a:t>Collectibles</a:t>
                      </a:r>
                    </a:p>
                  </a:txBody>
                  <a:tcPr marL="28575" marR="28575"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ABD4A">
                        <a:alpha val="20000"/>
                      </a:srgbClr>
                    </a:solidFill>
                  </a:tcPr>
                </a:tc>
                <a:tc>
                  <a:txBody>
                    <a:bodyPr/>
                    <a:lstStyle/>
                    <a:p>
                      <a:pPr marL="0" indent="134938" algn="l" rtl="0" fontAlgn="b">
                        <a:tabLst/>
                      </a:pPr>
                      <a:r>
                        <a:rPr lang="en-US" sz="2000" dirty="0">
                          <a:effectLst/>
                          <a:latin typeface="Century Gothic" panose="020B0502020202020204" pitchFamily="34" charset="0"/>
                        </a:rPr>
                        <a:t>5,000</a:t>
                      </a:r>
                    </a:p>
                  </a:txBody>
                  <a:tcPr marL="28575" marR="28575"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ABD4A">
                        <a:alpha val="20000"/>
                      </a:srgbClr>
                    </a:solidFill>
                  </a:tcPr>
                </a:tc>
                <a:extLst>
                  <a:ext uri="{0D108BD9-81ED-4DB2-BD59-A6C34878D82A}">
                    <a16:rowId xmlns:a16="http://schemas.microsoft.com/office/drawing/2014/main" val="2616879142"/>
                  </a:ext>
                </a:extLst>
              </a:tr>
              <a:tr h="355600">
                <a:tc>
                  <a:txBody>
                    <a:bodyPr/>
                    <a:lstStyle/>
                    <a:p>
                      <a:pPr marL="0" indent="134938" rtl="0" fontAlgn="b">
                        <a:tabLst/>
                      </a:pPr>
                      <a:r>
                        <a:rPr lang="en-US" sz="2000" dirty="0">
                          <a:solidFill>
                            <a:srgbClr val="1F1F1F"/>
                          </a:solidFill>
                          <a:effectLst/>
                          <a:latin typeface="Century Gothic" panose="020B0502020202020204" pitchFamily="34" charset="0"/>
                        </a:rPr>
                        <a:t>Cryptocurrencies</a:t>
                      </a:r>
                    </a:p>
                  </a:txBody>
                  <a:tcPr marL="28575" marR="28575"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ABD4A">
                        <a:alpha val="50000"/>
                      </a:srgbClr>
                    </a:solidFill>
                  </a:tcPr>
                </a:tc>
                <a:tc>
                  <a:txBody>
                    <a:bodyPr/>
                    <a:lstStyle/>
                    <a:p>
                      <a:pPr marL="0" indent="134938" algn="l" rtl="0" fontAlgn="b">
                        <a:tabLst/>
                      </a:pPr>
                      <a:r>
                        <a:rPr lang="en-US" sz="2000" dirty="0">
                          <a:effectLst/>
                          <a:latin typeface="Century Gothic" panose="020B0502020202020204" pitchFamily="34" charset="0"/>
                        </a:rPr>
                        <a:t>5,000</a:t>
                      </a:r>
                    </a:p>
                  </a:txBody>
                  <a:tcPr marL="28575" marR="28575" marT="19050" marB="1905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ABD4A">
                        <a:alpha val="50000"/>
                      </a:srgbClr>
                    </a:solidFill>
                  </a:tcPr>
                </a:tc>
                <a:extLst>
                  <a:ext uri="{0D108BD9-81ED-4DB2-BD59-A6C34878D82A}">
                    <a16:rowId xmlns:a16="http://schemas.microsoft.com/office/drawing/2014/main" val="133699863"/>
                  </a:ext>
                </a:extLst>
              </a:tr>
              <a:tr h="342900">
                <a:tc>
                  <a:txBody>
                    <a:bodyPr/>
                    <a:lstStyle/>
                    <a:p>
                      <a:pPr rtl="0" fontAlgn="t">
                        <a:spcBef>
                          <a:spcPts val="0"/>
                        </a:spcBef>
                        <a:spcAft>
                          <a:spcPts val="0"/>
                        </a:spcAft>
                      </a:pPr>
                      <a:r>
                        <a:rPr lang="en-US" sz="2000" b="1" dirty="0">
                          <a:effectLst/>
                          <a:latin typeface="Century Gothic" panose="020B0502020202020204" pitchFamily="34" charset="0"/>
                        </a:rPr>
                        <a:t>Total</a:t>
                      </a:r>
                    </a:p>
                  </a:txBody>
                  <a:tcPr marL="168810" marR="168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ABD4A"/>
                    </a:solidFill>
                  </a:tcPr>
                </a:tc>
                <a:tc>
                  <a:txBody>
                    <a:bodyPr/>
                    <a:lstStyle/>
                    <a:p>
                      <a:pPr rtl="0" fontAlgn="t">
                        <a:spcBef>
                          <a:spcPts val="0"/>
                        </a:spcBef>
                        <a:spcAft>
                          <a:spcPts val="0"/>
                        </a:spcAft>
                      </a:pPr>
                      <a:r>
                        <a:rPr lang="en-US" sz="2000" b="1" dirty="0">
                          <a:effectLst/>
                          <a:latin typeface="Century Gothic" panose="020B0502020202020204" pitchFamily="34" charset="0"/>
                        </a:rPr>
                        <a:t>100,000</a:t>
                      </a:r>
                    </a:p>
                  </a:txBody>
                  <a:tcPr marL="168810" marR="1688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ABD4A"/>
                    </a:solidFill>
                  </a:tcPr>
                </a:tc>
                <a:extLst>
                  <a:ext uri="{0D108BD9-81ED-4DB2-BD59-A6C34878D82A}">
                    <a16:rowId xmlns:a16="http://schemas.microsoft.com/office/drawing/2014/main" val="2790460070"/>
                  </a:ext>
                </a:extLst>
              </a:tr>
            </a:tbl>
          </a:graphicData>
        </a:graphic>
      </p:graphicFrame>
    </p:spTree>
    <p:extLst>
      <p:ext uri="{BB962C8B-B14F-4D97-AF65-F5344CB8AC3E}">
        <p14:creationId xmlns:p14="http://schemas.microsoft.com/office/powerpoint/2010/main" val="337834804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3"/>
</p:tagLst>
</file>

<file path=ppt/tags/tag3.xml><?xml version="1.0" encoding="utf-8"?>
<p:tagLst xmlns:a="http://schemas.openxmlformats.org/drawingml/2006/main" xmlns:r="http://schemas.openxmlformats.org/officeDocument/2006/relationships" xmlns:p="http://schemas.openxmlformats.org/presentationml/2006/main">
  <p:tag name="NUM" val="4"/>
</p:tagLst>
</file>

<file path=ppt/tags/tag4.xml><?xml version="1.0" encoding="utf-8"?>
<p:tagLst xmlns:a="http://schemas.openxmlformats.org/drawingml/2006/main" xmlns:r="http://schemas.openxmlformats.org/officeDocument/2006/relationships" xmlns:p="http://schemas.openxmlformats.org/presentationml/2006/main">
  <p:tag name="NUM" val="5"/>
</p:tagLst>
</file>

<file path=ppt/theme/theme1.xml><?xml version="1.0" encoding="utf-8"?>
<a:theme xmlns:a="http://schemas.openxmlformats.org/drawingml/2006/main" name="GestaltVTI">
  <a:themeElements>
    <a:clrScheme name="AnalogousFromDarkSeedLeftStep">
      <a:dk1>
        <a:srgbClr val="000000"/>
      </a:dk1>
      <a:lt1>
        <a:srgbClr val="FFFFFF"/>
      </a:lt1>
      <a:dk2>
        <a:srgbClr val="1E301B"/>
      </a:dk2>
      <a:lt2>
        <a:srgbClr val="F1F0F3"/>
      </a:lt2>
      <a:accent1>
        <a:srgbClr val="85AE23"/>
      </a:accent1>
      <a:accent2>
        <a:srgbClr val="B4A118"/>
      </a:accent2>
      <a:accent3>
        <a:srgbClr val="E2802D"/>
      </a:accent3>
      <a:accent4>
        <a:srgbClr val="D1231C"/>
      </a:accent4>
      <a:accent5>
        <a:srgbClr val="E22D71"/>
      </a:accent5>
      <a:accent6>
        <a:srgbClr val="D11CAB"/>
      </a:accent6>
      <a:hlink>
        <a:srgbClr val="C34D66"/>
      </a:hlink>
      <a:folHlink>
        <a:srgbClr val="7F7F7F"/>
      </a:folHlink>
    </a:clrScheme>
    <a:fontScheme name="Bierstadt">
      <a:majorFont>
        <a:latin typeface="Bierstadt"/>
        <a:ea typeface=""/>
        <a:cs typeface=""/>
      </a:majorFont>
      <a:minorFont>
        <a:latin typeface="Bierstad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estaltVTI" id="{4F87C71D-53D1-4B71-BF97-FD0EA4B25665}" vid="{A110AFC4-8D8A-4C02-8885-7BA370B379B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322</TotalTime>
  <Words>1472</Words>
  <Application>Microsoft Macintosh PowerPoint</Application>
  <PresentationFormat>Widescreen</PresentationFormat>
  <Paragraphs>155</Paragraphs>
  <Slides>14</Slides>
  <Notes>11</Notes>
  <HiddenSlides>0</HiddenSlides>
  <MMClips>2</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Arial,Sans-Serif</vt:lpstr>
      <vt:lpstr>Bierstadt</vt:lpstr>
      <vt:lpstr>Calibri</vt:lpstr>
      <vt:lpstr>Calibri Light</vt:lpstr>
      <vt:lpstr>Century Gothic</vt:lpstr>
      <vt:lpstr>GestaltVTI</vt:lpstr>
      <vt:lpstr>Asset classes</vt:lpstr>
      <vt:lpstr>You will</vt:lpstr>
      <vt:lpstr>What do sports teams and investment portfolios have in common?</vt:lpstr>
      <vt:lpstr>Watch the Money Gains “Asset classes” video and answer the following questions:</vt:lpstr>
      <vt:lpstr>Asset classes</vt:lpstr>
      <vt:lpstr>How are asset classes in a portfolio like players  on a sports team?</vt:lpstr>
      <vt:lpstr>Example: Soccer team</vt:lpstr>
      <vt:lpstr>Draft Day Activity</vt:lpstr>
      <vt:lpstr>PowerPoint Presentation</vt:lpstr>
      <vt:lpstr>PowerPoint Presentation</vt:lpstr>
      <vt:lpstr>Sample portfolio allocation – Soccer</vt:lpstr>
      <vt:lpstr>Examples of assets for each class</vt:lpstr>
      <vt:lpstr>Portfolio presentation</vt:lpstr>
      <vt:lpstr>Debrief</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Gagliardi, Monica</dc:creator>
  <cp:lastModifiedBy>Walter Goschen</cp:lastModifiedBy>
  <cp:revision>88</cp:revision>
  <dcterms:created xsi:type="dcterms:W3CDTF">2023-10-22T21:01:04Z</dcterms:created>
  <dcterms:modified xsi:type="dcterms:W3CDTF">2024-09-06T17:01:02Z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e873328-34e0-4f6c-84cb-dd757c63c1a0_Enabled">
    <vt:lpwstr>true</vt:lpwstr>
  </property>
  <property fmtid="{D5CDD505-2E9C-101B-9397-08002B2CF9AE}" pid="3" name="MSIP_Label_be873328-34e0-4f6c-84cb-dd757c63c1a0_SetDate">
    <vt:lpwstr>2023-11-01T18:04:36Z</vt:lpwstr>
  </property>
  <property fmtid="{D5CDD505-2E9C-101B-9397-08002B2CF9AE}" pid="4" name="MSIP_Label_be873328-34e0-4f6c-84cb-dd757c63c1a0_Method">
    <vt:lpwstr>Privileged</vt:lpwstr>
  </property>
  <property fmtid="{D5CDD505-2E9C-101B-9397-08002B2CF9AE}" pid="5" name="MSIP_Label_be873328-34e0-4f6c-84cb-dd757c63c1a0_Name">
    <vt:lpwstr>FIL-Internal</vt:lpwstr>
  </property>
  <property fmtid="{D5CDD505-2E9C-101B-9397-08002B2CF9AE}" pid="6" name="MSIP_Label_be873328-34e0-4f6c-84cb-dd757c63c1a0_SiteId">
    <vt:lpwstr>6b94db52-3791-432c-b97e-871411cd202e</vt:lpwstr>
  </property>
  <property fmtid="{D5CDD505-2E9C-101B-9397-08002B2CF9AE}" pid="7" name="MSIP_Label_be873328-34e0-4f6c-84cb-dd757c63c1a0_ActionId">
    <vt:lpwstr>ee0202de-5cf6-46c2-8a21-1c0b412b413b</vt:lpwstr>
  </property>
  <property fmtid="{D5CDD505-2E9C-101B-9397-08002B2CF9AE}" pid="8" name="MSIP_Label_be873328-34e0-4f6c-84cb-dd757c63c1a0_ContentBits">
    <vt:lpwstr>0</vt:lpwstr>
  </property>
</Properties>
</file>