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4"/>
  </p:notesMasterIdLst>
  <p:sldIdLst>
    <p:sldId id="281" r:id="rId2"/>
    <p:sldId id="335" r:id="rId3"/>
    <p:sldId id="328" r:id="rId4"/>
    <p:sldId id="278" r:id="rId5"/>
    <p:sldId id="329" r:id="rId6"/>
    <p:sldId id="330" r:id="rId7"/>
    <p:sldId id="331" r:id="rId8"/>
    <p:sldId id="311" r:id="rId9"/>
    <p:sldId id="332" r:id="rId10"/>
    <p:sldId id="333" r:id="rId11"/>
    <p:sldId id="326" r:id="rId12"/>
    <p:sldId id="3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D4A"/>
    <a:srgbClr val="205885"/>
    <a:srgbClr val="333F48"/>
    <a:srgbClr val="8BD3E6"/>
    <a:srgbClr val="F2A900"/>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C19D57-CD33-4FAD-953E-D78C92119F33}" v="1" dt="2024-08-30T14:24:32.3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snapToGrid="0">
      <p:cViewPr varScale="1">
        <p:scale>
          <a:sx n="79" d="100"/>
          <a:sy n="79" d="100"/>
        </p:scale>
        <p:origin x="96" y="2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21837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930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9059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2767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717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7194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16</a:t>
            </a:r>
          </a:p>
        </p:txBody>
      </p:sp>
      <p:sp>
        <p:nvSpPr>
          <p:cNvPr id="2" name="TextBox 3">
            <a:extLst>
              <a:ext uri="{FF2B5EF4-FFF2-40B4-BE49-F238E27FC236}">
                <a16:creationId xmlns:a16="http://schemas.microsoft.com/office/drawing/2014/main" id="{FE154350-9464-F1D8-0063-E1645BDA7CA5}"/>
              </a:ext>
            </a:extLst>
          </p:cNvPr>
          <p:cNvSpPr txBox="1"/>
          <p:nvPr userDrawn="1"/>
        </p:nvSpPr>
        <p:spPr>
          <a:xfrm>
            <a:off x="2118070" y="6441051"/>
            <a:ext cx="609452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1000" b="0" i="0" u="none" strike="noStrike" dirty="0">
                <a:solidFill>
                  <a:srgbClr val="222222"/>
                </a:solidFill>
                <a:effectLst/>
                <a:highlight>
                  <a:srgbClr val="FFFFFF"/>
                </a:highlight>
                <a:latin typeface="Century Gothic" panose="020B0502020202020204" pitchFamily="34" charset="0"/>
              </a:rPr>
              <a:t>© 2024 FIDELITY INVESTMENTS CANADA ULC            </a:t>
            </a:r>
            <a:r>
              <a:rPr lang="en-CA" sz="1000" b="0" i="0" u="none" strike="noStrike" dirty="0">
                <a:solidFill>
                  <a:srgbClr val="545454"/>
                </a:solidFill>
                <a:effectLst/>
                <a:latin typeface="Century Gothic" panose="020B0502020202020204" pitchFamily="34" charset="0"/>
              </a:rPr>
              <a:t>1824253-v202449</a:t>
            </a:r>
            <a:endParaRPr lang="en-US" sz="10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finance/?hl=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edRDKBxvcT0?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dirty="0"/>
              <a:t>Common Investing Pitfalls</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1</a:t>
            </a:fld>
            <a:endParaRPr lang="en-US" dirty="0"/>
          </a:p>
        </p:txBody>
      </p:sp>
      <p:sp>
        <p:nvSpPr>
          <p:cNvPr id="7" name="TextBox 6">
            <a:extLst>
              <a:ext uri="{FF2B5EF4-FFF2-40B4-BE49-F238E27FC236}">
                <a16:creationId xmlns:a16="http://schemas.microsoft.com/office/drawing/2014/main" id="{1BF9218F-B50B-E876-C242-78C2B27E882C}"/>
              </a:ext>
            </a:extLst>
          </p:cNvPr>
          <p:cNvSpPr txBox="1"/>
          <p:nvPr/>
        </p:nvSpPr>
        <p:spPr>
          <a:xfrm>
            <a:off x="517870" y="2567161"/>
            <a:ext cx="11158193" cy="3088025"/>
          </a:xfrm>
          <a:prstGeom prst="rect">
            <a:avLst/>
          </a:prstGeom>
          <a:noFill/>
        </p:spPr>
        <p:txBody>
          <a:bodyPr wrap="square">
            <a:spAutoFit/>
          </a:bodyPr>
          <a:lstStyle/>
          <a:p>
            <a:pPr>
              <a:spcAft>
                <a:spcPts val="2000"/>
              </a:spcAft>
            </a:pPr>
            <a:r>
              <a:rPr lang="en-US" sz="3000" b="1" dirty="0">
                <a:latin typeface="Century Gothic" panose="020B0502020202020204" pitchFamily="34" charset="0"/>
                <a:ea typeface="Calibri Light"/>
                <a:cs typeface="Calibri Light"/>
              </a:rPr>
              <a:t>Minds on</a:t>
            </a:r>
          </a:p>
          <a:p>
            <a:pPr marL="0" indent="0">
              <a:spcAft>
                <a:spcPts val="600"/>
              </a:spcAft>
              <a:buNone/>
            </a:pPr>
            <a:r>
              <a:rPr lang="en-US" sz="2500" b="1" dirty="0">
                <a:solidFill>
                  <a:srgbClr val="205885"/>
                </a:solidFill>
                <a:latin typeface="Century Gothic" panose="020B0502020202020204" pitchFamily="34" charset="0"/>
                <a:ea typeface="+mn-lt"/>
                <a:cs typeface="+mn-lt"/>
              </a:rPr>
              <a:t>Over a recent 20-year period, what percent of investment pros do you think  “beat the market?”   </a:t>
            </a:r>
            <a:r>
              <a:rPr lang="en-US" sz="2500" b="1" dirty="0">
                <a:latin typeface="Century Gothic" panose="020B0502020202020204" pitchFamily="34" charset="0"/>
                <a:ea typeface="+mn-lt"/>
                <a:cs typeface="+mn-lt"/>
              </a:rPr>
              <a:t>  </a:t>
            </a:r>
            <a:endParaRPr lang="en-US" sz="2500" dirty="0">
              <a:latin typeface="Century Gothic" panose="020B0502020202020204" pitchFamily="34" charset="0"/>
              <a:ea typeface="Calibri"/>
              <a:cs typeface="Calibri"/>
            </a:endParaRPr>
          </a:p>
          <a:p>
            <a:pPr marL="0" indent="0">
              <a:buNone/>
            </a:pPr>
            <a:r>
              <a:rPr lang="en-US" sz="2500" dirty="0">
                <a:latin typeface="Century Gothic" panose="020B0502020202020204" pitchFamily="34" charset="0"/>
                <a:ea typeface="Calibri"/>
                <a:cs typeface="Calibri"/>
              </a:rPr>
              <a:t>The market, in this context, typically refers to a stock market index that represents the overall performance of a group of stocks, such as the S&amp;P 500, Dow Jones Industrial Average or NASDAQ Composite.</a:t>
            </a:r>
            <a:endParaRPr lang="en-US" sz="2500" dirty="0">
              <a:latin typeface="Century Gothic" panose="020B0502020202020204" pitchFamily="34" charset="0"/>
            </a:endParaRPr>
          </a:p>
          <a:p>
            <a:endParaRPr lang="en-US" dirty="0">
              <a:latin typeface="Century Gothic" panose="020B0502020202020204" pitchFamily="34" charset="0"/>
            </a:endParaRPr>
          </a:p>
        </p:txBody>
      </p:sp>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Autofit/>
          </a:bodyPr>
          <a:lstStyle/>
          <a:p>
            <a:pPr>
              <a:buClr>
                <a:schemeClr val="dk2"/>
              </a:buClr>
              <a:buSzPts val="4400"/>
            </a:pPr>
            <a:r>
              <a:rPr lang="en-US" dirty="0">
                <a:ea typeface="Calibri Light"/>
                <a:cs typeface="Calibri Light"/>
              </a:rPr>
              <a:t>Investigation</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10</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2055993"/>
            <a:ext cx="4423097" cy="2693045"/>
          </a:xfrm>
          <a:prstGeom prst="rect">
            <a:avLst/>
          </a:prstGeom>
          <a:noFill/>
        </p:spPr>
        <p:txBody>
          <a:bodyPr wrap="square">
            <a:spAutoFit/>
          </a:bodyPr>
          <a:lstStyle/>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Choose a publicly traded company and look it up on </a:t>
            </a:r>
            <a:r>
              <a:rPr lang="en-US" sz="1800" dirty="0">
                <a:latin typeface="Century Gothic" panose="020B0502020202020204" pitchFamily="34" charset="0"/>
                <a:ea typeface="+mn-lt"/>
                <a:cs typeface="+mn-lt"/>
                <a:hlinkClick r:id="rId3">
                  <a:extLst>
                    <a:ext uri="{A12FA001-AC4F-418D-AE19-62706E023703}">
                      <ahyp:hlinkClr xmlns:ahyp="http://schemas.microsoft.com/office/drawing/2018/hyperlinkcolor" val="tx"/>
                    </a:ext>
                  </a:extLst>
                </a:hlinkClick>
              </a:rPr>
              <a:t>Google Finance</a:t>
            </a:r>
            <a:r>
              <a:rPr lang="en-US" sz="1800" dirty="0">
                <a:latin typeface="Century Gothic" panose="020B0502020202020204" pitchFamily="34" charset="0"/>
                <a:ea typeface="+mn-lt"/>
                <a:cs typeface="+mn-lt"/>
              </a:rPr>
              <a:t>.</a:t>
            </a:r>
            <a:endParaRPr lang="en-US" sz="1800" dirty="0">
              <a:latin typeface="Century Gothic" panose="020B0502020202020204" pitchFamily="34" charset="0"/>
              <a:ea typeface="Calibri"/>
              <a:cs typeface="Calibri"/>
            </a:endParaRPr>
          </a:p>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Compare the returns of dollar-cost averaging (DCA) and lump-sum investing for this stock.</a:t>
            </a:r>
            <a:endParaRPr lang="en-US" sz="1800" dirty="0">
              <a:latin typeface="Century Gothic" panose="020B0502020202020204" pitchFamily="34" charset="0"/>
              <a:ea typeface="Calibri"/>
              <a:cs typeface="Calibri"/>
            </a:endParaRPr>
          </a:p>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You had $1,000 to invest over the last six months.</a:t>
            </a:r>
            <a:endParaRPr lang="en-US" sz="1800" dirty="0">
              <a:latin typeface="Century Gothic" panose="020B0502020202020204" pitchFamily="34" charset="0"/>
              <a:ea typeface="Calibri"/>
              <a:cs typeface="Calibri"/>
            </a:endParaRPr>
          </a:p>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Use the Excel template provided.</a:t>
            </a:r>
          </a:p>
        </p:txBody>
      </p:sp>
      <p:cxnSp>
        <p:nvCxnSpPr>
          <p:cNvPr id="3" name="Straight Connector 2">
            <a:extLst>
              <a:ext uri="{FF2B5EF4-FFF2-40B4-BE49-F238E27FC236}">
                <a16:creationId xmlns:a16="http://schemas.microsoft.com/office/drawing/2014/main" id="{83EF06B5-FB3E-99FF-36A9-21851F138AC3}"/>
              </a:ext>
            </a:extLst>
          </p:cNvPr>
          <p:cNvCxnSpPr>
            <a:cxnSpLocks/>
          </p:cNvCxnSpPr>
          <p:nvPr/>
        </p:nvCxnSpPr>
        <p:spPr>
          <a:xfrm>
            <a:off x="5353544" y="2055993"/>
            <a:ext cx="0" cy="2841804"/>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7C251C5-76A1-2B04-E211-6DA64A80474C}"/>
              </a:ext>
            </a:extLst>
          </p:cNvPr>
          <p:cNvSpPr txBox="1"/>
          <p:nvPr/>
        </p:nvSpPr>
        <p:spPr>
          <a:xfrm>
            <a:off x="5766123" y="2055993"/>
            <a:ext cx="5907998" cy="2841804"/>
          </a:xfrm>
          <a:prstGeom prst="rect">
            <a:avLst/>
          </a:prstGeom>
          <a:noFill/>
        </p:spPr>
        <p:txBody>
          <a:bodyPr wrap="square">
            <a:spAutoFit/>
          </a:bodyPr>
          <a:lstStyle/>
          <a:p>
            <a:pPr marL="342900" indent="-342900">
              <a:spcAft>
                <a:spcPts val="1000"/>
              </a:spcAft>
              <a:buFont typeface="+mj-lt"/>
              <a:buAutoNum type="arabicPeriod"/>
            </a:pPr>
            <a:r>
              <a:rPr lang="en-US" sz="1800" dirty="0">
                <a:latin typeface="Century Gothic" panose="020B0502020202020204" pitchFamily="34" charset="0"/>
                <a:ea typeface="+mn-lt"/>
                <a:cs typeface="+mn-lt"/>
              </a:rPr>
              <a:t>Calculate your total returns if you’d made a lump-sum investment by investing the entire amount at the beginning of the six-month period (use the stock price from six months ago).</a:t>
            </a:r>
          </a:p>
          <a:p>
            <a:pPr marL="342900" indent="-342900">
              <a:spcAft>
                <a:spcPts val="1000"/>
              </a:spcAft>
              <a:buFont typeface="+mj-lt"/>
              <a:buAutoNum type="arabicPeriod"/>
            </a:pPr>
            <a:r>
              <a:rPr lang="en-US" sz="1800" dirty="0">
                <a:latin typeface="Century Gothic" panose="020B0502020202020204" pitchFamily="34" charset="0"/>
                <a:ea typeface="+mn-lt"/>
                <a:cs typeface="+mn-lt"/>
              </a:rPr>
              <a:t>Calculate your total returns if you’d used a DCA strategy by investing a fixed amount (e.g., $200) at the end of each month (use the closing price for each month, starting six months ago).</a:t>
            </a:r>
            <a:endParaRPr lang="en-US" dirty="0">
              <a:latin typeface="Century Gothic" panose="020B0502020202020204" pitchFamily="34" charset="0"/>
              <a:ea typeface="+mn-lt"/>
              <a:cs typeface="Calibri"/>
            </a:endParaRPr>
          </a:p>
          <a:p>
            <a:pPr marL="342900" indent="-342900">
              <a:spcAft>
                <a:spcPts val="1000"/>
              </a:spcAft>
              <a:buFont typeface="+mj-lt"/>
              <a:buAutoNum type="arabicPeriod"/>
            </a:pPr>
            <a:r>
              <a:rPr lang="en-US" sz="1800" dirty="0">
                <a:latin typeface="Century Gothic" panose="020B0502020202020204" pitchFamily="34" charset="0"/>
                <a:ea typeface="Calibri"/>
                <a:cs typeface="Calibri"/>
              </a:rPr>
              <a:t>Which strategy performed better, and why?</a:t>
            </a:r>
          </a:p>
        </p:txBody>
      </p:sp>
    </p:spTree>
    <p:extLst>
      <p:ext uri="{BB962C8B-B14F-4D97-AF65-F5344CB8AC3E}">
        <p14:creationId xmlns:p14="http://schemas.microsoft.com/office/powerpoint/2010/main" val="91105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Autofit/>
          </a:bodyPr>
          <a:lstStyle/>
          <a:p>
            <a:pPr>
              <a:buClr>
                <a:schemeClr val="dk2"/>
              </a:buClr>
              <a:buSzPts val="4400"/>
            </a:pPr>
            <a:r>
              <a:rPr lang="en-US" dirty="0">
                <a:ea typeface="+mj-lt"/>
                <a:cs typeface="+mj-lt"/>
              </a:rPr>
              <a:t>You will work in small groups to analyze historical scenarios involving investment mistakes. Complete </a:t>
            </a:r>
            <a:br>
              <a:rPr lang="en-US" dirty="0">
                <a:ea typeface="+mj-lt"/>
                <a:cs typeface="+mj-lt"/>
              </a:rPr>
            </a:br>
            <a:r>
              <a:rPr lang="en-US" dirty="0">
                <a:ea typeface="+mj-lt"/>
                <a:cs typeface="+mj-lt"/>
              </a:rPr>
              <a:t>the chart provided</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11</a:t>
            </a:fld>
            <a:endParaRPr lang="en-US" dirty="0"/>
          </a:p>
        </p:txBody>
      </p:sp>
      <p:graphicFrame>
        <p:nvGraphicFramePr>
          <p:cNvPr id="3" name="Table 2">
            <a:extLst>
              <a:ext uri="{FF2B5EF4-FFF2-40B4-BE49-F238E27FC236}">
                <a16:creationId xmlns:a16="http://schemas.microsoft.com/office/drawing/2014/main" id="{B7C4FD9C-2A17-7313-CC90-B07FD4ED8765}"/>
              </a:ext>
            </a:extLst>
          </p:cNvPr>
          <p:cNvGraphicFramePr>
            <a:graphicFrameLocks noGrp="1"/>
          </p:cNvGraphicFramePr>
          <p:nvPr>
            <p:extLst>
              <p:ext uri="{D42A27DB-BD31-4B8C-83A1-F6EECF244321}">
                <p14:modId xmlns:p14="http://schemas.microsoft.com/office/powerpoint/2010/main" val="2061724207"/>
              </p:ext>
            </p:extLst>
          </p:nvPr>
        </p:nvGraphicFramePr>
        <p:xfrm>
          <a:off x="545240" y="3155555"/>
          <a:ext cx="11130823" cy="2386127"/>
        </p:xfrm>
        <a:graphic>
          <a:graphicData uri="http://schemas.openxmlformats.org/drawingml/2006/table">
            <a:tbl>
              <a:tblPr firstRow="1" bandRow="1">
                <a:tableStyleId>{5C22544A-7EE6-4342-B048-85BDC9FD1C3A}</a:tableStyleId>
              </a:tblPr>
              <a:tblGrid>
                <a:gridCol w="4372397">
                  <a:extLst>
                    <a:ext uri="{9D8B030D-6E8A-4147-A177-3AD203B41FA5}">
                      <a16:colId xmlns:a16="http://schemas.microsoft.com/office/drawing/2014/main" val="262324852"/>
                    </a:ext>
                  </a:extLst>
                </a:gridCol>
                <a:gridCol w="3114739">
                  <a:extLst>
                    <a:ext uri="{9D8B030D-6E8A-4147-A177-3AD203B41FA5}">
                      <a16:colId xmlns:a16="http://schemas.microsoft.com/office/drawing/2014/main" val="2667709319"/>
                    </a:ext>
                  </a:extLst>
                </a:gridCol>
                <a:gridCol w="3643687">
                  <a:extLst>
                    <a:ext uri="{9D8B030D-6E8A-4147-A177-3AD203B41FA5}">
                      <a16:colId xmlns:a16="http://schemas.microsoft.com/office/drawing/2014/main" val="1266137376"/>
                    </a:ext>
                  </a:extLst>
                </a:gridCol>
              </a:tblGrid>
              <a:tr h="430327">
                <a:tc>
                  <a:txBody>
                    <a:bodyPr/>
                    <a:lstStyle/>
                    <a:p>
                      <a:pPr rtl="0" fontAlgn="t">
                        <a:spcBef>
                          <a:spcPts val="0"/>
                        </a:spcBef>
                        <a:spcAft>
                          <a:spcPts val="0"/>
                        </a:spcAft>
                      </a:pPr>
                      <a:r>
                        <a:rPr lang="en-US" sz="1800" dirty="0">
                          <a:solidFill>
                            <a:schemeClr val="tx1"/>
                          </a:solidFill>
                          <a:effectLst/>
                          <a:latin typeface="Century Gothic" panose="020B0502020202020204" pitchFamily="34" charset="0"/>
                        </a:rPr>
                        <a:t>Example scenario</a:t>
                      </a:r>
                    </a:p>
                  </a:txBody>
                  <a:tcPr marL="63500" marR="63500" marT="63500" marB="6350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pPr rtl="0" fontAlgn="t">
                        <a:spcBef>
                          <a:spcPts val="0"/>
                        </a:spcBef>
                        <a:spcAft>
                          <a:spcPts val="0"/>
                        </a:spcAft>
                      </a:pPr>
                      <a:r>
                        <a:rPr lang="en-US" sz="1800" dirty="0">
                          <a:solidFill>
                            <a:schemeClr val="tx1"/>
                          </a:solidFill>
                          <a:effectLst/>
                          <a:latin typeface="Century Gothic" panose="020B0502020202020204" pitchFamily="34" charset="0"/>
                        </a:rPr>
                        <a:t>Mistake(s) made</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pPr rtl="0" fontAlgn="t">
                        <a:spcBef>
                          <a:spcPts val="0"/>
                        </a:spcBef>
                        <a:spcAft>
                          <a:spcPts val="0"/>
                        </a:spcAft>
                      </a:pPr>
                      <a:r>
                        <a:rPr lang="en-US" sz="1800" dirty="0">
                          <a:solidFill>
                            <a:schemeClr val="tx1"/>
                          </a:solidFill>
                          <a:effectLst/>
                          <a:latin typeface="Century Gothic" panose="020B0502020202020204" pitchFamily="34" charset="0"/>
                        </a:rPr>
                        <a:t>Advice</a:t>
                      </a:r>
                    </a:p>
                  </a:txBody>
                  <a:tcPr marL="63500" marR="63500" marT="63500" marB="6350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2172551681"/>
                  </a:ext>
                </a:extLst>
              </a:tr>
              <a:tr h="1701798">
                <a:tc>
                  <a:txBody>
                    <a:bodyPr/>
                    <a:lstStyle/>
                    <a:p>
                      <a:pPr rtl="0" fontAlgn="t">
                        <a:spcBef>
                          <a:spcPts val="0"/>
                        </a:spcBef>
                        <a:spcAft>
                          <a:spcPts val="0"/>
                        </a:spcAft>
                      </a:pPr>
                      <a:r>
                        <a:rPr lang="en-US" sz="1500" dirty="0">
                          <a:solidFill>
                            <a:srgbClr val="374151"/>
                          </a:solidFill>
                          <a:effectLst/>
                          <a:latin typeface="Century Gothic" panose="020B0502020202020204" pitchFamily="34" charset="0"/>
                        </a:rPr>
                        <a:t>Many Enron employees invested a significant portion of their retirement savings in Enron stock, thinking that their company’s success would translate into strong stock performance. Unfortunately, the company’s collapse resulted in devastating financial losses for these employees.</a:t>
                      </a:r>
                      <a:endParaRPr lang="en-US" sz="1500" dirty="0">
                        <a:effectLst/>
                        <a:latin typeface="Century Gothic" panose="020B0502020202020204" pitchFamily="34" charset="0"/>
                      </a:endParaRPr>
                    </a:p>
                    <a:p>
                      <a:pPr fontAlgn="t"/>
                      <a:endParaRPr lang="en-US" sz="1500" dirty="0">
                        <a:effectLst/>
                        <a:latin typeface="Century Gothic" panose="020B0502020202020204" pitchFamily="34" charset="0"/>
                      </a:endParaRPr>
                    </a:p>
                  </a:txBody>
                  <a:tcPr marL="63500" marR="63500" marT="63500" marB="6350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en-US" sz="1500" i="1" dirty="0">
                          <a:solidFill>
                            <a:srgbClr val="374151"/>
                          </a:solidFill>
                          <a:effectLst/>
                          <a:latin typeface="Century Gothic" panose="020B0502020202020204" pitchFamily="34" charset="0"/>
                        </a:rPr>
                        <a:t>Not diversifying.</a:t>
                      </a:r>
                      <a:endParaRPr lang="en-US" sz="1500" dirty="0">
                        <a:effectLst/>
                        <a:latin typeface="Century Gothic" panose="020B0502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en-US" sz="1500" dirty="0">
                          <a:solidFill>
                            <a:srgbClr val="374151"/>
                          </a:solidFill>
                          <a:effectLst/>
                          <a:latin typeface="Century Gothic" panose="020B0502020202020204" pitchFamily="34" charset="0"/>
                        </a:rPr>
                        <a:t>Get professional help to invest in a diversified portfolio that is a mix of fixed income and equities. </a:t>
                      </a:r>
                      <a:endParaRPr lang="en-US" sz="1500" dirty="0">
                        <a:effectLst/>
                        <a:latin typeface="Century Gothic" panose="020B0502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3190345"/>
                  </a:ext>
                </a:extLst>
              </a:tr>
            </a:tbl>
          </a:graphicData>
        </a:graphic>
      </p:graphicFrame>
    </p:spTree>
    <p:extLst>
      <p:ext uri="{BB962C8B-B14F-4D97-AF65-F5344CB8AC3E}">
        <p14:creationId xmlns:p14="http://schemas.microsoft.com/office/powerpoint/2010/main" val="34164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Homework: Reflection</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12</a:t>
            </a:fld>
            <a:endParaRPr lang="en-US" dirty="0"/>
          </a:p>
        </p:txBody>
      </p:sp>
      <p:sp>
        <p:nvSpPr>
          <p:cNvPr id="4" name="TextBox 3">
            <a:extLst>
              <a:ext uri="{FF2B5EF4-FFF2-40B4-BE49-F238E27FC236}">
                <a16:creationId xmlns:a16="http://schemas.microsoft.com/office/drawing/2014/main" id="{47A14528-6AF3-CAE1-F5B0-281C0E399497}"/>
              </a:ext>
            </a:extLst>
          </p:cNvPr>
          <p:cNvSpPr txBox="1"/>
          <p:nvPr/>
        </p:nvSpPr>
        <p:spPr>
          <a:xfrm>
            <a:off x="517870" y="3101235"/>
            <a:ext cx="10239777" cy="1477328"/>
          </a:xfrm>
          <a:prstGeom prst="rect">
            <a:avLst/>
          </a:prstGeom>
          <a:noFill/>
        </p:spPr>
        <p:txBody>
          <a:bodyPr wrap="square">
            <a:spAutoFit/>
          </a:bodyPr>
          <a:lstStyle/>
          <a:p>
            <a:r>
              <a:rPr lang="en-US" sz="3000" dirty="0">
                <a:latin typeface="Century Gothic" panose="020B0502020202020204" pitchFamily="34" charset="0"/>
                <a:cs typeface="Calibri"/>
              </a:rPr>
              <a:t>How can dollar-cost averaging help protect investors from making the mistakes of trying to time the market and emotional decision making?</a:t>
            </a:r>
            <a:endParaRPr lang="en-US" sz="3000" dirty="0">
              <a:latin typeface="Century Gothic" panose="020B0502020202020204" pitchFamily="34" charset="0"/>
            </a:endParaRPr>
          </a:p>
        </p:txBody>
      </p:sp>
      <p:sp>
        <p:nvSpPr>
          <p:cNvPr id="3" name="TextBox 2">
            <a:extLst>
              <a:ext uri="{FF2B5EF4-FFF2-40B4-BE49-F238E27FC236}">
                <a16:creationId xmlns:a16="http://schemas.microsoft.com/office/drawing/2014/main" id="{A7A0FEE4-BEA3-79F8-4557-D2EE7EF7670C}"/>
              </a:ext>
            </a:extLst>
          </p:cNvPr>
          <p:cNvSpPr txBox="1"/>
          <p:nvPr/>
        </p:nvSpPr>
        <p:spPr>
          <a:xfrm>
            <a:off x="2470068" y="6451599"/>
            <a:ext cx="1003801" cy="215444"/>
          </a:xfrm>
          <a:prstGeom prst="rect">
            <a:avLst/>
          </a:prstGeom>
          <a:noFill/>
        </p:spPr>
        <p:txBody>
          <a:bodyPr wrap="none" rtlCol="0">
            <a:spAutoFit/>
          </a:bodyPr>
          <a:lstStyle/>
          <a:p>
            <a:r>
              <a:rPr lang="en-CA" sz="800" b="0" i="0" u="none" strike="noStrike" dirty="0">
                <a:solidFill>
                  <a:srgbClr val="545454"/>
                </a:solidFill>
                <a:effectLst/>
                <a:latin typeface="Century Gothic" panose="020B0502020202020204" pitchFamily="34" charset="0"/>
              </a:rPr>
              <a:t>1824253-v202449</a:t>
            </a:r>
          </a:p>
        </p:txBody>
      </p:sp>
    </p:spTree>
    <p:extLst>
      <p:ext uri="{BB962C8B-B14F-4D97-AF65-F5344CB8AC3E}">
        <p14:creationId xmlns:p14="http://schemas.microsoft.com/office/powerpoint/2010/main" val="277855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ea typeface="Calibri Light"/>
                <a:cs typeface="Calibri Light"/>
              </a:rPr>
              <a:t>Answer:</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313041"/>
            <a:ext cx="11252750" cy="1359302"/>
          </a:xfrm>
          <a:prstGeom prst="rect">
            <a:avLst/>
          </a:prstGeom>
        </p:spPr>
        <p:txBody>
          <a:bodyPr>
            <a:noAutofit/>
          </a:bodyPr>
          <a:lstStyle/>
          <a:p>
            <a:pPr marL="0" indent="0">
              <a:buNone/>
            </a:pPr>
            <a:r>
              <a:rPr lang="en-US" sz="3000" dirty="0">
                <a:latin typeface="Century Gothic" panose="020B0502020202020204" pitchFamily="34" charset="0"/>
                <a:ea typeface="Calibri"/>
                <a:cs typeface="Calibri"/>
              </a:rPr>
              <a:t>94% underperformed over a 20-year period, so 6% of investment pros “beat the market.</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2</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nvCxnSpPr>
        <p:spPr>
          <a:xfrm flipH="1">
            <a:off x="649652" y="3879600"/>
            <a:ext cx="11026410" cy="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C49FD47-C8C7-1A77-61BD-67381B1B4D4B}"/>
              </a:ext>
            </a:extLst>
          </p:cNvPr>
          <p:cNvSpPr txBox="1"/>
          <p:nvPr/>
        </p:nvSpPr>
        <p:spPr>
          <a:xfrm>
            <a:off x="531664" y="4267766"/>
            <a:ext cx="11159146" cy="1015663"/>
          </a:xfrm>
          <a:prstGeom prst="rect">
            <a:avLst/>
          </a:prstGeom>
          <a:noFill/>
        </p:spPr>
        <p:txBody>
          <a:bodyPr wrap="square">
            <a:spAutoFit/>
          </a:bodyPr>
          <a:lstStyle/>
          <a:p>
            <a:r>
              <a:rPr lang="en-US" sz="3000" b="1" dirty="0">
                <a:solidFill>
                  <a:srgbClr val="333F48"/>
                </a:solidFill>
                <a:latin typeface="Century Gothic" panose="020B0502020202020204" pitchFamily="34" charset="0"/>
                <a:ea typeface="Calibri"/>
                <a:cs typeface="Calibri"/>
              </a:rPr>
              <a:t>Why do you think investing professionals struggle to </a:t>
            </a:r>
            <a:br>
              <a:rPr lang="en-US" sz="3000" b="1" dirty="0">
                <a:solidFill>
                  <a:srgbClr val="333F48"/>
                </a:solidFill>
                <a:latin typeface="Century Gothic" panose="020B0502020202020204" pitchFamily="34" charset="0"/>
                <a:ea typeface="Calibri"/>
                <a:cs typeface="Calibri"/>
              </a:rPr>
            </a:br>
            <a:r>
              <a:rPr lang="en-US" sz="3000" b="1" dirty="0">
                <a:solidFill>
                  <a:srgbClr val="333F48"/>
                </a:solidFill>
                <a:latin typeface="Century Gothic" panose="020B0502020202020204" pitchFamily="34" charset="0"/>
                <a:ea typeface="Calibri"/>
                <a:cs typeface="Calibri"/>
              </a:rPr>
              <a:t>“beat the market?”</a:t>
            </a:r>
          </a:p>
        </p:txBody>
      </p:sp>
    </p:spTree>
    <p:extLst>
      <p:ext uri="{BB962C8B-B14F-4D97-AF65-F5344CB8AC3E}">
        <p14:creationId xmlns:p14="http://schemas.microsoft.com/office/powerpoint/2010/main" val="367412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sz="3200" dirty="0">
                <a:cs typeface="Calibri Light"/>
              </a:rPr>
              <a:t>Watch and record</a:t>
            </a:r>
            <a:endParaRPr lang="en-US" dirty="0"/>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3</a:t>
            </a:fld>
            <a:endParaRPr lang="en-US" dirty="0"/>
          </a:p>
        </p:txBody>
      </p:sp>
      <p:pic>
        <p:nvPicPr>
          <p:cNvPr id="10" name="Online Media 3" title="Money Gains: Common Investing Pitfalls">
            <a:hlinkClick r:id="" action="ppaction://media"/>
            <a:extLst>
              <a:ext uri="{FF2B5EF4-FFF2-40B4-BE49-F238E27FC236}">
                <a16:creationId xmlns:a16="http://schemas.microsoft.com/office/drawing/2014/main" id="{31419FCD-6470-ACA3-0715-DDAD514266B9}"/>
              </a:ext>
            </a:extLst>
          </p:cNvPr>
          <p:cNvPicPr>
            <a:picLocks noRot="1" noChangeAspect="1"/>
          </p:cNvPicPr>
          <p:nvPr>
            <a:videoFile r:link="rId1"/>
          </p:nvPr>
        </p:nvPicPr>
        <p:blipFill>
          <a:blip r:embed="rId3"/>
          <a:stretch>
            <a:fillRect/>
          </a:stretch>
        </p:blipFill>
        <p:spPr>
          <a:xfrm>
            <a:off x="6401935" y="2307340"/>
            <a:ext cx="5262910" cy="3433741"/>
          </a:xfrm>
          <a:prstGeom prst="rect">
            <a:avLst/>
          </a:prstGeom>
        </p:spPr>
      </p:pic>
      <p:sp>
        <p:nvSpPr>
          <p:cNvPr id="5" name="TextBox 4">
            <a:extLst>
              <a:ext uri="{FF2B5EF4-FFF2-40B4-BE49-F238E27FC236}">
                <a16:creationId xmlns:a16="http://schemas.microsoft.com/office/drawing/2014/main" id="{5096C22B-972E-8FC6-CF50-53FD4589D4A9}"/>
              </a:ext>
            </a:extLst>
          </p:cNvPr>
          <p:cNvSpPr txBox="1"/>
          <p:nvPr/>
        </p:nvSpPr>
        <p:spPr>
          <a:xfrm>
            <a:off x="517870" y="3272722"/>
            <a:ext cx="4742899" cy="1015663"/>
          </a:xfrm>
          <a:prstGeom prst="rect">
            <a:avLst/>
          </a:prstGeom>
          <a:noFill/>
        </p:spPr>
        <p:txBody>
          <a:bodyPr wrap="square">
            <a:spAutoFit/>
          </a:bodyPr>
          <a:lstStyle/>
          <a:p>
            <a:pPr>
              <a:spcAft>
                <a:spcPts val="2000"/>
              </a:spcAft>
            </a:pPr>
            <a:r>
              <a:rPr lang="en-US" sz="3000" dirty="0">
                <a:latin typeface="Century Gothic" panose="020B0502020202020204" pitchFamily="34" charset="0"/>
                <a:cs typeface="Calibri Light"/>
              </a:rPr>
              <a:t>What are some investing practices to avoid?</a:t>
            </a:r>
            <a:endParaRPr lang="en-US" sz="3000" dirty="0">
              <a:latin typeface="Century Gothic" panose="020B0502020202020204" pitchFamily="34" charset="0"/>
            </a:endParaRPr>
          </a:p>
        </p:txBody>
      </p:sp>
    </p:spTree>
    <p:extLst>
      <p:ext uri="{BB962C8B-B14F-4D97-AF65-F5344CB8AC3E}">
        <p14:creationId xmlns:p14="http://schemas.microsoft.com/office/powerpoint/2010/main" val="114911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cs typeface="Calibri Light"/>
              </a:rPr>
              <a:t>Common investing mistakes - </a:t>
            </a:r>
            <a:r>
              <a:rPr lang="en-US" sz="3200" dirty="0">
                <a:cs typeface="Calibri"/>
              </a:rPr>
              <a:t>Lack of diversification</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39301"/>
            <a:ext cx="5049691" cy="2525202"/>
          </a:xfrm>
          <a:prstGeom prst="rect">
            <a:avLst/>
          </a:prstGeom>
        </p:spPr>
        <p:txBody>
          <a:bodyPr>
            <a:noAutofit/>
          </a:bodyPr>
          <a:lstStyle/>
          <a:p>
            <a:pPr marL="0" indent="0">
              <a:buNone/>
            </a:pPr>
            <a:r>
              <a:rPr lang="en-US" sz="2500" b="1" dirty="0">
                <a:latin typeface="Century Gothic" panose="020B0502020202020204" pitchFamily="34" charset="0"/>
                <a:cs typeface="Calibri" panose="020F0502020204030204"/>
              </a:rPr>
              <a:t>Mistake:</a:t>
            </a:r>
            <a:r>
              <a:rPr lang="en-US" sz="2500" dirty="0">
                <a:latin typeface="Century Gothic" panose="020B0502020202020204" pitchFamily="34" charset="0"/>
                <a:cs typeface="Calibri" panose="020F0502020204030204"/>
              </a:rPr>
              <a:t> Putting all funds into a single investment or asset class without diversifying across different types of investments.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4</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nvCxnSpPr>
        <p:spPr>
          <a:xfrm>
            <a:off x="5947102" y="2239301"/>
            <a:ext cx="0" cy="252520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5363248D-31DC-EC1F-D7E5-60EC78A376FB}"/>
              </a:ext>
            </a:extLst>
          </p:cNvPr>
          <p:cNvSpPr txBox="1">
            <a:spLocks/>
          </p:cNvSpPr>
          <p:nvPr/>
        </p:nvSpPr>
        <p:spPr>
          <a:xfrm>
            <a:off x="6448931" y="2239301"/>
            <a:ext cx="5226153" cy="2830002"/>
          </a:xfrm>
          <a:prstGeom prst="rect">
            <a:avLst/>
          </a:prstGeom>
        </p:spPr>
        <p:txBody>
          <a:bodyPr vert="horz" lIns="91440" tIns="45720" rIns="91440" bIns="45720" rtlCol="0" anchor="t">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en-US" sz="2500" b="1" dirty="0">
                <a:latin typeface="Century Gothic" panose="020B0502020202020204" pitchFamily="34" charset="0"/>
                <a:ea typeface="+mn-lt"/>
                <a:cs typeface="+mn-lt"/>
              </a:rPr>
              <a:t>Impact:</a:t>
            </a:r>
            <a:r>
              <a:rPr lang="en-US" sz="2500" dirty="0">
                <a:latin typeface="Century Gothic" panose="020B0502020202020204" pitchFamily="34" charset="0"/>
                <a:ea typeface="+mn-lt"/>
                <a:cs typeface="+mn-lt"/>
              </a:rPr>
              <a:t> Concentrated portfolios are more susceptible to the risks associated with a specific investment, industry or market.</a:t>
            </a:r>
            <a:endParaRPr lang="en-US" sz="2500" dirty="0">
              <a:latin typeface="Century Gothic" panose="020B0502020202020204" pitchFamily="34" charset="0"/>
              <a:cs typeface="Calibri"/>
            </a:endParaRPr>
          </a:p>
          <a:p>
            <a:r>
              <a:rPr lang="en-US" sz="2500" b="1" dirty="0">
                <a:latin typeface="Century Gothic" panose="020B0502020202020204" pitchFamily="34" charset="0"/>
                <a:cs typeface="Calibri"/>
              </a:rPr>
              <a:t>Solution:</a:t>
            </a:r>
            <a:r>
              <a:rPr lang="en-US" sz="2500" dirty="0">
                <a:latin typeface="Century Gothic" panose="020B0502020202020204" pitchFamily="34" charset="0"/>
                <a:cs typeface="Calibri"/>
              </a:rPr>
              <a:t> Diversify!</a:t>
            </a:r>
          </a:p>
        </p:txBody>
      </p:sp>
    </p:spTree>
    <p:extLst>
      <p:ext uri="{BB962C8B-B14F-4D97-AF65-F5344CB8AC3E}">
        <p14:creationId xmlns:p14="http://schemas.microsoft.com/office/powerpoint/2010/main" val="127476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cs typeface="Calibri Light"/>
              </a:rPr>
              <a:t>Common investing mistakes - </a:t>
            </a:r>
            <a:r>
              <a:rPr lang="en-US" sz="3200" dirty="0">
                <a:cs typeface="Calibri"/>
              </a:rPr>
              <a:t>Not </a:t>
            </a:r>
            <a:br>
              <a:rPr lang="en-US" sz="3200" dirty="0">
                <a:cs typeface="Calibri"/>
              </a:rPr>
            </a:br>
            <a:r>
              <a:rPr lang="en-US" sz="3200" dirty="0">
                <a:cs typeface="Calibri"/>
              </a:rPr>
              <a:t>rebalancing regularly</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98533"/>
            <a:ext cx="5579084" cy="2525202"/>
          </a:xfrm>
          <a:prstGeom prst="rect">
            <a:avLst/>
          </a:prstGeom>
        </p:spPr>
        <p:txBody>
          <a:bodyPr>
            <a:noAutofit/>
          </a:bodyPr>
          <a:lstStyle/>
          <a:p>
            <a:pPr marL="0" indent="0">
              <a:buNone/>
            </a:pPr>
            <a:r>
              <a:rPr lang="en-US" sz="2500" b="1" dirty="0">
                <a:latin typeface="Century Gothic" panose="020B0502020202020204" pitchFamily="34" charset="0"/>
                <a:cs typeface="Calibri" panose="020F0502020204030204"/>
              </a:rPr>
              <a:t>Mistake: </a:t>
            </a:r>
            <a:r>
              <a:rPr lang="en-US" sz="2500" dirty="0">
                <a:latin typeface="Century Gothic" panose="020B0502020202020204" pitchFamily="34" charset="0"/>
                <a:cs typeface="Calibri" panose="020F0502020204030204"/>
              </a:rPr>
              <a:t>Failing to regularly review and rebalance the investment portfolio in response to changes in market conditions or personal circumstances.</a:t>
            </a:r>
          </a:p>
          <a:p>
            <a:pPr marL="0" indent="0">
              <a:buNone/>
            </a:pPr>
            <a:r>
              <a:rPr lang="en-US" sz="2500" b="1" dirty="0">
                <a:latin typeface="Century Gothic" panose="020B0502020202020204" pitchFamily="34" charset="0"/>
                <a:cs typeface="Calibri" panose="020F0502020204030204"/>
              </a:rPr>
              <a:t>Impact: </a:t>
            </a:r>
            <a:r>
              <a:rPr lang="en-US" sz="2500" dirty="0">
                <a:latin typeface="Century Gothic" panose="020B0502020202020204" pitchFamily="34" charset="0"/>
                <a:cs typeface="Calibri" panose="020F0502020204030204"/>
              </a:rPr>
              <a:t>Over time, the portfolio may become misaligned with the investor’s goals and risk tolerance.</a:t>
            </a:r>
            <a:endParaRPr lang="en-US" sz="25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5</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nvCxnSpPr>
        <p:spPr>
          <a:xfrm>
            <a:off x="6380239" y="2298533"/>
            <a:ext cx="0" cy="3776488"/>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5363248D-31DC-EC1F-D7E5-60EC78A376FB}"/>
              </a:ext>
            </a:extLst>
          </p:cNvPr>
          <p:cNvSpPr txBox="1">
            <a:spLocks/>
          </p:cNvSpPr>
          <p:nvPr/>
        </p:nvSpPr>
        <p:spPr>
          <a:xfrm>
            <a:off x="6785821" y="2298533"/>
            <a:ext cx="4889264" cy="4049204"/>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500" b="1" dirty="0">
                <a:latin typeface="Century Gothic" panose="020B0502020202020204" pitchFamily="34" charset="0"/>
                <a:ea typeface="+mn-lt"/>
                <a:cs typeface="+mn-lt"/>
              </a:rPr>
              <a:t>Example: </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ea typeface="+mn-lt"/>
                <a:cs typeface="+mn-lt"/>
              </a:rPr>
              <a:t>You</a:t>
            </a:r>
            <a:r>
              <a:rPr lang="en-US" sz="1300" dirty="0">
                <a:latin typeface="Century Gothic" panose="020B0502020202020204" pitchFamily="34" charset="0"/>
                <a:cs typeface="Calibri" panose="020F0502020204030204"/>
              </a:rPr>
              <a:t> invest $1,000: $250 each in four companies </a:t>
            </a:r>
            <a:br>
              <a:rPr lang="en-US" sz="1300" dirty="0">
                <a:latin typeface="Century Gothic" panose="020B0502020202020204" pitchFamily="34" charset="0"/>
                <a:cs typeface="Calibri" panose="020F0502020204030204"/>
              </a:rPr>
            </a:br>
            <a:r>
              <a:rPr lang="en-US" sz="1300" dirty="0">
                <a:latin typeface="Century Gothic" panose="020B0502020202020204" pitchFamily="34" charset="0"/>
                <a:cs typeface="Calibri" panose="020F0502020204030204"/>
              </a:rPr>
              <a:t>A, B, C and D.</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If company A goes up in value more than the others, it will account for a larger portion of your portfolio.</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Rebalancing would involve selling some shares of company A and buying more of companies B, C and D.</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It may feel counter intuitive to sell stocks that have gone up in value and buy more of stocks that have gone down, but it’s important to do this to keep your portfolio on track.</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Must rebalance your allocation of stocks and bonds in a balanced portfolio: if stocks go up in value a lot, you may end up with a lot more exposure to stocks than you're comfortable with. </a:t>
            </a:r>
          </a:p>
        </p:txBody>
      </p:sp>
    </p:spTree>
    <p:extLst>
      <p:ext uri="{BB962C8B-B14F-4D97-AF65-F5344CB8AC3E}">
        <p14:creationId xmlns:p14="http://schemas.microsoft.com/office/powerpoint/2010/main" val="134448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cs typeface="Calibri Light"/>
              </a:rPr>
              <a:t>Common investing mistakes - </a:t>
            </a:r>
            <a:r>
              <a:rPr lang="en-US" sz="3200" dirty="0">
                <a:cs typeface="Calibri"/>
              </a:rPr>
              <a:t>Trying to time the market</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23259"/>
            <a:ext cx="5226150" cy="2525202"/>
          </a:xfrm>
          <a:prstGeom prst="rect">
            <a:avLst/>
          </a:prstGeom>
        </p:spPr>
        <p:txBody>
          <a:bodyPr>
            <a:noAutofit/>
          </a:bodyPr>
          <a:lstStyle/>
          <a:p>
            <a:pPr marL="0" indent="0">
              <a:buNone/>
            </a:pPr>
            <a:r>
              <a:rPr lang="en-US" sz="2500" b="1" dirty="0">
                <a:latin typeface="Century Gothic" panose="020B0502020202020204" pitchFamily="34" charset="0"/>
                <a:ea typeface="+mn-lt"/>
                <a:cs typeface="+mn-lt"/>
              </a:rPr>
              <a:t>Mistake: </a:t>
            </a:r>
            <a:r>
              <a:rPr lang="en-US" sz="2500" dirty="0">
                <a:latin typeface="Century Gothic" panose="020B0502020202020204" pitchFamily="34" charset="0"/>
                <a:ea typeface="+mn-lt"/>
                <a:cs typeface="+mn-lt"/>
              </a:rPr>
              <a:t>Trying to time the market by predicting when to buy or sell investments based on short-term market fluctuations.</a:t>
            </a:r>
            <a:endParaRPr lang="en-US" sz="25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6</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nvCxnSpPr>
        <p:spPr>
          <a:xfrm>
            <a:off x="5995228" y="2271385"/>
            <a:ext cx="0" cy="278187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8" name="Content Placeholder 3">
            <a:extLst>
              <a:ext uri="{FF2B5EF4-FFF2-40B4-BE49-F238E27FC236}">
                <a16:creationId xmlns:a16="http://schemas.microsoft.com/office/drawing/2014/main" id="{34CBF44E-3DAF-6898-238D-FCD205CC425E}"/>
              </a:ext>
            </a:extLst>
          </p:cNvPr>
          <p:cNvSpPr txBox="1">
            <a:spLocks/>
          </p:cNvSpPr>
          <p:nvPr/>
        </p:nvSpPr>
        <p:spPr>
          <a:xfrm>
            <a:off x="6448932" y="2223259"/>
            <a:ext cx="5226153" cy="2830002"/>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500" b="1" dirty="0">
                <a:latin typeface="Century Gothic" panose="020B0502020202020204" pitchFamily="34" charset="0"/>
                <a:ea typeface="+mn-lt"/>
                <a:cs typeface="+mn-lt"/>
              </a:rPr>
              <a:t>Impact: </a:t>
            </a:r>
            <a:r>
              <a:rPr lang="en-US" sz="2500" dirty="0">
                <a:latin typeface="Century Gothic" panose="020B0502020202020204" pitchFamily="34" charset="0"/>
                <a:ea typeface="+mn-lt"/>
                <a:cs typeface="+mn-lt"/>
              </a:rPr>
              <a:t>Timing the market consistently is extremely difficult, and frequent trading can result in missed opportunities and increased transaction costs.</a:t>
            </a:r>
            <a:endParaRPr lang="en-US" sz="2500" dirty="0">
              <a:latin typeface="Century Gothic" panose="020B0502020202020204" pitchFamily="34" charset="0"/>
              <a:cs typeface="Calibri" panose="020F0502020204030204"/>
            </a:endParaRPr>
          </a:p>
          <a:p>
            <a:pPr marL="0" indent="0">
              <a:spcBef>
                <a:spcPts val="2000"/>
              </a:spcBef>
              <a:buNone/>
            </a:pPr>
            <a:r>
              <a:rPr lang="en-US" sz="2500" b="1" dirty="0">
                <a:latin typeface="Century Gothic" panose="020B0502020202020204" pitchFamily="34" charset="0"/>
                <a:cs typeface="Calibri" panose="020F0502020204030204"/>
              </a:rPr>
              <a:t>Solution: </a:t>
            </a:r>
            <a:r>
              <a:rPr lang="en-US" sz="2500" dirty="0">
                <a:latin typeface="Century Gothic" panose="020B0502020202020204" pitchFamily="34" charset="0"/>
                <a:cs typeface="Calibri" panose="020F0502020204030204"/>
              </a:rPr>
              <a:t>Dollar-cost averaging.</a:t>
            </a:r>
          </a:p>
        </p:txBody>
      </p:sp>
    </p:spTree>
    <p:extLst>
      <p:ext uri="{BB962C8B-B14F-4D97-AF65-F5344CB8AC3E}">
        <p14:creationId xmlns:p14="http://schemas.microsoft.com/office/powerpoint/2010/main" val="263083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spc="-150" dirty="0">
                <a:cs typeface="Calibri Light"/>
              </a:rPr>
              <a:t>Common investing mistakes - </a:t>
            </a:r>
            <a:r>
              <a:rPr lang="en-US" sz="3200" spc="-150" dirty="0">
                <a:cs typeface="Calibri"/>
              </a:rPr>
              <a:t>Emotional decision making</a:t>
            </a:r>
            <a:endParaRPr lang="en-US" spc="-150"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23259"/>
            <a:ext cx="4456136" cy="2525202"/>
          </a:xfrm>
          <a:prstGeom prst="rect">
            <a:avLst/>
          </a:prstGeom>
        </p:spPr>
        <p:txBody>
          <a:bodyPr>
            <a:noAutofit/>
          </a:bodyPr>
          <a:lstStyle/>
          <a:p>
            <a:pPr marL="0" indent="0">
              <a:buNone/>
            </a:pPr>
            <a:r>
              <a:rPr lang="en-US" sz="2500" b="1" dirty="0">
                <a:latin typeface="Century Gothic" panose="020B0502020202020204" pitchFamily="34" charset="0"/>
                <a:ea typeface="+mn-lt"/>
                <a:cs typeface="+mn-lt"/>
              </a:rPr>
              <a:t>Mistake: </a:t>
            </a:r>
            <a:r>
              <a:rPr lang="en-US" sz="2500" dirty="0">
                <a:latin typeface="Century Gothic" panose="020B0502020202020204" pitchFamily="34" charset="0"/>
                <a:ea typeface="+mn-lt"/>
                <a:cs typeface="+mn-lt"/>
              </a:rPr>
              <a:t>Allowing emotions, such as fear or greed, to drive investment decisions rather than relying on a well-thought-out strategy.</a:t>
            </a:r>
            <a:endParaRPr lang="en-US" sz="2500" dirty="0">
              <a:latin typeface="Century Gothic" panose="020B0502020202020204" pitchFamily="34" charset="0"/>
              <a:ea typeface="Calibri"/>
              <a:cs typeface="Calibri"/>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7</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nvCxnSpPr>
        <p:spPr>
          <a:xfrm>
            <a:off x="5321460" y="2271385"/>
            <a:ext cx="0" cy="3551899"/>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8" name="Content Placeholder 3">
            <a:extLst>
              <a:ext uri="{FF2B5EF4-FFF2-40B4-BE49-F238E27FC236}">
                <a16:creationId xmlns:a16="http://schemas.microsoft.com/office/drawing/2014/main" id="{34CBF44E-3DAF-6898-238D-FCD205CC425E}"/>
              </a:ext>
            </a:extLst>
          </p:cNvPr>
          <p:cNvSpPr txBox="1">
            <a:spLocks/>
          </p:cNvSpPr>
          <p:nvPr/>
        </p:nvSpPr>
        <p:spPr>
          <a:xfrm>
            <a:off x="5669870" y="2223259"/>
            <a:ext cx="6005216" cy="2830002"/>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b="1" dirty="0">
                <a:latin typeface="Century Gothic" panose="020B0502020202020204" pitchFamily="34" charset="0"/>
                <a:ea typeface="+mn-lt"/>
                <a:cs typeface="+mn-lt"/>
              </a:rPr>
              <a:t>Impact: </a:t>
            </a:r>
            <a:r>
              <a:rPr lang="en-US" sz="2100" dirty="0">
                <a:latin typeface="Century Gothic" panose="020B0502020202020204" pitchFamily="34" charset="0"/>
                <a:ea typeface="+mn-lt"/>
                <a:cs typeface="+mn-lt"/>
              </a:rPr>
              <a:t>Emotional decisions may lead to impulsive actions, such as panic selling during market downturns or chasing trends without proper analysis.  </a:t>
            </a:r>
          </a:p>
          <a:p>
            <a:pPr marL="0" indent="0">
              <a:buNone/>
            </a:pPr>
            <a:r>
              <a:rPr lang="en-US" sz="2100" dirty="0">
                <a:latin typeface="Century Gothic" panose="020B0502020202020204" pitchFamily="34" charset="0"/>
                <a:ea typeface="+mn-lt"/>
                <a:cs typeface="+mn-lt"/>
              </a:rPr>
              <a:t>Investors focused on the long term should avoid selling their investments when they are down and changing their portfolio after a downturn and making it too conservative.</a:t>
            </a:r>
          </a:p>
          <a:p>
            <a:pPr marL="0" indent="0">
              <a:spcBef>
                <a:spcPts val="2000"/>
              </a:spcBef>
              <a:buNone/>
            </a:pPr>
            <a:r>
              <a:rPr lang="en-US" sz="2100" b="1" dirty="0">
                <a:latin typeface="Century Gothic" panose="020B0502020202020204" pitchFamily="34" charset="0"/>
                <a:cs typeface="Calibri" panose="020F0502020204030204"/>
              </a:rPr>
              <a:t>Solution: </a:t>
            </a:r>
            <a:r>
              <a:rPr lang="en-US" sz="2100" dirty="0">
                <a:latin typeface="Century Gothic" panose="020B0502020202020204" pitchFamily="34" charset="0"/>
                <a:cs typeface="Calibri" panose="020F0502020204030204"/>
              </a:rPr>
              <a:t>Dollar-cost averaging.</a:t>
            </a:r>
            <a:endParaRPr lang="en-US" sz="2100" dirty="0">
              <a:latin typeface="Century Gothic" panose="020B0502020202020204" pitchFamily="34" charset="0"/>
              <a:ea typeface="Calibri"/>
              <a:cs typeface="Calibri" panose="020F0502020204030204"/>
            </a:endParaRPr>
          </a:p>
        </p:txBody>
      </p:sp>
    </p:spTree>
    <p:extLst>
      <p:ext uri="{BB962C8B-B14F-4D97-AF65-F5344CB8AC3E}">
        <p14:creationId xmlns:p14="http://schemas.microsoft.com/office/powerpoint/2010/main" val="3962138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b="1" dirty="0"/>
              <a:t>Dollar-cost averaging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8</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247043"/>
          </a:xfrm>
          <a:prstGeom prst="rect">
            <a:avLst/>
          </a:prstGeom>
          <a:noFill/>
        </p:spPr>
        <p:txBody>
          <a:bodyPr wrap="square">
            <a:spAutoFit/>
          </a:bodyPr>
          <a:lstStyle/>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What do you do when you see an item that you want go on sale? </a:t>
            </a:r>
          </a:p>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If you have space in the cupboard, you stock up. That same thinking can also apply to investing: if the company you like gets cheaper, you might load up your portfolio with new shares.</a:t>
            </a:r>
            <a:endParaRPr lang="en-US" dirty="0">
              <a:latin typeface="Century Gothic" panose="020B0502020202020204" pitchFamily="34" charset="0"/>
              <a:ea typeface="Calibri"/>
              <a:cs typeface="Calibri" panose="020F0502020204030204"/>
            </a:endParaRPr>
          </a:p>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There’s one problem: it can be hard to know when a stock is on sale, especially during periods </a:t>
            </a:r>
            <a:br>
              <a:rPr lang="en-US" dirty="0">
                <a:latin typeface="Century Gothic" panose="020B0502020202020204" pitchFamily="34" charset="0"/>
                <a:ea typeface="+mn-lt"/>
                <a:cs typeface="+mn-lt"/>
              </a:rPr>
            </a:br>
            <a:r>
              <a:rPr lang="en-US" dirty="0">
                <a:latin typeface="Century Gothic" panose="020B0502020202020204" pitchFamily="34" charset="0"/>
                <a:ea typeface="+mn-lt"/>
                <a:cs typeface="+mn-lt"/>
              </a:rPr>
              <a:t>of market volatility. When the price of your </a:t>
            </a:r>
            <a:r>
              <a:rPr lang="en-US" dirty="0" err="1">
                <a:latin typeface="Century Gothic" panose="020B0502020202020204" pitchFamily="34" charset="0"/>
                <a:ea typeface="+mn-lt"/>
                <a:cs typeface="+mn-lt"/>
              </a:rPr>
              <a:t>favourite</a:t>
            </a:r>
            <a:r>
              <a:rPr lang="en-US" dirty="0">
                <a:latin typeface="Century Gothic" panose="020B0502020202020204" pitchFamily="34" charset="0"/>
                <a:ea typeface="+mn-lt"/>
                <a:cs typeface="+mn-lt"/>
              </a:rPr>
              <a:t> cookies drops, you get excited. Investors, though, tend to get anxious when the market falls, and don’t buy more stock when maybe </a:t>
            </a:r>
            <a:br>
              <a:rPr lang="en-US" dirty="0">
                <a:latin typeface="Century Gothic" panose="020B0502020202020204" pitchFamily="34" charset="0"/>
                <a:ea typeface="+mn-lt"/>
                <a:cs typeface="+mn-lt"/>
              </a:rPr>
            </a:br>
            <a:r>
              <a:rPr lang="en-US" dirty="0">
                <a:latin typeface="Century Gothic" panose="020B0502020202020204" pitchFamily="34" charset="0"/>
                <a:ea typeface="+mn-lt"/>
                <a:cs typeface="+mn-lt"/>
              </a:rPr>
              <a:t>they should.</a:t>
            </a:r>
            <a:endParaRPr lang="en-US" dirty="0">
              <a:latin typeface="Century Gothic" panose="020B0502020202020204" pitchFamily="34" charset="0"/>
              <a:ea typeface="Calibri"/>
              <a:cs typeface="Calibri"/>
            </a:endParaRPr>
          </a:p>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Fortunately, dollar-cost averaging, or DCA for short, is a proven strategy that helps investors buy more shares of a company when they get cheaper, and fewer when they get more expensive, helping them ultimately purchase more stock at lower overall cost.</a:t>
            </a:r>
            <a:endParaRPr lang="en-US" dirty="0">
              <a:latin typeface="Century Gothic" panose="020B0502020202020204" pitchFamily="34" charset="0"/>
            </a:endParaRPr>
          </a:p>
        </p:txBody>
      </p:sp>
    </p:spTree>
    <p:extLst>
      <p:ext uri="{BB962C8B-B14F-4D97-AF65-F5344CB8AC3E}">
        <p14:creationId xmlns:p14="http://schemas.microsoft.com/office/powerpoint/2010/main" val="338242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Calibri Light"/>
                <a:cs typeface="Calibri Light"/>
              </a:rPr>
              <a:t>What is dollar-cost averaging?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9</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2416046"/>
          </a:xfrm>
          <a:prstGeom prst="rect">
            <a:avLst/>
          </a:prstGeom>
          <a:noFill/>
        </p:spPr>
        <p:txBody>
          <a:bodyPr wrap="square">
            <a:spAutoFit/>
          </a:bodyPr>
          <a:lstStyle/>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Investing on a schedule.</a:t>
            </a:r>
          </a:p>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Always invest the same amount of money in certain stocks or funds at the same time – like once a month or once a quarter – regardless of fluctuations in price. </a:t>
            </a:r>
          </a:p>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Iconic investor Warren Buffett has long advocated for DCA as a way for investors to stay consistent with their wealth-building goals. </a:t>
            </a:r>
          </a:p>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DCA lessens the risk that you will put that chunk of money into an investment at the wrong time, like right before a market crash.</a:t>
            </a:r>
            <a:endParaRPr lang="en-US" dirty="0">
              <a:latin typeface="Century Gothic" panose="020B0502020202020204" pitchFamily="34" charset="0"/>
              <a:ea typeface="Calibri" panose="020F0502020204030204"/>
              <a:cs typeface="Calibri" panose="020F0502020204030204"/>
            </a:endParaRPr>
          </a:p>
        </p:txBody>
      </p:sp>
    </p:spTree>
    <p:extLst>
      <p:ext uri="{BB962C8B-B14F-4D97-AF65-F5344CB8AC3E}">
        <p14:creationId xmlns:p14="http://schemas.microsoft.com/office/powerpoint/2010/main" val="2720175155"/>
      </p:ext>
    </p:extLst>
  </p:cSld>
  <p:clrMapOvr>
    <a:masterClrMapping/>
  </p:clrMapOvr>
</p:sld>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1016</Words>
  <Application>Microsoft Office PowerPoint</Application>
  <PresentationFormat>Widescreen</PresentationFormat>
  <Paragraphs>76</Paragraphs>
  <Slides>12</Slides>
  <Notes>10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Bierstadt</vt:lpstr>
      <vt:lpstr>Calibri</vt:lpstr>
      <vt:lpstr>Century Gothic</vt:lpstr>
      <vt:lpstr>GestaltVTI</vt:lpstr>
      <vt:lpstr>Common Investing Pitfalls</vt:lpstr>
      <vt:lpstr>Answer:</vt:lpstr>
      <vt:lpstr>Watch and record</vt:lpstr>
      <vt:lpstr>Common investing mistakes - Lack of diversification</vt:lpstr>
      <vt:lpstr>Common investing mistakes - Not  rebalancing regularly</vt:lpstr>
      <vt:lpstr>Common investing mistakes - Trying to time the market</vt:lpstr>
      <vt:lpstr>Common investing mistakes - Emotional decision making</vt:lpstr>
      <vt:lpstr>Dollar-cost averaging</vt:lpstr>
      <vt:lpstr>What is dollar-cost averaging?</vt:lpstr>
      <vt:lpstr>Investigation</vt:lpstr>
      <vt:lpstr>You will work in small groups to analyze historical scenarios involving investment mistakes. Complete  the chart provided</vt:lpstr>
      <vt:lpstr>Homework: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Molinaro, Laura</cp:lastModifiedBy>
  <cp:revision>128</cp:revision>
  <dcterms:created xsi:type="dcterms:W3CDTF">2023-10-22T21:01:04Z</dcterms:created>
  <dcterms:modified xsi:type="dcterms:W3CDTF">2024-09-05T15:05:33Z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