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7"/>
  </p:notesMasterIdLst>
  <p:sldIdLst>
    <p:sldId id="281" r:id="rId2"/>
    <p:sldId id="306" r:id="rId3"/>
    <p:sldId id="311" r:id="rId4"/>
    <p:sldId id="326" r:id="rId5"/>
    <p:sldId id="32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429C636-1258-1300-6AF9-A1C07C859FB5}" name="Gagliardi, Monica" initials="GM" userId="S::monica.flores@fidelity.ca::403ed6f2-ccb6-4a32-97e9-f49bef3accc9" providerId="AD"/>
  <p188:author id="{DF88A69D-1FA6-9820-9E52-8F80F4157C52}" name="Young, Alexandra" initials="YA" userId="S::alexandra.young@fidelity.ca::352ee25d-62a0-42da-b6b2-af7e76994482" providerId="AD"/>
  <p188:author id="{E972F8CF-B59F-7B46-CD8D-153C09311A4D}" name="Gill, Ravina" initials="GR" userId="S::ravina.gill@fidelity.ca::4ab046ad-39f6-4281-85c3-6be506179019" providerId="AD"/>
  <p188:author id="{0A16D4D1-4734-95FF-367D-C374CF13C49F}" name="Ponce, Vanessa" initials="PV" userId="S::vanessa.ponce@fidelity.ca::30c8e74a-fa94-4ed1-b031-97ff44e964e5" providerId="AD"/>
  <p188:author id="{E34789F2-C444-EAB7-7B99-F93D7A14117D}" name="Darien Desroches" initials="DD" userId="c7371e85daf18b3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885"/>
    <a:srgbClr val="333F48"/>
    <a:srgbClr val="8BD3E6"/>
    <a:srgbClr val="F2A900"/>
    <a:srgbClr val="6ABD4A"/>
    <a:srgbClr val="85AE23"/>
    <a:srgbClr val="B9E5F0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37783A-6C3B-43A5-B561-A83321FF28AB}" v="1" dt="2024-08-29T21:16:06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iano, Sally" userId="6a92a364-d3bc-4bd8-bbde-8990c7cf6201" providerId="ADAL" clId="{6037783A-6C3B-43A5-B561-A83321FF28AB}"/>
    <pc:docChg chg="custSel modSld modMainMaster">
      <pc:chgData name="Soriano, Sally" userId="6a92a364-d3bc-4bd8-bbde-8990c7cf6201" providerId="ADAL" clId="{6037783A-6C3B-43A5-B561-A83321FF28AB}" dt="2024-08-29T21:17:31.240" v="4" actId="478"/>
      <pc:docMkLst>
        <pc:docMk/>
      </pc:docMkLst>
      <pc:sldChg chg="delSp mod">
        <pc:chgData name="Soriano, Sally" userId="6a92a364-d3bc-4bd8-bbde-8990c7cf6201" providerId="ADAL" clId="{6037783A-6C3B-43A5-B561-A83321FF28AB}" dt="2024-08-29T21:17:31.240" v="4" actId="478"/>
        <pc:sldMkLst>
          <pc:docMk/>
          <pc:sldMk cId="2778555238" sldId="322"/>
        </pc:sldMkLst>
        <pc:spChg chg="del">
          <ac:chgData name="Soriano, Sally" userId="6a92a364-d3bc-4bd8-bbde-8990c7cf6201" providerId="ADAL" clId="{6037783A-6C3B-43A5-B561-A83321FF28AB}" dt="2024-08-29T21:17:31.240" v="4" actId="478"/>
          <ac:spMkLst>
            <pc:docMk/>
            <pc:sldMk cId="2778555238" sldId="322"/>
            <ac:spMk id="3" creationId="{5E39CECF-B519-63FC-455E-9FE6247F34A2}"/>
          </ac:spMkLst>
        </pc:spChg>
      </pc:sldChg>
      <pc:sldMasterChg chg="addSp modSp mod">
        <pc:chgData name="Soriano, Sally" userId="6a92a364-d3bc-4bd8-bbde-8990c7cf6201" providerId="ADAL" clId="{6037783A-6C3B-43A5-B561-A83321FF28AB}" dt="2024-08-29T21:17:08.782" v="3" actId="20577"/>
        <pc:sldMasterMkLst>
          <pc:docMk/>
          <pc:sldMasterMk cId="1281054387" sldId="2147483724"/>
        </pc:sldMasterMkLst>
        <pc:spChg chg="add mod">
          <ac:chgData name="Soriano, Sally" userId="6a92a364-d3bc-4bd8-bbde-8990c7cf6201" providerId="ADAL" clId="{6037783A-6C3B-43A5-B561-A83321FF28AB}" dt="2024-08-29T21:17:08.782" v="3" actId="20577"/>
          <ac:spMkLst>
            <pc:docMk/>
            <pc:sldMasterMk cId="1281054387" sldId="2147483724"/>
            <ac:spMk id="2" creationId="{FE154350-9464-F1D8-0063-E1645BDA7CA5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9444D-42D3-4CC0-927A-FF18E050527A}" type="datetimeFigureOut"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6D0F3-C04C-4EB4-93F2-B3F04278AF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9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  <p:sp>
        <p:nvSpPr>
          <p:cNvPr id="244" name="Google Shape;2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Google Shape;2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1115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9481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7155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0735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Video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1160463"/>
            <a:ext cx="11158193" cy="668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3200">
                <a:solidFill>
                  <a:srgbClr val="20588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2FD5A5-A16C-00DE-E581-0AFD83A16CAB}"/>
              </a:ext>
            </a:extLst>
          </p:cNvPr>
          <p:cNvSpPr/>
          <p:nvPr userDrawn="1"/>
        </p:nvSpPr>
        <p:spPr>
          <a:xfrm>
            <a:off x="0" y="2057400"/>
            <a:ext cx="12192000" cy="3963988"/>
          </a:xfrm>
          <a:prstGeom prst="rect">
            <a:avLst/>
          </a:prstGeom>
          <a:solidFill>
            <a:srgbClr val="B9E5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0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25" userDrawn="1">
          <p15:clr>
            <a:srgbClr val="FBAE40"/>
          </p15:clr>
        </p15:guide>
        <p15:guide id="3" orient="horz" pos="731" userDrawn="1">
          <p15:clr>
            <a:srgbClr val="FBAE40"/>
          </p15:clr>
        </p15:guide>
        <p15:guide id="4" pos="735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76990" y="995362"/>
            <a:ext cx="5027005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9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75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6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1160463"/>
            <a:ext cx="11158193" cy="668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3200">
                <a:solidFill>
                  <a:srgbClr val="20588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1991844"/>
            <a:ext cx="11158193" cy="4029786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342900" indent="-342900" algn="l">
              <a:lnSpc>
                <a:spcPct val="100000"/>
              </a:lnSpc>
              <a:buClr>
                <a:srgbClr val="A2AAAD"/>
              </a:buClr>
              <a:buFont typeface="Arial" panose="020B0604020202020204" pitchFamily="34" charset="0"/>
              <a:buChar char="•"/>
              <a:defRPr sz="2500" i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81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25" userDrawn="1">
          <p15:clr>
            <a:srgbClr val="FBAE40"/>
          </p15:clr>
        </p15:guide>
        <p15:guide id="3" orient="horz" pos="731" userDrawn="1">
          <p15:clr>
            <a:srgbClr val="FBAE40"/>
          </p15:clr>
        </p15:guide>
        <p15:guide id="4" pos="7355" userDrawn="1">
          <p15:clr>
            <a:srgbClr val="FBAE40"/>
          </p15:clr>
        </p15:guide>
        <p15:guide id="5" orient="horz" pos="125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1160463"/>
            <a:ext cx="11158193" cy="53237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20588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BBE33-EAC1-3B1E-8EFB-448124FA14AC}"/>
              </a:ext>
            </a:extLst>
          </p:cNvPr>
          <p:cNvSpPr txBox="1"/>
          <p:nvPr userDrawn="1"/>
        </p:nvSpPr>
        <p:spPr>
          <a:xfrm>
            <a:off x="552033" y="2009274"/>
            <a:ext cx="5247187" cy="4012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AA535C0-5BE2-5A59-3D11-8ABCC9A629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7525" y="2128838"/>
            <a:ext cx="5184775" cy="3892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BB27B774-CAD3-DF42-BBF0-6DE55F243F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97220" y="2128838"/>
            <a:ext cx="5184775" cy="3892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819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6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4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49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5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0030" y="169283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1757" y="6451599"/>
            <a:ext cx="637909" cy="169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1" y="230284"/>
            <a:ext cx="1842447" cy="466685"/>
          </a:xfrm>
          <a:prstGeom prst="rect">
            <a:avLst/>
          </a:prstGeom>
          <a:solidFill>
            <a:srgbClr val="F2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2AAAD"/>
              </a:solidFill>
            </a:endParaRPr>
          </a:p>
        </p:txBody>
      </p:sp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CD5AB2A9-403F-025D-C64F-BA17CAA50F3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70" y="6277840"/>
            <a:ext cx="1600200" cy="342900"/>
          </a:xfrm>
          <a:prstGeom prst="rect">
            <a:avLst/>
          </a:prstGeom>
        </p:spPr>
      </p:pic>
      <p:pic>
        <p:nvPicPr>
          <p:cNvPr id="12" name="Picture 11" descr="A close-up of a black background&#10;&#10;Description automatically generated">
            <a:extLst>
              <a:ext uri="{FF2B5EF4-FFF2-40B4-BE49-F238E27FC236}">
                <a16:creationId xmlns:a16="http://schemas.microsoft.com/office/drawing/2014/main" id="{6F3DAC8A-A5F7-92FE-0813-D8E70B90A44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733" y="230284"/>
            <a:ext cx="1676397" cy="4666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BC3D8A-1F30-A2D6-D920-8223E6E639FB}"/>
              </a:ext>
            </a:extLst>
          </p:cNvPr>
          <p:cNvSpPr txBox="1"/>
          <p:nvPr userDrawn="1"/>
        </p:nvSpPr>
        <p:spPr>
          <a:xfrm>
            <a:off x="409433" y="278960"/>
            <a:ext cx="143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333F48"/>
                </a:solidFill>
                <a:latin typeface="Century Gothic" panose="020B0502020202020204" pitchFamily="34" charset="0"/>
              </a:rPr>
              <a:t>Lesson 14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FE154350-9464-F1D8-0063-E1645BDA7CA5}"/>
              </a:ext>
            </a:extLst>
          </p:cNvPr>
          <p:cNvSpPr txBox="1"/>
          <p:nvPr userDrawn="1"/>
        </p:nvSpPr>
        <p:spPr>
          <a:xfrm>
            <a:off x="2118070" y="6413058"/>
            <a:ext cx="60945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1000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© 2024 FIDELITY INVESTMENTS CANADA ULC            </a:t>
            </a:r>
            <a:r>
              <a:rPr lang="en-CA" sz="1000" b="0" i="0" u="none" strike="noStrike" dirty="0">
                <a:solidFill>
                  <a:srgbClr val="545454"/>
                </a:solidFill>
                <a:effectLst/>
                <a:latin typeface="Century Gothic" panose="020B0502020202020204" pitchFamily="34" charset="0"/>
              </a:rPr>
              <a:t>1816956-v202449</a:t>
            </a:r>
            <a:endParaRPr lang="en-US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5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25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1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7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HYFKmyCBws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ADED-E4F4-96B4-771C-22B444389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Risk and Return Expectation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9EBC07-E89A-480E-0B63-1C54B7A5080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F1ADBB-F79D-BADA-AC9D-C2A8B61D7835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E6CB1-45A9-C8FE-81D0-492E8B4E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Online Media 3" title="Money Gains: Risk &amp; Return Expectation">
            <a:hlinkClick r:id="" action="ppaction://media"/>
            <a:extLst>
              <a:ext uri="{FF2B5EF4-FFF2-40B4-BE49-F238E27FC236}">
                <a16:creationId xmlns:a16="http://schemas.microsoft.com/office/drawing/2014/main" id="{DF04DFD3-E7B2-2739-D546-2C8FE5882E3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58936" y="2307340"/>
            <a:ext cx="5274128" cy="343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75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A86CBDA-5057-0770-3E3A-31FE60806E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Horse Racing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08269-AB45-1512-7B25-768A0633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2</a:t>
            </a:fld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3CFD0-1E39-D366-3887-C18CCFD5571D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7870" y="2526001"/>
            <a:ext cx="6785455" cy="2336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Calibri"/>
                <a:cs typeface="Calibri"/>
              </a:rPr>
              <a:t>If you make a winning $2 bet on a horse that has odds of 2-1, you will profit $4 ($2x2=$4).</a:t>
            </a: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Calibri"/>
                <a:cs typeface="Calibri"/>
              </a:rPr>
              <a:t>If you make a winning $2 bet on a horse with 5-1 odds, you will profit $10 ($2x5=$10).</a:t>
            </a: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Calibri"/>
                <a:cs typeface="Calibri"/>
              </a:rPr>
              <a:t>What’s the relationship between the horse’s odds and the payout?</a:t>
            </a: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ea typeface="Calibri"/>
                <a:cs typeface="Calibri"/>
              </a:rPr>
              <a:t>How does this relate to investment risk and return?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0314D3F-B110-8443-AFDA-B15DD5E94B03}"/>
              </a:ext>
            </a:extLst>
          </p:cNvPr>
          <p:cNvSpPr/>
          <p:nvPr/>
        </p:nvSpPr>
        <p:spPr>
          <a:xfrm>
            <a:off x="7880103" y="2478501"/>
            <a:ext cx="3122779" cy="3122779"/>
          </a:xfrm>
          <a:prstGeom prst="ellipse">
            <a:avLst/>
          </a:prstGeom>
          <a:solidFill>
            <a:srgbClr val="2058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588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E286A8-9609-4087-E412-C415CE1ED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3186" y="3077894"/>
            <a:ext cx="1784907" cy="178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05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dirty="0">
                <a:cs typeface="Calibri Light"/>
              </a:rPr>
              <a:t>Review: What is investment risk and investment return?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33DB0-2ECD-ADA0-AD06-8A483C8C28AB}"/>
              </a:ext>
            </a:extLst>
          </p:cNvPr>
          <p:cNvSpPr txBox="1"/>
          <p:nvPr/>
        </p:nvSpPr>
        <p:spPr>
          <a:xfrm>
            <a:off x="517870" y="1992086"/>
            <a:ext cx="11158192" cy="1513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3225" indent="-403225">
              <a:spcBef>
                <a:spcPts val="1000"/>
              </a:spcBef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 panose="020B0502020202020204" pitchFamily="34" charset="0"/>
                <a:ea typeface="+mn-lt"/>
                <a:cs typeface="+mn-lt"/>
              </a:rPr>
              <a:t>Investment risk is uncertainty or the possibility of losing money when investing. </a:t>
            </a:r>
          </a:p>
          <a:p>
            <a:pPr marL="403225" indent="-403225">
              <a:spcBef>
                <a:spcPts val="1000"/>
              </a:spcBef>
              <a:buClr>
                <a:srgbClr val="A2AAAD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Century Gothic" panose="020B0502020202020204" pitchFamily="34" charset="0"/>
                <a:ea typeface="+mn-lt"/>
                <a:cs typeface="+mn-lt"/>
              </a:rPr>
              <a:t>Return is the profit or loss earned from an investment.</a:t>
            </a:r>
            <a:endParaRPr lang="en-US" sz="2400" dirty="0">
              <a:latin typeface="Century Gothic" panose="020B0502020202020204" pitchFamily="34" charset="0"/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8242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2500" dirty="0">
                <a:cs typeface="Calibri Light"/>
              </a:rPr>
              <a:t>Activity 1: Form groups of four. Each student is responsible for answering two of the questions below. You will then gather as a group and share your responses. </a:t>
            </a:r>
            <a:endParaRPr lang="en-US" sz="25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33DB0-2ECD-ADA0-AD06-8A483C8C28AB}"/>
              </a:ext>
            </a:extLst>
          </p:cNvPr>
          <p:cNvSpPr txBox="1"/>
          <p:nvPr/>
        </p:nvSpPr>
        <p:spPr>
          <a:xfrm>
            <a:off x="517870" y="2502724"/>
            <a:ext cx="11158192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+mn-lt"/>
                <a:cs typeface="+mn-lt"/>
              </a:rPr>
              <a:t>What is the relationship between risk and return?</a:t>
            </a:r>
            <a:endParaRPr lang="en-US" sz="1500" dirty="0">
              <a:latin typeface="Century Gothic" panose="020B0502020202020204" pitchFamily="34" charset="0"/>
              <a:ea typeface="Calibri"/>
              <a:cs typeface="Calibri" panose="020F0502020204030204"/>
            </a:endParaRP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+mn-lt"/>
                <a:cs typeface="+mn-lt"/>
              </a:rPr>
              <a:t>Why is it important to match your risk with your investment time horizon?</a:t>
            </a:r>
            <a:endParaRPr lang="en-US" sz="1500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+mn-lt"/>
                <a:cs typeface="+mn-lt"/>
              </a:rPr>
              <a:t>Rank asset classes in order from least to most risky:  cash, government bonds, stocks, real estate.</a:t>
            </a:r>
            <a:endParaRPr lang="en-US" sz="1500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  <a:t>What is diversification, and why is it important?</a:t>
            </a: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  <a:t>Give an example of how not diversifying can cause you to lose more of your investment.</a:t>
            </a: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  <a:t>Fill in the blank:  Don’t put _____ your _____ in one __________.</a:t>
            </a: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  <a:t>What does it mean to have a portfolio that is 60% fixed income and 40% equities?</a:t>
            </a:r>
          </a:p>
          <a:p>
            <a:pPr marL="271463" indent="-271463">
              <a:lnSpc>
                <a:spcPct val="100000"/>
              </a:lnSpc>
              <a:spcBef>
                <a:spcPts val="1000"/>
              </a:spcBef>
              <a:buAutoNum type="arabicPeriod"/>
            </a:pPr>
            <a: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  <a:t>If you have a low risk tolerance, what might be a suitable portfolio allocation for you (in terms of fixed income </a:t>
            </a:r>
            <a:b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</a:br>
            <a:r>
              <a:rPr lang="en-US" sz="1500" dirty="0">
                <a:latin typeface="Century Gothic" panose="020B0502020202020204" pitchFamily="34" charset="0"/>
                <a:ea typeface="Calibri"/>
                <a:cs typeface="Calibri"/>
              </a:rPr>
              <a:t>and equity)?</a:t>
            </a:r>
          </a:p>
        </p:txBody>
      </p:sp>
    </p:spTree>
    <p:extLst>
      <p:ext uri="{BB962C8B-B14F-4D97-AF65-F5344CB8AC3E}">
        <p14:creationId xmlns:p14="http://schemas.microsoft.com/office/powerpoint/2010/main" val="34164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dirty="0">
                <a:cs typeface="Calibri Light"/>
              </a:rPr>
              <a:t>Activity 2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B92C3-AA25-5EBA-E9EF-FC8565BF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433DB0-2ECD-ADA0-AD06-8A483C8C28AB}"/>
              </a:ext>
            </a:extLst>
          </p:cNvPr>
          <p:cNvSpPr txBox="1"/>
          <p:nvPr/>
        </p:nvSpPr>
        <p:spPr>
          <a:xfrm>
            <a:off x="517870" y="1992086"/>
            <a:ext cx="11158192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1000"/>
              </a:spcBef>
              <a:buAutoNum type="arabicPeriod"/>
            </a:pP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Choose four products or services that you use or consume every day (one per group member).</a:t>
            </a:r>
            <a:endParaRPr lang="en-US" sz="2000" dirty="0">
              <a:latin typeface="Century Gothic" panose="020B0502020202020204" pitchFamily="34" charset="0"/>
              <a:ea typeface="Calibri"/>
              <a:cs typeface="Calibri" panose="020F0502020204030204"/>
            </a:endParaRPr>
          </a:p>
          <a:p>
            <a:pPr marL="457200" indent="-457200">
              <a:spcBef>
                <a:spcPts val="1000"/>
              </a:spcBef>
              <a:buAutoNum type="arabicPeriod"/>
            </a:pP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Research to find out if the companies producing them are publicly traded on a stock exchange (TSX, CAC Paris, Dow Jones, Singapore). </a:t>
            </a:r>
            <a:endParaRPr lang="en-US" sz="2000" dirty="0">
              <a:latin typeface="Century Gothic" panose="020B0502020202020204" pitchFamily="34" charset="0"/>
              <a:ea typeface="Calibri"/>
              <a:cs typeface="Calibri"/>
            </a:endParaRPr>
          </a:p>
          <a:p>
            <a:pPr marL="457200" indent="-457200">
              <a:spcBef>
                <a:spcPts val="1000"/>
              </a:spcBef>
              <a:buAutoNum type="arabicPeriod"/>
            </a:pPr>
            <a:r>
              <a:rPr lang="en-US" sz="2000" dirty="0">
                <a:latin typeface="Century Gothic" panose="020B0502020202020204" pitchFamily="34" charset="0"/>
                <a:ea typeface="+mn-lt"/>
                <a:cs typeface="+mn-lt"/>
              </a:rPr>
              <a:t>Speculate about the level of risk that each stock carries, based on criteria such as demand for product, industry, strength of business, performance history, profits, etc.</a:t>
            </a:r>
          </a:p>
          <a:p>
            <a:pPr marL="457200" indent="-457200">
              <a:spcBef>
                <a:spcPts val="1000"/>
              </a:spcBef>
              <a:buAutoNum type="arabicPeriod"/>
            </a:pPr>
            <a:r>
              <a:rPr lang="en-US" sz="2000" dirty="0">
                <a:latin typeface="Century Gothic" panose="020B0502020202020204" pitchFamily="34" charset="0"/>
                <a:ea typeface="Calibri"/>
                <a:cs typeface="Calibri"/>
              </a:rPr>
              <a:t>Share with group members whether you would or would not invest in each stock, based on your individual risk tolerance and investment timeline.</a:t>
            </a:r>
          </a:p>
        </p:txBody>
      </p:sp>
    </p:spTree>
    <p:extLst>
      <p:ext uri="{BB962C8B-B14F-4D97-AF65-F5344CB8AC3E}">
        <p14:creationId xmlns:p14="http://schemas.microsoft.com/office/powerpoint/2010/main" val="2778555238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DarkSeedLeftStep">
      <a:dk1>
        <a:srgbClr val="000000"/>
      </a:dk1>
      <a:lt1>
        <a:srgbClr val="FFFFFF"/>
      </a:lt1>
      <a:dk2>
        <a:srgbClr val="1E301B"/>
      </a:dk2>
      <a:lt2>
        <a:srgbClr val="F1F0F3"/>
      </a:lt2>
      <a:accent1>
        <a:srgbClr val="85AE23"/>
      </a:accent1>
      <a:accent2>
        <a:srgbClr val="B4A118"/>
      </a:accent2>
      <a:accent3>
        <a:srgbClr val="E2802D"/>
      </a:accent3>
      <a:accent4>
        <a:srgbClr val="D1231C"/>
      </a:accent4>
      <a:accent5>
        <a:srgbClr val="E22D71"/>
      </a:accent5>
      <a:accent6>
        <a:srgbClr val="D11CAB"/>
      </a:accent6>
      <a:hlink>
        <a:srgbClr val="C34D66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386</Words>
  <Application>Microsoft Office PowerPoint</Application>
  <PresentationFormat>Widescreen</PresentationFormat>
  <Paragraphs>29</Paragraphs>
  <Slides>5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Bierstadt</vt:lpstr>
      <vt:lpstr>Calibri</vt:lpstr>
      <vt:lpstr>Century Gothic</vt:lpstr>
      <vt:lpstr>GestaltVTI</vt:lpstr>
      <vt:lpstr>Risk and Return Expectation</vt:lpstr>
      <vt:lpstr>Horse Racing</vt:lpstr>
      <vt:lpstr>Review: What is investment risk and investment return?</vt:lpstr>
      <vt:lpstr>Activity 1: Form groups of four. Each student is responsible for answering two of the questions below. You will then gather as a group and share your responses. </vt:lpstr>
      <vt:lpstr>Activity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Gagliardi, Monica</dc:creator>
  <cp:lastModifiedBy>Soriano, Sally</cp:lastModifiedBy>
  <cp:revision>120</cp:revision>
  <dcterms:created xsi:type="dcterms:W3CDTF">2023-10-22T21:01:04Z</dcterms:created>
  <dcterms:modified xsi:type="dcterms:W3CDTF">2024-08-29T21:17:40Z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873328-34e0-4f6c-84cb-dd757c63c1a0_Enabled">
    <vt:lpwstr>true</vt:lpwstr>
  </property>
  <property fmtid="{D5CDD505-2E9C-101B-9397-08002B2CF9AE}" pid="3" name="MSIP_Label_be873328-34e0-4f6c-84cb-dd757c63c1a0_SetDate">
    <vt:lpwstr>2023-11-01T18:04:36Z</vt:lpwstr>
  </property>
  <property fmtid="{D5CDD505-2E9C-101B-9397-08002B2CF9AE}" pid="4" name="MSIP_Label_be873328-34e0-4f6c-84cb-dd757c63c1a0_Method">
    <vt:lpwstr>Privileged</vt:lpwstr>
  </property>
  <property fmtid="{D5CDD505-2E9C-101B-9397-08002B2CF9AE}" pid="5" name="MSIP_Label_be873328-34e0-4f6c-84cb-dd757c63c1a0_Name">
    <vt:lpwstr>FIL-Internal</vt:lpwstr>
  </property>
  <property fmtid="{D5CDD505-2E9C-101B-9397-08002B2CF9AE}" pid="6" name="MSIP_Label_be873328-34e0-4f6c-84cb-dd757c63c1a0_SiteId">
    <vt:lpwstr>6b94db52-3791-432c-b97e-871411cd202e</vt:lpwstr>
  </property>
  <property fmtid="{D5CDD505-2E9C-101B-9397-08002B2CF9AE}" pid="7" name="MSIP_Label_be873328-34e0-4f6c-84cb-dd757c63c1a0_ActionId">
    <vt:lpwstr>ee0202de-5cf6-46c2-8a21-1c0b412b413b</vt:lpwstr>
  </property>
  <property fmtid="{D5CDD505-2E9C-101B-9397-08002B2CF9AE}" pid="8" name="MSIP_Label_be873328-34e0-4f6c-84cb-dd757c63c1a0_ContentBits">
    <vt:lpwstr>0</vt:lpwstr>
  </property>
</Properties>
</file>