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9"/>
  </p:notesMasterIdLst>
  <p:sldIdLst>
    <p:sldId id="281" r:id="rId2"/>
    <p:sldId id="278" r:id="rId3"/>
    <p:sldId id="306" r:id="rId4"/>
    <p:sldId id="311" r:id="rId5"/>
    <p:sldId id="326" r:id="rId6"/>
    <p:sldId id="322" r:id="rId7"/>
    <p:sldId id="32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29C636-1258-1300-6AF9-A1C07C859FB5}" name="Gagliardi, Monica" initials="GM" userId="S::monica.flores@fidelity.ca::403ed6f2-ccb6-4a32-97e9-f49bef3accc9" providerId="AD"/>
  <p188:author id="{DF88A69D-1FA6-9820-9E52-8F80F4157C52}" name="Young, Alexandra" initials="YA" userId="S::alexandra.young@fidelity.ca::352ee25d-62a0-42da-b6b2-af7e76994482" providerId="AD"/>
  <p188:author id="{E972F8CF-B59F-7B46-CD8D-153C09311A4D}" name="Gill, Ravina" initials="GR" userId="S::ravina.gill@fidelity.ca::4ab046ad-39f6-4281-85c3-6be506179019" providerId="AD"/>
  <p188:author id="{0A16D4D1-4734-95FF-367D-C374CF13C49F}" name="Ponce, Vanessa" initials="PV" userId="S::vanessa.ponce@fidelity.ca::30c8e74a-fa94-4ed1-b031-97ff44e964e5" providerId="AD"/>
  <p188:author id="{E34789F2-C444-EAB7-7B99-F93D7A14117D}" name="Darien Desroches" initials="DD" userId="c7371e85daf18b3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885"/>
    <a:srgbClr val="333F48"/>
    <a:srgbClr val="8BD3E6"/>
    <a:srgbClr val="F2A900"/>
    <a:srgbClr val="6ABD4A"/>
    <a:srgbClr val="85AE23"/>
    <a:srgbClr val="B9E5F0"/>
    <a:srgbClr val="A2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FB5EB5-666D-495C-8E3F-F04D8B72E206}" v="1" dt="2024-08-29T21:14:17.605"/>
    <p1510:client id="{D7507DB4-1F6C-45A7-81EE-11ADCAE3F850}" v="4" dt="2024-08-29T20:46:13.1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7397" autoAdjust="0"/>
    <p:restoredTop sz="94660"/>
  </p:normalViewPr>
  <p:slideViewPr>
    <p:cSldViewPr snapToGrid="0">
      <p:cViewPr varScale="1">
        <p:scale>
          <a:sx n="74" d="100"/>
          <a:sy n="74" d="100"/>
        </p:scale>
        <p:origin x="72"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444D-42D3-4CC0-927A-FF18E050527A}" type="datetimeFigureOut">
              <a:t>9/5/2024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96D0F3-C04C-4EB4-93F2-B3F04278AF65}" type="slidenum">
              <a:t>‹#›</a:t>
            </a:fld>
            <a:endParaRPr lang="en-US"/>
          </a:p>
        </p:txBody>
      </p:sp>
    </p:spTree>
    <p:extLst>
      <p:ext uri="{BB962C8B-B14F-4D97-AF65-F5344CB8AC3E}">
        <p14:creationId xmlns:p14="http://schemas.microsoft.com/office/powerpoint/2010/main" val="304859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2</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3</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21115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9481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7155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735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2883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Video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7" name="Rectangle 6">
            <a:extLst>
              <a:ext uri="{FF2B5EF4-FFF2-40B4-BE49-F238E27FC236}">
                <a16:creationId xmlns:a16="http://schemas.microsoft.com/office/drawing/2014/main" id="{722FD5A5-A16C-00DE-E581-0AFD83A16CAB}"/>
              </a:ext>
            </a:extLst>
          </p:cNvPr>
          <p:cNvSpPr/>
          <p:nvPr userDrawn="1"/>
        </p:nvSpPr>
        <p:spPr>
          <a:xfrm>
            <a:off x="0" y="2057400"/>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60826"/>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176990" y="995362"/>
            <a:ext cx="5027005"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a:prstGeom prst="rect">
            <a:avLst/>
          </a:prstGeo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82399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a:xfrm>
            <a:off x="6662168" y="969264"/>
            <a:ext cx="5021182" cy="487045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679775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76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ulle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517870" y="1991844"/>
            <a:ext cx="11158193" cy="4029786"/>
          </a:xfrm>
          <a:prstGeom prst="rect">
            <a:avLst/>
          </a:prstGeom>
        </p:spPr>
        <p:txBody>
          <a:bodyPr anchor="t" anchorCtr="0">
            <a:normAutofit/>
          </a:bodyPr>
          <a:lstStyle>
            <a:lvl1pPr marL="342900" indent="-342900" algn="l">
              <a:lnSpc>
                <a:spcPct val="100000"/>
              </a:lnSpc>
              <a:buClr>
                <a:srgbClr val="A2AAAD"/>
              </a:buClr>
              <a:buFont typeface="Arial" panose="020B0604020202020204" pitchFamily="34" charset="0"/>
              <a:buChar char="•"/>
              <a:defRPr sz="2500" i="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3544181888"/>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guide id="5" orient="horz" pos="125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a:xfrm>
            <a:off x="517869" y="1160463"/>
            <a:ext cx="11158193" cy="532370"/>
          </a:xfrm>
          <a:prstGeom prst="rect">
            <a:avLst/>
          </a:prstGeom>
        </p:spPr>
        <p:txBody>
          <a:bodyPr/>
          <a:lstStyle>
            <a:lvl1pPr>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9" name="TextBox 8">
            <a:extLst>
              <a:ext uri="{FF2B5EF4-FFF2-40B4-BE49-F238E27FC236}">
                <a16:creationId xmlns:a16="http://schemas.microsoft.com/office/drawing/2014/main" id="{184BBE33-EAC1-3B1E-8EFB-448124FA14AC}"/>
              </a:ext>
            </a:extLst>
          </p:cNvPr>
          <p:cNvSpPr txBox="1"/>
          <p:nvPr userDrawn="1"/>
        </p:nvSpPr>
        <p:spPr>
          <a:xfrm>
            <a:off x="552033" y="2009274"/>
            <a:ext cx="5247187" cy="4012113"/>
          </a:xfrm>
          <a:prstGeom prst="rect">
            <a:avLst/>
          </a:prstGeom>
          <a:noFill/>
        </p:spPr>
        <p:txBody>
          <a:bodyPr wrap="square" rtlCol="0">
            <a:spAutoFit/>
          </a:bodyPr>
          <a:lstStyle/>
          <a:p>
            <a:endParaRPr lang="en-US" dirty="0"/>
          </a:p>
        </p:txBody>
      </p:sp>
      <p:sp>
        <p:nvSpPr>
          <p:cNvPr id="13" name="Text Placeholder 12">
            <a:extLst>
              <a:ext uri="{FF2B5EF4-FFF2-40B4-BE49-F238E27FC236}">
                <a16:creationId xmlns:a16="http://schemas.microsoft.com/office/drawing/2014/main" id="{CAA535C0-5BE2-5A59-3D11-8ABCC9A62912}"/>
              </a:ext>
            </a:extLst>
          </p:cNvPr>
          <p:cNvSpPr>
            <a:spLocks noGrp="1"/>
          </p:cNvSpPr>
          <p:nvPr>
            <p:ph type="body" sz="quarter" idx="13"/>
          </p:nvPr>
        </p:nvSpPr>
        <p:spPr>
          <a:xfrm>
            <a:off x="517525" y="2128838"/>
            <a:ext cx="5184775" cy="38925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BB27B774-CAD3-DF42-BBF0-6DE55F243F01}"/>
              </a:ext>
            </a:extLst>
          </p:cNvPr>
          <p:cNvSpPr>
            <a:spLocks noGrp="1"/>
          </p:cNvSpPr>
          <p:nvPr>
            <p:ph type="body" sz="quarter" idx="14"/>
          </p:nvPr>
        </p:nvSpPr>
        <p:spPr>
          <a:xfrm>
            <a:off x="6497220" y="2128838"/>
            <a:ext cx="5184775" cy="3892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819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a:prstGeom prst="rect">
            <a:avLst/>
          </a:prstGeom>
        </p:spPr>
        <p:txBody>
          <a:bodyPr anchor="t">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a:prstGeom prst="rect">
            <a:avLst/>
          </a:prstGeo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18946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44314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0644494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1242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54605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a:prstGeom prst="rect">
            <a:avLst/>
          </a:prstGeo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34890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131757" y="6451599"/>
            <a:ext cx="637909" cy="169141"/>
          </a:xfrm>
          <a:prstGeom prst="rect">
            <a:avLst/>
          </a:prstGeom>
        </p:spPr>
        <p:txBody>
          <a:bodyPr vert="horz" lIns="91440" tIns="45720" rIns="91440" bIns="45720" rtlCol="0" anchor="ctr"/>
          <a:lstStyle>
            <a:lvl1pPr algn="r">
              <a:defRPr sz="900">
                <a:solidFill>
                  <a:schemeClr val="tx1"/>
                </a:solidFill>
                <a:latin typeface="Century Gothic" panose="020B0502020202020204" pitchFamily="34" charset="0"/>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1" y="230284"/>
            <a:ext cx="1842447" cy="4666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2AAAD"/>
              </a:solidFill>
            </a:endParaRPr>
          </a:p>
        </p:txBody>
      </p:sp>
      <p:pic>
        <p:nvPicPr>
          <p:cNvPr id="10" name="Picture 9" descr="A blue and black logo&#10;&#10;Description automatically generated">
            <a:extLst>
              <a:ext uri="{FF2B5EF4-FFF2-40B4-BE49-F238E27FC236}">
                <a16:creationId xmlns:a16="http://schemas.microsoft.com/office/drawing/2014/main" id="{CD5AB2A9-403F-025D-C64F-BA17CAA50F3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17870" y="6277840"/>
            <a:ext cx="1600200" cy="342900"/>
          </a:xfrm>
          <a:prstGeom prst="rect">
            <a:avLst/>
          </a:prstGeom>
        </p:spPr>
      </p:pic>
      <p:pic>
        <p:nvPicPr>
          <p:cNvPr id="12" name="Picture 11" descr="A close-up of a black background&#10;&#10;Description automatically generated">
            <a:extLst>
              <a:ext uri="{FF2B5EF4-FFF2-40B4-BE49-F238E27FC236}">
                <a16:creationId xmlns:a16="http://schemas.microsoft.com/office/drawing/2014/main" id="{6F3DAC8A-A5F7-92FE-0813-D8E70B90A44C}"/>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997733" y="230284"/>
            <a:ext cx="1676397" cy="466685"/>
          </a:xfrm>
          <a:prstGeom prst="rect">
            <a:avLst/>
          </a:prstGeom>
        </p:spPr>
      </p:pic>
      <p:sp>
        <p:nvSpPr>
          <p:cNvPr id="13" name="TextBox 12">
            <a:extLst>
              <a:ext uri="{FF2B5EF4-FFF2-40B4-BE49-F238E27FC236}">
                <a16:creationId xmlns:a16="http://schemas.microsoft.com/office/drawing/2014/main" id="{1EBC3D8A-1F30-A2D6-D920-8223E6E639FB}"/>
              </a:ext>
            </a:extLst>
          </p:cNvPr>
          <p:cNvSpPr txBox="1"/>
          <p:nvPr userDrawn="1"/>
        </p:nvSpPr>
        <p:spPr>
          <a:xfrm>
            <a:off x="409433" y="278960"/>
            <a:ext cx="1433015" cy="369332"/>
          </a:xfrm>
          <a:prstGeom prst="rect">
            <a:avLst/>
          </a:prstGeom>
          <a:noFill/>
        </p:spPr>
        <p:txBody>
          <a:bodyPr wrap="square" rtlCol="0">
            <a:spAutoFit/>
          </a:bodyPr>
          <a:lstStyle/>
          <a:p>
            <a:r>
              <a:rPr lang="en-US" b="1" dirty="0">
                <a:solidFill>
                  <a:srgbClr val="333F48"/>
                </a:solidFill>
                <a:latin typeface="Century Gothic" panose="020B0502020202020204" pitchFamily="34" charset="0"/>
              </a:rPr>
              <a:t>Lesson 13</a:t>
            </a:r>
          </a:p>
        </p:txBody>
      </p:sp>
      <p:sp>
        <p:nvSpPr>
          <p:cNvPr id="2" name="TextBox 3">
            <a:extLst>
              <a:ext uri="{FF2B5EF4-FFF2-40B4-BE49-F238E27FC236}">
                <a16:creationId xmlns:a16="http://schemas.microsoft.com/office/drawing/2014/main" id="{FE154350-9464-F1D8-0063-E1645BDA7CA5}"/>
              </a:ext>
            </a:extLst>
          </p:cNvPr>
          <p:cNvSpPr txBox="1"/>
          <p:nvPr userDrawn="1"/>
        </p:nvSpPr>
        <p:spPr>
          <a:xfrm>
            <a:off x="2162331" y="6413058"/>
            <a:ext cx="6094520" cy="24622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1000" b="0" i="0" u="none" strike="noStrike" dirty="0">
                <a:solidFill>
                  <a:srgbClr val="222222"/>
                </a:solidFill>
                <a:effectLst/>
                <a:highlight>
                  <a:srgbClr val="FFFFFF"/>
                </a:highlight>
                <a:latin typeface="Century Gothic" panose="020B0502020202020204" pitchFamily="34" charset="0"/>
              </a:rPr>
              <a:t>© 2024 FIDELITY INVESTMENTS CANADA ULC            </a:t>
            </a:r>
            <a:r>
              <a:rPr lang="en-CA" sz="1000" b="0" i="0" u="none" strike="noStrike" dirty="0">
                <a:solidFill>
                  <a:srgbClr val="545454"/>
                </a:solidFill>
                <a:effectLst/>
                <a:latin typeface="Century Gothic" panose="020B0502020202020204" pitchFamily="34" charset="0"/>
              </a:rPr>
              <a:t>1816954-v202449</a:t>
            </a:r>
            <a:endParaRPr lang="en-US" sz="1000" dirty="0">
              <a:latin typeface="Century Gothic" panose="020B0502020202020204" pitchFamily="34" charset="0"/>
            </a:endParaRPr>
          </a:p>
        </p:txBody>
      </p:sp>
    </p:spTree>
    <p:extLst>
      <p:ext uri="{BB962C8B-B14F-4D97-AF65-F5344CB8AC3E}">
        <p14:creationId xmlns:p14="http://schemas.microsoft.com/office/powerpoint/2010/main" val="1281054387"/>
      </p:ext>
    </p:extLst>
  </p:cSld>
  <p:clrMap bg1="lt1" tx1="dk1" bg2="lt2" tx2="dk2" accent1="accent1" accent2="accent2" accent3="accent3" accent4="accent4" accent5="accent5" accent6="accent6" hlink="hlink" folHlink="folHlink"/>
  <p:sldLayoutIdLst>
    <p:sldLayoutId id="2147483713" r:id="rId1"/>
    <p:sldLayoutId id="2147483725"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hf hd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2" pos="325" userDrawn="1">
          <p15:clr>
            <a:srgbClr val="F26B43"/>
          </p15:clr>
        </p15:guide>
        <p15:guide id="3" pos="7355" userDrawn="1">
          <p15:clr>
            <a:srgbClr val="F26B43"/>
          </p15:clr>
        </p15:guide>
        <p15:guide id="4" orient="horz" pos="379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video" Target="https://www.youtube.com/embed/JHYFKmyCBws?feature=oembed"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nvPr>
        </p:nvSpPr>
        <p:spPr/>
        <p:txBody>
          <a:bodyPr>
            <a:noAutofit/>
          </a:bodyPr>
          <a:lstStyle/>
          <a:p>
            <a:r>
              <a:rPr lang="en-US" dirty="0"/>
              <a:t>Risk and Return Expectation</a:t>
            </a:r>
          </a:p>
        </p:txBody>
      </p:sp>
      <p:sp>
        <p:nvSpPr>
          <p:cNvPr id="3" name="TextBox 2">
            <a:extLst>
              <a:ext uri="{FF2B5EF4-FFF2-40B4-BE49-F238E27FC236}">
                <a16:creationId xmlns:a16="http://schemas.microsoft.com/office/drawing/2014/main" id="{6A9EBC07-E89A-480E-0B63-1C54B7A50807}"/>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nvPr>
        </p:nvSpPr>
        <p:spPr/>
        <p:txBody>
          <a:bodyPr/>
          <a:lstStyle/>
          <a:p>
            <a:fld id="{DFDF98CC-160E-494C-8C3C-8CDC5FA257DE}" type="slidenum">
              <a:rPr lang="en-US" smtClean="0"/>
              <a:t>1</a:t>
            </a:fld>
            <a:endParaRPr lang="en-US" dirty="0"/>
          </a:p>
        </p:txBody>
      </p:sp>
      <p:pic>
        <p:nvPicPr>
          <p:cNvPr id="8" name="Online Media 3" title="Money Gains: Risk &amp; Return Expectation">
            <a:hlinkClick r:id="" action="ppaction://media"/>
            <a:extLst>
              <a:ext uri="{FF2B5EF4-FFF2-40B4-BE49-F238E27FC236}">
                <a16:creationId xmlns:a16="http://schemas.microsoft.com/office/drawing/2014/main" id="{DF04DFD3-E7B2-2739-D546-2C8FE5882E3E}"/>
              </a:ext>
            </a:extLst>
          </p:cNvPr>
          <p:cNvPicPr>
            <a:picLocks noRot="1" noChangeAspect="1"/>
          </p:cNvPicPr>
          <p:nvPr>
            <a:videoFile r:link="rId1"/>
          </p:nvPr>
        </p:nvPicPr>
        <p:blipFill>
          <a:blip r:embed="rId3"/>
          <a:stretch>
            <a:fillRect/>
          </a:stretch>
        </p:blipFill>
        <p:spPr>
          <a:xfrm>
            <a:off x="3458936" y="2307340"/>
            <a:ext cx="5274128" cy="3433741"/>
          </a:xfrm>
          <a:prstGeom prst="rect">
            <a:avLst/>
          </a:prstGeom>
        </p:spPr>
      </p:pic>
    </p:spTree>
    <p:extLst>
      <p:ext uri="{BB962C8B-B14F-4D97-AF65-F5344CB8AC3E}">
        <p14:creationId xmlns:p14="http://schemas.microsoft.com/office/powerpoint/2010/main" val="1508753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dirty="0">
                <a:cs typeface="Calibri Light"/>
              </a:rPr>
              <a:t>Minds on</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6903" y="1930945"/>
            <a:ext cx="11158193" cy="4055518"/>
          </a:xfrm>
          <a:prstGeom prst="rect">
            <a:avLst/>
          </a:prstGeom>
        </p:spPr>
        <p:txBody>
          <a:bodyPr>
            <a:noAutofit/>
          </a:bodyPr>
          <a:lstStyle/>
          <a:p>
            <a:pPr marL="457200" indent="-457200">
              <a:spcBef>
                <a:spcPts val="700"/>
              </a:spcBef>
              <a:buAutoNum type="arabicPeriod"/>
            </a:pPr>
            <a:r>
              <a:rPr lang="en-US" sz="2000" dirty="0">
                <a:latin typeface="Century Gothic" panose="020B0502020202020204" pitchFamily="34" charset="0"/>
                <a:ea typeface="+mn-lt"/>
                <a:cs typeface="+mn-lt"/>
              </a:rPr>
              <a:t>In groups of two or three, choose one product each that you use or consume </a:t>
            </a:r>
            <a:br>
              <a:rPr lang="en-US" sz="2000" dirty="0">
                <a:latin typeface="Century Gothic" panose="020B0502020202020204" pitchFamily="34" charset="0"/>
                <a:ea typeface="+mn-lt"/>
                <a:cs typeface="+mn-lt"/>
              </a:rPr>
            </a:br>
            <a:r>
              <a:rPr lang="en-US" sz="2000" dirty="0">
                <a:latin typeface="Century Gothic" panose="020B0502020202020204" pitchFamily="34" charset="0"/>
                <a:ea typeface="+mn-lt"/>
                <a:cs typeface="+mn-lt"/>
              </a:rPr>
              <a:t>every day</a:t>
            </a:r>
            <a:endParaRPr lang="en-US" sz="2000" dirty="0">
              <a:latin typeface="Century Gothic" panose="020B0502020202020204" pitchFamily="34" charset="0"/>
              <a:cs typeface="Calibri" panose="020F0502020204030204"/>
            </a:endParaRPr>
          </a:p>
          <a:p>
            <a:pPr marL="457200" indent="-457200">
              <a:spcBef>
                <a:spcPts val="700"/>
              </a:spcBef>
              <a:buAutoNum type="arabicPeriod"/>
            </a:pPr>
            <a:r>
              <a:rPr lang="en-US" sz="2000" dirty="0">
                <a:latin typeface="Century Gothic" panose="020B0502020202020204" pitchFamily="34" charset="0"/>
                <a:ea typeface="+mn-lt"/>
                <a:cs typeface="+mn-lt"/>
              </a:rPr>
              <a:t>Research to find out if the companies producing it are publicly traded on a stock exchange (TSX, CAC Paris, Dow Jones, Singapore). </a:t>
            </a:r>
            <a:endParaRPr lang="en-US" sz="2000" dirty="0">
              <a:latin typeface="Century Gothic" panose="020B0502020202020204" pitchFamily="34" charset="0"/>
              <a:cs typeface="Calibri"/>
            </a:endParaRPr>
          </a:p>
          <a:p>
            <a:pPr marL="457200" indent="-457200">
              <a:spcBef>
                <a:spcPts val="700"/>
              </a:spcBef>
              <a:buAutoNum type="arabicPeriod"/>
            </a:pPr>
            <a:r>
              <a:rPr lang="en-US" sz="2000" dirty="0">
                <a:latin typeface="Century Gothic" panose="020B0502020202020204" pitchFamily="34" charset="0"/>
                <a:ea typeface="+mn-lt"/>
                <a:cs typeface="+mn-lt"/>
              </a:rPr>
              <a:t>As a group, speculate about the level of risk that each stock carries, based on criteria such as demand for product, industry, strength of business, performance history, profits, etc.</a:t>
            </a:r>
          </a:p>
          <a:p>
            <a:pPr marL="457200" indent="-457200">
              <a:spcBef>
                <a:spcPts val="700"/>
              </a:spcBef>
              <a:buAutoNum type="arabicPeriod"/>
            </a:pPr>
            <a:r>
              <a:rPr lang="en-US" sz="2000" dirty="0">
                <a:latin typeface="Century Gothic" panose="020B0502020202020204" pitchFamily="34" charset="0"/>
                <a:ea typeface="+mn-lt"/>
                <a:cs typeface="+mn-lt"/>
              </a:rPr>
              <a:t>Summarize your findings.</a:t>
            </a:r>
          </a:p>
          <a:p>
            <a:pPr marL="457200" indent="-457200">
              <a:spcBef>
                <a:spcPts val="700"/>
              </a:spcBef>
              <a:buAutoNum type="arabicPeriod"/>
            </a:pPr>
            <a:r>
              <a:rPr lang="en-US" sz="2000" dirty="0">
                <a:latin typeface="Century Gothic" panose="020B0502020202020204" pitchFamily="34" charset="0"/>
                <a:ea typeface="+mn-lt"/>
                <a:cs typeface="+mn-lt"/>
              </a:rPr>
              <a:t>Share your conclusions with the class.</a:t>
            </a:r>
          </a:p>
          <a:p>
            <a:pPr marL="457200" indent="-457200">
              <a:spcBef>
                <a:spcPts val="700"/>
              </a:spcBef>
              <a:buAutoNum type="arabicPeriod"/>
            </a:pPr>
            <a:r>
              <a:rPr lang="en-US" sz="2000" dirty="0">
                <a:latin typeface="Century Gothic" panose="020B0502020202020204" pitchFamily="34" charset="0"/>
                <a:cs typeface="Calibri"/>
              </a:rPr>
              <a:t>Class discussion.</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2</a:t>
            </a:fld>
            <a:endParaRPr lang="en-US"/>
          </a:p>
        </p:txBody>
      </p:sp>
    </p:spTree>
    <p:extLst>
      <p:ext uri="{BB962C8B-B14F-4D97-AF65-F5344CB8AC3E}">
        <p14:creationId xmlns:p14="http://schemas.microsoft.com/office/powerpoint/2010/main" val="1274760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ctrTitle"/>
          </p:nvPr>
        </p:nvSpPr>
        <p:spPr/>
        <p:txBody>
          <a:bodyPr/>
          <a:lstStyle/>
          <a:p>
            <a:r>
              <a:rPr lang="en-US" dirty="0">
                <a:cs typeface="Calibri Light"/>
              </a:rPr>
              <a:t>Review: What is investment risk and return?</a:t>
            </a:r>
            <a:endParaRPr lang="en-US" dirty="0"/>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3</a:t>
            </a:fld>
            <a:endParaRPr lang="en-US"/>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7870" y="2749553"/>
            <a:ext cx="5713413" cy="2336800"/>
          </a:xfrm>
          <a:prstGeom prst="rect">
            <a:avLst/>
          </a:prstGeom>
        </p:spPr>
        <p:txBody>
          <a:bodyPr>
            <a:noAutofit/>
          </a:bodyPr>
          <a:lstStyle/>
          <a:p>
            <a:pPr marL="342900" indent="-342900">
              <a:buClr>
                <a:schemeClr val="tx1"/>
              </a:buClr>
              <a:buFont typeface="Arial" panose="020B0604020202020204" pitchFamily="34" charset="0"/>
              <a:buChar char="•"/>
            </a:pPr>
            <a:r>
              <a:rPr lang="en-US" sz="2500" dirty="0">
                <a:latin typeface="Century Gothic" panose="020B0502020202020204" pitchFamily="34" charset="0"/>
              </a:rPr>
              <a:t>“Investment risk” refers to the uncertainty related to investing.</a:t>
            </a:r>
            <a:endParaRPr lang="en-US" sz="2500" dirty="0">
              <a:latin typeface="Century Gothic" panose="020B0502020202020204" pitchFamily="34" charset="0"/>
              <a:ea typeface="+mn-lt"/>
              <a:cs typeface="+mn-lt"/>
            </a:endParaRPr>
          </a:p>
          <a:p>
            <a:pPr marL="342900" indent="-342900">
              <a:buClr>
                <a:schemeClr val="tx1"/>
              </a:buClr>
              <a:buFont typeface="Arial" panose="020B0604020202020204" pitchFamily="34" charset="0"/>
              <a:buChar char="•"/>
            </a:pPr>
            <a:r>
              <a:rPr lang="en-US" sz="2500" dirty="0">
                <a:latin typeface="Century Gothic" panose="020B0502020202020204" pitchFamily="34" charset="0"/>
              </a:rPr>
              <a:t>“Returns” expresses how much a security increases or decreases over time.</a:t>
            </a:r>
          </a:p>
        </p:txBody>
      </p:sp>
      <p:sp>
        <p:nvSpPr>
          <p:cNvPr id="5" name="Oval 4">
            <a:extLst>
              <a:ext uri="{FF2B5EF4-FFF2-40B4-BE49-F238E27FC236}">
                <a16:creationId xmlns:a16="http://schemas.microsoft.com/office/drawing/2014/main" id="{70314D3F-B110-8443-AFDA-B15DD5E94B03}"/>
              </a:ext>
            </a:extLst>
          </p:cNvPr>
          <p:cNvSpPr/>
          <p:nvPr/>
        </p:nvSpPr>
        <p:spPr>
          <a:xfrm>
            <a:off x="7880103" y="2478501"/>
            <a:ext cx="3122779"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pic>
        <p:nvPicPr>
          <p:cNvPr id="4" name="Picture 3">
            <a:extLst>
              <a:ext uri="{FF2B5EF4-FFF2-40B4-BE49-F238E27FC236}">
                <a16:creationId xmlns:a16="http://schemas.microsoft.com/office/drawing/2014/main" id="{C9E3E1D2-5CDE-4843-B878-B19339E8815F}"/>
              </a:ext>
            </a:extLst>
          </p:cNvPr>
          <p:cNvPicPr>
            <a:picLocks noChangeAspect="1"/>
          </p:cNvPicPr>
          <p:nvPr/>
        </p:nvPicPr>
        <p:blipFill>
          <a:blip r:embed="rId3"/>
          <a:stretch>
            <a:fillRect/>
          </a:stretch>
        </p:blipFill>
        <p:spPr>
          <a:xfrm>
            <a:off x="8524068" y="3196200"/>
            <a:ext cx="1765956" cy="1618793"/>
          </a:xfrm>
          <a:prstGeom prst="rect">
            <a:avLst/>
          </a:prstGeom>
        </p:spPr>
      </p:pic>
    </p:spTree>
    <p:extLst>
      <p:ext uri="{BB962C8B-B14F-4D97-AF65-F5344CB8AC3E}">
        <p14:creationId xmlns:p14="http://schemas.microsoft.com/office/powerpoint/2010/main" val="2400053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dirty="0">
                <a:cs typeface="Calibri Light"/>
              </a:rPr>
              <a:t>Money Gains video</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4</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1992086"/>
            <a:ext cx="11158192" cy="2272417"/>
          </a:xfrm>
          <a:prstGeom prst="rect">
            <a:avLst/>
          </a:prstGeom>
          <a:noFill/>
        </p:spPr>
        <p:txBody>
          <a:bodyPr wrap="square">
            <a:spAutoFit/>
          </a:bodyPr>
          <a:lstStyle/>
          <a:p>
            <a:pPr marL="342900" indent="-342900">
              <a:spcBef>
                <a:spcPts val="1000"/>
              </a:spcBef>
              <a:buClr>
                <a:srgbClr val="A2AAAD"/>
              </a:buClr>
              <a:buFont typeface="Arial" panose="020B0604020202020204" pitchFamily="34" charset="0"/>
              <a:buChar char="•"/>
            </a:pPr>
            <a:r>
              <a:rPr lang="en-US" sz="2500" dirty="0">
                <a:latin typeface="Century Gothic" panose="020B0502020202020204" pitchFamily="34" charset="0"/>
                <a:ea typeface="+mn-lt"/>
                <a:cs typeface="+mn-lt"/>
              </a:rPr>
              <a:t>What is the relationship between risk and return?</a:t>
            </a:r>
            <a:endParaRPr lang="en-US" sz="2500" dirty="0">
              <a:latin typeface="Century Gothic" panose="020B0502020202020204" pitchFamily="34" charset="0"/>
              <a:cs typeface="Calibri" panose="020F0502020204030204"/>
            </a:endParaRPr>
          </a:p>
          <a:p>
            <a:pPr marL="342900" indent="-342900">
              <a:spcBef>
                <a:spcPts val="1000"/>
              </a:spcBef>
              <a:buClr>
                <a:srgbClr val="A2AAAD"/>
              </a:buClr>
              <a:buFont typeface="Arial" panose="020B0604020202020204" pitchFamily="34" charset="0"/>
              <a:buChar char="•"/>
            </a:pPr>
            <a:r>
              <a:rPr lang="en-US" sz="2500" dirty="0">
                <a:latin typeface="Century Gothic" panose="020B0502020202020204" pitchFamily="34" charset="0"/>
                <a:ea typeface="+mn-lt"/>
                <a:cs typeface="+mn-lt"/>
              </a:rPr>
              <a:t>Why is it important to match your risk with your investment time horizon?</a:t>
            </a:r>
            <a:endParaRPr lang="en-US" sz="2500" dirty="0">
              <a:latin typeface="Century Gothic" panose="020B0502020202020204" pitchFamily="34" charset="0"/>
              <a:cs typeface="Calibri"/>
            </a:endParaRPr>
          </a:p>
          <a:p>
            <a:pPr marL="342900" indent="-342900">
              <a:spcBef>
                <a:spcPts val="1000"/>
              </a:spcBef>
              <a:buClr>
                <a:srgbClr val="A2AAAD"/>
              </a:buClr>
              <a:buFont typeface="Arial" panose="020B0604020202020204" pitchFamily="34" charset="0"/>
              <a:buChar char="•"/>
            </a:pPr>
            <a:r>
              <a:rPr lang="en-US" sz="2500" dirty="0">
                <a:latin typeface="Century Gothic" panose="020B0502020202020204" pitchFamily="34" charset="0"/>
                <a:ea typeface="+mn-lt"/>
                <a:cs typeface="+mn-lt"/>
              </a:rPr>
              <a:t>Rank asset classes in order from least to most risky:  cash, government bonds, stocks, real estate.</a:t>
            </a:r>
            <a:endParaRPr lang="en-US" sz="2500" dirty="0">
              <a:latin typeface="Century Gothic" panose="020B0502020202020204" pitchFamily="34" charset="0"/>
              <a:cs typeface="Calibri"/>
            </a:endParaRPr>
          </a:p>
        </p:txBody>
      </p:sp>
    </p:spTree>
    <p:extLst>
      <p:ext uri="{BB962C8B-B14F-4D97-AF65-F5344CB8AC3E}">
        <p14:creationId xmlns:p14="http://schemas.microsoft.com/office/powerpoint/2010/main" val="3382428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dirty="0">
                <a:cs typeface="Calibri Light"/>
              </a:rPr>
              <a:t>Money Gains video</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5</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1992086"/>
            <a:ext cx="11158192" cy="3683060"/>
          </a:xfrm>
          <a:prstGeom prst="rect">
            <a:avLst/>
          </a:prstGeom>
          <a:noFill/>
        </p:spPr>
        <p:txBody>
          <a:bodyPr wrap="square">
            <a:spAutoFit/>
          </a:bodyPr>
          <a:lstStyle/>
          <a:p>
            <a:pPr marL="366713" indent="-366713">
              <a:spcBef>
                <a:spcPts val="1000"/>
              </a:spcBef>
              <a:buClr>
                <a:srgbClr val="A2AAAD"/>
              </a:buClr>
              <a:buFont typeface="Arial" panose="020B0604020202020204" pitchFamily="34" charset="0"/>
              <a:buChar char="•"/>
            </a:pPr>
            <a:r>
              <a:rPr lang="en-US" sz="2500" dirty="0">
                <a:latin typeface="Century Gothic" panose="020B0502020202020204" pitchFamily="34" charset="0"/>
                <a:ea typeface="+mn-lt"/>
                <a:cs typeface="+mn-lt"/>
              </a:rPr>
              <a:t>What is diversification, and why is it important?</a:t>
            </a:r>
            <a:endParaRPr lang="en-US" sz="2500" dirty="0">
              <a:latin typeface="Century Gothic" panose="020B0502020202020204" pitchFamily="34" charset="0"/>
              <a:cs typeface="Calibri" panose="020F0502020204030204"/>
            </a:endParaRPr>
          </a:p>
          <a:p>
            <a:pPr marL="366713" indent="-366713">
              <a:spcBef>
                <a:spcPts val="1000"/>
              </a:spcBef>
              <a:buClr>
                <a:srgbClr val="A2AAAD"/>
              </a:buClr>
              <a:buFont typeface="Arial" panose="020B0604020202020204" pitchFamily="34" charset="0"/>
              <a:buChar char="•"/>
            </a:pPr>
            <a:r>
              <a:rPr lang="en-US" sz="2500" dirty="0">
                <a:latin typeface="Century Gothic" panose="020B0502020202020204" pitchFamily="34" charset="0"/>
                <a:ea typeface="+mn-lt"/>
                <a:cs typeface="+mn-lt"/>
              </a:rPr>
              <a:t>Give an example of how not diversifying can cause you to lose more of your investment.</a:t>
            </a:r>
            <a:endParaRPr lang="en-US" sz="2500" dirty="0">
              <a:latin typeface="Century Gothic" panose="020B0502020202020204" pitchFamily="34" charset="0"/>
              <a:cs typeface="Calibri"/>
            </a:endParaRPr>
          </a:p>
          <a:p>
            <a:pPr marL="366713" indent="-366713">
              <a:spcBef>
                <a:spcPts val="1000"/>
              </a:spcBef>
              <a:buClr>
                <a:srgbClr val="A2AAAD"/>
              </a:buClr>
              <a:buFont typeface="Arial" panose="020B0604020202020204" pitchFamily="34" charset="0"/>
              <a:buChar char="•"/>
            </a:pPr>
            <a:r>
              <a:rPr lang="en-US" sz="2500" dirty="0">
                <a:latin typeface="Century Gothic" panose="020B0502020202020204" pitchFamily="34" charset="0"/>
                <a:ea typeface="+mn-lt"/>
                <a:cs typeface="+mn-lt"/>
              </a:rPr>
              <a:t>Fill in the blank:  Don’t put _____ your _____ in one __________.</a:t>
            </a:r>
            <a:endParaRPr lang="en-US" sz="2500" dirty="0">
              <a:latin typeface="Century Gothic" panose="020B0502020202020204" pitchFamily="34" charset="0"/>
              <a:cs typeface="Calibri"/>
            </a:endParaRPr>
          </a:p>
          <a:p>
            <a:pPr marL="366713" indent="-366713">
              <a:spcBef>
                <a:spcPts val="1000"/>
              </a:spcBef>
              <a:buClr>
                <a:srgbClr val="A2AAAD"/>
              </a:buClr>
              <a:buFont typeface="Arial" panose="020B0604020202020204" pitchFamily="34" charset="0"/>
              <a:buChar char="•"/>
            </a:pPr>
            <a:r>
              <a:rPr lang="en-US" sz="2500" dirty="0">
                <a:latin typeface="Century Gothic" panose="020B0502020202020204" pitchFamily="34" charset="0"/>
                <a:ea typeface="+mn-lt"/>
                <a:cs typeface="+mn-lt"/>
              </a:rPr>
              <a:t>What does it mean to have a portfolio that is 60% fixed income and 40% equities?</a:t>
            </a:r>
            <a:endParaRPr lang="en-US" sz="2500" dirty="0">
              <a:latin typeface="Century Gothic" panose="020B0502020202020204" pitchFamily="34" charset="0"/>
              <a:cs typeface="Calibri"/>
            </a:endParaRPr>
          </a:p>
          <a:p>
            <a:pPr marL="366713" indent="-366713">
              <a:spcBef>
                <a:spcPts val="1000"/>
              </a:spcBef>
              <a:buClr>
                <a:srgbClr val="A2AAAD"/>
              </a:buClr>
              <a:buFont typeface="Arial" panose="020B0604020202020204" pitchFamily="34" charset="0"/>
              <a:buChar char="•"/>
            </a:pPr>
            <a:r>
              <a:rPr lang="en-US" sz="2500" dirty="0">
                <a:latin typeface="Century Gothic" panose="020B0502020202020204" pitchFamily="34" charset="0"/>
                <a:ea typeface="+mn-lt"/>
                <a:cs typeface="+mn-lt"/>
              </a:rPr>
              <a:t>If you have a low risk tolerance, what might be a suitable portfolio allocation for you (in terms of fixed income and equity)?</a:t>
            </a:r>
            <a:endParaRPr lang="en-US" sz="2500" dirty="0">
              <a:latin typeface="Century Gothic" panose="020B0502020202020204" pitchFamily="34" charset="0"/>
              <a:cs typeface="Calibri"/>
            </a:endParaRPr>
          </a:p>
        </p:txBody>
      </p:sp>
    </p:spTree>
    <p:extLst>
      <p:ext uri="{BB962C8B-B14F-4D97-AF65-F5344CB8AC3E}">
        <p14:creationId xmlns:p14="http://schemas.microsoft.com/office/powerpoint/2010/main" val="341649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dirty="0">
                <a:cs typeface="Calibri Light"/>
              </a:rPr>
              <a:t>Your task</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6</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1992086"/>
            <a:ext cx="11158192" cy="3426579"/>
          </a:xfrm>
          <a:prstGeom prst="rect">
            <a:avLst/>
          </a:prstGeom>
          <a:noFill/>
        </p:spPr>
        <p:txBody>
          <a:bodyPr wrap="square">
            <a:spAutoFit/>
          </a:bodyPr>
          <a:lstStyle/>
          <a:p>
            <a:pPr marL="285750" indent="-285750">
              <a:spcBef>
                <a:spcPts val="1000"/>
              </a:spcBef>
              <a:buClr>
                <a:srgbClr val="A2AAAD"/>
              </a:buClr>
              <a:buFont typeface="Arial" panose="020B0604020202020204" pitchFamily="34" charset="0"/>
              <a:buChar char="•"/>
            </a:pPr>
            <a:r>
              <a:rPr lang="en-US" sz="2500" dirty="0">
                <a:latin typeface="Century Gothic" panose="020B0502020202020204" pitchFamily="34" charset="0"/>
                <a:ea typeface="+mn-lt"/>
                <a:cs typeface="+mn-lt"/>
              </a:rPr>
              <a:t>You will work in groups to analyze the risk level of two different investment portfolios, using the framework and example provided </a:t>
            </a:r>
            <a:br>
              <a:rPr lang="en-US" sz="2500" dirty="0">
                <a:latin typeface="Century Gothic" panose="020B0502020202020204" pitchFamily="34" charset="0"/>
                <a:ea typeface="+mn-lt"/>
                <a:cs typeface="+mn-lt"/>
              </a:rPr>
            </a:br>
            <a:r>
              <a:rPr lang="en-US" sz="2500" dirty="0">
                <a:latin typeface="Century Gothic" panose="020B0502020202020204" pitchFamily="34" charset="0"/>
                <a:ea typeface="+mn-lt"/>
                <a:cs typeface="+mn-lt"/>
              </a:rPr>
              <a:t>to aid you.</a:t>
            </a:r>
          </a:p>
          <a:p>
            <a:pPr marL="285750" indent="-285750">
              <a:spcBef>
                <a:spcPts val="1000"/>
              </a:spcBef>
              <a:buClr>
                <a:srgbClr val="A2AAAD"/>
              </a:buClr>
              <a:buFont typeface="Arial" panose="020B0604020202020204" pitchFamily="34" charset="0"/>
              <a:buChar char="•"/>
            </a:pPr>
            <a:r>
              <a:rPr lang="en-US" sz="2500" dirty="0">
                <a:latin typeface="Century Gothic" panose="020B0502020202020204" pitchFamily="34" charset="0"/>
                <a:ea typeface="+mn-lt"/>
                <a:cs typeface="+mn-lt"/>
              </a:rPr>
              <a:t>Analyze and discuss the risk and potential return for each scenario. Consider factors such as risk tolerance, investment time frame, market conditions and investment types.</a:t>
            </a:r>
          </a:p>
          <a:p>
            <a:pPr marL="285750" indent="-285750">
              <a:spcBef>
                <a:spcPts val="1000"/>
              </a:spcBef>
              <a:buClr>
                <a:srgbClr val="A2AAAD"/>
              </a:buClr>
              <a:buFont typeface="Arial" panose="020B0604020202020204" pitchFamily="34" charset="0"/>
              <a:buChar char="•"/>
            </a:pPr>
            <a:r>
              <a:rPr lang="en-US" sz="2500" dirty="0">
                <a:latin typeface="Century Gothic" panose="020B0502020202020204" pitchFamily="34" charset="0"/>
                <a:ea typeface="+mn-lt"/>
                <a:cs typeface="+mn-lt"/>
              </a:rPr>
              <a:t>Prepare to present your risk analysis in class the following day, with the aid of a PowerPoint.</a:t>
            </a:r>
            <a:endParaRPr lang="en-US" sz="2500" dirty="0">
              <a:latin typeface="Century Gothic" panose="020B0502020202020204" pitchFamily="34" charset="0"/>
              <a:cs typeface="Calibri"/>
            </a:endParaRPr>
          </a:p>
        </p:txBody>
      </p:sp>
    </p:spTree>
    <p:extLst>
      <p:ext uri="{BB962C8B-B14F-4D97-AF65-F5344CB8AC3E}">
        <p14:creationId xmlns:p14="http://schemas.microsoft.com/office/powerpoint/2010/main" val="2778555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dirty="0">
                <a:cs typeface="Calibri Light"/>
              </a:rPr>
              <a:t>Example</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7</a:t>
            </a:fld>
            <a:endParaRPr lang="en-US" dirty="0"/>
          </a:p>
        </p:txBody>
      </p:sp>
      <p:graphicFrame>
        <p:nvGraphicFramePr>
          <p:cNvPr id="5" name="Table 4">
            <a:extLst>
              <a:ext uri="{FF2B5EF4-FFF2-40B4-BE49-F238E27FC236}">
                <a16:creationId xmlns:a16="http://schemas.microsoft.com/office/drawing/2014/main" id="{6B8200DA-E09B-0AE7-0790-A0072B1FF26A}"/>
              </a:ext>
            </a:extLst>
          </p:cNvPr>
          <p:cNvGraphicFramePr>
            <a:graphicFrameLocks noGrp="1"/>
          </p:cNvGraphicFramePr>
          <p:nvPr>
            <p:extLst>
              <p:ext uri="{D42A27DB-BD31-4B8C-83A1-F6EECF244321}">
                <p14:modId xmlns:p14="http://schemas.microsoft.com/office/powerpoint/2010/main" val="1251420993"/>
              </p:ext>
            </p:extLst>
          </p:nvPr>
        </p:nvGraphicFramePr>
        <p:xfrm>
          <a:off x="652576" y="1992364"/>
          <a:ext cx="11023488" cy="3851225"/>
        </p:xfrm>
        <a:graphic>
          <a:graphicData uri="http://schemas.openxmlformats.org/drawingml/2006/table">
            <a:tbl>
              <a:tblPr firstRow="1" bandRow="1">
                <a:tableStyleId>{5C22544A-7EE6-4342-B048-85BDC9FD1C3A}</a:tableStyleId>
              </a:tblPr>
              <a:tblGrid>
                <a:gridCol w="2504962">
                  <a:extLst>
                    <a:ext uri="{9D8B030D-6E8A-4147-A177-3AD203B41FA5}">
                      <a16:colId xmlns:a16="http://schemas.microsoft.com/office/drawing/2014/main" val="148973809"/>
                    </a:ext>
                  </a:extLst>
                </a:gridCol>
                <a:gridCol w="2657475">
                  <a:extLst>
                    <a:ext uri="{9D8B030D-6E8A-4147-A177-3AD203B41FA5}">
                      <a16:colId xmlns:a16="http://schemas.microsoft.com/office/drawing/2014/main" val="795722063"/>
                    </a:ext>
                  </a:extLst>
                </a:gridCol>
                <a:gridCol w="3314700">
                  <a:extLst>
                    <a:ext uri="{9D8B030D-6E8A-4147-A177-3AD203B41FA5}">
                      <a16:colId xmlns:a16="http://schemas.microsoft.com/office/drawing/2014/main" val="2336605656"/>
                    </a:ext>
                  </a:extLst>
                </a:gridCol>
                <a:gridCol w="2546351">
                  <a:extLst>
                    <a:ext uri="{9D8B030D-6E8A-4147-A177-3AD203B41FA5}">
                      <a16:colId xmlns:a16="http://schemas.microsoft.com/office/drawing/2014/main" val="1194248098"/>
                    </a:ext>
                  </a:extLst>
                </a:gridCol>
              </a:tblGrid>
              <a:tr h="393649">
                <a:tc>
                  <a:txBody>
                    <a:bodyPr/>
                    <a:lstStyle/>
                    <a:p>
                      <a:r>
                        <a:rPr lang="en-US" sz="1800" dirty="0">
                          <a:solidFill>
                            <a:schemeClr val="tx1"/>
                          </a:solidFill>
                          <a:latin typeface="Century Gothic" panose="020B0502020202020204" pitchFamily="34" charset="0"/>
                        </a:rPr>
                        <a:t>Portfolio allocation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a:txBody>
                    <a:bodyPr/>
                    <a:lstStyle/>
                    <a:p>
                      <a:r>
                        <a:rPr lang="en-US" sz="1800" dirty="0">
                          <a:solidFill>
                            <a:schemeClr val="tx1"/>
                          </a:solidFill>
                          <a:latin typeface="Century Gothic" panose="020B0502020202020204" pitchFamily="34" charset="0"/>
                        </a:rPr>
                        <a:t>Risk classification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a:txBody>
                    <a:bodyPr/>
                    <a:lstStyle/>
                    <a:p>
                      <a:r>
                        <a:rPr lang="en-US" sz="1800" dirty="0">
                          <a:solidFill>
                            <a:schemeClr val="tx1"/>
                          </a:solidFill>
                          <a:latin typeface="Century Gothic" panose="020B0502020202020204" pitchFamily="34" charset="0"/>
                        </a:rPr>
                        <a:t>Rationale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a:txBody>
                    <a:bodyPr/>
                    <a:lstStyle/>
                    <a:p>
                      <a:r>
                        <a:rPr lang="en-US" sz="1800" dirty="0">
                          <a:solidFill>
                            <a:schemeClr val="tx1"/>
                          </a:solidFill>
                          <a:latin typeface="Century Gothic" panose="020B0502020202020204" pitchFamily="34" charset="0"/>
                        </a:rPr>
                        <a:t>Best suited for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extLst>
                  <a:ext uri="{0D108BD9-81ED-4DB2-BD59-A6C34878D82A}">
                    <a16:rowId xmlns:a16="http://schemas.microsoft.com/office/drawing/2014/main" val="786200475"/>
                  </a:ext>
                </a:extLst>
              </a:tr>
              <a:tr h="3457576">
                <a:tc>
                  <a:txBody>
                    <a:bodyPr/>
                    <a:lstStyle/>
                    <a:p>
                      <a:r>
                        <a:rPr lang="en-US" sz="1500" dirty="0">
                          <a:latin typeface="Century Gothic" panose="020B0502020202020204" pitchFamily="34" charset="0"/>
                        </a:rPr>
                        <a:t>Scenario 1: </a:t>
                      </a:r>
                    </a:p>
                    <a:p>
                      <a:r>
                        <a:rPr lang="en-US" sz="1500" dirty="0">
                          <a:latin typeface="Century Gothic" panose="020B0502020202020204" pitchFamily="34" charset="0"/>
                        </a:rPr>
                        <a:t>Asset allocation: </a:t>
                      </a:r>
                    </a:p>
                    <a:p>
                      <a:pPr marL="182563" indent="-182563">
                        <a:buClr>
                          <a:srgbClr val="A2AAAD"/>
                        </a:buClr>
                        <a:buFont typeface="Arial" panose="020B0604020202020204" pitchFamily="34" charset="0"/>
                        <a:buChar char="•"/>
                        <a:tabLst/>
                      </a:pPr>
                      <a:r>
                        <a:rPr lang="en-US" sz="1500" dirty="0">
                          <a:latin typeface="Century Gothic" panose="020B0502020202020204" pitchFamily="34" charset="0"/>
                        </a:rPr>
                        <a:t>70% Canadian government bonds</a:t>
                      </a:r>
                    </a:p>
                    <a:p>
                      <a:pPr marL="182563" indent="-182563">
                        <a:buClr>
                          <a:srgbClr val="A2AAAD"/>
                        </a:buClr>
                        <a:buFont typeface="Arial" panose="020B0604020202020204" pitchFamily="34" charset="0"/>
                        <a:buChar char="•"/>
                        <a:tabLst/>
                      </a:pPr>
                      <a:r>
                        <a:rPr lang="en-US" sz="1500" dirty="0">
                          <a:latin typeface="Century Gothic" panose="020B0502020202020204" pitchFamily="34" charset="0"/>
                        </a:rPr>
                        <a:t>20% Blue-chip </a:t>
                      </a:r>
                      <a:br>
                        <a:rPr lang="en-US" sz="1500" dirty="0">
                          <a:latin typeface="Century Gothic" panose="020B0502020202020204" pitchFamily="34" charset="0"/>
                        </a:rPr>
                      </a:br>
                      <a:r>
                        <a:rPr lang="en-US" sz="1500" dirty="0">
                          <a:latin typeface="Century Gothic" panose="020B0502020202020204" pitchFamily="34" charset="0"/>
                        </a:rPr>
                        <a:t>Canadian stocks </a:t>
                      </a:r>
                    </a:p>
                    <a:p>
                      <a:pPr marL="182563" indent="-182563">
                        <a:buClr>
                          <a:srgbClr val="A2AAAD"/>
                        </a:buClr>
                        <a:buFont typeface="Arial" panose="020B0604020202020204" pitchFamily="34" charset="0"/>
                        <a:buChar char="•"/>
                        <a:tabLst/>
                      </a:pPr>
                      <a:r>
                        <a:rPr lang="en-US" sz="1500" dirty="0">
                          <a:latin typeface="Century Gothic" panose="020B0502020202020204" pitchFamily="34" charset="0"/>
                        </a:rPr>
                        <a:t>10% Short-term </a:t>
                      </a:r>
                      <a:br>
                        <a:rPr lang="en-US" sz="1500" dirty="0">
                          <a:latin typeface="Century Gothic" panose="020B0502020202020204" pitchFamily="34" charset="0"/>
                        </a:rPr>
                      </a:br>
                      <a:r>
                        <a:rPr lang="en-US" sz="1500" dirty="0">
                          <a:latin typeface="Century Gothic" panose="020B0502020202020204" pitchFamily="34" charset="0"/>
                        </a:rPr>
                        <a:t>treasury bills or </a:t>
                      </a:r>
                      <a:br>
                        <a:rPr lang="en-US" sz="1500" dirty="0">
                          <a:latin typeface="Century Gothic" panose="020B0502020202020204" pitchFamily="34" charset="0"/>
                        </a:rPr>
                      </a:br>
                      <a:r>
                        <a:rPr lang="en-US" sz="1500" dirty="0">
                          <a:latin typeface="Century Gothic" panose="020B0502020202020204" pitchFamily="34" charset="0"/>
                        </a:rPr>
                        <a:t>money market funds. </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latin typeface="Century Gothic" panose="020B0502020202020204" pitchFamily="34" charset="0"/>
                        </a:rPr>
                        <a:t>Conservative portfolio: </a:t>
                      </a:r>
                      <a:br>
                        <a:rPr lang="en-US" sz="1500" dirty="0">
                          <a:latin typeface="Century Gothic" panose="020B0502020202020204" pitchFamily="34" charset="0"/>
                        </a:rPr>
                      </a:br>
                      <a:r>
                        <a:rPr lang="en-US" sz="1500" dirty="0">
                          <a:latin typeface="Century Gothic" panose="020B0502020202020204" pitchFamily="34" charset="0"/>
                        </a:rPr>
                        <a:t>Low risk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563" indent="-182563">
                        <a:buClr>
                          <a:srgbClr val="A2AAAD"/>
                        </a:buClr>
                        <a:buFont typeface="Arial" panose="020B0604020202020204" pitchFamily="34" charset="0"/>
                        <a:buChar char="•"/>
                        <a:tabLst/>
                      </a:pPr>
                      <a:r>
                        <a:rPr lang="en-US" sz="1500" dirty="0">
                          <a:latin typeface="Century Gothic" panose="020B0502020202020204" pitchFamily="34" charset="0"/>
                        </a:rPr>
                        <a:t>Bonds provide stability and regular interest income. </a:t>
                      </a:r>
                    </a:p>
                    <a:p>
                      <a:pPr marL="182563" indent="-182563">
                        <a:buClr>
                          <a:srgbClr val="A2AAAD"/>
                        </a:buClr>
                        <a:buFont typeface="Arial" panose="020B0604020202020204" pitchFamily="34" charset="0"/>
                        <a:buChar char="•"/>
                        <a:tabLst/>
                      </a:pPr>
                      <a:r>
                        <a:rPr lang="en-US" sz="1500" dirty="0">
                          <a:latin typeface="Century Gothic" panose="020B0502020202020204" pitchFamily="34" charset="0"/>
                        </a:rPr>
                        <a:t>Blue-chip Canadian stocks are established companies with a history of stability, and dividends provide some growth potential with lower volatility. </a:t>
                      </a:r>
                    </a:p>
                    <a:p>
                      <a:pPr marL="182563" indent="-182563">
                        <a:buClr>
                          <a:srgbClr val="A2AAAD"/>
                        </a:buClr>
                        <a:buFont typeface="Arial" panose="020B0604020202020204" pitchFamily="34" charset="0"/>
                        <a:buChar char="•"/>
                        <a:tabLst/>
                      </a:pPr>
                      <a:r>
                        <a:rPr lang="en-US" sz="1500" dirty="0">
                          <a:latin typeface="Century Gothic" panose="020B0502020202020204" pitchFamily="34" charset="0"/>
                        </a:rPr>
                        <a:t>Short-term treasury bills or money market funds are low risk, because they are backed by the government’s ability to tax and print money. The risk of default on Canadian treasury bills is extremely low.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latin typeface="Century Gothic" panose="020B0502020202020204" pitchFamily="34" charset="0"/>
                        </a:rPr>
                        <a:t>An investor with a low risk tolerance and/or a short investment timeline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5136353"/>
                  </a:ext>
                </a:extLst>
              </a:tr>
            </a:tbl>
          </a:graphicData>
        </a:graphic>
      </p:graphicFrame>
    </p:spTree>
    <p:extLst>
      <p:ext uri="{BB962C8B-B14F-4D97-AF65-F5344CB8AC3E}">
        <p14:creationId xmlns:p14="http://schemas.microsoft.com/office/powerpoint/2010/main" val="3980876154"/>
      </p:ext>
    </p:extLst>
  </p:cSld>
  <p:clrMapOvr>
    <a:masterClrMapping/>
  </p:clrMapOvr>
</p:sld>
</file>

<file path=ppt/theme/theme1.xml><?xml version="1.0" encoding="utf-8"?>
<a:theme xmlns:a="http://schemas.openxmlformats.org/drawingml/2006/main" name="GestaltVTI">
  <a:themeElements>
    <a:clrScheme name="AnalogousFromDarkSeedLeftStep">
      <a:dk1>
        <a:srgbClr val="000000"/>
      </a:dk1>
      <a:lt1>
        <a:srgbClr val="FFFFFF"/>
      </a:lt1>
      <a:dk2>
        <a:srgbClr val="1E301B"/>
      </a:dk2>
      <a:lt2>
        <a:srgbClr val="F1F0F3"/>
      </a:lt2>
      <a:accent1>
        <a:srgbClr val="85AE23"/>
      </a:accent1>
      <a:accent2>
        <a:srgbClr val="B4A118"/>
      </a:accent2>
      <a:accent3>
        <a:srgbClr val="E2802D"/>
      </a:accent3>
      <a:accent4>
        <a:srgbClr val="D1231C"/>
      </a:accent4>
      <a:accent5>
        <a:srgbClr val="E22D71"/>
      </a:accent5>
      <a:accent6>
        <a:srgbClr val="D11CAB"/>
      </a:accent6>
      <a:hlink>
        <a:srgbClr val="C34D66"/>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484</Words>
  <Application>Microsoft Office PowerPoint</Application>
  <PresentationFormat>Widescreen</PresentationFormat>
  <Paragraphs>49</Paragraphs>
  <Slides>7</Slides>
  <Notes>6</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Bierstadt</vt:lpstr>
      <vt:lpstr>Calibri</vt:lpstr>
      <vt:lpstr>Century Gothic</vt:lpstr>
      <vt:lpstr>GestaltVTI</vt:lpstr>
      <vt:lpstr>Risk and Return Expectation</vt:lpstr>
      <vt:lpstr>Minds on</vt:lpstr>
      <vt:lpstr>Review: What is investment risk and return?</vt:lpstr>
      <vt:lpstr>Money Gains video</vt:lpstr>
      <vt:lpstr>Money Gains video</vt:lpstr>
      <vt:lpstr>Your task</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Gagliardi, Monica</dc:creator>
  <cp:lastModifiedBy>Molinaro, Laura</cp:lastModifiedBy>
  <cp:revision>120</cp:revision>
  <dcterms:created xsi:type="dcterms:W3CDTF">2023-10-22T21:01:04Z</dcterms:created>
  <dcterms:modified xsi:type="dcterms:W3CDTF">2024-09-05T15:13:42Z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873328-34e0-4f6c-84cb-dd757c63c1a0_Enabled">
    <vt:lpwstr>true</vt:lpwstr>
  </property>
  <property fmtid="{D5CDD505-2E9C-101B-9397-08002B2CF9AE}" pid="3" name="MSIP_Label_be873328-34e0-4f6c-84cb-dd757c63c1a0_SetDate">
    <vt:lpwstr>2023-11-01T18:04:36Z</vt:lpwstr>
  </property>
  <property fmtid="{D5CDD505-2E9C-101B-9397-08002B2CF9AE}" pid="4" name="MSIP_Label_be873328-34e0-4f6c-84cb-dd757c63c1a0_Method">
    <vt:lpwstr>Privileged</vt:lpwstr>
  </property>
  <property fmtid="{D5CDD505-2E9C-101B-9397-08002B2CF9AE}" pid="5" name="MSIP_Label_be873328-34e0-4f6c-84cb-dd757c63c1a0_Name">
    <vt:lpwstr>FIL-Internal</vt:lpwstr>
  </property>
  <property fmtid="{D5CDD505-2E9C-101B-9397-08002B2CF9AE}" pid="6" name="MSIP_Label_be873328-34e0-4f6c-84cb-dd757c63c1a0_SiteId">
    <vt:lpwstr>6b94db52-3791-432c-b97e-871411cd202e</vt:lpwstr>
  </property>
  <property fmtid="{D5CDD505-2E9C-101B-9397-08002B2CF9AE}" pid="7" name="MSIP_Label_be873328-34e0-4f6c-84cb-dd757c63c1a0_ActionId">
    <vt:lpwstr>ee0202de-5cf6-46c2-8a21-1c0b412b413b</vt:lpwstr>
  </property>
  <property fmtid="{D5CDD505-2E9C-101B-9397-08002B2CF9AE}" pid="8" name="MSIP_Label_be873328-34e0-4f6c-84cb-dd757c63c1a0_ContentBits">
    <vt:lpwstr>0</vt:lpwstr>
  </property>
</Properties>
</file>