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4" r:id="rId1"/>
  </p:sldMasterIdLst>
  <p:notesMasterIdLst>
    <p:notesMasterId r:id="rId17"/>
  </p:notesMasterIdLst>
  <p:sldIdLst>
    <p:sldId id="281" r:id="rId2"/>
    <p:sldId id="279" r:id="rId3"/>
    <p:sldId id="278" r:id="rId4"/>
    <p:sldId id="306" r:id="rId5"/>
    <p:sldId id="308" r:id="rId6"/>
    <p:sldId id="321" r:id="rId7"/>
    <p:sldId id="311" r:id="rId8"/>
    <p:sldId id="322" r:id="rId9"/>
    <p:sldId id="323" r:id="rId10"/>
    <p:sldId id="324" r:id="rId11"/>
    <p:sldId id="285" r:id="rId12"/>
    <p:sldId id="313" r:id="rId13"/>
    <p:sldId id="299" r:id="rId14"/>
    <p:sldId id="314" r:id="rId15"/>
    <p:sldId id="325" r:id="rId1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7429C636-1258-1300-6AF9-A1C07C859FB5}" name="Gagliardi, Monica" initials="GM" userId="S::monica.flores@fidelity.ca::403ed6f2-ccb6-4a32-97e9-f49bef3accc9" providerId="AD"/>
  <p188:author id="{DF88A69D-1FA6-9820-9E52-8F80F4157C52}" name="Young, Alexandra" initials="YA" userId="S::alexandra.young@fidelity.ca::352ee25d-62a0-42da-b6b2-af7e76994482" providerId="AD"/>
  <p188:author id="{E972F8CF-B59F-7B46-CD8D-153C09311A4D}" name="Gill, Ravina" initials="GR" userId="S::ravina.gill@fidelity.ca::4ab046ad-39f6-4281-85c3-6be506179019" providerId="AD"/>
  <p188:author id="{0A16D4D1-4734-95FF-367D-C374CF13C49F}" name="Ponce, Vanessa" initials="PV" userId="S::vanessa.ponce@fidelity.ca::30c8e74a-fa94-4ed1-b031-97ff44e964e5" providerId="AD"/>
  <p188:author id="{E34789F2-C444-EAB7-7B99-F93D7A14117D}" name="Darien Desroches" initials="DD" userId="c7371e85daf18b3f" providerId="Windows Live"/>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05885"/>
    <a:srgbClr val="333F48"/>
    <a:srgbClr val="8BD3E6"/>
    <a:srgbClr val="F2A900"/>
    <a:srgbClr val="6ABD4A"/>
    <a:srgbClr val="85AE23"/>
    <a:srgbClr val="B9E5F0"/>
    <a:srgbClr val="A2AAA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97D702F-12AE-417E-A65E-068C26E448F0}" v="1" dt="2024-07-26T22:29:03.799"/>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5078" autoAdjust="0"/>
    <p:restoredTop sz="94660"/>
  </p:normalViewPr>
  <p:slideViewPr>
    <p:cSldViewPr snapToGrid="0">
      <p:cViewPr varScale="1">
        <p:scale>
          <a:sx n="108" d="100"/>
          <a:sy n="108" d="100"/>
        </p:scale>
        <p:origin x="132" y="2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microsoft.com/office/2018/10/relationships/authors" Target="authors.xml"/><Relationship Id="rId5" Type="http://schemas.openxmlformats.org/officeDocument/2006/relationships/slide" Target="slides/slide4.xml"/><Relationship Id="rId15" Type="http://schemas.openxmlformats.org/officeDocument/2006/relationships/slide" Target="slides/slide14.xml"/><Relationship Id="rId23"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oriano, Sally" userId="6a92a364-d3bc-4bd8-bbde-8990c7cf6201" providerId="ADAL" clId="{397D702F-12AE-417E-A65E-068C26E448F0}"/>
    <pc:docChg chg="modMainMaster">
      <pc:chgData name="Soriano, Sally" userId="6a92a364-d3bc-4bd8-bbde-8990c7cf6201" providerId="ADAL" clId="{397D702F-12AE-417E-A65E-068C26E448F0}" dt="2024-07-26T22:29:32.387" v="13" actId="20577"/>
      <pc:docMkLst>
        <pc:docMk/>
      </pc:docMkLst>
      <pc:sldMasterChg chg="addSp modSp mod">
        <pc:chgData name="Soriano, Sally" userId="6a92a364-d3bc-4bd8-bbde-8990c7cf6201" providerId="ADAL" clId="{397D702F-12AE-417E-A65E-068C26E448F0}" dt="2024-07-26T22:29:32.387" v="13" actId="20577"/>
        <pc:sldMasterMkLst>
          <pc:docMk/>
          <pc:sldMasterMk cId="1281054387" sldId="2147483724"/>
        </pc:sldMasterMkLst>
        <pc:spChg chg="add mod">
          <ac:chgData name="Soriano, Sally" userId="6a92a364-d3bc-4bd8-bbde-8990c7cf6201" providerId="ADAL" clId="{397D702F-12AE-417E-A65E-068C26E448F0}" dt="2024-07-26T22:29:32.387" v="13" actId="20577"/>
          <ac:spMkLst>
            <pc:docMk/>
            <pc:sldMasterMk cId="1281054387" sldId="2147483724"/>
            <ac:spMk id="2" creationId="{CE3D5DBF-12C9-FC26-4AB9-E6EC828881CC}"/>
          </ac:spMkLst>
        </pc:spChg>
      </pc:sldMasterChg>
    </pc:docChg>
  </pc:docChgLst>
  <pc:docChgLst>
    <pc:chgData name="Soriano, Sally" userId="6a92a364-d3bc-4bd8-bbde-8990c7cf6201" providerId="ADAL" clId="{003FF7A8-0889-47FD-9A55-909A3241E450}"/>
    <pc:docChg chg="custSel modSld">
      <pc:chgData name="Soriano, Sally" userId="6a92a364-d3bc-4bd8-bbde-8990c7cf6201" providerId="ADAL" clId="{003FF7A8-0889-47FD-9A55-909A3241E450}" dt="2024-07-26T22:34:58.393" v="0" actId="478"/>
      <pc:docMkLst>
        <pc:docMk/>
      </pc:docMkLst>
      <pc:sldChg chg="delSp mod">
        <pc:chgData name="Soriano, Sally" userId="6a92a364-d3bc-4bd8-bbde-8990c7cf6201" providerId="ADAL" clId="{003FF7A8-0889-47FD-9A55-909A3241E450}" dt="2024-07-26T22:34:58.393" v="0" actId="478"/>
        <pc:sldMkLst>
          <pc:docMk/>
          <pc:sldMk cId="4199469380" sldId="325"/>
        </pc:sldMkLst>
        <pc:spChg chg="del">
          <ac:chgData name="Soriano, Sally" userId="6a92a364-d3bc-4bd8-bbde-8990c7cf6201" providerId="ADAL" clId="{003FF7A8-0889-47FD-9A55-909A3241E450}" dt="2024-07-26T22:34:58.393" v="0" actId="478"/>
          <ac:spMkLst>
            <pc:docMk/>
            <pc:sldMk cId="4199469380" sldId="325"/>
            <ac:spMk id="4" creationId="{59B12413-D7ED-363E-4FE5-BF685C707669}"/>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A79444D-42D3-4CC0-927A-FF18E050527A}" type="datetimeFigureOut">
              <a:t>7/26/2024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996D0F3-C04C-4EB4-93F2-B3F04278AF65}" type="slidenum">
              <a:t>‹#›</a:t>
            </a:fld>
            <a:endParaRPr lang="en-US"/>
          </a:p>
        </p:txBody>
      </p:sp>
    </p:spTree>
    <p:extLst>
      <p:ext uri="{BB962C8B-B14F-4D97-AF65-F5344CB8AC3E}">
        <p14:creationId xmlns:p14="http://schemas.microsoft.com/office/powerpoint/2010/main" val="304859120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12857897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12</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326981385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14</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28673247"/>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55410819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3</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4</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42211151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5</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38335519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42"/>
        <p:cNvGrpSpPr/>
        <p:nvPr/>
      </p:nvGrpSpPr>
      <p:grpSpPr>
        <a:xfrm>
          <a:off x="0" y="0"/>
          <a:ext cx="0" cy="0"/>
          <a:chOff x="0" y="0"/>
          <a:chExt cx="0" cy="0"/>
        </a:xfrm>
      </p:grpSpPr>
      <p:sp>
        <p:nvSpPr>
          <p:cNvPr id="243" name="Google Shape;243;p4:notes"/>
          <p:cNvSpPr txBox="1"/>
          <p:nvPr/>
        </p:nvSpPr>
        <p:spPr>
          <a:xfrm>
            <a:off x="3884612" y="8685212"/>
            <a:ext cx="2971800" cy="457200"/>
          </a:xfrm>
          <a:prstGeom prst="rect">
            <a:avLst/>
          </a:prstGeom>
          <a:noFill/>
          <a:ln>
            <a:noFill/>
          </a:ln>
        </p:spPr>
        <p:txBody>
          <a:bodyPr spcFirstLastPara="1" wrap="square" lIns="91425" tIns="45700" rIns="91425" bIns="45700" anchor="b" anchorCtr="0">
            <a:noAutofit/>
          </a:bodyPr>
          <a:lstStyle/>
          <a:p>
            <a:pPr marL="0" marR="0" lvl="0" indent="0" algn="r" rtl="0">
              <a:lnSpc>
                <a:spcPct val="100000"/>
              </a:lnSpc>
              <a:spcBef>
                <a:spcPts val="0"/>
              </a:spcBef>
              <a:spcAft>
                <a:spcPts val="0"/>
              </a:spcAft>
              <a:buClr>
                <a:srgbClr val="000000"/>
              </a:buClr>
              <a:buSzPts val="1200"/>
              <a:buFont typeface="Arial"/>
              <a:buNone/>
            </a:pPr>
            <a:fld id="{00000000-1234-1234-1234-123412341234}" type="slidenum">
              <a:rPr lang="en-US" sz="1200" b="0" i="0" u="none">
                <a:solidFill>
                  <a:srgbClr val="000000"/>
                </a:solidFill>
                <a:latin typeface="Arial"/>
                <a:ea typeface="Arial"/>
                <a:cs typeface="Arial"/>
                <a:sym typeface="Arial"/>
              </a:rPr>
              <a:t>6</a:t>
            </a:fld>
            <a:endParaRPr/>
          </a:p>
        </p:txBody>
      </p:sp>
      <p:sp>
        <p:nvSpPr>
          <p:cNvPr id="244" name="Google Shape;244;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a:noFill/>
          </a:ln>
        </p:spPr>
      </p:sp>
      <p:sp>
        <p:nvSpPr>
          <p:cNvPr id="245" name="Google Shape;245;p4:notes"/>
          <p:cNvSpPr txBox="1">
            <a:spLocks noGrp="1"/>
          </p:cNvSpPr>
          <p:nvPr>
            <p:ph type="body" idx="1"/>
          </p:nvPr>
        </p:nvSpPr>
        <p:spPr>
          <a:xfrm>
            <a:off x="685800" y="4343400"/>
            <a:ext cx="5486400" cy="4114800"/>
          </a:xfrm>
          <a:prstGeom prst="rect">
            <a:avLst/>
          </a:prstGeom>
          <a:noFill/>
          <a:ln>
            <a:noFill/>
          </a:ln>
        </p:spPr>
        <p:txBody>
          <a:bodyPr spcFirstLastPara="1" wrap="square" lIns="91425" tIns="45700" rIns="91425" bIns="45700" anchor="t" anchorCtr="0">
            <a:noAutofit/>
          </a:bodyPr>
          <a:lstStyle/>
          <a:p>
            <a:pPr marL="0" lvl="0" indent="0" algn="l" rtl="0">
              <a:spcBef>
                <a:spcPts val="0"/>
              </a:spcBef>
              <a:spcAft>
                <a:spcPts val="0"/>
              </a:spcAft>
              <a:buNone/>
            </a:pPr>
            <a:endParaRPr/>
          </a:p>
        </p:txBody>
      </p:sp>
    </p:spTree>
    <p:extLst>
      <p:ext uri="{BB962C8B-B14F-4D97-AF65-F5344CB8AC3E}">
        <p14:creationId xmlns:p14="http://schemas.microsoft.com/office/powerpoint/2010/main" val="14828594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0294816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9073557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2641122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36"/>
        <p:cNvGrpSpPr/>
        <p:nvPr/>
      </p:nvGrpSpPr>
      <p:grpSpPr>
        <a:xfrm>
          <a:off x="0" y="0"/>
          <a:ext cx="0" cy="0"/>
          <a:chOff x="0" y="0"/>
          <a:chExt cx="0" cy="0"/>
        </a:xfrm>
      </p:grpSpPr>
      <p:sp>
        <p:nvSpPr>
          <p:cNvPr id="237" name="Google Shape;237;p3:notes"/>
          <p:cNvSpPr txBox="1">
            <a:spLocks noGrp="1"/>
          </p:cNvSpPr>
          <p:nvPr>
            <p:ph type="body" idx="1"/>
          </p:nvPr>
        </p:nvSpPr>
        <p:spPr>
          <a:xfrm>
            <a:off x="685800" y="4343400"/>
            <a:ext cx="5486400" cy="4114800"/>
          </a:xfrm>
          <a:prstGeom prst="rect">
            <a:avLst/>
          </a:prstGeom>
        </p:spPr>
        <p:txBody>
          <a:bodyPr spcFirstLastPara="1" wrap="square" lIns="91425" tIns="45700" rIns="91425" bIns="45700" anchor="t" anchorCtr="0">
            <a:noAutofit/>
          </a:bodyPr>
          <a:lstStyle/>
          <a:p>
            <a:pPr marL="0" lvl="0" indent="0" algn="l" rtl="0">
              <a:spcBef>
                <a:spcPts val="0"/>
              </a:spcBef>
              <a:spcAft>
                <a:spcPts val="0"/>
              </a:spcAft>
              <a:buNone/>
            </a:pPr>
            <a:endParaRPr/>
          </a:p>
        </p:txBody>
      </p:sp>
      <p:sp>
        <p:nvSpPr>
          <p:cNvPr id="238" name="Google Shape;238;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4172883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Intro Video Slid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
        <p:nvSpPr>
          <p:cNvPr id="7" name="Rectangle 6">
            <a:extLst>
              <a:ext uri="{FF2B5EF4-FFF2-40B4-BE49-F238E27FC236}">
                <a16:creationId xmlns:a16="http://schemas.microsoft.com/office/drawing/2014/main" id="{722FD5A5-A16C-00DE-E581-0AFD83A16CAB}"/>
              </a:ext>
            </a:extLst>
          </p:cNvPr>
          <p:cNvSpPr/>
          <p:nvPr userDrawn="1"/>
        </p:nvSpPr>
        <p:spPr>
          <a:xfrm>
            <a:off x="0" y="2057400"/>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31860826"/>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8B43-D1CE-43F4-A367-EF1FE9688913}"/>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Picture Placeholder 2">
            <a:extLst>
              <a:ext uri="{FF2B5EF4-FFF2-40B4-BE49-F238E27FC236}">
                <a16:creationId xmlns:a16="http://schemas.microsoft.com/office/drawing/2014/main" id="{E2B73978-8CDF-4C0E-ABA1-7291A0347362}"/>
              </a:ext>
            </a:extLst>
          </p:cNvPr>
          <p:cNvSpPr>
            <a:spLocks noGrp="1"/>
          </p:cNvSpPr>
          <p:nvPr>
            <p:ph type="pic" idx="1"/>
          </p:nvPr>
        </p:nvSpPr>
        <p:spPr>
          <a:xfrm>
            <a:off x="6176990" y="995362"/>
            <a:ext cx="5027005"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45BECC62-ED45-451E-BEC5-A03C6A554D26}"/>
              </a:ext>
            </a:extLst>
          </p:cNvPr>
          <p:cNvSpPr>
            <a:spLocks noGrp="1"/>
          </p:cNvSpPr>
          <p:nvPr>
            <p:ph type="body" sz="half" idx="2"/>
          </p:nvPr>
        </p:nvSpPr>
        <p:spPr>
          <a:xfrm>
            <a:off x="517870" y="3340442"/>
            <a:ext cx="5020948" cy="2528545"/>
          </a:xfrm>
          <a:prstGeom prst="rect">
            <a:avLst/>
          </a:prstGeom>
        </p:spPr>
        <p:txBody>
          <a:bodyPr>
            <a:normAutofit/>
          </a:bodyPr>
          <a:lstStyle>
            <a:lvl1pPr marL="0" indent="0">
              <a:buNone/>
              <a:defRPr sz="22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31A7A86-B983-4315-9312-936B4FCF75FE}"/>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1E2E88C0-25A5-46F9-AB35-EAD50E6B913C}"/>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A0F9EA8-45AD-478E-8606-9328245BC8A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8239963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DF6B8E-1D8E-4105-9BBB-D53AD24B7381}"/>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3825530-6629-4FEA-9670-EB21A2F5BA4F}"/>
              </a:ext>
            </a:extLst>
          </p:cNvPr>
          <p:cNvSpPr>
            <a:spLocks noGrp="1"/>
          </p:cNvSpPr>
          <p:nvPr>
            <p:ph type="body" orient="vert" idx="1"/>
          </p:nvPr>
        </p:nvSpPr>
        <p:spPr>
          <a:xfrm>
            <a:off x="6662168" y="969264"/>
            <a:ext cx="5021182" cy="487045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C664C7A-A73F-46F5-BC33-696671DAEEE7}"/>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512B3CC0-B649-4509-A4B6-DF9D20EFACE6}"/>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72CECCCA-3F2A-46F3-BF45-7C862FF1D752}"/>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679775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BD7BD47B-C187-494C-812F-46BE0040B915}"/>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Vertical Title 1">
            <a:extLst>
              <a:ext uri="{FF2B5EF4-FFF2-40B4-BE49-F238E27FC236}">
                <a16:creationId xmlns:a16="http://schemas.microsoft.com/office/drawing/2014/main" id="{5A50133B-2446-4168-AA17-6538910668FD}"/>
              </a:ext>
            </a:extLst>
          </p:cNvPr>
          <p:cNvSpPr>
            <a:spLocks noGrp="1"/>
          </p:cNvSpPr>
          <p:nvPr>
            <p:ph type="title" orient="vert"/>
          </p:nvPr>
        </p:nvSpPr>
        <p:spPr>
          <a:xfrm>
            <a:off x="6662168" y="996791"/>
            <a:ext cx="5011962" cy="4956928"/>
          </a:xfrm>
          <a:prstGeom prst="rect">
            <a:avLst/>
          </a:prstGeo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C006A9AD-2756-4C51-A958-6756301EB938}"/>
              </a:ext>
            </a:extLst>
          </p:cNvPr>
          <p:cNvSpPr>
            <a:spLocks noGrp="1"/>
          </p:cNvSpPr>
          <p:nvPr>
            <p:ph type="body" orient="vert" idx="1"/>
          </p:nvPr>
        </p:nvSpPr>
        <p:spPr>
          <a:xfrm>
            <a:off x="517870" y="996791"/>
            <a:ext cx="5021183" cy="4956928"/>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E42995D-CCEA-43AF-973B-8B6B56A567E8}"/>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2A4029CF-BA62-4CCD-956E-FFA0B37B8A3D}"/>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F2CE0B3D-96AB-41B3-ABDD-5B0DE863DAFC}"/>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12" name="Rectangle 11">
            <a:extLst>
              <a:ext uri="{FF2B5EF4-FFF2-40B4-BE49-F238E27FC236}">
                <a16:creationId xmlns:a16="http://schemas.microsoft.com/office/drawing/2014/main" id="{4618136A-0796-46EB-89BB-4C73C0258FE9}"/>
              </a:ext>
              <a:ext uri="{C183D7F6-B498-43B3-948B-1728B52AA6E4}">
                <adec:decorative xmlns:adec="http://schemas.microsoft.com/office/drawing/2017/decorative" val="1"/>
              </a:ext>
            </a:extLst>
          </p:cNvPr>
          <p:cNvSpPr/>
          <p:nvPr/>
        </p:nvSpPr>
        <p:spPr>
          <a:xfrm>
            <a:off x="6662168" y="6209925"/>
            <a:ext cx="5021183" cy="4571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947694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Bullets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B58E14-23EC-4C25-974C-48FA83988655}"/>
              </a:ext>
            </a:extLst>
          </p:cNvPr>
          <p:cNvSpPr>
            <a:spLocks noGrp="1"/>
          </p:cNvSpPr>
          <p:nvPr>
            <p:ph type="ctrTitle"/>
          </p:nvPr>
        </p:nvSpPr>
        <p:spPr>
          <a:xfrm>
            <a:off x="517870" y="1160463"/>
            <a:ext cx="11158193" cy="668337"/>
          </a:xfrm>
          <a:prstGeom prst="rect">
            <a:avLst/>
          </a:prstGeom>
        </p:spPr>
        <p:txBody>
          <a:bodyPr anchor="t" anchorCtr="0">
            <a:noAutofit/>
          </a:bodyPr>
          <a:lstStyle>
            <a:lvl1pPr algn="l">
              <a:defRPr sz="3200">
                <a:solidFill>
                  <a:srgbClr val="205885"/>
                </a:solidFill>
                <a:latin typeface="Century Gothic" panose="020B0502020202020204" pitchFamily="34" charset="0"/>
              </a:defRPr>
            </a:lvl1pPr>
          </a:lstStyle>
          <a:p>
            <a:r>
              <a:rPr lang="en-US" dirty="0"/>
              <a:t>Click to edit Master title style</a:t>
            </a:r>
          </a:p>
        </p:txBody>
      </p:sp>
      <p:sp>
        <p:nvSpPr>
          <p:cNvPr id="3" name="Subtitle 2">
            <a:extLst>
              <a:ext uri="{FF2B5EF4-FFF2-40B4-BE49-F238E27FC236}">
                <a16:creationId xmlns:a16="http://schemas.microsoft.com/office/drawing/2014/main" id="{2E9FEDD4-20A1-49F6-9E3E-0B26B426BB73}"/>
              </a:ext>
            </a:extLst>
          </p:cNvPr>
          <p:cNvSpPr>
            <a:spLocks noGrp="1"/>
          </p:cNvSpPr>
          <p:nvPr>
            <p:ph type="subTitle" idx="1"/>
          </p:nvPr>
        </p:nvSpPr>
        <p:spPr>
          <a:xfrm>
            <a:off x="517870" y="1991844"/>
            <a:ext cx="11158193" cy="4029786"/>
          </a:xfrm>
          <a:prstGeom prst="rect">
            <a:avLst/>
          </a:prstGeom>
        </p:spPr>
        <p:txBody>
          <a:bodyPr anchor="t" anchorCtr="0">
            <a:normAutofit/>
          </a:bodyPr>
          <a:lstStyle>
            <a:lvl1pPr marL="342900" indent="-342900" algn="l">
              <a:lnSpc>
                <a:spcPct val="100000"/>
              </a:lnSpc>
              <a:buClr>
                <a:srgbClr val="A2AAAD"/>
              </a:buClr>
              <a:buFont typeface="Arial" panose="020B0604020202020204" pitchFamily="34" charset="0"/>
              <a:buChar char="•"/>
              <a:defRPr sz="2500" i="0">
                <a:latin typeface="Century Gothic" panose="020B0502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6" name="Slide Number Placeholder 5">
            <a:extLst>
              <a:ext uri="{FF2B5EF4-FFF2-40B4-BE49-F238E27FC236}">
                <a16:creationId xmlns:a16="http://schemas.microsoft.com/office/drawing/2014/main" id="{E730D1AF-36B8-4BB8-BD6A-71194F7BC31C}"/>
              </a:ext>
            </a:extLst>
          </p:cNvPr>
          <p:cNvSpPr>
            <a:spLocks noGrp="1"/>
          </p:cNvSpPr>
          <p:nvPr>
            <p:ph type="sldNum" sz="quarter" idx="12"/>
          </p:nvPr>
        </p:nvSpPr>
        <p:spPr/>
        <p:txBody>
          <a:bodyPr/>
          <a:lstStyle/>
          <a:p>
            <a:fld id="{DFDF98CC-160E-494C-8C3C-8CDC5FA257DE}" type="slidenum">
              <a:rPr lang="en-US" smtClean="0"/>
              <a:t>‹#›</a:t>
            </a:fld>
            <a:endParaRPr lang="en-US" dirty="0"/>
          </a:p>
        </p:txBody>
      </p:sp>
    </p:spTree>
    <p:extLst>
      <p:ext uri="{BB962C8B-B14F-4D97-AF65-F5344CB8AC3E}">
        <p14:creationId xmlns:p14="http://schemas.microsoft.com/office/powerpoint/2010/main" val="3544181888"/>
      </p:ext>
    </p:extLst>
  </p:cSld>
  <p:clrMapOvr>
    <a:masterClrMapping/>
  </p:clrMapOvr>
  <p:extLst>
    <p:ext uri="{DCECCB84-F9BA-43D5-87BE-67443E8EF086}">
      <p15:sldGuideLst xmlns:p15="http://schemas.microsoft.com/office/powerpoint/2012/main">
        <p15:guide id="1" orient="horz" pos="3793" userDrawn="1">
          <p15:clr>
            <a:srgbClr val="FBAE40"/>
          </p15:clr>
        </p15:guide>
        <p15:guide id="2" pos="325" userDrawn="1">
          <p15:clr>
            <a:srgbClr val="FBAE40"/>
          </p15:clr>
        </p15:guide>
        <p15:guide id="3" orient="horz" pos="731" userDrawn="1">
          <p15:clr>
            <a:srgbClr val="FBAE40"/>
          </p15:clr>
        </p15:guide>
        <p15:guide id="4" pos="7355" userDrawn="1">
          <p15:clr>
            <a:srgbClr val="FBAE40"/>
          </p15:clr>
        </p15:guide>
        <p15:guide id="5" orient="horz" pos="1253"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D363D8A-C68D-4CF9-9D15-3E09BCC09F66}"/>
              </a:ext>
            </a:extLst>
          </p:cNvPr>
          <p:cNvSpPr>
            <a:spLocks noGrp="1"/>
          </p:cNvSpPr>
          <p:nvPr>
            <p:ph type="title"/>
          </p:nvPr>
        </p:nvSpPr>
        <p:spPr>
          <a:xfrm>
            <a:off x="517869" y="1160463"/>
            <a:ext cx="11158193" cy="532370"/>
          </a:xfrm>
          <a:prstGeom prst="rect">
            <a:avLst/>
          </a:prstGeom>
        </p:spPr>
        <p:txBody>
          <a:bodyPr/>
          <a:lstStyle>
            <a:lvl1pPr>
              <a:defRPr sz="3200">
                <a:solidFill>
                  <a:srgbClr val="205885"/>
                </a:solidFill>
                <a:latin typeface="Century Gothic" panose="020B0502020202020204" pitchFamily="34" charset="0"/>
              </a:defRPr>
            </a:lvl1pPr>
          </a:lstStyle>
          <a:p>
            <a:r>
              <a:rPr lang="en-US" dirty="0"/>
              <a:t>Click to edit Master title style</a:t>
            </a:r>
          </a:p>
        </p:txBody>
      </p:sp>
      <p:sp>
        <p:nvSpPr>
          <p:cNvPr id="6" name="Slide Number Placeholder 5">
            <a:extLst>
              <a:ext uri="{FF2B5EF4-FFF2-40B4-BE49-F238E27FC236}">
                <a16:creationId xmlns:a16="http://schemas.microsoft.com/office/drawing/2014/main" id="{D972A8B7-F430-4F4A-BB63-481F51E58800}"/>
              </a:ext>
            </a:extLst>
          </p:cNvPr>
          <p:cNvSpPr>
            <a:spLocks noGrp="1"/>
          </p:cNvSpPr>
          <p:nvPr>
            <p:ph type="sldNum" sz="quarter" idx="12"/>
          </p:nvPr>
        </p:nvSpPr>
        <p:spPr/>
        <p:txBody>
          <a:bodyPr/>
          <a:lstStyle/>
          <a:p>
            <a:fld id="{DFDF98CC-160E-494C-8C3C-8CDC5FA257DE}" type="slidenum">
              <a:rPr lang="en-US" smtClean="0"/>
              <a:t>‹#›</a:t>
            </a:fld>
            <a:endParaRPr lang="en-US"/>
          </a:p>
        </p:txBody>
      </p:sp>
      <p:sp>
        <p:nvSpPr>
          <p:cNvPr id="9" name="TextBox 8">
            <a:extLst>
              <a:ext uri="{FF2B5EF4-FFF2-40B4-BE49-F238E27FC236}">
                <a16:creationId xmlns:a16="http://schemas.microsoft.com/office/drawing/2014/main" id="{184BBE33-EAC1-3B1E-8EFB-448124FA14AC}"/>
              </a:ext>
            </a:extLst>
          </p:cNvPr>
          <p:cNvSpPr txBox="1"/>
          <p:nvPr userDrawn="1"/>
        </p:nvSpPr>
        <p:spPr>
          <a:xfrm>
            <a:off x="552033" y="2009274"/>
            <a:ext cx="5247187" cy="4012113"/>
          </a:xfrm>
          <a:prstGeom prst="rect">
            <a:avLst/>
          </a:prstGeom>
          <a:noFill/>
        </p:spPr>
        <p:txBody>
          <a:bodyPr wrap="square" rtlCol="0">
            <a:spAutoFit/>
          </a:bodyPr>
          <a:lstStyle/>
          <a:p>
            <a:endParaRPr lang="en-US" dirty="0"/>
          </a:p>
        </p:txBody>
      </p:sp>
      <p:sp>
        <p:nvSpPr>
          <p:cNvPr id="13" name="Text Placeholder 12">
            <a:extLst>
              <a:ext uri="{FF2B5EF4-FFF2-40B4-BE49-F238E27FC236}">
                <a16:creationId xmlns:a16="http://schemas.microsoft.com/office/drawing/2014/main" id="{CAA535C0-5BE2-5A59-3D11-8ABCC9A62912}"/>
              </a:ext>
            </a:extLst>
          </p:cNvPr>
          <p:cNvSpPr>
            <a:spLocks noGrp="1"/>
          </p:cNvSpPr>
          <p:nvPr>
            <p:ph type="body" sz="quarter" idx="13"/>
          </p:nvPr>
        </p:nvSpPr>
        <p:spPr>
          <a:xfrm>
            <a:off x="517525" y="2128838"/>
            <a:ext cx="5184775" cy="3892550"/>
          </a:xfrm>
          <a:prstGeom prst="rect">
            <a:avLst/>
          </a:prstGeom>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4" name="Text Placeholder 12">
            <a:extLst>
              <a:ext uri="{FF2B5EF4-FFF2-40B4-BE49-F238E27FC236}">
                <a16:creationId xmlns:a16="http://schemas.microsoft.com/office/drawing/2014/main" id="{BB27B774-CAD3-DF42-BBF0-6DE55F243F01}"/>
              </a:ext>
            </a:extLst>
          </p:cNvPr>
          <p:cNvSpPr>
            <a:spLocks noGrp="1"/>
          </p:cNvSpPr>
          <p:nvPr>
            <p:ph type="body" sz="quarter" idx="14"/>
          </p:nvPr>
        </p:nvSpPr>
        <p:spPr>
          <a:xfrm>
            <a:off x="6497220" y="2128838"/>
            <a:ext cx="5184775" cy="3892550"/>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1381900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77BAC1C-A332-4BA5-8C9C-FE0396C81619}"/>
              </a:ext>
            </a:extLst>
          </p:cNvPr>
          <p:cNvSpPr>
            <a:spLocks noGrp="1"/>
          </p:cNvSpPr>
          <p:nvPr>
            <p:ph type="title"/>
          </p:nvPr>
        </p:nvSpPr>
        <p:spPr>
          <a:xfrm>
            <a:off x="517870" y="978408"/>
            <a:ext cx="5020056" cy="4870974"/>
          </a:xfrm>
          <a:prstGeom prst="rect">
            <a:avLst/>
          </a:prstGeom>
        </p:spPr>
        <p:txBody>
          <a:bodyPr anchor="t">
            <a:normAutofit/>
          </a:bodyPr>
          <a:lstStyle>
            <a:lvl1pPr>
              <a:defRPr sz="5400"/>
            </a:lvl1pPr>
          </a:lstStyle>
          <a:p>
            <a:r>
              <a:rPr lang="en-US"/>
              <a:t>Click to edit Master title style</a:t>
            </a:r>
          </a:p>
        </p:txBody>
      </p:sp>
      <p:sp>
        <p:nvSpPr>
          <p:cNvPr id="3" name="Text Placeholder 2">
            <a:extLst>
              <a:ext uri="{FF2B5EF4-FFF2-40B4-BE49-F238E27FC236}">
                <a16:creationId xmlns:a16="http://schemas.microsoft.com/office/drawing/2014/main" id="{50D8D137-710E-4125-B5E9-F63E7F1C9C9D}"/>
              </a:ext>
            </a:extLst>
          </p:cNvPr>
          <p:cNvSpPr>
            <a:spLocks noGrp="1"/>
          </p:cNvSpPr>
          <p:nvPr>
            <p:ph type="body" idx="1"/>
          </p:nvPr>
        </p:nvSpPr>
        <p:spPr>
          <a:xfrm>
            <a:off x="6662167" y="3566639"/>
            <a:ext cx="5021183" cy="2279979"/>
          </a:xfrm>
          <a:prstGeom prst="rect">
            <a:avLst/>
          </a:prstGeom>
        </p:spPr>
        <p:txBody>
          <a:bodyPr anchor="b">
            <a:normAutofit/>
          </a:bodyPr>
          <a:lstStyle>
            <a:lvl1pPr marL="0" indent="0">
              <a:buNone/>
              <a:defRPr sz="2200" i="1">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6D5480C5-E9A6-425E-B050-03E444BE92C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5" name="Footer Placeholder 4">
            <a:extLst>
              <a:ext uri="{FF2B5EF4-FFF2-40B4-BE49-F238E27FC236}">
                <a16:creationId xmlns:a16="http://schemas.microsoft.com/office/drawing/2014/main" id="{951B4831-6C0B-4E0B-A341-91E4C5D36B79}"/>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6" name="Slide Number Placeholder 5">
            <a:extLst>
              <a:ext uri="{FF2B5EF4-FFF2-40B4-BE49-F238E27FC236}">
                <a16:creationId xmlns:a16="http://schemas.microsoft.com/office/drawing/2014/main" id="{BF011EE6-252D-46DD-94DF-C42657EF2CD9}"/>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18946977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604B06-C54A-4B7B-B6D1-436428EAF8E2}"/>
              </a:ext>
            </a:extLst>
          </p:cNvPr>
          <p:cNvSpPr>
            <a:spLocks noGrp="1"/>
          </p:cNvSpPr>
          <p:nvPr>
            <p:ph type="title"/>
          </p:nvPr>
        </p:nvSpPr>
        <p:spPr>
          <a:xfrm>
            <a:off x="517870" y="978408"/>
            <a:ext cx="5021182" cy="5207699"/>
          </a:xfrm>
          <a:prstGeom prst="rect">
            <a:avLst/>
          </a:prstGeom>
        </p:spPr>
        <p:txBody>
          <a:bodyPr/>
          <a:lstStyle/>
          <a:p>
            <a:r>
              <a:rPr lang="en-US"/>
              <a:t>Click to edit Master title style</a:t>
            </a:r>
          </a:p>
        </p:txBody>
      </p:sp>
      <p:sp>
        <p:nvSpPr>
          <p:cNvPr id="3" name="Content Placeholder 2">
            <a:extLst>
              <a:ext uri="{FF2B5EF4-FFF2-40B4-BE49-F238E27FC236}">
                <a16:creationId xmlns:a16="http://schemas.microsoft.com/office/drawing/2014/main" id="{E5723919-9A2F-4D97-8F31-6E35BD5975B0}"/>
              </a:ext>
            </a:extLst>
          </p:cNvPr>
          <p:cNvSpPr>
            <a:spLocks noGrp="1"/>
          </p:cNvSpPr>
          <p:nvPr>
            <p:ph sz="half" idx="1"/>
          </p:nvPr>
        </p:nvSpPr>
        <p:spPr>
          <a:xfrm>
            <a:off x="6063049" y="969264"/>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7F8DA345-F684-4BAA-A22C-E725B3A6037F}"/>
              </a:ext>
            </a:extLst>
          </p:cNvPr>
          <p:cNvSpPr>
            <a:spLocks noGrp="1"/>
          </p:cNvSpPr>
          <p:nvPr>
            <p:ph sz="half" idx="2"/>
          </p:nvPr>
        </p:nvSpPr>
        <p:spPr>
          <a:xfrm>
            <a:off x="6063049" y="3621849"/>
            <a:ext cx="5290751" cy="2555114"/>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6399C52-9753-45D8-9646-CF31BB01577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C2F95E57-622C-4199-940E-F5462E1AC44A}"/>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201B7592-00E8-41EF-B749-2A5EA8E460DA}"/>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144314968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BF4AA536-072F-4374-926E-17E038EC7E98}"/>
              </a:ext>
              <a:ext uri="{C183D7F6-B498-43B3-948B-1728B52AA6E4}">
                <adec:decorative xmlns:adec="http://schemas.microsoft.com/office/drawing/2017/decorative" val="1"/>
              </a:ext>
            </a:extLst>
          </p:cNvPr>
          <p:cNvSpPr/>
          <p:nvPr/>
        </p:nvSpPr>
        <p:spPr>
          <a:xfrm>
            <a:off x="0" y="0"/>
            <a:ext cx="12188952" cy="6857995"/>
          </a:xfrm>
          <a:prstGeom prst="rect">
            <a:avLst/>
          </a:prstGeom>
          <a:solidFill>
            <a:schemeClr val="bg2">
              <a:lumMod val="90000"/>
              <a:alpha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13" name="Rectangle 12">
            <a:extLst>
              <a:ext uri="{FF2B5EF4-FFF2-40B4-BE49-F238E27FC236}">
                <a16:creationId xmlns:a16="http://schemas.microsoft.com/office/drawing/2014/main" id="{A2291277-967B-4176-B40B-9EC360626994}"/>
              </a:ext>
            </a:extLst>
          </p:cNvPr>
          <p:cNvSpPr/>
          <p:nvPr/>
        </p:nvSpPr>
        <p:spPr>
          <a:xfrm>
            <a:off x="517869" y="508090"/>
            <a:ext cx="11155680" cy="149279"/>
          </a:xfrm>
          <a:prstGeom prst="rect">
            <a:avLst/>
          </a:prstGeom>
          <a:solidFill>
            <a:schemeClr val="tx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0" cap="none" spc="0">
              <a:ln w="0"/>
              <a:solidFill>
                <a:schemeClr val="tx1"/>
              </a:solidFill>
              <a:effectLst>
                <a:outerShdw blurRad="38100" dist="19050" dir="2700000" algn="tl" rotWithShape="0">
                  <a:schemeClr val="dk1">
                    <a:alpha val="40000"/>
                  </a:schemeClr>
                </a:outerShdw>
              </a:effectLst>
            </a:endParaRPr>
          </a:p>
        </p:txBody>
      </p:sp>
      <p:sp>
        <p:nvSpPr>
          <p:cNvPr id="2" name="Title 1">
            <a:extLst>
              <a:ext uri="{FF2B5EF4-FFF2-40B4-BE49-F238E27FC236}">
                <a16:creationId xmlns:a16="http://schemas.microsoft.com/office/drawing/2014/main" id="{FCB11C00-F7CB-4484-807A-D12745CD3CC8}"/>
              </a:ext>
            </a:extLst>
          </p:cNvPr>
          <p:cNvSpPr>
            <a:spLocks noGrp="1"/>
          </p:cNvSpPr>
          <p:nvPr>
            <p:ph type="title"/>
          </p:nvPr>
        </p:nvSpPr>
        <p:spPr>
          <a:xfrm>
            <a:off x="517869" y="978119"/>
            <a:ext cx="11165481" cy="1073056"/>
          </a:xfrm>
          <a:prstGeom prst="rect">
            <a:avLst/>
          </a:prstGeom>
        </p:spPr>
        <p:txBody>
          <a:bodyPr/>
          <a:lstStyle/>
          <a:p>
            <a:r>
              <a:rPr lang="en-US"/>
              <a:t>Click to edit Master title style</a:t>
            </a:r>
          </a:p>
        </p:txBody>
      </p:sp>
      <p:sp>
        <p:nvSpPr>
          <p:cNvPr id="3" name="Text Placeholder 2">
            <a:extLst>
              <a:ext uri="{FF2B5EF4-FFF2-40B4-BE49-F238E27FC236}">
                <a16:creationId xmlns:a16="http://schemas.microsoft.com/office/drawing/2014/main" id="{30FAAA6E-E243-48B3-9585-3C1420B3E19F}"/>
              </a:ext>
            </a:extLst>
          </p:cNvPr>
          <p:cNvSpPr>
            <a:spLocks noGrp="1"/>
          </p:cNvSpPr>
          <p:nvPr>
            <p:ph type="body" idx="1"/>
          </p:nvPr>
        </p:nvSpPr>
        <p:spPr>
          <a:xfrm>
            <a:off x="517870" y="2178908"/>
            <a:ext cx="5020056"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6ED01B8-0F2E-41A4-B21C-334393F6A677}"/>
              </a:ext>
            </a:extLst>
          </p:cNvPr>
          <p:cNvSpPr>
            <a:spLocks noGrp="1"/>
          </p:cNvSpPr>
          <p:nvPr>
            <p:ph sz="half" idx="2"/>
          </p:nvPr>
        </p:nvSpPr>
        <p:spPr>
          <a:xfrm>
            <a:off x="517870" y="2876085"/>
            <a:ext cx="5020056"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A89B23F-3E60-415A-9CE7-0928B5CFB2B3}"/>
              </a:ext>
            </a:extLst>
          </p:cNvPr>
          <p:cNvSpPr>
            <a:spLocks noGrp="1"/>
          </p:cNvSpPr>
          <p:nvPr>
            <p:ph type="body" sz="quarter" idx="3"/>
          </p:nvPr>
        </p:nvSpPr>
        <p:spPr>
          <a:xfrm>
            <a:off x="6662168" y="2178908"/>
            <a:ext cx="5021182" cy="654908"/>
          </a:xfrm>
          <a:prstGeom prst="rect">
            <a:avLst/>
          </a:prstGeom>
        </p:spPr>
        <p:txBody>
          <a:bodyPr anchor="b">
            <a:normAutofit/>
          </a:bodyPr>
          <a:lstStyle>
            <a:lvl1pPr marL="0" indent="0">
              <a:buNone/>
              <a:defRPr sz="2200" b="0" i="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A0223446-0CDC-402B-8D71-D9D29F6DFFCC}"/>
              </a:ext>
            </a:extLst>
          </p:cNvPr>
          <p:cNvSpPr>
            <a:spLocks noGrp="1"/>
          </p:cNvSpPr>
          <p:nvPr>
            <p:ph sz="quarter" idx="4"/>
          </p:nvPr>
        </p:nvSpPr>
        <p:spPr>
          <a:xfrm>
            <a:off x="6662168" y="2876085"/>
            <a:ext cx="5021182" cy="3322895"/>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02B77D3-C6EC-4FFD-9E10-24E1AC542019}"/>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8" name="Footer Placeholder 7">
            <a:extLst>
              <a:ext uri="{FF2B5EF4-FFF2-40B4-BE49-F238E27FC236}">
                <a16:creationId xmlns:a16="http://schemas.microsoft.com/office/drawing/2014/main" id="{209DF31B-BD07-4DC2-95C2-B77E51AAEFF7}"/>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9" name="Slide Number Placeholder 8">
            <a:extLst>
              <a:ext uri="{FF2B5EF4-FFF2-40B4-BE49-F238E27FC236}">
                <a16:creationId xmlns:a16="http://schemas.microsoft.com/office/drawing/2014/main" id="{C454CE5A-3A0A-4AAB-81D2-F1C20636E54C}"/>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06444940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216B8-52AB-412B-BBE7-B6BE698FA29B}"/>
              </a:ext>
            </a:extLst>
          </p:cNvPr>
          <p:cNvSpPr>
            <a:spLocks noGrp="1"/>
          </p:cNvSpPr>
          <p:nvPr>
            <p:ph type="title"/>
          </p:nvPr>
        </p:nvSpPr>
        <p:spPr>
          <a:xfrm>
            <a:off x="517870" y="978408"/>
            <a:ext cx="5021182" cy="4870457"/>
          </a:xfrm>
          <a:prstGeom prst="rect">
            <a:avLst/>
          </a:prstGeom>
        </p:spPr>
        <p:txBody>
          <a:bodyPr/>
          <a:lstStyle/>
          <a:p>
            <a:r>
              <a:rPr lang="en-US"/>
              <a:t>Click to edit Master title style</a:t>
            </a:r>
          </a:p>
        </p:txBody>
      </p:sp>
      <p:sp>
        <p:nvSpPr>
          <p:cNvPr id="3" name="Date Placeholder 2">
            <a:extLst>
              <a:ext uri="{FF2B5EF4-FFF2-40B4-BE49-F238E27FC236}">
                <a16:creationId xmlns:a16="http://schemas.microsoft.com/office/drawing/2014/main" id="{0BF779C3-9D19-467E-A5D2-0920834DA13C}"/>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4" name="Footer Placeholder 3">
            <a:extLst>
              <a:ext uri="{FF2B5EF4-FFF2-40B4-BE49-F238E27FC236}">
                <a16:creationId xmlns:a16="http://schemas.microsoft.com/office/drawing/2014/main" id="{8E272BB4-C8D8-4F74-9677-5AC979932A7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5" name="Slide Number Placeholder 4">
            <a:extLst>
              <a:ext uri="{FF2B5EF4-FFF2-40B4-BE49-F238E27FC236}">
                <a16:creationId xmlns:a16="http://schemas.microsoft.com/office/drawing/2014/main" id="{596B49B8-779F-4492-ABD9-96F0D042AC41}"/>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21242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3B976BF-9339-48D6-881A-280D15492E05}"/>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3" name="Footer Placeholder 2">
            <a:extLst>
              <a:ext uri="{FF2B5EF4-FFF2-40B4-BE49-F238E27FC236}">
                <a16:creationId xmlns:a16="http://schemas.microsoft.com/office/drawing/2014/main" id="{45277605-C9C8-432E-9662-D7D410B151D5}"/>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4" name="Slide Number Placeholder 3">
            <a:extLst>
              <a:ext uri="{FF2B5EF4-FFF2-40B4-BE49-F238E27FC236}">
                <a16:creationId xmlns:a16="http://schemas.microsoft.com/office/drawing/2014/main" id="{522432B6-4A12-46EF-98A7-B5D50BD516F0}"/>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5460501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5BF191C-AF68-4230-A7B2-F8F07B486EDC}"/>
              </a:ext>
            </a:extLst>
          </p:cNvPr>
          <p:cNvSpPr>
            <a:spLocks noGrp="1"/>
          </p:cNvSpPr>
          <p:nvPr>
            <p:ph type="title"/>
          </p:nvPr>
        </p:nvSpPr>
        <p:spPr>
          <a:xfrm>
            <a:off x="517870" y="978408"/>
            <a:ext cx="5020948" cy="2270641"/>
          </a:xfrm>
          <a:prstGeom prst="rect">
            <a:avLst/>
          </a:prstGeom>
        </p:spPr>
        <p:txBody>
          <a:bodyPr anchor="t">
            <a:noAutofit/>
          </a:bodyPr>
          <a:lstStyle>
            <a:lvl1pPr>
              <a:defRPr sz="4400"/>
            </a:lvl1pPr>
          </a:lstStyle>
          <a:p>
            <a:r>
              <a:rPr lang="en-US"/>
              <a:t>Click to edit Master title style</a:t>
            </a:r>
          </a:p>
        </p:txBody>
      </p:sp>
      <p:sp>
        <p:nvSpPr>
          <p:cNvPr id="3" name="Content Placeholder 2">
            <a:extLst>
              <a:ext uri="{FF2B5EF4-FFF2-40B4-BE49-F238E27FC236}">
                <a16:creationId xmlns:a16="http://schemas.microsoft.com/office/drawing/2014/main" id="{358F9F11-5FCF-4D7E-BA51-38CB84277DC9}"/>
              </a:ext>
            </a:extLst>
          </p:cNvPr>
          <p:cNvSpPr>
            <a:spLocks noGrp="1"/>
          </p:cNvSpPr>
          <p:nvPr>
            <p:ph idx="1"/>
          </p:nvPr>
        </p:nvSpPr>
        <p:spPr>
          <a:xfrm>
            <a:off x="6653182" y="987423"/>
            <a:ext cx="5020948" cy="4873625"/>
          </a:xfrm>
          <a:prstGeom prst="rect">
            <a:avLst/>
          </a:prstGeom>
        </p:spPr>
        <p:txBody>
          <a:bodyPr>
            <a:normAutofit/>
          </a:bodyPr>
          <a:lstStyle>
            <a:lvl1pPr>
              <a:defRPr sz="2000"/>
            </a:lvl1pPr>
            <a:lvl2pPr>
              <a:defRPr sz="1800"/>
            </a:lvl2pPr>
            <a:lvl3pPr>
              <a:defRPr sz="1600"/>
            </a:lvl3pPr>
            <a:lvl4pPr>
              <a:defRPr sz="1400"/>
            </a:lvl4pPr>
            <a:lvl5pPr>
              <a:defRPr sz="14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373B519B-06C0-41BC-95FB-FB1FE436375E}"/>
              </a:ext>
            </a:extLst>
          </p:cNvPr>
          <p:cNvSpPr>
            <a:spLocks noGrp="1"/>
          </p:cNvSpPr>
          <p:nvPr>
            <p:ph type="body" sz="half" idx="2"/>
          </p:nvPr>
        </p:nvSpPr>
        <p:spPr>
          <a:xfrm>
            <a:off x="517870" y="3361038"/>
            <a:ext cx="5020948" cy="2507949"/>
          </a:xfrm>
          <a:prstGeom prst="rect">
            <a:avLst/>
          </a:prstGeom>
        </p:spPr>
        <p:txBody>
          <a:bodyPr>
            <a:normAutofit/>
          </a:bodyPr>
          <a:lstStyle>
            <a:lvl1pPr marL="0" indent="0">
              <a:buNone/>
              <a:defRPr sz="2400" b="0" i="1"/>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B8B70C-015C-4832-AFF6-D033E022746B}"/>
              </a:ext>
            </a:extLst>
          </p:cNvPr>
          <p:cNvSpPr>
            <a:spLocks noGrp="1"/>
          </p:cNvSpPr>
          <p:nvPr>
            <p:ph type="dt" sz="half" idx="10"/>
          </p:nvPr>
        </p:nvSpPr>
        <p:spPr>
          <a:xfrm>
            <a:off x="517870" y="6420414"/>
            <a:ext cx="2743200" cy="365125"/>
          </a:xfrm>
          <a:prstGeom prst="rect">
            <a:avLst/>
          </a:prstGeom>
        </p:spPr>
        <p:txBody>
          <a:bodyPr/>
          <a:lstStyle/>
          <a:p>
            <a:endParaRPr lang="en-US"/>
          </a:p>
        </p:txBody>
      </p:sp>
      <p:sp>
        <p:nvSpPr>
          <p:cNvPr id="6" name="Footer Placeholder 5">
            <a:extLst>
              <a:ext uri="{FF2B5EF4-FFF2-40B4-BE49-F238E27FC236}">
                <a16:creationId xmlns:a16="http://schemas.microsoft.com/office/drawing/2014/main" id="{BEF1A6FB-8C14-46D1-90A5-0FF11DE78632}"/>
              </a:ext>
            </a:extLst>
          </p:cNvPr>
          <p:cNvSpPr>
            <a:spLocks noGrp="1"/>
          </p:cNvSpPr>
          <p:nvPr>
            <p:ph type="ftr" sz="quarter" idx="11"/>
          </p:nvPr>
        </p:nvSpPr>
        <p:spPr>
          <a:xfrm>
            <a:off x="1290030" y="1692833"/>
            <a:ext cx="4114800" cy="365125"/>
          </a:xfrm>
          <a:prstGeom prst="rect">
            <a:avLst/>
          </a:prstGeom>
        </p:spPr>
        <p:txBody>
          <a:bodyPr/>
          <a:lstStyle/>
          <a:p>
            <a:endParaRPr lang="en-US"/>
          </a:p>
        </p:txBody>
      </p:sp>
      <p:sp>
        <p:nvSpPr>
          <p:cNvPr id="7" name="Slide Number Placeholder 6">
            <a:extLst>
              <a:ext uri="{FF2B5EF4-FFF2-40B4-BE49-F238E27FC236}">
                <a16:creationId xmlns:a16="http://schemas.microsoft.com/office/drawing/2014/main" id="{6782C585-6FA1-4E94-9C1C-A1DEDE551086}"/>
              </a:ext>
            </a:extLst>
          </p:cNvPr>
          <p:cNvSpPr>
            <a:spLocks noGrp="1"/>
          </p:cNvSpPr>
          <p:nvPr>
            <p:ph type="sldNum" sz="quarter" idx="12"/>
          </p:nvPr>
        </p:nvSpPr>
        <p:spPr/>
        <p:txBody>
          <a:bodyPr/>
          <a:lstStyle/>
          <a:p>
            <a:fld id="{DFDF98CC-160E-494C-8C3C-8CDC5FA257DE}" type="slidenum">
              <a:rPr lang="en-US" smtClean="0"/>
              <a:t>‹#›</a:t>
            </a:fld>
            <a:endParaRPr lang="en-US"/>
          </a:p>
        </p:txBody>
      </p:sp>
    </p:spTree>
    <p:extLst>
      <p:ext uri="{BB962C8B-B14F-4D97-AF65-F5344CB8AC3E}">
        <p14:creationId xmlns:p14="http://schemas.microsoft.com/office/powerpoint/2010/main" val="33489075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 name="Slide Number Placeholder 5">
            <a:extLst>
              <a:ext uri="{FF2B5EF4-FFF2-40B4-BE49-F238E27FC236}">
                <a16:creationId xmlns:a16="http://schemas.microsoft.com/office/drawing/2014/main" id="{BCCF282A-DF4A-4A2D-9672-8F0F770A3F1A}"/>
              </a:ext>
            </a:extLst>
          </p:cNvPr>
          <p:cNvSpPr>
            <a:spLocks noGrp="1"/>
          </p:cNvSpPr>
          <p:nvPr>
            <p:ph type="sldNum" sz="quarter" idx="4"/>
          </p:nvPr>
        </p:nvSpPr>
        <p:spPr>
          <a:xfrm>
            <a:off x="11131757" y="6451599"/>
            <a:ext cx="637909" cy="169141"/>
          </a:xfrm>
          <a:prstGeom prst="rect">
            <a:avLst/>
          </a:prstGeom>
        </p:spPr>
        <p:txBody>
          <a:bodyPr vert="horz" lIns="91440" tIns="45720" rIns="91440" bIns="45720" rtlCol="0" anchor="ctr"/>
          <a:lstStyle>
            <a:lvl1pPr algn="r">
              <a:defRPr sz="900">
                <a:solidFill>
                  <a:schemeClr val="tx1"/>
                </a:solidFill>
                <a:latin typeface="Century Gothic" panose="020B0502020202020204" pitchFamily="34" charset="0"/>
              </a:defRPr>
            </a:lvl1pPr>
          </a:lstStyle>
          <a:p>
            <a:fld id="{DFDF98CC-160E-494C-8C3C-8CDC5FA257DE}" type="slidenum">
              <a:rPr lang="en-US" smtClean="0"/>
              <a:pPr/>
              <a:t>‹#›</a:t>
            </a:fld>
            <a:endParaRPr lang="en-US" dirty="0"/>
          </a:p>
        </p:txBody>
      </p:sp>
      <p:sp>
        <p:nvSpPr>
          <p:cNvPr id="14" name="Rectangle 13">
            <a:extLst>
              <a:ext uri="{FF2B5EF4-FFF2-40B4-BE49-F238E27FC236}">
                <a16:creationId xmlns:a16="http://schemas.microsoft.com/office/drawing/2014/main" id="{ADE57300-C7FF-4578-99A0-42B0295B123C}"/>
              </a:ext>
            </a:extLst>
          </p:cNvPr>
          <p:cNvSpPr/>
          <p:nvPr/>
        </p:nvSpPr>
        <p:spPr>
          <a:xfrm>
            <a:off x="1" y="230284"/>
            <a:ext cx="1842447" cy="466685"/>
          </a:xfrm>
          <a:prstGeom prst="rect">
            <a:avLst/>
          </a:prstGeom>
          <a:solidFill>
            <a:srgbClr val="F2A90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rgbClr val="A2AAAD"/>
              </a:solidFill>
            </a:endParaRPr>
          </a:p>
        </p:txBody>
      </p:sp>
      <p:pic>
        <p:nvPicPr>
          <p:cNvPr id="10" name="Picture 9" descr="A blue and black logo&#10;&#10;Description automatically generated">
            <a:extLst>
              <a:ext uri="{FF2B5EF4-FFF2-40B4-BE49-F238E27FC236}">
                <a16:creationId xmlns:a16="http://schemas.microsoft.com/office/drawing/2014/main" id="{CD5AB2A9-403F-025D-C64F-BA17CAA50F38}"/>
              </a:ext>
            </a:extLst>
          </p:cNvPr>
          <p:cNvPicPr>
            <a:picLocks noChangeAspect="1"/>
          </p:cNvPicPr>
          <p:nvPr userDrawn="1"/>
        </p:nvPicPr>
        <p:blipFill>
          <a:blip r:embed="rId14" cstate="print">
            <a:extLst>
              <a:ext uri="{28A0092B-C50C-407E-A947-70E740481C1C}">
                <a14:useLocalDpi xmlns:a14="http://schemas.microsoft.com/office/drawing/2010/main" val="0"/>
              </a:ext>
            </a:extLst>
          </a:blip>
          <a:stretch>
            <a:fillRect/>
          </a:stretch>
        </p:blipFill>
        <p:spPr>
          <a:xfrm>
            <a:off x="517870" y="6277840"/>
            <a:ext cx="1600200" cy="342900"/>
          </a:xfrm>
          <a:prstGeom prst="rect">
            <a:avLst/>
          </a:prstGeom>
        </p:spPr>
      </p:pic>
      <p:pic>
        <p:nvPicPr>
          <p:cNvPr id="12" name="Picture 11" descr="A close-up of a black background&#10;&#10;Description automatically generated">
            <a:extLst>
              <a:ext uri="{FF2B5EF4-FFF2-40B4-BE49-F238E27FC236}">
                <a16:creationId xmlns:a16="http://schemas.microsoft.com/office/drawing/2014/main" id="{6F3DAC8A-A5F7-92FE-0813-D8E70B90A44C}"/>
              </a:ext>
            </a:extLst>
          </p:cNvPr>
          <p:cNvPicPr>
            <a:picLocks noChangeAspect="1"/>
          </p:cNvPicPr>
          <p:nvPr userDrawn="1"/>
        </p:nvPicPr>
        <p:blipFill>
          <a:blip r:embed="rId15" cstate="print">
            <a:extLst>
              <a:ext uri="{28A0092B-C50C-407E-A947-70E740481C1C}">
                <a14:useLocalDpi xmlns:a14="http://schemas.microsoft.com/office/drawing/2010/main" val="0"/>
              </a:ext>
            </a:extLst>
          </a:blip>
          <a:stretch>
            <a:fillRect/>
          </a:stretch>
        </p:blipFill>
        <p:spPr>
          <a:xfrm>
            <a:off x="9997733" y="230284"/>
            <a:ext cx="1676397" cy="466685"/>
          </a:xfrm>
          <a:prstGeom prst="rect">
            <a:avLst/>
          </a:prstGeom>
        </p:spPr>
      </p:pic>
      <p:sp>
        <p:nvSpPr>
          <p:cNvPr id="13" name="TextBox 12">
            <a:extLst>
              <a:ext uri="{FF2B5EF4-FFF2-40B4-BE49-F238E27FC236}">
                <a16:creationId xmlns:a16="http://schemas.microsoft.com/office/drawing/2014/main" id="{1EBC3D8A-1F30-A2D6-D920-8223E6E639FB}"/>
              </a:ext>
            </a:extLst>
          </p:cNvPr>
          <p:cNvSpPr txBox="1"/>
          <p:nvPr userDrawn="1"/>
        </p:nvSpPr>
        <p:spPr>
          <a:xfrm>
            <a:off x="409433" y="278960"/>
            <a:ext cx="1433015" cy="369332"/>
          </a:xfrm>
          <a:prstGeom prst="rect">
            <a:avLst/>
          </a:prstGeom>
          <a:noFill/>
        </p:spPr>
        <p:txBody>
          <a:bodyPr wrap="square" rtlCol="0">
            <a:spAutoFit/>
          </a:bodyPr>
          <a:lstStyle/>
          <a:p>
            <a:r>
              <a:rPr lang="en-US" b="1" dirty="0">
                <a:solidFill>
                  <a:srgbClr val="333F48"/>
                </a:solidFill>
                <a:latin typeface="Century Gothic" panose="020B0502020202020204" pitchFamily="34" charset="0"/>
              </a:rPr>
              <a:t>Lesson 12</a:t>
            </a:r>
          </a:p>
        </p:txBody>
      </p:sp>
      <p:sp>
        <p:nvSpPr>
          <p:cNvPr id="2" name="TextBox 3">
            <a:extLst>
              <a:ext uri="{FF2B5EF4-FFF2-40B4-BE49-F238E27FC236}">
                <a16:creationId xmlns:a16="http://schemas.microsoft.com/office/drawing/2014/main" id="{CE3D5DBF-12C9-FC26-4AB9-E6EC828881CC}"/>
              </a:ext>
            </a:extLst>
          </p:cNvPr>
          <p:cNvSpPr txBox="1"/>
          <p:nvPr userDrawn="1"/>
        </p:nvSpPr>
        <p:spPr>
          <a:xfrm>
            <a:off x="2249750" y="6449290"/>
            <a:ext cx="6094520" cy="246221"/>
          </a:xfrm>
          <a:prstGeom prst="rect">
            <a:avLst/>
          </a:prstGeom>
          <a:noFill/>
        </p:spPr>
        <p:txBody>
          <a:bodyPr wrap="square">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CA" sz="1000" b="0" i="0" u="none" strike="noStrike" dirty="0">
                <a:solidFill>
                  <a:srgbClr val="222222"/>
                </a:solidFill>
                <a:effectLst/>
                <a:highlight>
                  <a:srgbClr val="FFFFFF"/>
                </a:highlight>
                <a:latin typeface="Century Gothic" panose="020B0502020202020204" pitchFamily="34" charset="0"/>
              </a:rPr>
              <a:t>© 2024 FIDELITY INVESTMENTS CANADA </a:t>
            </a:r>
            <a:r>
              <a:rPr lang="en-CA" sz="1000" b="0" i="0" u="none" strike="noStrike">
                <a:solidFill>
                  <a:srgbClr val="222222"/>
                </a:solidFill>
                <a:effectLst/>
                <a:highlight>
                  <a:srgbClr val="FFFFFF"/>
                </a:highlight>
                <a:latin typeface="Century Gothic" panose="020B0502020202020204" pitchFamily="34" charset="0"/>
              </a:rPr>
              <a:t>ULC            </a:t>
            </a:r>
            <a:r>
              <a:rPr lang="en-CA" sz="1000" b="0" i="0" u="none" strike="noStrike">
                <a:solidFill>
                  <a:srgbClr val="545454"/>
                </a:solidFill>
                <a:effectLst/>
                <a:latin typeface="Century Gothic" panose="020B0502020202020204" pitchFamily="34" charset="0"/>
              </a:rPr>
              <a:t>1805350-v2024412</a:t>
            </a:r>
            <a:endParaRPr lang="en-US" sz="1000" dirty="0">
              <a:latin typeface="Century Gothic" panose="020B0502020202020204" pitchFamily="34" charset="0"/>
            </a:endParaRPr>
          </a:p>
        </p:txBody>
      </p:sp>
    </p:spTree>
    <p:extLst>
      <p:ext uri="{BB962C8B-B14F-4D97-AF65-F5344CB8AC3E}">
        <p14:creationId xmlns:p14="http://schemas.microsoft.com/office/powerpoint/2010/main" val="1281054387"/>
      </p:ext>
    </p:extLst>
  </p:cSld>
  <p:clrMap bg1="lt1" tx1="dk1" bg2="lt2" tx2="dk2" accent1="accent1" accent2="accent2" accent3="accent3" accent4="accent4" accent5="accent5" accent6="accent6" hlink="hlink" folHlink="folHlink"/>
  <p:sldLayoutIdLst>
    <p:sldLayoutId id="2147483713" r:id="rId1"/>
    <p:sldLayoutId id="2147483725"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 id="2147483723" r:id="rId12"/>
  </p:sldLayoutIdLst>
  <p:hf hdr="0" dt="0"/>
  <p:txStyles>
    <p:titleStyle>
      <a:lvl1pPr algn="l" defTabSz="914400" rtl="0" eaLnBrk="1" latinLnBrk="0" hangingPunct="1">
        <a:lnSpc>
          <a:spcPct val="100000"/>
        </a:lnSpc>
        <a:spcBef>
          <a:spcPct val="0"/>
        </a:spcBef>
        <a:buNone/>
        <a:defRPr sz="5400" b="1" kern="1200">
          <a:solidFill>
            <a:schemeClr val="tx1"/>
          </a:solidFill>
          <a:latin typeface="+mj-lt"/>
          <a:ea typeface="+mj-ea"/>
          <a:cs typeface="+mj-cs"/>
        </a:defRPr>
      </a:lvl1pPr>
    </p:titleStyle>
    <p:bodyStyle>
      <a:lvl1pPr marL="0" indent="0" algn="l" defTabSz="914400" rtl="0" eaLnBrk="1" latinLnBrk="0" hangingPunct="1">
        <a:lnSpc>
          <a:spcPct val="110000"/>
        </a:lnSpc>
        <a:spcBef>
          <a:spcPts val="1000"/>
        </a:spcBef>
        <a:buFont typeface="Arial" panose="020B0604020202020204" pitchFamily="34" charset="0"/>
        <a:buNone/>
        <a:defRPr sz="2000" kern="1200">
          <a:solidFill>
            <a:schemeClr val="tx1"/>
          </a:solidFill>
          <a:latin typeface="+mn-lt"/>
          <a:ea typeface="+mn-ea"/>
          <a:cs typeface="+mn-cs"/>
        </a:defRPr>
      </a:lvl1pPr>
      <a:lvl2pPr marL="274320" indent="-274320" algn="l" defTabSz="914400" rtl="0" eaLnBrk="1" latinLnBrk="0" hangingPunct="1">
        <a:lnSpc>
          <a:spcPct val="110000"/>
        </a:lnSpc>
        <a:spcBef>
          <a:spcPts val="500"/>
        </a:spcBef>
        <a:buFont typeface="Arial" panose="020B0604020202020204" pitchFamily="34" charset="0"/>
        <a:buChar char="•"/>
        <a:defRPr sz="1800" kern="1200">
          <a:solidFill>
            <a:schemeClr val="tx1"/>
          </a:solidFill>
          <a:latin typeface="+mn-lt"/>
          <a:ea typeface="+mn-ea"/>
          <a:cs typeface="+mn-cs"/>
        </a:defRPr>
      </a:lvl2pPr>
      <a:lvl3pPr marL="274320" indent="0" algn="l" defTabSz="914400" rtl="0" eaLnBrk="1" latinLnBrk="0" hangingPunct="1">
        <a:lnSpc>
          <a:spcPct val="110000"/>
        </a:lnSpc>
        <a:spcBef>
          <a:spcPts val="500"/>
        </a:spcBef>
        <a:buFont typeface="Arial" panose="020B0604020202020204" pitchFamily="34" charset="0"/>
        <a:buNone/>
        <a:defRPr sz="1800" kern="1200">
          <a:solidFill>
            <a:schemeClr val="tx1"/>
          </a:solidFill>
          <a:latin typeface="+mn-lt"/>
          <a:ea typeface="+mn-ea"/>
          <a:cs typeface="+mn-cs"/>
        </a:defRPr>
      </a:lvl3pPr>
      <a:lvl4pPr marL="548640" indent="-274320" algn="l" defTabSz="914400" rtl="0" eaLnBrk="1" latinLnBrk="0" hangingPunct="1">
        <a:lnSpc>
          <a:spcPct val="110000"/>
        </a:lnSpc>
        <a:spcBef>
          <a:spcPts val="500"/>
        </a:spcBef>
        <a:buFont typeface="Arial" panose="020B0604020202020204" pitchFamily="34" charset="0"/>
        <a:buChar char="•"/>
        <a:defRPr sz="1600" kern="1200">
          <a:solidFill>
            <a:schemeClr val="tx1"/>
          </a:solidFill>
          <a:latin typeface="+mn-lt"/>
          <a:ea typeface="+mn-ea"/>
          <a:cs typeface="+mn-cs"/>
        </a:defRPr>
      </a:lvl4pPr>
      <a:lvl5pPr marL="548640" indent="0" algn="l" defTabSz="914400" rtl="0" eaLnBrk="1" latinLnBrk="0" hangingPunct="1">
        <a:lnSpc>
          <a:spcPct val="110000"/>
        </a:lnSpc>
        <a:spcBef>
          <a:spcPts val="500"/>
        </a:spcBef>
        <a:buFont typeface="Arial" panose="020B0604020202020204" pitchFamily="34" charset="0"/>
        <a:buNone/>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731" userDrawn="1">
          <p15:clr>
            <a:srgbClr val="F26B43"/>
          </p15:clr>
        </p15:guide>
        <p15:guide id="2" pos="325" userDrawn="1">
          <p15:clr>
            <a:srgbClr val="F26B43"/>
          </p15:clr>
        </p15:guide>
        <p15:guide id="3" pos="7355" userDrawn="1">
          <p15:clr>
            <a:srgbClr val="F26B43"/>
          </p15:clr>
        </p15:guide>
        <p15:guide id="4" orient="horz" pos="3793"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Layout" Target="../slideLayouts/slideLayout1.xml"/><Relationship Id="rId1" Type="http://schemas.openxmlformats.org/officeDocument/2006/relationships/video" Target="https://www.youtube.com/embed/wOKvv8GHpU0?start=3&amp;feature=oembed"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s://www.fidelity.ca/en/products/investmentfinder/?" TargetMode="External"/><Relationship Id="rId7" Type="http://schemas.openxmlformats.org/officeDocument/2006/relationships/image" Target="../media/image11.png"/><Relationship Id="rId2" Type="http://schemas.openxmlformats.org/officeDocument/2006/relationships/notesSlide" Target="../notesSlides/notesSlide12.xml"/><Relationship Id="rId1" Type="http://schemas.openxmlformats.org/officeDocument/2006/relationships/slideLayout" Target="../slideLayouts/slideLayout3.xml"/><Relationship Id="rId6" Type="http://schemas.openxmlformats.org/officeDocument/2006/relationships/image" Target="../media/image10.png"/><Relationship Id="rId5" Type="http://schemas.openxmlformats.org/officeDocument/2006/relationships/image" Target="../media/image9.png"/><Relationship Id="rId4" Type="http://schemas.openxmlformats.org/officeDocument/2006/relationships/image" Target="../media/image8.png"/></Relationships>
</file>

<file path=ppt/slides/_rels/slide15.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hyperlink" Target="https://docs.google.com/document/d/1sFK7f-YkG-I3ZAZFEpkvJE7A994uSkCSaSj0AH69kFo/edit?usp=sharin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3" Type="http://schemas.openxmlformats.org/officeDocument/2006/relationships/hyperlink" Target="https://www.fidelity.ca/en/volatilitytool/" TargetMode="External"/><Relationship Id="rId2" Type="http://schemas.openxmlformats.org/officeDocument/2006/relationships/notesSlide" Target="../notesSlides/notesSlide4.xml"/><Relationship Id="rId1" Type="http://schemas.openxmlformats.org/officeDocument/2006/relationships/slideLayout" Target="../slideLayouts/slideLayout3.xml"/><Relationship Id="rId5" Type="http://schemas.openxmlformats.org/officeDocument/2006/relationships/image" Target="../media/image7.png"/><Relationship Id="rId4" Type="http://schemas.openxmlformats.org/officeDocument/2006/relationships/image" Target="../media/image6.png"/></Relationships>
</file>

<file path=ppt/slides/_rels/slide6.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5.xml"/><Relationship Id="rId1" Type="http://schemas.openxmlformats.org/officeDocument/2006/relationships/slideLayout" Target="../slideLayouts/slideLayout3.xml"/><Relationship Id="rId4" Type="http://schemas.openxmlformats.org/officeDocument/2006/relationships/image" Target="../media/image7.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E4ADED-E4F4-96B4-771C-22B444389C6E}"/>
              </a:ext>
            </a:extLst>
          </p:cNvPr>
          <p:cNvSpPr>
            <a:spLocks noGrp="1"/>
          </p:cNvSpPr>
          <p:nvPr>
            <p:ph type="ctrTitle"/>
          </p:nvPr>
        </p:nvSpPr>
        <p:spPr/>
        <p:txBody>
          <a:bodyPr>
            <a:noAutofit/>
          </a:bodyPr>
          <a:lstStyle/>
          <a:p>
            <a:r>
              <a:rPr lang="en-US" dirty="0"/>
              <a:t>Investment Risk</a:t>
            </a:r>
          </a:p>
        </p:txBody>
      </p:sp>
      <p:sp>
        <p:nvSpPr>
          <p:cNvPr id="3" name="TextBox 2">
            <a:extLst>
              <a:ext uri="{FF2B5EF4-FFF2-40B4-BE49-F238E27FC236}">
                <a16:creationId xmlns:a16="http://schemas.microsoft.com/office/drawing/2014/main" id="{6A9EBC07-E89A-480E-0B63-1C54B7A50807}"/>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4" name="TextBox 3">
            <a:extLst>
              <a:ext uri="{FF2B5EF4-FFF2-40B4-BE49-F238E27FC236}">
                <a16:creationId xmlns:a16="http://schemas.microsoft.com/office/drawing/2014/main" id="{0AF1ADBB-F79D-BADA-AC9D-C2A8B61D7835}"/>
              </a:ext>
            </a:extLst>
          </p:cNvPr>
          <p:cNvSpPr txBox="1"/>
          <p:nvPr/>
        </p:nvSpPr>
        <p:spPr>
          <a:xfrm>
            <a:off x="4724400" y="3200400"/>
            <a:ext cx="2743200" cy="369332"/>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endParaRPr lang="en-US"/>
          </a:p>
        </p:txBody>
      </p:sp>
      <p:sp>
        <p:nvSpPr>
          <p:cNvPr id="6" name="Slide Number Placeholder 5">
            <a:extLst>
              <a:ext uri="{FF2B5EF4-FFF2-40B4-BE49-F238E27FC236}">
                <a16:creationId xmlns:a16="http://schemas.microsoft.com/office/drawing/2014/main" id="{62CE6CB1-45A9-C8FE-81D0-492E8B4ED968}"/>
              </a:ext>
            </a:extLst>
          </p:cNvPr>
          <p:cNvSpPr>
            <a:spLocks noGrp="1"/>
          </p:cNvSpPr>
          <p:nvPr>
            <p:ph type="sldNum" sz="quarter" idx="12"/>
          </p:nvPr>
        </p:nvSpPr>
        <p:spPr/>
        <p:txBody>
          <a:bodyPr/>
          <a:lstStyle/>
          <a:p>
            <a:fld id="{DFDF98CC-160E-494C-8C3C-8CDC5FA257DE}" type="slidenum">
              <a:rPr lang="en-US" smtClean="0"/>
              <a:t>1</a:t>
            </a:fld>
            <a:endParaRPr lang="en-US" dirty="0"/>
          </a:p>
        </p:txBody>
      </p:sp>
      <p:pic>
        <p:nvPicPr>
          <p:cNvPr id="5" name="Online Media 3" title="Money Gains: Investment Risk">
            <a:hlinkClick r:id="" action="ppaction://media"/>
            <a:extLst>
              <a:ext uri="{FF2B5EF4-FFF2-40B4-BE49-F238E27FC236}">
                <a16:creationId xmlns:a16="http://schemas.microsoft.com/office/drawing/2014/main" id="{6192404C-3F85-0A75-1213-42FE35A7693E}"/>
              </a:ext>
            </a:extLst>
          </p:cNvPr>
          <p:cNvPicPr>
            <a:picLocks noRot="1" noChangeAspect="1"/>
          </p:cNvPicPr>
          <p:nvPr>
            <a:videoFile r:link="rId1"/>
          </p:nvPr>
        </p:nvPicPr>
        <p:blipFill>
          <a:blip r:embed="rId3"/>
          <a:stretch>
            <a:fillRect/>
          </a:stretch>
        </p:blipFill>
        <p:spPr>
          <a:xfrm>
            <a:off x="3458936" y="2312081"/>
            <a:ext cx="5274128" cy="3429000"/>
          </a:xfrm>
          <a:prstGeom prst="rect">
            <a:avLst/>
          </a:prstGeom>
        </p:spPr>
      </p:pic>
    </p:spTree>
    <p:extLst>
      <p:ext uri="{BB962C8B-B14F-4D97-AF65-F5344CB8AC3E}">
        <p14:creationId xmlns:p14="http://schemas.microsoft.com/office/powerpoint/2010/main" val="150875302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fontScale="90000"/>
          </a:bodyPr>
          <a:lstStyle/>
          <a:p>
            <a:pPr>
              <a:buClr>
                <a:schemeClr val="dk2"/>
              </a:buClr>
              <a:buSzPts val="4400"/>
            </a:pPr>
            <a:r>
              <a:rPr lang="en-US" dirty="0">
                <a:ea typeface="Calibri Light"/>
                <a:cs typeface="Calibri Light"/>
              </a:rPr>
              <a:t>How is investment risk assessment like weather forecasting?</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10</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52595" y="1992086"/>
            <a:ext cx="4563416" cy="3993401"/>
          </a:xfrm>
          <a:prstGeom prst="rect">
            <a:avLst/>
          </a:prstGeom>
          <a:noFill/>
        </p:spPr>
        <p:txBody>
          <a:bodyPr wrap="square">
            <a:spAutoFit/>
          </a:bodyPr>
          <a:lstStyle/>
          <a:p>
            <a:pPr>
              <a:spcAft>
                <a:spcPts val="1500"/>
              </a:spcAft>
            </a:pPr>
            <a:r>
              <a:rPr lang="en-US" sz="2000" b="1" dirty="0">
                <a:solidFill>
                  <a:srgbClr val="333F48"/>
                </a:solidFill>
                <a:latin typeface="Century Gothic" panose="020B0502020202020204" pitchFamily="34" charset="0"/>
                <a:ea typeface="+mn-lt"/>
                <a:cs typeface="+mn-lt"/>
              </a:rPr>
              <a:t>Investment risk assessment</a:t>
            </a:r>
          </a:p>
          <a:p>
            <a:pPr marL="230188" indent="-230188">
              <a:buClr>
                <a:srgbClr val="A2AAAD"/>
              </a:buClr>
              <a:buFont typeface="Arial" panose="020B0604020202020204" pitchFamily="34" charset="0"/>
              <a:buChar char="•"/>
            </a:pPr>
            <a:r>
              <a:rPr lang="en-US" sz="1300" dirty="0">
                <a:latin typeface="Century Gothic" panose="020B0502020202020204" pitchFamily="34" charset="0"/>
                <a:ea typeface="+mn-lt"/>
                <a:cs typeface="+mn-lt"/>
              </a:rPr>
              <a:t>Analysis is of various factors such as market trends, economic indicators, and company performance. </a:t>
            </a:r>
          </a:p>
          <a:p>
            <a:pPr marL="230188" indent="-230188">
              <a:buClr>
                <a:srgbClr val="A2AAAD"/>
              </a:buClr>
              <a:buFont typeface="Arial" panose="020B0604020202020204" pitchFamily="34" charset="0"/>
              <a:buChar char="•"/>
            </a:pPr>
            <a:r>
              <a:rPr lang="en-US" sz="1300" dirty="0">
                <a:latin typeface="Century Gothic" panose="020B0502020202020204" pitchFamily="34" charset="0"/>
                <a:ea typeface="+mn-lt"/>
                <a:cs typeface="+mn-lt"/>
              </a:rPr>
              <a:t>Assigns probabilities to different potential outcomes.</a:t>
            </a:r>
            <a:endParaRPr lang="en-US" sz="1300" dirty="0">
              <a:latin typeface="Century Gothic" panose="020B0502020202020204" pitchFamily="34" charset="0"/>
              <a:ea typeface="Calibri"/>
              <a:cs typeface="Calibri"/>
            </a:endParaRPr>
          </a:p>
          <a:p>
            <a:pPr marL="230188" indent="-230188">
              <a:buClr>
                <a:srgbClr val="A2AAAD"/>
              </a:buClr>
              <a:buFont typeface="Arial" panose="020B0604020202020204" pitchFamily="34" charset="0"/>
              <a:buChar char="•"/>
            </a:pPr>
            <a:r>
              <a:rPr lang="en-US" sz="1300" dirty="0">
                <a:latin typeface="Century Gothic" panose="020B0502020202020204" pitchFamily="34" charset="0"/>
                <a:ea typeface="+mn-lt"/>
                <a:cs typeface="+mn-lt"/>
              </a:rPr>
              <a:t>Investors analyze financial statements, market trends and economic indicators to make informed decisions. </a:t>
            </a:r>
          </a:p>
          <a:p>
            <a:pPr marL="230188" indent="-230188">
              <a:buClr>
                <a:srgbClr val="A2AAAD"/>
              </a:buClr>
              <a:buFont typeface="Arial" panose="020B0604020202020204" pitchFamily="34" charset="0"/>
              <a:buChar char="•"/>
            </a:pPr>
            <a:r>
              <a:rPr lang="en-US" sz="1300" dirty="0">
                <a:latin typeface="Century Gothic" panose="020B0502020202020204" pitchFamily="34" charset="0"/>
                <a:ea typeface="+mn-lt"/>
                <a:cs typeface="+mn-lt"/>
              </a:rPr>
              <a:t>Uses past performance as a guide.</a:t>
            </a:r>
            <a:endParaRPr lang="en-US" sz="1300" dirty="0">
              <a:latin typeface="Century Gothic" panose="020B0502020202020204" pitchFamily="34" charset="0"/>
              <a:ea typeface="Calibri"/>
              <a:cs typeface="Calibri"/>
            </a:endParaRPr>
          </a:p>
          <a:p>
            <a:pPr marL="230188" indent="-230188">
              <a:buClr>
                <a:srgbClr val="A2AAAD"/>
              </a:buClr>
              <a:buFont typeface="Arial" panose="020B0604020202020204" pitchFamily="34" charset="0"/>
              <a:buChar char="•"/>
            </a:pPr>
            <a:r>
              <a:rPr lang="en-US" sz="1300" dirty="0">
                <a:latin typeface="Century Gothic" panose="020B0502020202020204" pitchFamily="34" charset="0"/>
                <a:ea typeface="+mn-lt"/>
                <a:cs typeface="+mn-lt"/>
              </a:rPr>
              <a:t>External factors, such as political events, economic policies or global market conditions, affect investment risks. </a:t>
            </a:r>
          </a:p>
          <a:p>
            <a:pPr marL="230188" indent="-230188">
              <a:buClr>
                <a:srgbClr val="A2AAAD"/>
              </a:buClr>
              <a:buFont typeface="Arial" panose="020B0604020202020204" pitchFamily="34" charset="0"/>
              <a:buChar char="•"/>
            </a:pPr>
            <a:r>
              <a:rPr lang="en-US" sz="1300" dirty="0">
                <a:latin typeface="Century Gothic" panose="020B0502020202020204" pitchFamily="34" charset="0"/>
                <a:ea typeface="+mn-lt"/>
                <a:cs typeface="+mn-lt"/>
              </a:rPr>
              <a:t>Need to continually monitor investments and adjust strategies based on changing market conditions. </a:t>
            </a:r>
          </a:p>
          <a:p>
            <a:pPr marL="230188" indent="-230188">
              <a:buClr>
                <a:srgbClr val="A2AAAD"/>
              </a:buClr>
              <a:buFont typeface="Arial" panose="020B0604020202020204" pitchFamily="34" charset="0"/>
              <a:buChar char="•"/>
            </a:pPr>
            <a:r>
              <a:rPr lang="en-US" sz="1300" dirty="0">
                <a:latin typeface="Century Gothic" panose="020B0502020202020204" pitchFamily="34" charset="0"/>
                <a:ea typeface="+mn-lt"/>
                <a:cs typeface="+mn-lt"/>
              </a:rPr>
              <a:t>Despite careful analysis, there is always a level of uncertainty in financial markets. Unexpected events, market reactions or changes in economic conditions can affect investment outcomes.</a:t>
            </a:r>
          </a:p>
        </p:txBody>
      </p:sp>
      <p:sp>
        <p:nvSpPr>
          <p:cNvPr id="3" name="TextBox 2">
            <a:extLst>
              <a:ext uri="{FF2B5EF4-FFF2-40B4-BE49-F238E27FC236}">
                <a16:creationId xmlns:a16="http://schemas.microsoft.com/office/drawing/2014/main" id="{5C0191DA-E0E3-B468-DED1-A2D28DED66C4}"/>
              </a:ext>
            </a:extLst>
          </p:cNvPr>
          <p:cNvSpPr txBox="1"/>
          <p:nvPr/>
        </p:nvSpPr>
        <p:spPr>
          <a:xfrm>
            <a:off x="6212617" y="1992086"/>
            <a:ext cx="4424520" cy="3993401"/>
          </a:xfrm>
          <a:prstGeom prst="rect">
            <a:avLst/>
          </a:prstGeom>
          <a:noFill/>
        </p:spPr>
        <p:txBody>
          <a:bodyPr wrap="square">
            <a:spAutoFit/>
          </a:bodyPr>
          <a:lstStyle/>
          <a:p>
            <a:pPr>
              <a:spcAft>
                <a:spcPts val="1500"/>
              </a:spcAft>
            </a:pPr>
            <a:r>
              <a:rPr lang="en-US" sz="2000" b="1" dirty="0">
                <a:solidFill>
                  <a:srgbClr val="333F48"/>
                </a:solidFill>
                <a:latin typeface="Century Gothic" panose="020B0502020202020204" pitchFamily="34" charset="0"/>
                <a:ea typeface="+mn-lt"/>
                <a:cs typeface="+mn-lt"/>
              </a:rPr>
              <a:t>Weather forecasting</a:t>
            </a:r>
            <a:endParaRPr lang="en-US" sz="2000" b="1" dirty="0">
              <a:solidFill>
                <a:srgbClr val="333F48"/>
              </a:solidFill>
              <a:latin typeface="Century Gothic" panose="020B0502020202020204" pitchFamily="34" charset="0"/>
              <a:ea typeface="Calibri" panose="020F0502020204030204"/>
              <a:cs typeface="Calibri" panose="020F0502020204030204"/>
            </a:endParaRPr>
          </a:p>
          <a:p>
            <a:pPr marL="230188" indent="-230188">
              <a:buClr>
                <a:srgbClr val="A2AAAD"/>
              </a:buClr>
              <a:buFont typeface="Arial" panose="020B0604020202020204" pitchFamily="34" charset="0"/>
              <a:buChar char="•"/>
            </a:pPr>
            <a:r>
              <a:rPr lang="en-US" sz="1300" dirty="0">
                <a:solidFill>
                  <a:srgbClr val="374151"/>
                </a:solidFill>
                <a:latin typeface="Century Gothic" panose="020B0502020202020204" pitchFamily="34" charset="0"/>
                <a:ea typeface="+mn-lt"/>
                <a:cs typeface="+mn-lt"/>
              </a:rPr>
              <a:t>Meteorologists use data from weather satellites, historical patterns and computer models to predict. </a:t>
            </a:r>
            <a:endParaRPr lang="en-US" sz="1300" dirty="0">
              <a:latin typeface="Century Gothic" panose="020B0502020202020204" pitchFamily="34" charset="0"/>
            </a:endParaRPr>
          </a:p>
          <a:p>
            <a:pPr marL="230188" indent="-230188">
              <a:buClr>
                <a:srgbClr val="A2AAAD"/>
              </a:buClr>
              <a:buFont typeface="Arial" panose="020B0604020202020204" pitchFamily="34" charset="0"/>
              <a:buChar char="•"/>
            </a:pPr>
            <a:r>
              <a:rPr lang="en-US" sz="1300" dirty="0">
                <a:solidFill>
                  <a:srgbClr val="374151"/>
                </a:solidFill>
                <a:latin typeface="Century Gothic" panose="020B0502020202020204" pitchFamily="34" charset="0"/>
                <a:ea typeface="+mn-lt"/>
                <a:cs typeface="+mn-lt"/>
              </a:rPr>
              <a:t>Assigns probabilities to different weather events.</a:t>
            </a:r>
            <a:endParaRPr lang="en-US" sz="1300" dirty="0">
              <a:latin typeface="Century Gothic" panose="020B0502020202020204" pitchFamily="34" charset="0"/>
            </a:endParaRPr>
          </a:p>
          <a:p>
            <a:pPr marL="230188" indent="-230188">
              <a:buClr>
                <a:srgbClr val="A2AAAD"/>
              </a:buClr>
              <a:buFont typeface="Arial" panose="020B0604020202020204" pitchFamily="34" charset="0"/>
              <a:buChar char="•"/>
            </a:pPr>
            <a:r>
              <a:rPr lang="en-US" sz="1300" dirty="0">
                <a:solidFill>
                  <a:srgbClr val="374151"/>
                </a:solidFill>
                <a:latin typeface="Century Gothic" panose="020B0502020202020204" pitchFamily="34" charset="0"/>
                <a:ea typeface="+mn-lt"/>
                <a:cs typeface="+mn-lt"/>
              </a:rPr>
              <a:t>Meteorologists analyze atmospheric pressure, temperature, humidity and wind patterns to predict weather conditions. </a:t>
            </a:r>
          </a:p>
          <a:p>
            <a:pPr marL="230188" indent="-230188">
              <a:buClr>
                <a:srgbClr val="A2AAAD"/>
              </a:buClr>
              <a:buFont typeface="Arial" panose="020B0604020202020204" pitchFamily="34" charset="0"/>
              <a:buChar char="•"/>
            </a:pPr>
            <a:r>
              <a:rPr lang="en-US" sz="1300" dirty="0">
                <a:solidFill>
                  <a:srgbClr val="374151"/>
                </a:solidFill>
                <a:latin typeface="Century Gothic" panose="020B0502020202020204" pitchFamily="34" charset="0"/>
                <a:ea typeface="+mn-lt"/>
                <a:cs typeface="+mn-lt"/>
              </a:rPr>
              <a:t>External factors, like ocean currents, atmospheric pressure systems and climate patterns, influence weather conditions.</a:t>
            </a:r>
            <a:endParaRPr lang="en-US" sz="1300" dirty="0">
              <a:latin typeface="Century Gothic" panose="020B0502020202020204" pitchFamily="34" charset="0"/>
            </a:endParaRPr>
          </a:p>
          <a:p>
            <a:pPr marL="230188" indent="-230188">
              <a:buClr>
                <a:srgbClr val="A2AAAD"/>
              </a:buClr>
              <a:buFont typeface="Arial" panose="020B0604020202020204" pitchFamily="34" charset="0"/>
              <a:buChar char="•"/>
            </a:pPr>
            <a:r>
              <a:rPr lang="en-US" sz="1300" dirty="0">
                <a:solidFill>
                  <a:srgbClr val="374151"/>
                </a:solidFill>
                <a:latin typeface="Century Gothic" panose="020B0502020202020204" pitchFamily="34" charset="0"/>
                <a:ea typeface="+mn-lt"/>
                <a:cs typeface="+mn-lt"/>
              </a:rPr>
              <a:t>Weather conditions can change rapidly, and meteorologists continually update their forecasts based on new data. </a:t>
            </a:r>
          </a:p>
          <a:p>
            <a:pPr marL="230188" indent="-230188">
              <a:buClr>
                <a:srgbClr val="A2AAAD"/>
              </a:buClr>
              <a:buFont typeface="Arial" panose="020B0604020202020204" pitchFamily="34" charset="0"/>
              <a:buChar char="•"/>
            </a:pPr>
            <a:r>
              <a:rPr lang="en-US" sz="1300" dirty="0">
                <a:solidFill>
                  <a:srgbClr val="374151"/>
                </a:solidFill>
                <a:latin typeface="Century Gothic" panose="020B0502020202020204" pitchFamily="34" charset="0"/>
                <a:ea typeface="+mn-lt"/>
                <a:cs typeface="+mn-lt"/>
              </a:rPr>
              <a:t>Weather predictions also come with a degree of uncertainty. Sudden atmospheric changes, unforeseen weather patterns or unpredictable events can alter the forecasted conditions.</a:t>
            </a:r>
            <a:endParaRPr lang="en-US" sz="1300" dirty="0">
              <a:solidFill>
                <a:srgbClr val="374151"/>
              </a:solidFill>
              <a:latin typeface="Century Gothic" panose="020B0502020202020204" pitchFamily="34" charset="0"/>
              <a:ea typeface="Calibri"/>
              <a:cs typeface="Calibri"/>
            </a:endParaRPr>
          </a:p>
        </p:txBody>
      </p:sp>
      <p:cxnSp>
        <p:nvCxnSpPr>
          <p:cNvPr id="4" name="Straight Connector 3">
            <a:extLst>
              <a:ext uri="{FF2B5EF4-FFF2-40B4-BE49-F238E27FC236}">
                <a16:creationId xmlns:a16="http://schemas.microsoft.com/office/drawing/2014/main" id="{9432A48B-EB10-0335-F770-06A0C9C9FB40}"/>
              </a:ext>
            </a:extLst>
          </p:cNvPr>
          <p:cNvCxnSpPr>
            <a:cxnSpLocks/>
          </p:cNvCxnSpPr>
          <p:nvPr/>
        </p:nvCxnSpPr>
        <p:spPr>
          <a:xfrm>
            <a:off x="5626260" y="2038386"/>
            <a:ext cx="0" cy="3993401"/>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9808761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sz="3200" dirty="0">
                <a:cs typeface="Calibri"/>
              </a:rPr>
              <a:t>Review</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11</a:t>
            </a:fld>
            <a:endParaRPr lang="en-US" dirty="0"/>
          </a:p>
        </p:txBody>
      </p:sp>
      <p:graphicFrame>
        <p:nvGraphicFramePr>
          <p:cNvPr id="5" name="Table 4">
            <a:extLst>
              <a:ext uri="{FF2B5EF4-FFF2-40B4-BE49-F238E27FC236}">
                <a16:creationId xmlns:a16="http://schemas.microsoft.com/office/drawing/2014/main" id="{44D5D614-B692-C75F-8EBB-C0CA69DBFB96}"/>
              </a:ext>
            </a:extLst>
          </p:cNvPr>
          <p:cNvGraphicFramePr>
            <a:graphicFrameLocks noGrp="1"/>
          </p:cNvGraphicFramePr>
          <p:nvPr>
            <p:extLst>
              <p:ext uri="{D42A27DB-BD31-4B8C-83A1-F6EECF244321}">
                <p14:modId xmlns:p14="http://schemas.microsoft.com/office/powerpoint/2010/main" val="10262445"/>
              </p:ext>
            </p:extLst>
          </p:nvPr>
        </p:nvGraphicFramePr>
        <p:xfrm>
          <a:off x="584540" y="2024475"/>
          <a:ext cx="11185126" cy="2504440"/>
        </p:xfrm>
        <a:graphic>
          <a:graphicData uri="http://schemas.openxmlformats.org/drawingml/2006/table">
            <a:tbl>
              <a:tblPr firstRow="1" bandRow="1">
                <a:tableStyleId>{5C22544A-7EE6-4342-B048-85BDC9FD1C3A}</a:tableStyleId>
              </a:tblPr>
              <a:tblGrid>
                <a:gridCol w="3602971">
                  <a:extLst>
                    <a:ext uri="{9D8B030D-6E8A-4147-A177-3AD203B41FA5}">
                      <a16:colId xmlns:a16="http://schemas.microsoft.com/office/drawing/2014/main" val="2324842690"/>
                    </a:ext>
                  </a:extLst>
                </a:gridCol>
                <a:gridCol w="3848957">
                  <a:extLst>
                    <a:ext uri="{9D8B030D-6E8A-4147-A177-3AD203B41FA5}">
                      <a16:colId xmlns:a16="http://schemas.microsoft.com/office/drawing/2014/main" val="148973809"/>
                    </a:ext>
                  </a:extLst>
                </a:gridCol>
                <a:gridCol w="3733198">
                  <a:extLst>
                    <a:ext uri="{9D8B030D-6E8A-4147-A177-3AD203B41FA5}">
                      <a16:colId xmlns:a16="http://schemas.microsoft.com/office/drawing/2014/main" val="795722063"/>
                    </a:ext>
                  </a:extLst>
                </a:gridCol>
              </a:tblGrid>
              <a:tr h="250370">
                <a:tc>
                  <a:txBody>
                    <a:bodyPr/>
                    <a:lstStyle/>
                    <a:p>
                      <a:pPr marL="92075" marR="0" lvl="0" indent="0" algn="l">
                        <a:lnSpc>
                          <a:spcPct val="90000"/>
                        </a:lnSpc>
                        <a:spcBef>
                          <a:spcPts val="1000"/>
                        </a:spcBef>
                        <a:spcAft>
                          <a:spcPts val="0"/>
                        </a:spcAft>
                        <a:buNone/>
                        <a:tabLst/>
                      </a:pPr>
                      <a:r>
                        <a:rPr lang="en-US" sz="1600" b="1" i="0" u="none" strike="noStrike" noProof="0" dirty="0">
                          <a:solidFill>
                            <a:srgbClr val="000000"/>
                          </a:solidFill>
                          <a:latin typeface="Century Gothic" panose="020B0502020202020204" pitchFamily="34" charset="0"/>
                        </a:rPr>
                        <a:t>Short-term financial goals </a:t>
                      </a:r>
                      <a:br>
                        <a:rPr lang="en-US" sz="1600" b="1" i="0" u="none" strike="noStrike" noProof="0" dirty="0">
                          <a:solidFill>
                            <a:srgbClr val="000000"/>
                          </a:solidFill>
                          <a:latin typeface="Century Gothic" panose="020B0502020202020204" pitchFamily="34" charset="0"/>
                        </a:rPr>
                      </a:br>
                      <a:r>
                        <a:rPr lang="en-US" sz="1600" b="1" i="0" u="none" strike="noStrike" noProof="0" dirty="0">
                          <a:solidFill>
                            <a:srgbClr val="000000"/>
                          </a:solidFill>
                          <a:latin typeface="Century Gothic" panose="020B0502020202020204" pitchFamily="34" charset="0"/>
                        </a:rPr>
                        <a:t>(1-3 years)</a:t>
                      </a:r>
                      <a:endParaRPr lang="en-US" sz="1600" b="0" i="0" u="none" strike="noStrike" noProof="0" dirty="0">
                        <a:solidFill>
                          <a:srgbClr val="000000"/>
                        </a:solidFill>
                        <a:latin typeface="Century Gothic" panose="020B0502020202020204" pitchFamily="34" charset="0"/>
                      </a:endParaRPr>
                    </a:p>
                  </a:txBody>
                  <a:tcPr>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pPr marL="137160" marR="0" lvl="0" indent="0" algn="l">
                        <a:lnSpc>
                          <a:spcPct val="90000"/>
                        </a:lnSpc>
                        <a:spcBef>
                          <a:spcPts val="1000"/>
                        </a:spcBef>
                        <a:spcAft>
                          <a:spcPts val="0"/>
                        </a:spcAft>
                        <a:buNone/>
                      </a:pPr>
                      <a:r>
                        <a:rPr lang="en-US" sz="1600" b="1" i="0" u="none" strike="noStrike" noProof="0" dirty="0">
                          <a:solidFill>
                            <a:srgbClr val="000000"/>
                          </a:solidFill>
                          <a:latin typeface="Century Gothic" panose="020B0502020202020204" pitchFamily="34" charset="0"/>
                        </a:rPr>
                        <a:t>Medium-term financial goals </a:t>
                      </a:r>
                      <a:br>
                        <a:rPr lang="en-US" sz="1600" b="1" i="0" u="none" strike="noStrike" noProof="0" dirty="0">
                          <a:solidFill>
                            <a:srgbClr val="000000"/>
                          </a:solidFill>
                          <a:latin typeface="Century Gothic" panose="020B0502020202020204" pitchFamily="34" charset="0"/>
                        </a:rPr>
                      </a:br>
                      <a:r>
                        <a:rPr lang="en-US" sz="1600" b="1" i="0" u="none" strike="noStrike" noProof="0" dirty="0">
                          <a:solidFill>
                            <a:srgbClr val="000000"/>
                          </a:solidFill>
                          <a:latin typeface="Century Gothic" panose="020B0502020202020204" pitchFamily="34" charset="0"/>
                        </a:rPr>
                        <a:t>(3 to 5 years)</a:t>
                      </a:r>
                      <a:endParaRPr lang="en-US" sz="1600" b="0" i="0" u="none" strike="noStrike" noProof="0" dirty="0">
                        <a:solidFill>
                          <a:srgbClr val="000000"/>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a:txBody>
                    <a:bodyPr/>
                    <a:lstStyle/>
                    <a:p>
                      <a:pPr marL="137160" marR="0" lvl="0" indent="0" algn="l">
                        <a:lnSpc>
                          <a:spcPct val="90000"/>
                        </a:lnSpc>
                        <a:spcBef>
                          <a:spcPts val="1000"/>
                        </a:spcBef>
                        <a:spcAft>
                          <a:spcPts val="0"/>
                        </a:spcAft>
                        <a:buNone/>
                      </a:pPr>
                      <a:r>
                        <a:rPr lang="en-US" sz="1600" b="1" i="0" u="none" strike="noStrike" noProof="0" dirty="0">
                          <a:solidFill>
                            <a:srgbClr val="000000"/>
                          </a:solidFill>
                          <a:latin typeface="Century Gothic" panose="020B0502020202020204" pitchFamily="34" charset="0"/>
                        </a:rPr>
                        <a:t>Long-term financial goals </a:t>
                      </a:r>
                      <a:br>
                        <a:rPr lang="en-US" sz="1600" b="1" i="0" u="none" strike="noStrike" noProof="0" dirty="0">
                          <a:solidFill>
                            <a:srgbClr val="000000"/>
                          </a:solidFill>
                          <a:latin typeface="Century Gothic" panose="020B0502020202020204" pitchFamily="34" charset="0"/>
                        </a:rPr>
                      </a:br>
                      <a:r>
                        <a:rPr lang="en-US" sz="1600" b="1" i="0" u="none" strike="noStrike" noProof="0" dirty="0">
                          <a:solidFill>
                            <a:srgbClr val="000000"/>
                          </a:solidFill>
                          <a:latin typeface="Century Gothic" panose="020B0502020202020204" pitchFamily="34" charset="0"/>
                        </a:rPr>
                        <a:t>(Over 5 years)</a:t>
                      </a:r>
                      <a:endParaRPr lang="en-US" sz="1600" b="0" i="0" u="none" strike="noStrike" noProof="0" dirty="0">
                        <a:solidFill>
                          <a:srgbClr val="000000"/>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extLst>
                  <a:ext uri="{0D108BD9-81ED-4DB2-BD59-A6C34878D82A}">
                    <a16:rowId xmlns:a16="http://schemas.microsoft.com/office/drawing/2014/main" val="4181479939"/>
                  </a:ext>
                </a:extLst>
              </a:tr>
              <a:tr h="604135">
                <a:tc>
                  <a:txBody>
                    <a:bodyPr/>
                    <a:lstStyle/>
                    <a:p>
                      <a:pPr marL="184150" marR="0" lvl="0" indent="-184150" algn="l">
                        <a:lnSpc>
                          <a:spcPct val="90000"/>
                        </a:lnSpc>
                        <a:spcBef>
                          <a:spcPts val="1000"/>
                        </a:spcBef>
                        <a:spcAft>
                          <a:spcPts val="0"/>
                        </a:spcAft>
                        <a:buClr>
                          <a:srgbClr val="A2AAAD"/>
                        </a:buClr>
                        <a:buFont typeface="Arial"/>
                        <a:buChar char="•"/>
                        <a:tabLst/>
                      </a:pPr>
                      <a:r>
                        <a:rPr lang="en-US" sz="1600" b="0" i="0" u="none" strike="noStrike" noProof="0" dirty="0">
                          <a:solidFill>
                            <a:srgbClr val="000000"/>
                          </a:solidFill>
                          <a:latin typeface="Century Gothic" panose="020B0502020202020204" pitchFamily="34" charset="0"/>
                        </a:rPr>
                        <a:t>Focused on addressing immediate financial needs or managing short-lived financial challenges. </a:t>
                      </a:r>
                    </a:p>
                    <a:p>
                      <a:pPr marL="184150" marR="0" lvl="0" indent="-184150" algn="l">
                        <a:lnSpc>
                          <a:spcPct val="90000"/>
                        </a:lnSpc>
                        <a:spcBef>
                          <a:spcPts val="1000"/>
                        </a:spcBef>
                        <a:spcAft>
                          <a:spcPts val="0"/>
                        </a:spcAft>
                        <a:buClr>
                          <a:srgbClr val="A2AAAD"/>
                        </a:buClr>
                        <a:buFont typeface="Arial"/>
                        <a:buChar char="•"/>
                        <a:tabLst/>
                      </a:pPr>
                      <a:r>
                        <a:rPr lang="en-US" sz="1600" b="0" i="0" u="none" strike="noStrike" noProof="0" dirty="0">
                          <a:solidFill>
                            <a:srgbClr val="000000"/>
                          </a:solidFill>
                          <a:latin typeface="Century Gothic" panose="020B0502020202020204" pitchFamily="34" charset="0"/>
                        </a:rPr>
                        <a:t>Examples: saving for a vacation, paying off a credit card debt, saving for a car.</a:t>
                      </a:r>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4150" marR="0" lvl="0" indent="-184150" algn="l">
                        <a:lnSpc>
                          <a:spcPct val="90000"/>
                        </a:lnSpc>
                        <a:spcBef>
                          <a:spcPts val="1000"/>
                        </a:spcBef>
                        <a:spcAft>
                          <a:spcPts val="0"/>
                        </a:spcAft>
                        <a:buClr>
                          <a:srgbClr val="A2AAAD"/>
                        </a:buClr>
                        <a:buFont typeface="Arial"/>
                        <a:buChar char="•"/>
                        <a:tabLst/>
                      </a:pPr>
                      <a:r>
                        <a:rPr lang="en-US" sz="1600" b="0" i="0" u="none" strike="noStrike" noProof="0" dirty="0">
                          <a:solidFill>
                            <a:srgbClr val="000000"/>
                          </a:solidFill>
                          <a:latin typeface="Century Gothic" panose="020B0502020202020204" pitchFamily="34" charset="0"/>
                        </a:rPr>
                        <a:t>Usually involve more significant financial commitments and typically serve as  transitions between short-term and long-term financial goals. </a:t>
                      </a:r>
                    </a:p>
                    <a:p>
                      <a:pPr marL="184150" marR="0" lvl="0" indent="-184150" algn="l">
                        <a:lnSpc>
                          <a:spcPct val="90000"/>
                        </a:lnSpc>
                        <a:spcBef>
                          <a:spcPts val="1000"/>
                        </a:spcBef>
                        <a:spcAft>
                          <a:spcPts val="0"/>
                        </a:spcAft>
                        <a:buClr>
                          <a:srgbClr val="A2AAAD"/>
                        </a:buClr>
                        <a:buFont typeface="Arial"/>
                        <a:buChar char="•"/>
                        <a:tabLst/>
                      </a:pPr>
                      <a:r>
                        <a:rPr lang="en-US" sz="1600" b="0" i="0" u="none" strike="noStrike" noProof="0" dirty="0">
                          <a:solidFill>
                            <a:srgbClr val="000000"/>
                          </a:solidFill>
                          <a:latin typeface="Century Gothic" panose="020B0502020202020204" pitchFamily="34" charset="0"/>
                        </a:rPr>
                        <a:t>Examples: saving for postsecondary education, saving to start a business.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184150" marR="0" lvl="0" indent="-184150" algn="l">
                        <a:lnSpc>
                          <a:spcPct val="90000"/>
                        </a:lnSpc>
                        <a:spcBef>
                          <a:spcPts val="1000"/>
                        </a:spcBef>
                        <a:spcAft>
                          <a:spcPts val="0"/>
                        </a:spcAft>
                        <a:buClr>
                          <a:srgbClr val="A2AAAD"/>
                        </a:buClr>
                        <a:buFont typeface="Arial"/>
                        <a:buChar char="•"/>
                        <a:tabLst/>
                      </a:pPr>
                      <a:r>
                        <a:rPr lang="en-US" sz="1600" b="0" i="0" u="none" strike="noStrike" noProof="0" dirty="0">
                          <a:solidFill>
                            <a:srgbClr val="000000"/>
                          </a:solidFill>
                          <a:latin typeface="Century Gothic" panose="020B0502020202020204" pitchFamily="34" charset="0"/>
                        </a:rPr>
                        <a:t>Typically demand substantial financial planning, investment and commitment.</a:t>
                      </a:r>
                    </a:p>
                    <a:p>
                      <a:pPr marL="184150" marR="0" lvl="0" indent="-184150" algn="l">
                        <a:lnSpc>
                          <a:spcPct val="90000"/>
                        </a:lnSpc>
                        <a:spcBef>
                          <a:spcPts val="1000"/>
                        </a:spcBef>
                        <a:spcAft>
                          <a:spcPts val="0"/>
                        </a:spcAft>
                        <a:buClr>
                          <a:srgbClr val="A2AAAD"/>
                        </a:buClr>
                        <a:buFont typeface="Arial"/>
                        <a:buChar char="•"/>
                        <a:tabLst/>
                      </a:pPr>
                      <a:r>
                        <a:rPr lang="en-US" sz="1600" b="0" i="0" u="none" strike="noStrike" noProof="0" dirty="0">
                          <a:solidFill>
                            <a:srgbClr val="000000"/>
                          </a:solidFill>
                          <a:latin typeface="Century Gothic" panose="020B0502020202020204" pitchFamily="34" charset="0"/>
                        </a:rPr>
                        <a:t>Examples: buying a home, retirement planning.</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9711258"/>
                  </a:ext>
                </a:extLst>
              </a:tr>
            </a:tbl>
          </a:graphicData>
        </a:graphic>
      </p:graphicFrame>
      <p:sp>
        <p:nvSpPr>
          <p:cNvPr id="7" name="TextBox 6">
            <a:extLst>
              <a:ext uri="{FF2B5EF4-FFF2-40B4-BE49-F238E27FC236}">
                <a16:creationId xmlns:a16="http://schemas.microsoft.com/office/drawing/2014/main" id="{DE12FCD3-F5FD-2DDC-2E93-0087269A267E}"/>
              </a:ext>
            </a:extLst>
          </p:cNvPr>
          <p:cNvSpPr txBox="1"/>
          <p:nvPr/>
        </p:nvSpPr>
        <p:spPr>
          <a:xfrm>
            <a:off x="1174829" y="4890092"/>
            <a:ext cx="9578051" cy="400110"/>
          </a:xfrm>
          <a:prstGeom prst="rect">
            <a:avLst/>
          </a:prstGeom>
          <a:noFill/>
        </p:spPr>
        <p:txBody>
          <a:bodyPr wrap="square">
            <a:spAutoFit/>
          </a:bodyPr>
          <a:lstStyle/>
          <a:p>
            <a:pPr marL="0" indent="0" algn="ctr">
              <a:buNone/>
            </a:pPr>
            <a:r>
              <a:rPr lang="en-US" sz="2000" b="1" dirty="0">
                <a:solidFill>
                  <a:srgbClr val="333F48"/>
                </a:solidFill>
                <a:latin typeface="Century Gothic" panose="020B0502020202020204" pitchFamily="34" charset="0"/>
                <a:ea typeface="Open Sans"/>
                <a:cs typeface="Open Sans"/>
              </a:rPr>
              <a:t>What type of investment risk would be advisable for each timeline?</a:t>
            </a:r>
            <a:endParaRPr lang="en-US" sz="2000" b="1" dirty="0">
              <a:solidFill>
                <a:srgbClr val="333F48"/>
              </a:solidFill>
              <a:latin typeface="Century Gothic" panose="020B0502020202020204" pitchFamily="34" charset="0"/>
              <a:cs typeface="Calibri"/>
            </a:endParaRPr>
          </a:p>
        </p:txBody>
      </p:sp>
    </p:spTree>
    <p:extLst>
      <p:ext uri="{BB962C8B-B14F-4D97-AF65-F5344CB8AC3E}">
        <p14:creationId xmlns:p14="http://schemas.microsoft.com/office/powerpoint/2010/main" val="16982571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12</a:t>
            </a:fld>
            <a:endParaRPr lang="en-US"/>
          </a:p>
        </p:txBody>
      </p:sp>
      <p:sp>
        <p:nvSpPr>
          <p:cNvPr id="6" name="Rectangle 5">
            <a:extLst>
              <a:ext uri="{FF2B5EF4-FFF2-40B4-BE49-F238E27FC236}">
                <a16:creationId xmlns:a16="http://schemas.microsoft.com/office/drawing/2014/main" id="{E960FDB7-248C-BE93-F5DD-1D3938A904BE}"/>
              </a:ext>
            </a:extLst>
          </p:cNvPr>
          <p:cNvSpPr/>
          <p:nvPr/>
        </p:nvSpPr>
        <p:spPr>
          <a:xfrm>
            <a:off x="0" y="1447006"/>
            <a:ext cx="12192000" cy="3963988"/>
          </a:xfrm>
          <a:prstGeom prst="rect">
            <a:avLst/>
          </a:prstGeom>
          <a:solidFill>
            <a:srgbClr val="B9E5F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E844D556-EAA1-9CCD-9BD7-0BC2EBF50A1C}"/>
              </a:ext>
            </a:extLst>
          </p:cNvPr>
          <p:cNvSpPr txBox="1"/>
          <p:nvPr/>
        </p:nvSpPr>
        <p:spPr>
          <a:xfrm>
            <a:off x="446313" y="2532367"/>
            <a:ext cx="10874829" cy="861774"/>
          </a:xfrm>
          <a:prstGeom prst="rect">
            <a:avLst/>
          </a:prstGeom>
          <a:noFill/>
        </p:spPr>
        <p:txBody>
          <a:bodyPr wrap="square">
            <a:spAutoFit/>
          </a:bodyPr>
          <a:lstStyle/>
          <a:p>
            <a:r>
              <a:rPr lang="en-US" sz="5000" b="1" dirty="0">
                <a:solidFill>
                  <a:srgbClr val="205885"/>
                </a:solidFill>
                <a:latin typeface="Century Gothic" panose="020B0502020202020204" pitchFamily="34" charset="0"/>
                <a:ea typeface="Calibri Light"/>
                <a:cs typeface="Calibri Light"/>
              </a:rPr>
              <a:t>Consolidation and Connection</a:t>
            </a:r>
            <a:endParaRPr lang="en-US" sz="5000" b="1" dirty="0">
              <a:solidFill>
                <a:srgbClr val="205885"/>
              </a:solidFill>
              <a:latin typeface="Century Gothic" panose="020B0502020202020204" pitchFamily="34" charset="0"/>
            </a:endParaRPr>
          </a:p>
        </p:txBody>
      </p:sp>
      <p:sp>
        <p:nvSpPr>
          <p:cNvPr id="9" name="TextBox 8">
            <a:extLst>
              <a:ext uri="{FF2B5EF4-FFF2-40B4-BE49-F238E27FC236}">
                <a16:creationId xmlns:a16="http://schemas.microsoft.com/office/drawing/2014/main" id="{94E01F1A-8659-9A8E-0F86-EF1E4B5ADC5D}"/>
              </a:ext>
            </a:extLst>
          </p:cNvPr>
          <p:cNvSpPr txBox="1"/>
          <p:nvPr/>
        </p:nvSpPr>
        <p:spPr>
          <a:xfrm>
            <a:off x="469463" y="3510123"/>
            <a:ext cx="10874829" cy="643253"/>
          </a:xfrm>
          <a:prstGeom prst="rect">
            <a:avLst/>
          </a:prstGeom>
          <a:noFill/>
        </p:spPr>
        <p:txBody>
          <a:bodyPr wrap="square">
            <a:spAutoFit/>
          </a:bodyPr>
          <a:lstStyle/>
          <a:p>
            <a:r>
              <a:rPr lang="en-US" sz="3200" b="1" dirty="0">
                <a:solidFill>
                  <a:srgbClr val="333F48"/>
                </a:solidFill>
                <a:latin typeface="Century Gothic" panose="020B0502020202020204" pitchFamily="34" charset="0"/>
                <a:ea typeface="Calibri"/>
                <a:cs typeface="Calibri"/>
              </a:rPr>
              <a:t>Goal planning activity</a:t>
            </a:r>
          </a:p>
        </p:txBody>
      </p:sp>
    </p:spTree>
    <p:extLst>
      <p:ext uri="{BB962C8B-B14F-4D97-AF65-F5344CB8AC3E}">
        <p14:creationId xmlns:p14="http://schemas.microsoft.com/office/powerpoint/2010/main" val="82101742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a:extLst>
              <a:ext uri="{FF2B5EF4-FFF2-40B4-BE49-F238E27FC236}">
                <a16:creationId xmlns:a16="http://schemas.microsoft.com/office/drawing/2014/main" id="{1BAF423E-DB4B-61B2-8B6E-9656E1247C43}"/>
              </a:ext>
            </a:extLst>
          </p:cNvPr>
          <p:cNvSpPr>
            <a:spLocks noGrp="1"/>
          </p:cNvSpPr>
          <p:nvPr>
            <p:ph type="sldNum" sz="quarter" idx="12"/>
          </p:nvPr>
        </p:nvSpPr>
        <p:spPr/>
        <p:txBody>
          <a:bodyPr/>
          <a:lstStyle/>
          <a:p>
            <a:fld id="{DFDF98CC-160E-494C-8C3C-8CDC5FA257DE}" type="slidenum">
              <a:rPr lang="en-US" smtClean="0"/>
              <a:t>13</a:t>
            </a:fld>
            <a:endParaRPr lang="en-US"/>
          </a:p>
        </p:txBody>
      </p:sp>
      <p:graphicFrame>
        <p:nvGraphicFramePr>
          <p:cNvPr id="5" name="Table 4">
            <a:extLst>
              <a:ext uri="{FF2B5EF4-FFF2-40B4-BE49-F238E27FC236}">
                <a16:creationId xmlns:a16="http://schemas.microsoft.com/office/drawing/2014/main" id="{AE6FFC45-D414-D24F-52C7-17BD79D68769}"/>
              </a:ext>
            </a:extLst>
          </p:cNvPr>
          <p:cNvGraphicFramePr>
            <a:graphicFrameLocks noGrp="1"/>
          </p:cNvGraphicFramePr>
          <p:nvPr>
            <p:extLst>
              <p:ext uri="{D42A27DB-BD31-4B8C-83A1-F6EECF244321}">
                <p14:modId xmlns:p14="http://schemas.microsoft.com/office/powerpoint/2010/main" val="715201990"/>
              </p:ext>
            </p:extLst>
          </p:nvPr>
        </p:nvGraphicFramePr>
        <p:xfrm>
          <a:off x="584540" y="1828800"/>
          <a:ext cx="11074060" cy="3668486"/>
        </p:xfrm>
        <a:graphic>
          <a:graphicData uri="http://schemas.openxmlformats.org/drawingml/2006/table">
            <a:tbl>
              <a:tblPr firstRow="1" bandRow="1">
                <a:tableStyleId>{5C22544A-7EE6-4342-B048-85BDC9FD1C3A}</a:tableStyleId>
              </a:tblPr>
              <a:tblGrid>
                <a:gridCol w="1360207">
                  <a:extLst>
                    <a:ext uri="{9D8B030D-6E8A-4147-A177-3AD203B41FA5}">
                      <a16:colId xmlns:a16="http://schemas.microsoft.com/office/drawing/2014/main" val="2324842690"/>
                    </a:ext>
                  </a:extLst>
                </a:gridCol>
                <a:gridCol w="1441332">
                  <a:extLst>
                    <a:ext uri="{9D8B030D-6E8A-4147-A177-3AD203B41FA5}">
                      <a16:colId xmlns:a16="http://schemas.microsoft.com/office/drawing/2014/main" val="148973809"/>
                    </a:ext>
                  </a:extLst>
                </a:gridCol>
                <a:gridCol w="1574563">
                  <a:extLst>
                    <a:ext uri="{9D8B030D-6E8A-4147-A177-3AD203B41FA5}">
                      <a16:colId xmlns:a16="http://schemas.microsoft.com/office/drawing/2014/main" val="795722063"/>
                    </a:ext>
                  </a:extLst>
                </a:gridCol>
                <a:gridCol w="1610900">
                  <a:extLst>
                    <a:ext uri="{9D8B030D-6E8A-4147-A177-3AD203B41FA5}">
                      <a16:colId xmlns:a16="http://schemas.microsoft.com/office/drawing/2014/main" val="2336605656"/>
                    </a:ext>
                  </a:extLst>
                </a:gridCol>
                <a:gridCol w="1695686">
                  <a:extLst>
                    <a:ext uri="{9D8B030D-6E8A-4147-A177-3AD203B41FA5}">
                      <a16:colId xmlns:a16="http://schemas.microsoft.com/office/drawing/2014/main" val="1194248098"/>
                    </a:ext>
                  </a:extLst>
                </a:gridCol>
                <a:gridCol w="1695686">
                  <a:extLst>
                    <a:ext uri="{9D8B030D-6E8A-4147-A177-3AD203B41FA5}">
                      <a16:colId xmlns:a16="http://schemas.microsoft.com/office/drawing/2014/main" val="3323807865"/>
                    </a:ext>
                  </a:extLst>
                </a:gridCol>
                <a:gridCol w="1695686">
                  <a:extLst>
                    <a:ext uri="{9D8B030D-6E8A-4147-A177-3AD203B41FA5}">
                      <a16:colId xmlns:a16="http://schemas.microsoft.com/office/drawing/2014/main" val="854781853"/>
                    </a:ext>
                  </a:extLst>
                </a:gridCol>
              </a:tblGrid>
              <a:tr h="250370">
                <a:tc rowSpan="2">
                  <a:txBody>
                    <a:bodyPr/>
                    <a:lstStyle/>
                    <a:p>
                      <a:r>
                        <a:rPr lang="en-US" sz="1500" dirty="0">
                          <a:solidFill>
                            <a:schemeClr val="tx1"/>
                          </a:solidFill>
                          <a:latin typeface="Century Gothic" panose="020B0502020202020204" pitchFamily="34" charset="0"/>
                        </a:rPr>
                        <a:t>Timelines</a:t>
                      </a:r>
                    </a:p>
                  </a:txBody>
                  <a:tcPr>
                    <a:lnR w="12700" cap="flat" cmpd="sng" algn="ctr">
                      <a:solidFill>
                        <a:schemeClr val="tx1"/>
                      </a:solidFill>
                      <a:prstDash val="solid"/>
                      <a:round/>
                      <a:headEnd type="none" w="med" len="med"/>
                      <a:tailEnd type="none" w="med" len="med"/>
                    </a:lnR>
                    <a:lnB w="12700" cap="flat" cmpd="sng" algn="ctr">
                      <a:solidFill>
                        <a:schemeClr val="tx1"/>
                      </a:solidFill>
                      <a:prstDash val="solid"/>
                      <a:round/>
                      <a:headEnd type="none" w="med" len="med"/>
                      <a:tailEnd type="none" w="med" len="med"/>
                    </a:lnB>
                    <a:solidFill>
                      <a:srgbClr val="6ABD4A"/>
                    </a:solidFill>
                  </a:tcPr>
                </a:tc>
                <a:tc gridSpan="6">
                  <a:txBody>
                    <a:bodyPr/>
                    <a:lstStyle/>
                    <a:p>
                      <a:pPr lvl="0">
                        <a:buNone/>
                      </a:pPr>
                      <a:r>
                        <a:rPr lang="en-US" sz="1500" dirty="0">
                          <a:solidFill>
                            <a:schemeClr val="tx1"/>
                          </a:solidFill>
                          <a:latin typeface="Century Gothic" panose="020B0502020202020204" pitchFamily="34" charset="0"/>
                        </a:rPr>
                        <a:t>Goal</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hMerge="1">
                  <a:txBody>
                    <a:bodyPr/>
                    <a:lstStyle/>
                    <a:p>
                      <a:endParaRPr lang="en-US"/>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B w="12700" cap="flat" cmpd="sng" algn="ctr">
                      <a:noFill/>
                      <a:prstDash val="solid"/>
                      <a:round/>
                      <a:headEnd type="none" w="med" len="med"/>
                      <a:tailEnd type="none" w="med" len="med"/>
                    </a:lnB>
                    <a:solidFill>
                      <a:srgbClr val="6ABD4A"/>
                    </a:solidFill>
                  </a:tcPr>
                </a:tc>
                <a:tc hMerge="1">
                  <a:txBody>
                    <a:bodyPr/>
                    <a:lstStyle/>
                    <a:p>
                      <a:endParaRPr lang="en-US"/>
                    </a:p>
                  </a:txBody>
                  <a:tcPr>
                    <a:lnL w="12700" cap="flat" cmpd="sng" algn="ctr">
                      <a:solidFill>
                        <a:schemeClr val="tx1"/>
                      </a:solidFill>
                      <a:prstDash val="solid"/>
                      <a:round/>
                      <a:headEnd type="none" w="med" len="med"/>
                      <a:tailEnd type="none" w="med" len="med"/>
                    </a:lnL>
                    <a:lnB w="12700" cap="flat" cmpd="sng" algn="ctr">
                      <a:noFill/>
                      <a:prstDash val="solid"/>
                      <a:round/>
                      <a:headEnd type="none" w="med" len="med"/>
                      <a:tailEnd type="none" w="med" len="med"/>
                    </a:lnB>
                    <a:solidFill>
                      <a:srgbClr val="6ABD4A"/>
                    </a:solidFill>
                  </a:tcPr>
                </a:tc>
                <a:extLst>
                  <a:ext uri="{0D108BD9-81ED-4DB2-BD59-A6C34878D82A}">
                    <a16:rowId xmlns:a16="http://schemas.microsoft.com/office/drawing/2014/main" val="4181479939"/>
                  </a:ext>
                </a:extLst>
              </a:tr>
              <a:tr h="604135">
                <a:tc vMerge="1">
                  <a:txBody>
                    <a:bodyPr/>
                    <a:lstStyle/>
                    <a:p>
                      <a:endParaRPr lang="en-US" dirty="0"/>
                    </a:p>
                  </a:txBody>
                  <a:tcPr>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500" b="1" dirty="0">
                          <a:solidFill>
                            <a:schemeClr val="tx1"/>
                          </a:solidFill>
                          <a:latin typeface="Century Gothic" panose="020B0502020202020204" pitchFamily="34" charset="0"/>
                        </a:rPr>
                        <a:t>Career </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500" b="1" dirty="0">
                          <a:solidFill>
                            <a:schemeClr val="tx1"/>
                          </a:solidFill>
                          <a:latin typeface="Century Gothic" panose="020B0502020202020204" pitchFamily="34" charset="0"/>
                        </a:rPr>
                        <a:t>Finances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500" b="1" dirty="0">
                          <a:solidFill>
                            <a:schemeClr val="tx1"/>
                          </a:solidFill>
                          <a:latin typeface="Century Gothic" panose="020B0502020202020204" pitchFamily="34" charset="0"/>
                        </a:rPr>
                        <a:t>Health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500" b="1" dirty="0">
                          <a:solidFill>
                            <a:schemeClr val="tx1"/>
                          </a:solidFill>
                          <a:latin typeface="Century Gothic" panose="020B0502020202020204" pitchFamily="34" charset="0"/>
                        </a:rPr>
                        <a:t>Family and other personal relationships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500" b="1" dirty="0">
                          <a:solidFill>
                            <a:schemeClr val="tx1"/>
                          </a:solidFill>
                          <a:latin typeface="Century Gothic" panose="020B0502020202020204" pitchFamily="34" charset="0"/>
                        </a:rPr>
                        <a:t>Personal growth</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r>
                        <a:rPr lang="en-US" sz="1500" b="1" dirty="0">
                          <a:solidFill>
                            <a:schemeClr val="tx1"/>
                          </a:solidFill>
                          <a:latin typeface="Century Gothic" panose="020B0502020202020204" pitchFamily="34" charset="0"/>
                        </a:rPr>
                        <a:t>Fun and recreation</a:t>
                      </a: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729711258"/>
                  </a:ext>
                </a:extLst>
              </a:tr>
              <a:tr h="840377">
                <a:tc>
                  <a:txBody>
                    <a:bodyPr/>
                    <a:lstStyle/>
                    <a:p>
                      <a:r>
                        <a:rPr lang="en-US" sz="1500" b="1" dirty="0">
                          <a:latin typeface="Century Gothic" panose="020B0502020202020204" pitchFamily="34" charset="0"/>
                        </a:rPr>
                        <a:t>5 years </a:t>
                      </a:r>
                      <a:br>
                        <a:rPr lang="en-US" sz="1500" b="1" dirty="0">
                          <a:latin typeface="Century Gothic" panose="020B0502020202020204" pitchFamily="34" charset="0"/>
                        </a:rPr>
                      </a:br>
                      <a:r>
                        <a:rPr lang="en-US" sz="1500" b="1" dirty="0">
                          <a:latin typeface="Century Gothic" panose="020B0502020202020204" pitchFamily="34" charset="0"/>
                        </a:rPr>
                        <a:t>from now</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786200475"/>
                  </a:ext>
                </a:extLst>
              </a:tr>
              <a:tr h="870857">
                <a:tc>
                  <a:txBody>
                    <a:bodyPr/>
                    <a:lstStyle/>
                    <a:p>
                      <a:r>
                        <a:rPr lang="en-US" sz="1500" b="1" dirty="0">
                          <a:latin typeface="Century Gothic" panose="020B0502020202020204" pitchFamily="34" charset="0"/>
                        </a:rPr>
                        <a:t>15 years from now</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5136353"/>
                  </a:ext>
                </a:extLst>
              </a:tr>
              <a:tr h="859972">
                <a:tc>
                  <a:txBody>
                    <a:bodyPr/>
                    <a:lstStyle/>
                    <a:p>
                      <a:r>
                        <a:rPr lang="en-US" sz="1500" b="1" dirty="0">
                          <a:latin typeface="Century Gothic" panose="020B0502020202020204" pitchFamily="34" charset="0"/>
                        </a:rPr>
                        <a:t>60 years from now</a:t>
                      </a:r>
                    </a:p>
                  </a:txBody>
                  <a:tcPr>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sz="1000" dirty="0">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78321"/>
                  </a:ext>
                </a:extLst>
              </a:tr>
            </a:tbl>
          </a:graphicData>
        </a:graphic>
      </p:graphicFrame>
      <p:sp>
        <p:nvSpPr>
          <p:cNvPr id="6" name="Title 6">
            <a:extLst>
              <a:ext uri="{FF2B5EF4-FFF2-40B4-BE49-F238E27FC236}">
                <a16:creationId xmlns:a16="http://schemas.microsoft.com/office/drawing/2014/main" id="{0C9C79C6-1AC3-EA32-F826-8A6259460C64}"/>
              </a:ext>
            </a:extLst>
          </p:cNvPr>
          <p:cNvSpPr txBox="1">
            <a:spLocks/>
          </p:cNvSpPr>
          <p:nvPr/>
        </p:nvSpPr>
        <p:spPr>
          <a:xfrm>
            <a:off x="517869" y="1160463"/>
            <a:ext cx="11251797" cy="532370"/>
          </a:xfrm>
          <a:prstGeom prst="rect">
            <a:avLst/>
          </a:prstGeom>
        </p:spPr>
        <p:txBody>
          <a:bodyPr anchor="t" anchorCtr="0">
            <a:noAutofit/>
          </a:bodyPr>
          <a:lstStyle>
            <a:lvl1pPr algn="l" defTabSz="914400" rtl="0" eaLnBrk="1" latinLnBrk="0" hangingPunct="1">
              <a:lnSpc>
                <a:spcPct val="100000"/>
              </a:lnSpc>
              <a:spcBef>
                <a:spcPct val="0"/>
              </a:spcBef>
              <a:buNone/>
              <a:defRPr sz="3200" b="1" kern="1200">
                <a:solidFill>
                  <a:srgbClr val="205885"/>
                </a:solidFill>
                <a:latin typeface="Century Gothic" panose="020B0502020202020204" pitchFamily="34" charset="0"/>
                <a:ea typeface="+mj-ea"/>
                <a:cs typeface="+mj-cs"/>
              </a:defRPr>
            </a:lvl1pPr>
          </a:lstStyle>
          <a:p>
            <a:pPr marL="314325" indent="-314325"/>
            <a:r>
              <a:rPr lang="en-US" sz="2500" dirty="0">
                <a:ea typeface="Calibri"/>
                <a:cs typeface="Calibri"/>
              </a:rPr>
              <a:t>Part A: Complete one goal for each category of goals, for each timeline</a:t>
            </a:r>
            <a:endParaRPr lang="en-US" sz="2500" dirty="0"/>
          </a:p>
        </p:txBody>
      </p:sp>
    </p:spTree>
    <p:extLst>
      <p:ext uri="{BB962C8B-B14F-4D97-AF65-F5344CB8AC3E}">
        <p14:creationId xmlns:p14="http://schemas.microsoft.com/office/powerpoint/2010/main" val="66154073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a:xfrm>
            <a:off x="459994" y="1160463"/>
            <a:ext cx="11158193" cy="532370"/>
          </a:xfrm>
        </p:spPr>
        <p:txBody>
          <a:bodyPr/>
          <a:lstStyle/>
          <a:p>
            <a:pPr marL="314325" indent="-314325"/>
            <a:r>
              <a:rPr lang="en-US" sz="2500" dirty="0">
                <a:cs typeface="Calibri"/>
              </a:rPr>
              <a:t>Part B: Complete one goal for each category of goals</a:t>
            </a:r>
            <a:endParaRPr lang="en-US" sz="2500" dirty="0"/>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14</a:t>
            </a:fld>
            <a:endParaRPr lang="en-US"/>
          </a:p>
        </p:txBody>
      </p:sp>
      <p:graphicFrame>
        <p:nvGraphicFramePr>
          <p:cNvPr id="6" name="Table 5">
            <a:extLst>
              <a:ext uri="{FF2B5EF4-FFF2-40B4-BE49-F238E27FC236}">
                <a16:creationId xmlns:a16="http://schemas.microsoft.com/office/drawing/2014/main" id="{84890444-4BBE-1FFC-EA46-432D829EA567}"/>
              </a:ext>
            </a:extLst>
          </p:cNvPr>
          <p:cNvGraphicFramePr>
            <a:graphicFrameLocks noGrp="1"/>
          </p:cNvGraphicFramePr>
          <p:nvPr>
            <p:extLst>
              <p:ext uri="{D42A27DB-BD31-4B8C-83A1-F6EECF244321}">
                <p14:modId xmlns:p14="http://schemas.microsoft.com/office/powerpoint/2010/main" val="1363061074"/>
              </p:ext>
            </p:extLst>
          </p:nvPr>
        </p:nvGraphicFramePr>
        <p:xfrm>
          <a:off x="537454" y="3664002"/>
          <a:ext cx="11117091" cy="2383971"/>
        </p:xfrm>
        <a:graphic>
          <a:graphicData uri="http://schemas.openxmlformats.org/drawingml/2006/table">
            <a:tbl>
              <a:tblPr firstRow="1" bandRow="1">
                <a:tableStyleId>{5C22544A-7EE6-4342-B048-85BDC9FD1C3A}</a:tableStyleId>
              </a:tblPr>
              <a:tblGrid>
                <a:gridCol w="1737916">
                  <a:extLst>
                    <a:ext uri="{9D8B030D-6E8A-4147-A177-3AD203B41FA5}">
                      <a16:colId xmlns:a16="http://schemas.microsoft.com/office/drawing/2014/main" val="148973809"/>
                    </a:ext>
                  </a:extLst>
                </a:gridCol>
                <a:gridCol w="3004457">
                  <a:extLst>
                    <a:ext uri="{9D8B030D-6E8A-4147-A177-3AD203B41FA5}">
                      <a16:colId xmlns:a16="http://schemas.microsoft.com/office/drawing/2014/main" val="795722063"/>
                    </a:ext>
                  </a:extLst>
                </a:gridCol>
                <a:gridCol w="3243943">
                  <a:extLst>
                    <a:ext uri="{9D8B030D-6E8A-4147-A177-3AD203B41FA5}">
                      <a16:colId xmlns:a16="http://schemas.microsoft.com/office/drawing/2014/main" val="2336605656"/>
                    </a:ext>
                  </a:extLst>
                </a:gridCol>
                <a:gridCol w="3130775">
                  <a:extLst>
                    <a:ext uri="{9D8B030D-6E8A-4147-A177-3AD203B41FA5}">
                      <a16:colId xmlns:a16="http://schemas.microsoft.com/office/drawing/2014/main" val="1194248098"/>
                    </a:ext>
                  </a:extLst>
                </a:gridCol>
              </a:tblGrid>
              <a:tr h="450798">
                <a:tc>
                  <a:txBody>
                    <a:bodyPr/>
                    <a:lstStyle/>
                    <a:p>
                      <a:r>
                        <a:rPr lang="en-US" sz="1200" dirty="0">
                          <a:solidFill>
                            <a:schemeClr val="tx1"/>
                          </a:solidFill>
                          <a:latin typeface="Century Gothic" panose="020B0502020202020204" pitchFamily="34" charset="0"/>
                        </a:rPr>
                        <a:t>Investment timeline</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a:txBody>
                    <a:bodyPr/>
                    <a:lstStyle/>
                    <a:p>
                      <a:r>
                        <a:rPr lang="en-US" sz="1200" dirty="0">
                          <a:solidFill>
                            <a:schemeClr val="tx1"/>
                          </a:solidFill>
                          <a:latin typeface="Century Gothic" panose="020B0502020202020204" pitchFamily="34" charset="0"/>
                        </a:rPr>
                        <a:t>Suggested risk tolerance </a:t>
                      </a:r>
                      <a:br>
                        <a:rPr lang="en-US" sz="1200" dirty="0">
                          <a:solidFill>
                            <a:schemeClr val="tx1"/>
                          </a:solidFill>
                          <a:latin typeface="Century Gothic" panose="020B0502020202020204" pitchFamily="34" charset="0"/>
                        </a:rPr>
                      </a:br>
                      <a:r>
                        <a:rPr lang="en-US" sz="1200" dirty="0">
                          <a:solidFill>
                            <a:schemeClr val="tx1"/>
                          </a:solidFill>
                          <a:latin typeface="Century Gothic" panose="020B0502020202020204" pitchFamily="34" charset="0"/>
                        </a:rPr>
                        <a:t>given timeline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a:txBody>
                    <a:bodyPr/>
                    <a:lstStyle/>
                    <a:p>
                      <a:r>
                        <a:rPr lang="en-US" sz="1200" dirty="0">
                          <a:solidFill>
                            <a:schemeClr val="tx1"/>
                          </a:solidFill>
                          <a:latin typeface="Century Gothic" panose="020B0502020202020204" pitchFamily="34" charset="0"/>
                        </a:rPr>
                        <a:t>Suggested portfolio allocation (allocation of different asset classes)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tc>
                  <a:txBody>
                    <a:bodyPr/>
                    <a:lstStyle/>
                    <a:p>
                      <a:pPr lvl="0">
                        <a:buNone/>
                      </a:pPr>
                      <a:r>
                        <a:rPr lang="en-US" sz="1200" dirty="0">
                          <a:solidFill>
                            <a:schemeClr val="tx1"/>
                          </a:solidFill>
                          <a:latin typeface="Century Gothic" panose="020B0502020202020204" pitchFamily="34" charset="0"/>
                        </a:rPr>
                        <a:t>Example of fund from </a:t>
                      </a:r>
                      <a:r>
                        <a:rPr lang="en-US" sz="1200" dirty="0">
                          <a:solidFill>
                            <a:schemeClr val="tx1"/>
                          </a:solidFill>
                          <a:latin typeface="Century Gothic" panose="020B0502020202020204" pitchFamily="34" charset="0"/>
                          <a:hlinkClick r:id="rId3">
                            <a:extLst>
                              <a:ext uri="{A12FA001-AC4F-418D-AE19-62706E023703}">
                                <ahyp:hlinkClr xmlns:ahyp="http://schemas.microsoft.com/office/drawing/2018/hyperlinkcolor" val="tx"/>
                              </a:ext>
                            </a:extLst>
                          </a:hlinkClick>
                        </a:rPr>
                        <a:t>Fidelity investment finder</a:t>
                      </a:r>
                      <a:endParaRPr lang="en-US" sz="1200" dirty="0">
                        <a:solidFill>
                          <a:schemeClr val="tx1"/>
                        </a:solidFill>
                        <a:latin typeface="Century Gothic" panose="020B0502020202020204" pitchFamily="34" charset="0"/>
                      </a:endParaRPr>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solidFill>
                      <a:srgbClr val="6ABD4A"/>
                    </a:solidFill>
                  </a:tcPr>
                </a:tc>
                <a:extLst>
                  <a:ext uri="{0D108BD9-81ED-4DB2-BD59-A6C34878D82A}">
                    <a16:rowId xmlns:a16="http://schemas.microsoft.com/office/drawing/2014/main" val="786200475"/>
                  </a:ext>
                </a:extLst>
              </a:tr>
              <a:tr h="664029">
                <a:tc>
                  <a:txBody>
                    <a:bodyPr/>
                    <a:lstStyle/>
                    <a:p>
                      <a:r>
                        <a:rPr lang="en-US" sz="1200" b="1" dirty="0">
                          <a:latin typeface="Century Gothic" panose="020B0502020202020204" pitchFamily="34" charset="0"/>
                        </a:rPr>
                        <a:t>5 years from now</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75136353"/>
                  </a:ext>
                </a:extLst>
              </a:tr>
              <a:tr h="631371">
                <a:tc>
                  <a:txBody>
                    <a:bodyPr/>
                    <a:lstStyle/>
                    <a:p>
                      <a:r>
                        <a:rPr lang="en-US" sz="1200" b="1" dirty="0">
                          <a:latin typeface="Century Gothic" panose="020B0502020202020204" pitchFamily="34" charset="0"/>
                        </a:rPr>
                        <a:t>15 years from now</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6878321"/>
                  </a:ext>
                </a:extLst>
              </a:tr>
              <a:tr h="631371">
                <a:tc>
                  <a:txBody>
                    <a:bodyPr/>
                    <a:lstStyle/>
                    <a:p>
                      <a:r>
                        <a:rPr lang="en-US" sz="1200" b="1" dirty="0">
                          <a:latin typeface="Century Gothic" panose="020B0502020202020204" pitchFamily="34" charset="0"/>
                        </a:rPr>
                        <a:t>60 years from now</a:t>
                      </a:r>
                    </a:p>
                  </a:txBody>
                  <a:tcPr>
                    <a:lnL w="12700" cap="flat" cmpd="sng" algn="ctr">
                      <a:no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lvl="0">
                        <a:buNone/>
                      </a:pPr>
                      <a:endParaRPr lang="en-US" dirty="0"/>
                    </a:p>
                  </a:txBody>
                  <a:tcPr>
                    <a:lnL w="12700" cap="flat" cmpd="sng" algn="ctr">
                      <a:solidFill>
                        <a:schemeClr val="tx1"/>
                      </a:solid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33098827"/>
                  </a:ext>
                </a:extLst>
              </a:tr>
            </a:tbl>
          </a:graphicData>
        </a:graphic>
      </p:graphicFrame>
      <p:pic>
        <p:nvPicPr>
          <p:cNvPr id="13" name="Picture 12" descr="A pie chart with numbers and a white circle&#10;&#10;Description automatically generated">
            <a:extLst>
              <a:ext uri="{FF2B5EF4-FFF2-40B4-BE49-F238E27FC236}">
                <a16:creationId xmlns:a16="http://schemas.microsoft.com/office/drawing/2014/main" id="{86A454B3-98D8-4A4E-5F21-632B748C4B14}"/>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2530552" y="2141824"/>
            <a:ext cx="1396036" cy="1396036"/>
          </a:xfrm>
          <a:prstGeom prst="rect">
            <a:avLst/>
          </a:prstGeom>
        </p:spPr>
      </p:pic>
      <p:sp>
        <p:nvSpPr>
          <p:cNvPr id="14" name="TextBox 13">
            <a:extLst>
              <a:ext uri="{FF2B5EF4-FFF2-40B4-BE49-F238E27FC236}">
                <a16:creationId xmlns:a16="http://schemas.microsoft.com/office/drawing/2014/main" id="{3D37899C-B4C0-73BE-8909-9533288DC807}"/>
              </a:ext>
            </a:extLst>
          </p:cNvPr>
          <p:cNvSpPr txBox="1"/>
          <p:nvPr/>
        </p:nvSpPr>
        <p:spPr>
          <a:xfrm>
            <a:off x="2645718" y="1764545"/>
            <a:ext cx="1165704" cy="276999"/>
          </a:xfrm>
          <a:prstGeom prst="rect">
            <a:avLst/>
          </a:prstGeom>
          <a:noFill/>
        </p:spPr>
        <p:txBody>
          <a:bodyPr wrap="none" rtlCol="0">
            <a:spAutoFit/>
          </a:bodyPr>
          <a:lstStyle/>
          <a:p>
            <a:r>
              <a:rPr lang="en-US" sz="1200" b="1" dirty="0">
                <a:solidFill>
                  <a:srgbClr val="333F48"/>
                </a:solidFill>
                <a:latin typeface="Century Gothic" panose="020B0502020202020204" pitchFamily="34" charset="0"/>
              </a:rPr>
              <a:t>Conservative</a:t>
            </a:r>
          </a:p>
        </p:txBody>
      </p:sp>
      <p:sp>
        <p:nvSpPr>
          <p:cNvPr id="15" name="TextBox 14">
            <a:extLst>
              <a:ext uri="{FF2B5EF4-FFF2-40B4-BE49-F238E27FC236}">
                <a16:creationId xmlns:a16="http://schemas.microsoft.com/office/drawing/2014/main" id="{5FED1A91-EA07-1F4C-7C6B-6D9088A0CB0C}"/>
              </a:ext>
            </a:extLst>
          </p:cNvPr>
          <p:cNvSpPr txBox="1"/>
          <p:nvPr/>
        </p:nvSpPr>
        <p:spPr>
          <a:xfrm>
            <a:off x="4648691" y="1764545"/>
            <a:ext cx="902811" cy="276999"/>
          </a:xfrm>
          <a:prstGeom prst="rect">
            <a:avLst/>
          </a:prstGeom>
          <a:noFill/>
        </p:spPr>
        <p:txBody>
          <a:bodyPr wrap="none" rtlCol="0">
            <a:spAutoFit/>
          </a:bodyPr>
          <a:lstStyle/>
          <a:p>
            <a:r>
              <a:rPr lang="en-US" sz="1200" b="1" dirty="0">
                <a:solidFill>
                  <a:srgbClr val="333F48"/>
                </a:solidFill>
                <a:latin typeface="Century Gothic" panose="020B0502020202020204" pitchFamily="34" charset="0"/>
              </a:rPr>
              <a:t>Balanced</a:t>
            </a:r>
          </a:p>
        </p:txBody>
      </p:sp>
      <p:sp>
        <p:nvSpPr>
          <p:cNvPr id="16" name="TextBox 15">
            <a:extLst>
              <a:ext uri="{FF2B5EF4-FFF2-40B4-BE49-F238E27FC236}">
                <a16:creationId xmlns:a16="http://schemas.microsoft.com/office/drawing/2014/main" id="{28CB8D10-F52D-0D76-6174-459C60A251C5}"/>
              </a:ext>
            </a:extLst>
          </p:cNvPr>
          <p:cNvSpPr txBox="1"/>
          <p:nvPr/>
        </p:nvSpPr>
        <p:spPr>
          <a:xfrm>
            <a:off x="6626391" y="1801173"/>
            <a:ext cx="877103" cy="228925"/>
          </a:xfrm>
          <a:prstGeom prst="rect">
            <a:avLst/>
          </a:prstGeom>
          <a:noFill/>
        </p:spPr>
        <p:txBody>
          <a:bodyPr wrap="none" rtlCol="0">
            <a:spAutoFit/>
          </a:bodyPr>
          <a:lstStyle/>
          <a:p>
            <a:r>
              <a:rPr lang="en-US" sz="1200" b="1" dirty="0">
                <a:solidFill>
                  <a:srgbClr val="333F48"/>
                </a:solidFill>
                <a:latin typeface="Century Gothic" panose="020B0502020202020204" pitchFamily="34" charset="0"/>
              </a:rPr>
              <a:t>Growth</a:t>
            </a:r>
          </a:p>
        </p:txBody>
      </p:sp>
      <p:sp>
        <p:nvSpPr>
          <p:cNvPr id="17" name="TextBox 16">
            <a:extLst>
              <a:ext uri="{FF2B5EF4-FFF2-40B4-BE49-F238E27FC236}">
                <a16:creationId xmlns:a16="http://schemas.microsoft.com/office/drawing/2014/main" id="{9E0AA818-8531-35F5-7BEF-C16375B00CE2}"/>
              </a:ext>
            </a:extLst>
          </p:cNvPr>
          <p:cNvSpPr txBox="1"/>
          <p:nvPr/>
        </p:nvSpPr>
        <p:spPr>
          <a:xfrm>
            <a:off x="8262938" y="1764545"/>
            <a:ext cx="1587294" cy="276999"/>
          </a:xfrm>
          <a:prstGeom prst="rect">
            <a:avLst/>
          </a:prstGeom>
          <a:noFill/>
        </p:spPr>
        <p:txBody>
          <a:bodyPr wrap="none" rtlCol="0">
            <a:spAutoFit/>
          </a:bodyPr>
          <a:lstStyle/>
          <a:p>
            <a:r>
              <a:rPr lang="en-US" sz="1200" b="1" dirty="0">
                <a:solidFill>
                  <a:srgbClr val="333F48"/>
                </a:solidFill>
                <a:latin typeface="Century Gothic" panose="020B0502020202020204" pitchFamily="34" charset="0"/>
              </a:rPr>
              <a:t>Aggressive growth</a:t>
            </a:r>
          </a:p>
        </p:txBody>
      </p:sp>
      <p:pic>
        <p:nvPicPr>
          <p:cNvPr id="19" name="Picture 18" descr="A pie chart with numbers and a white circle&#10;&#10;Description automatically generated">
            <a:extLst>
              <a:ext uri="{FF2B5EF4-FFF2-40B4-BE49-F238E27FC236}">
                <a16:creationId xmlns:a16="http://schemas.microsoft.com/office/drawing/2014/main" id="{A5F8E168-C654-5A3F-CD72-774901B199D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421548" y="2226615"/>
            <a:ext cx="1357095" cy="1357095"/>
          </a:xfrm>
          <a:prstGeom prst="rect">
            <a:avLst/>
          </a:prstGeom>
        </p:spPr>
      </p:pic>
      <p:pic>
        <p:nvPicPr>
          <p:cNvPr id="21" name="Picture 20" descr="A pie chart with numbers and a white circle&#10;&#10;Description automatically generated">
            <a:extLst>
              <a:ext uri="{FF2B5EF4-FFF2-40B4-BE49-F238E27FC236}">
                <a16:creationId xmlns:a16="http://schemas.microsoft.com/office/drawing/2014/main" id="{1A82694F-B79F-0883-379D-FB02A99DEF22}"/>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6274802" y="2117218"/>
            <a:ext cx="1466492" cy="1466492"/>
          </a:xfrm>
          <a:prstGeom prst="rect">
            <a:avLst/>
          </a:prstGeom>
        </p:spPr>
      </p:pic>
      <p:pic>
        <p:nvPicPr>
          <p:cNvPr id="23" name="Picture 22" descr="A pie chart with numbers and a white circle&#10;&#10;Description automatically generated">
            <a:extLst>
              <a:ext uri="{FF2B5EF4-FFF2-40B4-BE49-F238E27FC236}">
                <a16:creationId xmlns:a16="http://schemas.microsoft.com/office/drawing/2014/main" id="{73693924-CAF7-A3A3-B374-D5A952D7BD5B}"/>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8386313" y="2232529"/>
            <a:ext cx="1340545" cy="1340545"/>
          </a:xfrm>
          <a:prstGeom prst="rect">
            <a:avLst/>
          </a:prstGeom>
        </p:spPr>
      </p:pic>
      <p:cxnSp>
        <p:nvCxnSpPr>
          <p:cNvPr id="26" name="Straight Connector 25">
            <a:extLst>
              <a:ext uri="{FF2B5EF4-FFF2-40B4-BE49-F238E27FC236}">
                <a16:creationId xmlns:a16="http://schemas.microsoft.com/office/drawing/2014/main" id="{56436D4B-E91F-CCF5-7EE2-0894F45ECFFC}"/>
              </a:ext>
            </a:extLst>
          </p:cNvPr>
          <p:cNvCxnSpPr>
            <a:cxnSpLocks/>
          </p:cNvCxnSpPr>
          <p:nvPr/>
        </p:nvCxnSpPr>
        <p:spPr>
          <a:xfrm>
            <a:off x="2275112" y="1764545"/>
            <a:ext cx="0" cy="1771986"/>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D2BEF2D-F136-9852-A5E8-686CB1983101}"/>
              </a:ext>
            </a:extLst>
          </p:cNvPr>
          <p:cNvCxnSpPr>
            <a:cxnSpLocks/>
          </p:cNvCxnSpPr>
          <p:nvPr/>
        </p:nvCxnSpPr>
        <p:spPr>
          <a:xfrm>
            <a:off x="4190998" y="1764545"/>
            <a:ext cx="0" cy="1771986"/>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CCA90C1-E716-7538-9E93-8D19B1DC6251}"/>
              </a:ext>
            </a:extLst>
          </p:cNvPr>
          <p:cNvCxnSpPr>
            <a:cxnSpLocks/>
          </p:cNvCxnSpPr>
          <p:nvPr/>
        </p:nvCxnSpPr>
        <p:spPr>
          <a:xfrm>
            <a:off x="6019798" y="1764545"/>
            <a:ext cx="0" cy="1771986"/>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21F1FF5C-B539-74BE-B959-DDB9A8293DA3}"/>
              </a:ext>
            </a:extLst>
          </p:cNvPr>
          <p:cNvCxnSpPr>
            <a:cxnSpLocks/>
          </p:cNvCxnSpPr>
          <p:nvPr/>
        </p:nvCxnSpPr>
        <p:spPr>
          <a:xfrm>
            <a:off x="8011883" y="1764545"/>
            <a:ext cx="0" cy="1771986"/>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3232F217-9F1C-EDC0-CC4E-A67D4C62E164}"/>
              </a:ext>
            </a:extLst>
          </p:cNvPr>
          <p:cNvCxnSpPr>
            <a:cxnSpLocks/>
          </p:cNvCxnSpPr>
          <p:nvPr/>
        </p:nvCxnSpPr>
        <p:spPr>
          <a:xfrm>
            <a:off x="10091054" y="1764545"/>
            <a:ext cx="0" cy="1771986"/>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570B27BA-FA8B-9433-F873-337508EFC1A3}"/>
              </a:ext>
            </a:extLst>
          </p:cNvPr>
          <p:cNvSpPr/>
          <p:nvPr/>
        </p:nvSpPr>
        <p:spPr>
          <a:xfrm>
            <a:off x="560604" y="1903044"/>
            <a:ext cx="214174" cy="214174"/>
          </a:xfrm>
          <a:prstGeom prst="rect">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Rectangle 33">
            <a:extLst>
              <a:ext uri="{FF2B5EF4-FFF2-40B4-BE49-F238E27FC236}">
                <a16:creationId xmlns:a16="http://schemas.microsoft.com/office/drawing/2014/main" id="{12083B86-13FA-4B6A-0E39-87A1D015C8C6}"/>
              </a:ext>
            </a:extLst>
          </p:cNvPr>
          <p:cNvSpPr/>
          <p:nvPr/>
        </p:nvSpPr>
        <p:spPr>
          <a:xfrm>
            <a:off x="560604" y="2291927"/>
            <a:ext cx="214174" cy="214174"/>
          </a:xfrm>
          <a:prstGeom prst="rect">
            <a:avLst/>
          </a:prstGeom>
          <a:solidFill>
            <a:srgbClr val="6ABD4A"/>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5" name="Rectangle 34">
            <a:extLst>
              <a:ext uri="{FF2B5EF4-FFF2-40B4-BE49-F238E27FC236}">
                <a16:creationId xmlns:a16="http://schemas.microsoft.com/office/drawing/2014/main" id="{B5D886C7-CEEF-C9D7-7308-5ADCF9921D81}"/>
              </a:ext>
            </a:extLst>
          </p:cNvPr>
          <p:cNvSpPr/>
          <p:nvPr/>
        </p:nvSpPr>
        <p:spPr>
          <a:xfrm>
            <a:off x="560604" y="2684313"/>
            <a:ext cx="214174" cy="214174"/>
          </a:xfrm>
          <a:prstGeom prst="rect">
            <a:avLst/>
          </a:prstGeom>
          <a:solidFill>
            <a:srgbClr val="F2A9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6" name="Rectangle 35">
            <a:extLst>
              <a:ext uri="{FF2B5EF4-FFF2-40B4-BE49-F238E27FC236}">
                <a16:creationId xmlns:a16="http://schemas.microsoft.com/office/drawing/2014/main" id="{76B3E7FA-07D7-B4DD-0F85-4E864E210477}"/>
              </a:ext>
            </a:extLst>
          </p:cNvPr>
          <p:cNvSpPr/>
          <p:nvPr/>
        </p:nvSpPr>
        <p:spPr>
          <a:xfrm>
            <a:off x="560604" y="3083706"/>
            <a:ext cx="214174" cy="214174"/>
          </a:xfrm>
          <a:prstGeom prst="rect">
            <a:avLst/>
          </a:prstGeom>
          <a:solidFill>
            <a:srgbClr val="8BD3E6"/>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TextBox 36">
            <a:extLst>
              <a:ext uri="{FF2B5EF4-FFF2-40B4-BE49-F238E27FC236}">
                <a16:creationId xmlns:a16="http://schemas.microsoft.com/office/drawing/2014/main" id="{148B2928-5709-E68F-E99B-1DBB9BF39B16}"/>
              </a:ext>
            </a:extLst>
          </p:cNvPr>
          <p:cNvSpPr txBox="1"/>
          <p:nvPr/>
        </p:nvSpPr>
        <p:spPr>
          <a:xfrm>
            <a:off x="787255" y="1876007"/>
            <a:ext cx="1186543" cy="276999"/>
          </a:xfrm>
          <a:prstGeom prst="rect">
            <a:avLst/>
          </a:prstGeom>
          <a:noFill/>
        </p:spPr>
        <p:txBody>
          <a:bodyPr wrap="none" rtlCol="0">
            <a:spAutoFit/>
          </a:bodyPr>
          <a:lstStyle/>
          <a:p>
            <a:r>
              <a:rPr lang="en-US" sz="1200" dirty="0">
                <a:latin typeface="Century Gothic" panose="020B0502020202020204" pitchFamily="34" charset="0"/>
              </a:rPr>
              <a:t>Foreign Stock</a:t>
            </a:r>
          </a:p>
        </p:txBody>
      </p:sp>
      <p:sp>
        <p:nvSpPr>
          <p:cNvPr id="38" name="TextBox 37">
            <a:extLst>
              <a:ext uri="{FF2B5EF4-FFF2-40B4-BE49-F238E27FC236}">
                <a16:creationId xmlns:a16="http://schemas.microsoft.com/office/drawing/2014/main" id="{15558D52-5958-9E1C-A4A1-EC88B49A92A9}"/>
              </a:ext>
            </a:extLst>
          </p:cNvPr>
          <p:cNvSpPr txBox="1"/>
          <p:nvPr/>
        </p:nvSpPr>
        <p:spPr>
          <a:xfrm>
            <a:off x="787255" y="2268394"/>
            <a:ext cx="899605" cy="276999"/>
          </a:xfrm>
          <a:prstGeom prst="rect">
            <a:avLst/>
          </a:prstGeom>
          <a:noFill/>
        </p:spPr>
        <p:txBody>
          <a:bodyPr wrap="none" rtlCol="0">
            <a:spAutoFit/>
          </a:bodyPr>
          <a:lstStyle/>
          <a:p>
            <a:r>
              <a:rPr lang="en-US" sz="1200" dirty="0">
                <a:latin typeface="Century Gothic" panose="020B0502020202020204" pitchFamily="34" charset="0"/>
              </a:rPr>
              <a:t>U.S. Stock</a:t>
            </a:r>
          </a:p>
        </p:txBody>
      </p:sp>
      <p:sp>
        <p:nvSpPr>
          <p:cNvPr id="39" name="TextBox 38">
            <a:extLst>
              <a:ext uri="{FF2B5EF4-FFF2-40B4-BE49-F238E27FC236}">
                <a16:creationId xmlns:a16="http://schemas.microsoft.com/office/drawing/2014/main" id="{8DCF3DE3-F1E6-3F65-DE0C-95D3DD4C08A0}"/>
              </a:ext>
            </a:extLst>
          </p:cNvPr>
          <p:cNvSpPr txBox="1"/>
          <p:nvPr/>
        </p:nvSpPr>
        <p:spPr>
          <a:xfrm>
            <a:off x="787255" y="2650270"/>
            <a:ext cx="574196" cy="276999"/>
          </a:xfrm>
          <a:prstGeom prst="rect">
            <a:avLst/>
          </a:prstGeom>
          <a:noFill/>
        </p:spPr>
        <p:txBody>
          <a:bodyPr wrap="none" rtlCol="0">
            <a:spAutoFit/>
          </a:bodyPr>
          <a:lstStyle/>
          <a:p>
            <a:r>
              <a:rPr lang="en-US" sz="1200" dirty="0">
                <a:latin typeface="Century Gothic" panose="020B0502020202020204" pitchFamily="34" charset="0"/>
              </a:rPr>
              <a:t>Bond</a:t>
            </a:r>
          </a:p>
        </p:txBody>
      </p:sp>
      <p:sp>
        <p:nvSpPr>
          <p:cNvPr id="40" name="TextBox 39">
            <a:extLst>
              <a:ext uri="{FF2B5EF4-FFF2-40B4-BE49-F238E27FC236}">
                <a16:creationId xmlns:a16="http://schemas.microsoft.com/office/drawing/2014/main" id="{5DB1E34D-A32A-FE34-D2CB-B0948D9BAA76}"/>
              </a:ext>
            </a:extLst>
          </p:cNvPr>
          <p:cNvSpPr txBox="1"/>
          <p:nvPr/>
        </p:nvSpPr>
        <p:spPr>
          <a:xfrm>
            <a:off x="787255" y="3042656"/>
            <a:ext cx="1402948" cy="276999"/>
          </a:xfrm>
          <a:prstGeom prst="rect">
            <a:avLst/>
          </a:prstGeom>
          <a:noFill/>
        </p:spPr>
        <p:txBody>
          <a:bodyPr wrap="none" rtlCol="0">
            <a:spAutoFit/>
          </a:bodyPr>
          <a:lstStyle/>
          <a:p>
            <a:r>
              <a:rPr lang="en-CA" sz="1200" dirty="0">
                <a:solidFill>
                  <a:srgbClr val="000000"/>
                </a:solidFill>
                <a:effectLst/>
                <a:latin typeface="Century Gothic" panose="020B0502020202020204" pitchFamily="34" charset="0"/>
              </a:rPr>
              <a:t>Canadian Stock</a:t>
            </a:r>
          </a:p>
        </p:txBody>
      </p:sp>
    </p:spTree>
    <p:extLst>
      <p:ext uri="{BB962C8B-B14F-4D97-AF65-F5344CB8AC3E}">
        <p14:creationId xmlns:p14="http://schemas.microsoft.com/office/powerpoint/2010/main" val="129699723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sz="3200" dirty="0">
                <a:cs typeface="Calibri"/>
              </a:rPr>
              <a:t>Reflection</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15</a:t>
            </a:fld>
            <a:endParaRPr lang="en-US" dirty="0"/>
          </a:p>
        </p:txBody>
      </p:sp>
      <p:sp>
        <p:nvSpPr>
          <p:cNvPr id="5" name="TextBox 4">
            <a:extLst>
              <a:ext uri="{FF2B5EF4-FFF2-40B4-BE49-F238E27FC236}">
                <a16:creationId xmlns:a16="http://schemas.microsoft.com/office/drawing/2014/main" id="{F7BD4FB9-70BA-4365-A6EF-66407E1DF81D}"/>
              </a:ext>
            </a:extLst>
          </p:cNvPr>
          <p:cNvSpPr txBox="1"/>
          <p:nvPr/>
        </p:nvSpPr>
        <p:spPr>
          <a:xfrm>
            <a:off x="517871" y="2634377"/>
            <a:ext cx="5917654" cy="2811026"/>
          </a:xfrm>
          <a:prstGeom prst="rect">
            <a:avLst/>
          </a:prstGeom>
          <a:noFill/>
        </p:spPr>
        <p:txBody>
          <a:bodyPr wrap="square">
            <a:spAutoFit/>
          </a:bodyPr>
          <a:lstStyle/>
          <a:p>
            <a:pPr marL="342900" indent="-342900">
              <a:spcAft>
                <a:spcPts val="1000"/>
              </a:spcAft>
              <a:buFont typeface="Arial" panose="020B0604020202020204" pitchFamily="34" charset="0"/>
              <a:buChar char="•"/>
            </a:pPr>
            <a:r>
              <a:rPr lang="en-US" sz="2000" dirty="0">
                <a:solidFill>
                  <a:schemeClr val="tx2"/>
                </a:solidFill>
                <a:latin typeface="Century Gothic" panose="020B0502020202020204" pitchFamily="34" charset="0"/>
                <a:ea typeface="+mn-lt"/>
                <a:cs typeface="+mn-lt"/>
              </a:rPr>
              <a:t>How does your investment timeline affect your investment choices?</a:t>
            </a:r>
          </a:p>
          <a:p>
            <a:pPr marL="342900" indent="-342900">
              <a:spcAft>
                <a:spcPts val="1000"/>
              </a:spcAft>
              <a:buFont typeface="Arial" panose="020B0604020202020204" pitchFamily="34" charset="0"/>
              <a:buChar char="•"/>
            </a:pPr>
            <a:r>
              <a:rPr lang="en-US" sz="2000" dirty="0">
                <a:solidFill>
                  <a:schemeClr val="tx2"/>
                </a:solidFill>
                <a:latin typeface="Century Gothic" panose="020B0502020202020204" pitchFamily="34" charset="0"/>
                <a:ea typeface="+mn-lt"/>
                <a:cs typeface="+mn-lt"/>
              </a:rPr>
              <a:t>What types of investment portfolios are suitable for a short-term investment time horizon, and why?  </a:t>
            </a:r>
          </a:p>
          <a:p>
            <a:pPr marL="342900" indent="-342900">
              <a:spcAft>
                <a:spcPts val="1000"/>
              </a:spcAft>
              <a:buFont typeface="Arial" panose="020B0604020202020204" pitchFamily="34" charset="0"/>
              <a:buChar char="•"/>
            </a:pPr>
            <a:r>
              <a:rPr lang="en-US" sz="2000" dirty="0">
                <a:solidFill>
                  <a:schemeClr val="tx2"/>
                </a:solidFill>
                <a:latin typeface="Century Gothic" panose="020B0502020202020204" pitchFamily="34" charset="0"/>
                <a:ea typeface="+mn-lt"/>
                <a:cs typeface="+mn-lt"/>
              </a:rPr>
              <a:t>What types of investment portfolios are suitable for a long-term  investment time horizon, and why? </a:t>
            </a:r>
            <a:endParaRPr lang="en-US" sz="2000" dirty="0">
              <a:solidFill>
                <a:schemeClr val="tx2"/>
              </a:solidFill>
              <a:latin typeface="Century Gothic" panose="020B0502020202020204" pitchFamily="34" charset="0"/>
              <a:cs typeface="Calibri"/>
            </a:endParaRPr>
          </a:p>
        </p:txBody>
      </p:sp>
      <p:sp>
        <p:nvSpPr>
          <p:cNvPr id="6" name="Oval 5">
            <a:extLst>
              <a:ext uri="{FF2B5EF4-FFF2-40B4-BE49-F238E27FC236}">
                <a16:creationId xmlns:a16="http://schemas.microsoft.com/office/drawing/2014/main" id="{71B308FA-6EC7-9D37-7E5A-6C0079272711}"/>
              </a:ext>
            </a:extLst>
          </p:cNvPr>
          <p:cNvSpPr/>
          <p:nvPr/>
        </p:nvSpPr>
        <p:spPr>
          <a:xfrm>
            <a:off x="7880103" y="2478501"/>
            <a:ext cx="3122779"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pic>
        <p:nvPicPr>
          <p:cNvPr id="3" name="Picture 2">
            <a:extLst>
              <a:ext uri="{FF2B5EF4-FFF2-40B4-BE49-F238E27FC236}">
                <a16:creationId xmlns:a16="http://schemas.microsoft.com/office/drawing/2014/main" id="{23C4AB24-F4C7-40FC-6D94-56E0D21DBD77}"/>
              </a:ext>
            </a:extLst>
          </p:cNvPr>
          <p:cNvPicPr>
            <a:picLocks noChangeAspect="1"/>
          </p:cNvPicPr>
          <p:nvPr/>
        </p:nvPicPr>
        <p:blipFill>
          <a:blip r:embed="rId3"/>
          <a:stretch>
            <a:fillRect/>
          </a:stretch>
        </p:blipFill>
        <p:spPr>
          <a:xfrm>
            <a:off x="8629496" y="3030770"/>
            <a:ext cx="1623992" cy="1948790"/>
          </a:xfrm>
          <a:prstGeom prst="rect">
            <a:avLst/>
          </a:prstGeom>
        </p:spPr>
      </p:pic>
    </p:spTree>
    <p:extLst>
      <p:ext uri="{BB962C8B-B14F-4D97-AF65-F5344CB8AC3E}">
        <p14:creationId xmlns:p14="http://schemas.microsoft.com/office/powerpoint/2010/main" val="41994693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dirty="0">
                <a:cs typeface="Calibri Light"/>
                <a:hlinkClick r:id="rId3">
                  <a:extLst>
                    <a:ext uri="{A12FA001-AC4F-418D-AE19-62706E023703}">
                      <ahyp:hlinkClr xmlns:ahyp="http://schemas.microsoft.com/office/drawing/2018/hyperlinkcolor" val="tx"/>
                    </a:ext>
                  </a:extLst>
                </a:hlinkClick>
              </a:rPr>
              <a:t>Risk tolerance quiz</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2</a:t>
            </a:fld>
            <a:endParaRPr lang="en-US" dirty="0"/>
          </a:p>
        </p:txBody>
      </p:sp>
      <p:sp>
        <p:nvSpPr>
          <p:cNvPr id="5" name="TextBox 4">
            <a:extLst>
              <a:ext uri="{FF2B5EF4-FFF2-40B4-BE49-F238E27FC236}">
                <a16:creationId xmlns:a16="http://schemas.microsoft.com/office/drawing/2014/main" id="{F7BD4FB9-70BA-4365-A6EF-66407E1DF81D}"/>
              </a:ext>
            </a:extLst>
          </p:cNvPr>
          <p:cNvSpPr txBox="1"/>
          <p:nvPr/>
        </p:nvSpPr>
        <p:spPr>
          <a:xfrm>
            <a:off x="517870" y="3339698"/>
            <a:ext cx="6536073" cy="1400383"/>
          </a:xfrm>
          <a:prstGeom prst="rect">
            <a:avLst/>
          </a:prstGeom>
          <a:noFill/>
        </p:spPr>
        <p:txBody>
          <a:bodyPr wrap="square">
            <a:spAutoFit/>
          </a:bodyPr>
          <a:lstStyle/>
          <a:p>
            <a:pPr marL="514350" indent="-514350">
              <a:spcAft>
                <a:spcPts val="1200"/>
              </a:spcAft>
              <a:buAutoNum type="arabicPeriod"/>
            </a:pPr>
            <a:r>
              <a:rPr lang="en-US" sz="2500" dirty="0">
                <a:latin typeface="Century Gothic" panose="020B0502020202020204" pitchFamily="34" charset="0"/>
                <a:ea typeface="+mn-lt"/>
                <a:cs typeface="+mn-lt"/>
              </a:rPr>
              <a:t>Complete the risk tolerance quiz.</a:t>
            </a:r>
          </a:p>
          <a:p>
            <a:pPr marL="514350" indent="-514350">
              <a:spcAft>
                <a:spcPts val="1200"/>
              </a:spcAft>
              <a:buAutoNum type="arabicPeriod"/>
            </a:pPr>
            <a:r>
              <a:rPr lang="en-US" sz="2500" dirty="0">
                <a:latin typeface="Century Gothic" panose="020B0502020202020204" pitchFamily="34" charset="0"/>
                <a:ea typeface="Calibri"/>
                <a:cs typeface="Calibri"/>
              </a:rPr>
              <a:t>Do you agree with the results? </a:t>
            </a:r>
            <a:br>
              <a:rPr lang="en-US" sz="2500" dirty="0">
                <a:latin typeface="Century Gothic" panose="020B0502020202020204" pitchFamily="34" charset="0"/>
                <a:ea typeface="Calibri"/>
                <a:cs typeface="Calibri"/>
              </a:rPr>
            </a:br>
            <a:r>
              <a:rPr lang="en-US" sz="2500" dirty="0">
                <a:latin typeface="Century Gothic" panose="020B0502020202020204" pitchFamily="34" charset="0"/>
                <a:ea typeface="Calibri"/>
                <a:cs typeface="Calibri"/>
              </a:rPr>
              <a:t>Share in groups.</a:t>
            </a:r>
          </a:p>
        </p:txBody>
      </p:sp>
      <p:sp>
        <p:nvSpPr>
          <p:cNvPr id="6" name="Oval 5">
            <a:extLst>
              <a:ext uri="{FF2B5EF4-FFF2-40B4-BE49-F238E27FC236}">
                <a16:creationId xmlns:a16="http://schemas.microsoft.com/office/drawing/2014/main" id="{71B308FA-6EC7-9D37-7E5A-6C0079272711}"/>
              </a:ext>
            </a:extLst>
          </p:cNvPr>
          <p:cNvSpPr/>
          <p:nvPr/>
        </p:nvSpPr>
        <p:spPr>
          <a:xfrm>
            <a:off x="7880103" y="2478501"/>
            <a:ext cx="3122779" cy="3122779"/>
          </a:xfrm>
          <a:prstGeom prst="ellipse">
            <a:avLst/>
          </a:prstGeom>
          <a:solidFill>
            <a:srgbClr val="205885"/>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endParaRPr lang="en-US">
              <a:solidFill>
                <a:srgbClr val="205885"/>
              </a:solidFill>
            </a:endParaRPr>
          </a:p>
        </p:txBody>
      </p:sp>
      <p:pic>
        <p:nvPicPr>
          <p:cNvPr id="4" name="Picture 3">
            <a:extLst>
              <a:ext uri="{FF2B5EF4-FFF2-40B4-BE49-F238E27FC236}">
                <a16:creationId xmlns:a16="http://schemas.microsoft.com/office/drawing/2014/main" id="{8901E341-54B6-2939-645A-A1AB8CC9C1D3}"/>
              </a:ext>
            </a:extLst>
          </p:cNvPr>
          <p:cNvPicPr>
            <a:picLocks noChangeAspect="1"/>
          </p:cNvPicPr>
          <p:nvPr/>
        </p:nvPicPr>
        <p:blipFill>
          <a:blip r:embed="rId4"/>
          <a:stretch>
            <a:fillRect/>
          </a:stretch>
        </p:blipFill>
        <p:spPr>
          <a:xfrm>
            <a:off x="8473240" y="3193729"/>
            <a:ext cx="1936503" cy="1371690"/>
          </a:xfrm>
          <a:prstGeom prst="rect">
            <a:avLst/>
          </a:prstGeom>
        </p:spPr>
      </p:pic>
    </p:spTree>
    <p:extLst>
      <p:ext uri="{BB962C8B-B14F-4D97-AF65-F5344CB8AC3E}">
        <p14:creationId xmlns:p14="http://schemas.microsoft.com/office/powerpoint/2010/main" val="15931360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dirty="0">
                <a:ea typeface="Calibri Light"/>
                <a:cs typeface="Calibri Light"/>
              </a:rPr>
              <a:t>Investment risk</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6903" y="1930945"/>
            <a:ext cx="11158193" cy="3581397"/>
          </a:xfrm>
          <a:prstGeom prst="rect">
            <a:avLst/>
          </a:prstGeom>
        </p:spPr>
        <p:txBody>
          <a:bodyPr>
            <a:noAutofit/>
          </a:bodyPr>
          <a:lstStyle/>
          <a:p>
            <a:pPr marL="276225" indent="-276225">
              <a:buClr>
                <a:srgbClr val="A2AAAD"/>
              </a:buClr>
              <a:buFont typeface="Arial" panose="020B0604020202020204" pitchFamily="34" charset="0"/>
              <a:buChar char="•"/>
            </a:pPr>
            <a:r>
              <a:rPr lang="en-US" dirty="0">
                <a:latin typeface="Century Gothic" panose="020B0502020202020204" pitchFamily="34" charset="0"/>
                <a:ea typeface="+mn-lt"/>
                <a:cs typeface="+mn-lt"/>
              </a:rPr>
              <a:t>Investment risk is the risk taken for potential investment returns.</a:t>
            </a:r>
          </a:p>
          <a:p>
            <a:pPr marL="276225" indent="-276225">
              <a:buClr>
                <a:srgbClr val="A2AAAD"/>
              </a:buClr>
              <a:buFont typeface="Arial" panose="020B0604020202020204" pitchFamily="34" charset="0"/>
              <a:buChar char="•"/>
            </a:pPr>
            <a:r>
              <a:rPr lang="en-US" b="1" dirty="0">
                <a:latin typeface="Century Gothic" panose="020B0502020202020204" pitchFamily="34" charset="0"/>
                <a:ea typeface="+mn-lt"/>
                <a:cs typeface="+mn-lt"/>
              </a:rPr>
              <a:t>Risk tolerance</a:t>
            </a:r>
            <a:r>
              <a:rPr lang="en-US" dirty="0">
                <a:latin typeface="Century Gothic" panose="020B0502020202020204" pitchFamily="34" charset="0"/>
                <a:ea typeface="+mn-lt"/>
                <a:cs typeface="+mn-lt"/>
              </a:rPr>
              <a:t>: your willingness to take risk, which may potentially affect the size of the reward.</a:t>
            </a:r>
          </a:p>
          <a:p>
            <a:pPr marL="668338" lvl="1" indent="-311150">
              <a:buClr>
                <a:srgbClr val="A2AAAD"/>
              </a:buClr>
            </a:pPr>
            <a:r>
              <a:rPr lang="en-US" sz="2000" dirty="0">
                <a:latin typeface="Century Gothic" panose="020B0502020202020204" pitchFamily="34" charset="0"/>
                <a:ea typeface="+mn-lt"/>
                <a:cs typeface="+mn-lt"/>
              </a:rPr>
              <a:t>Example: An investment $10,000 in equities drops by $1,000.</a:t>
            </a:r>
          </a:p>
          <a:p>
            <a:pPr marL="1011238" lvl="2" indent="-342900">
              <a:buClr>
                <a:srgbClr val="A2AAAD"/>
              </a:buClr>
              <a:buFont typeface="Arial" panose="020B0604020202020204" pitchFamily="34" charset="0"/>
              <a:buChar char="•"/>
            </a:pPr>
            <a:r>
              <a:rPr lang="en-US" sz="2000" dirty="0">
                <a:latin typeface="Century Gothic" panose="020B0502020202020204" pitchFamily="34" charset="0"/>
                <a:ea typeface="+mn-lt"/>
                <a:cs typeface="+mn-lt"/>
              </a:rPr>
              <a:t>No big deal, focused on the long term (higher risk tolerance).</a:t>
            </a:r>
          </a:p>
          <a:p>
            <a:pPr marL="1011238" lvl="2" indent="-342900">
              <a:buClr>
                <a:srgbClr val="A2AAAD"/>
              </a:buClr>
              <a:buFont typeface="Arial" panose="020B0604020202020204" pitchFamily="34" charset="0"/>
              <a:buChar char="•"/>
            </a:pPr>
            <a:r>
              <a:rPr lang="en-US" sz="2000" dirty="0">
                <a:latin typeface="Century Gothic" panose="020B0502020202020204" pitchFamily="34" charset="0"/>
                <a:ea typeface="+mn-lt"/>
                <a:cs typeface="+mn-lt"/>
              </a:rPr>
              <a:t>The loss keeps you up at night (lower risk tolerance).</a:t>
            </a:r>
          </a:p>
          <a:p>
            <a:pPr marL="276225" indent="-276225">
              <a:buClr>
                <a:srgbClr val="A2AAAD"/>
              </a:buClr>
              <a:buFont typeface="Arial" panose="020B0604020202020204" pitchFamily="34" charset="0"/>
              <a:buChar char="•"/>
            </a:pPr>
            <a:r>
              <a:rPr lang="en-US" b="1" dirty="0">
                <a:latin typeface="Century Gothic" panose="020B0502020202020204" pitchFamily="34" charset="0"/>
                <a:ea typeface="+mn-lt"/>
                <a:cs typeface="+mn-lt"/>
              </a:rPr>
              <a:t>Risk capacity</a:t>
            </a:r>
            <a:r>
              <a:rPr lang="en-US" dirty="0">
                <a:latin typeface="Century Gothic" panose="020B0502020202020204" pitchFamily="34" charset="0"/>
                <a:ea typeface="+mn-lt"/>
                <a:cs typeface="+mn-lt"/>
              </a:rPr>
              <a:t>: the amount of risk you can afford to take. Your age, income level and time horizon normally influence your risk capacity.</a:t>
            </a:r>
            <a:endParaRPr lang="en-US" dirty="0">
              <a:latin typeface="Century Gothic" panose="020B0502020202020204" pitchFamily="34" charset="0"/>
              <a:ea typeface="Calibri"/>
              <a:cs typeface="Calibri"/>
            </a:endParaRPr>
          </a:p>
          <a:p>
            <a:pPr marL="276225" indent="-276225">
              <a:buClr>
                <a:srgbClr val="A2AAAD"/>
              </a:buClr>
              <a:buFont typeface="Arial" panose="020B0604020202020204" pitchFamily="34" charset="0"/>
              <a:buChar char="•"/>
            </a:pPr>
            <a:r>
              <a:rPr lang="en-US" dirty="0">
                <a:latin typeface="Century Gothic" panose="020B0502020202020204" pitchFamily="34" charset="0"/>
                <a:ea typeface="+mn-lt"/>
                <a:cs typeface="+mn-lt"/>
              </a:rPr>
              <a:t>Each investor is unique, with distinct goals influencing their willingness and ability to take risks, and investors need to understand their comfort level with risk.</a:t>
            </a: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3</a:t>
            </a:fld>
            <a:endParaRPr lang="en-US"/>
          </a:p>
        </p:txBody>
      </p:sp>
    </p:spTree>
    <p:extLst>
      <p:ext uri="{BB962C8B-B14F-4D97-AF65-F5344CB8AC3E}">
        <p14:creationId xmlns:p14="http://schemas.microsoft.com/office/powerpoint/2010/main" val="12747608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7" name="Title 6">
            <a:extLst>
              <a:ext uri="{FF2B5EF4-FFF2-40B4-BE49-F238E27FC236}">
                <a16:creationId xmlns:a16="http://schemas.microsoft.com/office/drawing/2014/main" id="{1A86CBDA-5057-0770-3E3A-31FE60806E6A}"/>
              </a:ext>
            </a:extLst>
          </p:cNvPr>
          <p:cNvSpPr>
            <a:spLocks noGrp="1"/>
          </p:cNvSpPr>
          <p:nvPr>
            <p:ph type="title"/>
          </p:nvPr>
        </p:nvSpPr>
        <p:spPr/>
        <p:txBody>
          <a:bodyPr/>
          <a:lstStyle/>
          <a:p>
            <a:r>
              <a:rPr lang="en-US" dirty="0">
                <a:ea typeface="Calibri Light"/>
                <a:cs typeface="Calibri Light"/>
              </a:rPr>
              <a:t>The risk and return relationship</a:t>
            </a:r>
            <a:endParaRPr lang="en-US" dirty="0"/>
          </a:p>
        </p:txBody>
      </p:sp>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8" y="2035115"/>
            <a:ext cx="4438027" cy="3581397"/>
          </a:xfrm>
          <a:prstGeom prst="rect">
            <a:avLst/>
          </a:prstGeom>
        </p:spPr>
        <p:txBody>
          <a:bodyPr>
            <a:noAutofit/>
          </a:bodyPr>
          <a:lstStyle/>
          <a:p>
            <a:pPr marL="228600" indent="-228600">
              <a:buClr>
                <a:srgbClr val="A2AAAD"/>
              </a:buClr>
              <a:buChar char="•"/>
            </a:pPr>
            <a:r>
              <a:rPr lang="en-US" sz="2000" dirty="0">
                <a:solidFill>
                  <a:srgbClr val="374151"/>
                </a:solidFill>
                <a:latin typeface="Century Gothic" panose="020B0502020202020204" pitchFamily="34" charset="0"/>
                <a:ea typeface="Roboto"/>
                <a:cs typeface="Roboto"/>
              </a:rPr>
              <a:t>Generally, higher risk offers higher potential for reward.</a:t>
            </a:r>
          </a:p>
          <a:p>
            <a:pPr marL="228600" indent="-228600">
              <a:buClr>
                <a:srgbClr val="A2AAAD"/>
              </a:buClr>
              <a:buChar char="•"/>
            </a:pPr>
            <a:r>
              <a:rPr lang="en-US" sz="2000" dirty="0">
                <a:solidFill>
                  <a:srgbClr val="374151"/>
                </a:solidFill>
                <a:latin typeface="Century Gothic" panose="020B0502020202020204" pitchFamily="34" charset="0"/>
                <a:ea typeface="Roboto"/>
                <a:cs typeface="Roboto"/>
              </a:rPr>
              <a:t>Correspondingly, higher risk involves accepting a higher potential for loss.</a:t>
            </a:r>
          </a:p>
          <a:p>
            <a:pPr marL="228600" indent="-228600">
              <a:buClr>
                <a:srgbClr val="A2AAAD"/>
              </a:buClr>
              <a:buChar char="•"/>
            </a:pPr>
            <a:r>
              <a:rPr lang="en-US" sz="2000" dirty="0">
                <a:solidFill>
                  <a:srgbClr val="374151"/>
                </a:solidFill>
                <a:latin typeface="Century Gothic" panose="020B0502020202020204" pitchFamily="34" charset="0"/>
                <a:ea typeface="+mn-lt"/>
                <a:cs typeface="+mn-lt"/>
              </a:rPr>
              <a:t>Asset classes and risk:</a:t>
            </a:r>
            <a:endParaRPr lang="en-US" sz="2000" dirty="0">
              <a:solidFill>
                <a:srgbClr val="374151"/>
              </a:solidFill>
              <a:latin typeface="Century Gothic" panose="020B0502020202020204" pitchFamily="34" charset="0"/>
              <a:ea typeface="Roboto"/>
              <a:cs typeface="Roboto"/>
            </a:endParaRPr>
          </a:p>
          <a:p>
            <a:pPr marL="495300" lvl="1" indent="-265113">
              <a:buClr>
                <a:srgbClr val="A2AAAD"/>
              </a:buClr>
              <a:buFont typeface="Arial"/>
              <a:buChar char="•"/>
            </a:pPr>
            <a:r>
              <a:rPr lang="en-US" sz="2000" dirty="0">
                <a:solidFill>
                  <a:srgbClr val="374151"/>
                </a:solidFill>
                <a:latin typeface="Century Gothic" panose="020B0502020202020204" pitchFamily="34" charset="0"/>
                <a:ea typeface="+mn-lt"/>
                <a:cs typeface="+mn-lt"/>
              </a:rPr>
              <a:t>fixed income: low to medium risk and return potential</a:t>
            </a:r>
            <a:endParaRPr lang="en-US" sz="2000" dirty="0">
              <a:latin typeface="Century Gothic" panose="020B0502020202020204" pitchFamily="34" charset="0"/>
              <a:ea typeface="Calibri"/>
              <a:cs typeface="Calibri"/>
            </a:endParaRPr>
          </a:p>
          <a:p>
            <a:pPr marL="495300" lvl="1" indent="-265113">
              <a:buClr>
                <a:srgbClr val="A2AAAD"/>
              </a:buClr>
              <a:buFont typeface="Arial"/>
              <a:buChar char="•"/>
            </a:pPr>
            <a:r>
              <a:rPr lang="en-US" sz="2000" dirty="0">
                <a:solidFill>
                  <a:srgbClr val="374151"/>
                </a:solidFill>
                <a:latin typeface="Century Gothic" panose="020B0502020202020204" pitchFamily="34" charset="0"/>
                <a:ea typeface="+mn-lt"/>
                <a:cs typeface="+mn-lt"/>
              </a:rPr>
              <a:t>equities: higher return potential but higher risk</a:t>
            </a:r>
            <a:endParaRPr lang="en-US" sz="2000" dirty="0">
              <a:latin typeface="Century Gothic" panose="020B0502020202020204" pitchFamily="34" charset="0"/>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4</a:t>
            </a:fld>
            <a:endParaRPr lang="en-US"/>
          </a:p>
        </p:txBody>
      </p:sp>
      <p:pic>
        <p:nvPicPr>
          <p:cNvPr id="6" name="Content Placeholder 3" descr="A screen shot of a graph&#10;&#10;Description automatically generated">
            <a:extLst>
              <a:ext uri="{FF2B5EF4-FFF2-40B4-BE49-F238E27FC236}">
                <a16:creationId xmlns:a16="http://schemas.microsoft.com/office/drawing/2014/main" id="{BD80A373-2474-D013-1C29-100038F16168}"/>
              </a:ext>
            </a:extLst>
          </p:cNvPr>
          <p:cNvPicPr>
            <a:picLocks noChangeAspect="1"/>
          </p:cNvPicPr>
          <p:nvPr/>
        </p:nvPicPr>
        <p:blipFill>
          <a:blip r:embed="rId3"/>
          <a:stretch>
            <a:fillRect/>
          </a:stretch>
        </p:blipFill>
        <p:spPr>
          <a:xfrm>
            <a:off x="5238750" y="2116140"/>
            <a:ext cx="6437307" cy="3791838"/>
          </a:xfrm>
          <a:prstGeom prst="rect">
            <a:avLst/>
          </a:prstGeom>
        </p:spPr>
      </p:pic>
    </p:spTree>
    <p:extLst>
      <p:ext uri="{BB962C8B-B14F-4D97-AF65-F5344CB8AC3E}">
        <p14:creationId xmlns:p14="http://schemas.microsoft.com/office/powerpoint/2010/main" val="24000536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8" y="1169044"/>
            <a:ext cx="3812993" cy="4528494"/>
          </a:xfrm>
          <a:prstGeom prst="rect">
            <a:avLst/>
          </a:prstGeom>
        </p:spPr>
        <p:txBody>
          <a:bodyPr>
            <a:noAutofit/>
          </a:bodyPr>
          <a:lstStyle/>
          <a:p>
            <a:pPr marL="0" lvl="1" indent="0">
              <a:buNone/>
            </a:pPr>
            <a:r>
              <a:rPr lang="en-US" sz="1600" dirty="0">
                <a:latin typeface="Century Gothic" panose="020B0502020202020204" pitchFamily="34" charset="0"/>
                <a:ea typeface="+mj-lt"/>
                <a:cs typeface="+mj-lt"/>
                <a:hlinkClick r:id="rId3">
                  <a:extLst>
                    <a:ext uri="{A12FA001-AC4F-418D-AE19-62706E023703}">
                      <ahyp:hlinkClr xmlns:ahyp="http://schemas.microsoft.com/office/drawing/2018/hyperlinkcolor" val="tx"/>
                    </a:ext>
                  </a:extLst>
                </a:hlinkClick>
              </a:rPr>
              <a:t>This chart</a:t>
            </a:r>
            <a:r>
              <a:rPr lang="en-US" sz="1600" dirty="0">
                <a:latin typeface="Century Gothic" panose="020B0502020202020204" pitchFamily="34" charset="0"/>
                <a:ea typeface="+mj-lt"/>
                <a:cs typeface="+mj-lt"/>
              </a:rPr>
              <a:t> shows the minimum and maximum returns for an investment in Canadian shares over the past </a:t>
            </a:r>
            <a:br>
              <a:rPr lang="en-US" sz="1600" dirty="0">
                <a:latin typeface="Century Gothic" panose="020B0502020202020204" pitchFamily="34" charset="0"/>
                <a:ea typeface="+mj-lt"/>
                <a:cs typeface="+mj-lt"/>
              </a:rPr>
            </a:br>
            <a:r>
              <a:rPr lang="en-US" sz="1600" dirty="0">
                <a:latin typeface="Century Gothic" panose="020B0502020202020204" pitchFamily="34" charset="0"/>
                <a:ea typeface="+mj-lt"/>
                <a:cs typeface="+mj-lt"/>
              </a:rPr>
              <a:t>66 years, for 10 different holding periods - from 1 year to 10 years. The green line on the chart shows the highest average annual return achieved for that holding period, and the blue line shows the lowest average annual return for that </a:t>
            </a:r>
            <a:br>
              <a:rPr lang="en-US" sz="1600" dirty="0">
                <a:latin typeface="Century Gothic" panose="020B0502020202020204" pitchFamily="34" charset="0"/>
                <a:ea typeface="+mj-lt"/>
                <a:cs typeface="+mj-lt"/>
              </a:rPr>
            </a:br>
            <a:r>
              <a:rPr lang="en-US" sz="1600" dirty="0">
                <a:latin typeface="Century Gothic" panose="020B0502020202020204" pitchFamily="34" charset="0"/>
                <a:ea typeface="+mj-lt"/>
                <a:cs typeface="+mj-lt"/>
              </a:rPr>
              <a:t>holding period.</a:t>
            </a:r>
            <a:br>
              <a:rPr lang="en-US" sz="1600" dirty="0">
                <a:latin typeface="Century Gothic" panose="020B0502020202020204" pitchFamily="34" charset="0"/>
                <a:ea typeface="+mj-lt"/>
                <a:cs typeface="+mj-lt"/>
              </a:rPr>
            </a:br>
            <a:br>
              <a:rPr lang="en-US" sz="1600" dirty="0">
                <a:latin typeface="Century Gothic" panose="020B0502020202020204" pitchFamily="34" charset="0"/>
                <a:ea typeface="+mj-lt"/>
                <a:cs typeface="+mj-lt"/>
              </a:rPr>
            </a:br>
            <a:r>
              <a:rPr lang="en-US" sz="1600" dirty="0">
                <a:latin typeface="Century Gothic" panose="020B0502020202020204" pitchFamily="34" charset="0"/>
                <a:ea typeface="Calibri Light"/>
                <a:cs typeface="Calibri Light"/>
              </a:rPr>
              <a:t>What do you notice about how volatility changes as the investment is held for a longer period?</a:t>
            </a:r>
            <a:endParaRPr lang="en-US" sz="1600" kern="1200" dirty="0">
              <a:latin typeface="Century Gothic" panose="020B0502020202020204" pitchFamily="34" charset="0"/>
              <a:ea typeface="Calibri"/>
              <a:cs typeface="Calibri" panose="020F0502020204030204"/>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5</a:t>
            </a:fld>
            <a:endParaRPr lang="en-US"/>
          </a:p>
        </p:txBody>
      </p:sp>
      <p:pic>
        <p:nvPicPr>
          <p:cNvPr id="9" name="Picture 8" descr="A graph with green and blue lines and numbers&#10;&#10;Description automatically generated">
            <a:extLst>
              <a:ext uri="{FF2B5EF4-FFF2-40B4-BE49-F238E27FC236}">
                <a16:creationId xmlns:a16="http://schemas.microsoft.com/office/drawing/2014/main" id="{FDC15789-3031-104E-518E-6CC45D774F4F}"/>
              </a:ext>
            </a:extLst>
          </p:cNvPr>
          <p:cNvPicPr>
            <a:picLocks noChangeAspect="1"/>
          </p:cNvPicPr>
          <p:nvPr/>
        </p:nvPicPr>
        <p:blipFill>
          <a:blip r:embed="rId4"/>
          <a:stretch>
            <a:fillRect/>
          </a:stretch>
        </p:blipFill>
        <p:spPr>
          <a:xfrm>
            <a:off x="4852971" y="1035176"/>
            <a:ext cx="6460036" cy="2507816"/>
          </a:xfrm>
          <a:prstGeom prst="rect">
            <a:avLst/>
          </a:prstGeom>
        </p:spPr>
      </p:pic>
      <p:pic>
        <p:nvPicPr>
          <p:cNvPr id="10" name="Picture 9" descr="A graph with numbers and lines&#10;&#10;Description automatically generated">
            <a:extLst>
              <a:ext uri="{FF2B5EF4-FFF2-40B4-BE49-F238E27FC236}">
                <a16:creationId xmlns:a16="http://schemas.microsoft.com/office/drawing/2014/main" id="{0C68B366-DEAE-0337-89FA-BDD7DE767E59}"/>
              </a:ext>
            </a:extLst>
          </p:cNvPr>
          <p:cNvPicPr>
            <a:picLocks noChangeAspect="1"/>
          </p:cNvPicPr>
          <p:nvPr/>
        </p:nvPicPr>
        <p:blipFill>
          <a:blip r:embed="rId5"/>
          <a:stretch>
            <a:fillRect/>
          </a:stretch>
        </p:blipFill>
        <p:spPr>
          <a:xfrm>
            <a:off x="4852971" y="3775760"/>
            <a:ext cx="6460036" cy="2443071"/>
          </a:xfrm>
          <a:prstGeom prst="rect">
            <a:avLst/>
          </a:prstGeom>
        </p:spPr>
      </p:pic>
    </p:spTree>
    <p:extLst>
      <p:ext uri="{BB962C8B-B14F-4D97-AF65-F5344CB8AC3E}">
        <p14:creationId xmlns:p14="http://schemas.microsoft.com/office/powerpoint/2010/main" val="13082459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46"/>
        <p:cNvGrpSpPr/>
        <p:nvPr/>
      </p:nvGrpSpPr>
      <p:grpSpPr>
        <a:xfrm>
          <a:off x="0" y="0"/>
          <a:ext cx="0" cy="0"/>
          <a:chOff x="0" y="0"/>
          <a:chExt cx="0" cy="0"/>
        </a:xfrm>
      </p:grpSpPr>
      <p:sp>
        <p:nvSpPr>
          <p:cNvPr id="2" name="Text Placeholder 1">
            <a:extLst>
              <a:ext uri="{FF2B5EF4-FFF2-40B4-BE49-F238E27FC236}">
                <a16:creationId xmlns:a16="http://schemas.microsoft.com/office/drawing/2014/main" id="{BFC3CFD0-1E39-D366-3887-C18CCFD5571D}"/>
              </a:ext>
            </a:extLst>
          </p:cNvPr>
          <p:cNvSpPr>
            <a:spLocks noGrp="1"/>
          </p:cNvSpPr>
          <p:nvPr>
            <p:ph type="body" idx="4294967295"/>
          </p:nvPr>
        </p:nvSpPr>
        <p:spPr>
          <a:xfrm>
            <a:off x="515939" y="1169044"/>
            <a:ext cx="3593074" cy="4528494"/>
          </a:xfrm>
          <a:prstGeom prst="rect">
            <a:avLst/>
          </a:prstGeom>
        </p:spPr>
        <p:txBody>
          <a:bodyPr>
            <a:noAutofit/>
          </a:bodyPr>
          <a:lstStyle/>
          <a:p>
            <a:r>
              <a:rPr lang="en-US" sz="1600" dirty="0">
                <a:solidFill>
                  <a:srgbClr val="45555F"/>
                </a:solidFill>
                <a:latin typeface="Century Gothic" panose="020B0502020202020204" pitchFamily="34" charset="0"/>
                <a:ea typeface="Calibri Light"/>
                <a:cs typeface="Calibri Light"/>
              </a:rPr>
              <a:t>What do you notice about how volatility changes as the investment is held for a longer period?</a:t>
            </a:r>
            <a:endParaRPr lang="en-US" sz="1600" dirty="0">
              <a:latin typeface="Century Gothic" panose="020B0502020202020204" pitchFamily="34" charset="0"/>
            </a:endParaRPr>
          </a:p>
          <a:p>
            <a:endParaRPr lang="en-US" sz="1600" dirty="0">
              <a:solidFill>
                <a:srgbClr val="45555F"/>
              </a:solidFill>
              <a:latin typeface="Century Gothic" panose="020B0502020202020204" pitchFamily="34" charset="0"/>
              <a:ea typeface="Calibri Light"/>
              <a:cs typeface="Calibri Light"/>
            </a:endParaRPr>
          </a:p>
          <a:p>
            <a:pPr>
              <a:spcBef>
                <a:spcPts val="2000"/>
              </a:spcBef>
            </a:pPr>
            <a:r>
              <a:rPr lang="en-US" sz="1600" b="1" dirty="0">
                <a:solidFill>
                  <a:srgbClr val="205885"/>
                </a:solidFill>
                <a:latin typeface="Century Gothic" panose="020B0502020202020204" pitchFamily="34" charset="0"/>
                <a:ea typeface="Calibri Light"/>
                <a:cs typeface="Calibri Light"/>
              </a:rPr>
              <a:t>Answer:</a:t>
            </a:r>
          </a:p>
          <a:p>
            <a:pPr>
              <a:spcBef>
                <a:spcPts val="0"/>
              </a:spcBef>
            </a:pPr>
            <a:r>
              <a:rPr lang="en-US" sz="1600" dirty="0">
                <a:solidFill>
                  <a:srgbClr val="205885"/>
                </a:solidFill>
                <a:latin typeface="Century Gothic" panose="020B0502020202020204" pitchFamily="34" charset="0"/>
                <a:ea typeface="Calibri Light"/>
                <a:cs typeface="Calibri Light"/>
              </a:rPr>
              <a:t>Generally, the longer you remain invested, the more predictable your returns become.</a:t>
            </a:r>
            <a:endParaRPr lang="en-US" sz="1600" dirty="0">
              <a:solidFill>
                <a:srgbClr val="205885"/>
              </a:solidFill>
              <a:latin typeface="Century Gothic" panose="020B0502020202020204" pitchFamily="34" charset="0"/>
              <a:ea typeface="Calibri"/>
              <a:cs typeface="Calibri"/>
            </a:endParaRPr>
          </a:p>
        </p:txBody>
      </p:sp>
      <p:sp>
        <p:nvSpPr>
          <p:cNvPr id="3" name="Slide Number Placeholder 2">
            <a:extLst>
              <a:ext uri="{FF2B5EF4-FFF2-40B4-BE49-F238E27FC236}">
                <a16:creationId xmlns:a16="http://schemas.microsoft.com/office/drawing/2014/main" id="{74708269-AB45-1512-7B25-768A0633D473}"/>
              </a:ext>
            </a:extLst>
          </p:cNvPr>
          <p:cNvSpPr>
            <a:spLocks noGrp="1"/>
          </p:cNvSpPr>
          <p:nvPr>
            <p:ph type="sldNum" sz="quarter" idx="12"/>
          </p:nvPr>
        </p:nvSpPr>
        <p:spPr/>
        <p:txBody>
          <a:bodyPr/>
          <a:lstStyle/>
          <a:p>
            <a:fld id="{DFDF98CC-160E-494C-8C3C-8CDC5FA257DE}" type="slidenum">
              <a:rPr lang="en-US" smtClean="0"/>
              <a:t>6</a:t>
            </a:fld>
            <a:endParaRPr lang="en-US"/>
          </a:p>
        </p:txBody>
      </p:sp>
      <p:pic>
        <p:nvPicPr>
          <p:cNvPr id="9" name="Picture 8" descr="A graph with green and blue lines and numbers&#10;&#10;Description automatically generated">
            <a:extLst>
              <a:ext uri="{FF2B5EF4-FFF2-40B4-BE49-F238E27FC236}">
                <a16:creationId xmlns:a16="http://schemas.microsoft.com/office/drawing/2014/main" id="{FDC15789-3031-104E-518E-6CC45D774F4F}"/>
              </a:ext>
            </a:extLst>
          </p:cNvPr>
          <p:cNvPicPr>
            <a:picLocks noChangeAspect="1"/>
          </p:cNvPicPr>
          <p:nvPr/>
        </p:nvPicPr>
        <p:blipFill>
          <a:blip r:embed="rId3"/>
          <a:stretch>
            <a:fillRect/>
          </a:stretch>
        </p:blipFill>
        <p:spPr>
          <a:xfrm>
            <a:off x="4852971" y="1035176"/>
            <a:ext cx="6460036" cy="2507816"/>
          </a:xfrm>
          <a:prstGeom prst="rect">
            <a:avLst/>
          </a:prstGeom>
        </p:spPr>
      </p:pic>
      <p:pic>
        <p:nvPicPr>
          <p:cNvPr id="10" name="Picture 9" descr="A graph with numbers and lines&#10;&#10;Description automatically generated">
            <a:extLst>
              <a:ext uri="{FF2B5EF4-FFF2-40B4-BE49-F238E27FC236}">
                <a16:creationId xmlns:a16="http://schemas.microsoft.com/office/drawing/2014/main" id="{0C68B366-DEAE-0337-89FA-BDD7DE767E59}"/>
              </a:ext>
            </a:extLst>
          </p:cNvPr>
          <p:cNvPicPr>
            <a:picLocks noChangeAspect="1"/>
          </p:cNvPicPr>
          <p:nvPr/>
        </p:nvPicPr>
        <p:blipFill>
          <a:blip r:embed="rId4"/>
          <a:stretch>
            <a:fillRect/>
          </a:stretch>
        </p:blipFill>
        <p:spPr>
          <a:xfrm>
            <a:off x="4852971" y="3775760"/>
            <a:ext cx="6460036" cy="2443071"/>
          </a:xfrm>
          <a:prstGeom prst="rect">
            <a:avLst/>
          </a:prstGeom>
        </p:spPr>
      </p:pic>
      <p:cxnSp>
        <p:nvCxnSpPr>
          <p:cNvPr id="4" name="Straight Connector 3">
            <a:extLst>
              <a:ext uri="{FF2B5EF4-FFF2-40B4-BE49-F238E27FC236}">
                <a16:creationId xmlns:a16="http://schemas.microsoft.com/office/drawing/2014/main" id="{83FC7C12-9A69-9133-1B3B-6F0FDF514021}"/>
              </a:ext>
            </a:extLst>
          </p:cNvPr>
          <p:cNvCxnSpPr>
            <a:cxnSpLocks/>
          </p:cNvCxnSpPr>
          <p:nvPr/>
        </p:nvCxnSpPr>
        <p:spPr>
          <a:xfrm flipH="1">
            <a:off x="602570" y="2688553"/>
            <a:ext cx="3367546" cy="0"/>
          </a:xfrm>
          <a:prstGeom prst="line">
            <a:avLst/>
          </a:prstGeom>
          <a:ln w="12700">
            <a:solidFill>
              <a:srgbClr val="6ABD4A"/>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6910415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sz="3200" dirty="0">
                <a:ea typeface="+mj-lt"/>
                <a:cs typeface="+mj-lt"/>
              </a:rPr>
              <a:t>Risk ratings for investment funds</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7</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1992086"/>
            <a:ext cx="11158192" cy="3362459"/>
          </a:xfrm>
          <a:prstGeom prst="rect">
            <a:avLst/>
          </a:prstGeom>
          <a:noFill/>
        </p:spPr>
        <p:txBody>
          <a:bodyPr wrap="square">
            <a:spAutoFit/>
          </a:bodyPr>
          <a:lstStyle/>
          <a:p>
            <a:pPr marL="342900" indent="-342900">
              <a:spcAft>
                <a:spcPts val="500"/>
              </a:spcAft>
              <a:buClr>
                <a:srgbClr val="A2AAAD"/>
              </a:buClr>
              <a:buFont typeface="Arial" panose="020B0604020202020204" pitchFamily="34" charset="0"/>
              <a:buChar char="•"/>
            </a:pPr>
            <a:r>
              <a:rPr lang="en-US" sz="2000" dirty="0">
                <a:latin typeface="Century Gothic" panose="020B0502020202020204" pitchFamily="34" charset="0"/>
                <a:ea typeface="+mn-lt"/>
                <a:cs typeface="+mn-lt"/>
              </a:rPr>
              <a:t>Funds in Canada often have assigned risk ratings (low to high), which allows investors to choose funds aligning with their risk profile.</a:t>
            </a:r>
            <a:endParaRPr lang="en-US" sz="2000" dirty="0">
              <a:latin typeface="Century Gothic" panose="020B0502020202020204" pitchFamily="34" charset="0"/>
              <a:ea typeface="Calibri"/>
              <a:cs typeface="Calibri"/>
            </a:endParaRPr>
          </a:p>
          <a:p>
            <a:pPr marL="342900" indent="-342900">
              <a:spcAft>
                <a:spcPts val="500"/>
              </a:spcAft>
              <a:buClr>
                <a:srgbClr val="A2AAAD"/>
              </a:buClr>
              <a:buFont typeface="Arial" panose="020B0604020202020204" pitchFamily="34" charset="0"/>
              <a:buChar char="•"/>
            </a:pPr>
            <a:r>
              <a:rPr lang="en-US" sz="2000" dirty="0">
                <a:latin typeface="Century Gothic" panose="020B0502020202020204" pitchFamily="34" charset="0"/>
                <a:ea typeface="+mn-lt"/>
                <a:cs typeface="+mn-lt"/>
              </a:rPr>
              <a:t>An </a:t>
            </a:r>
            <a:r>
              <a:rPr lang="en-US" sz="2000" b="1" dirty="0">
                <a:latin typeface="Century Gothic" panose="020B0502020202020204" pitchFamily="34" charset="0"/>
                <a:ea typeface="+mn-lt"/>
                <a:cs typeface="+mn-lt"/>
              </a:rPr>
              <a:t>aggressive investor</a:t>
            </a:r>
            <a:r>
              <a:rPr lang="en-US" sz="2000" dirty="0">
                <a:latin typeface="Century Gothic" panose="020B0502020202020204" pitchFamily="34" charset="0"/>
                <a:ea typeface="+mn-lt"/>
                <a:cs typeface="+mn-lt"/>
              </a:rPr>
              <a:t> is willing to use high-risk growth strategies in the quest for higher returns. However, an aggressive investor must also be able to withstand substantial fluctuations in account value.</a:t>
            </a:r>
            <a:endParaRPr lang="en-US" sz="2000" dirty="0">
              <a:latin typeface="Century Gothic" panose="020B0502020202020204" pitchFamily="34" charset="0"/>
              <a:ea typeface="Calibri"/>
              <a:cs typeface="Calibri"/>
            </a:endParaRPr>
          </a:p>
          <a:p>
            <a:pPr marL="342900" indent="-342900">
              <a:spcAft>
                <a:spcPts val="500"/>
              </a:spcAft>
              <a:buClr>
                <a:srgbClr val="A2AAAD"/>
              </a:buClr>
              <a:buFont typeface="Arial" panose="020B0604020202020204" pitchFamily="34" charset="0"/>
              <a:buChar char="•"/>
            </a:pPr>
            <a:r>
              <a:rPr lang="en-US" sz="2000" dirty="0">
                <a:latin typeface="Century Gothic" panose="020B0502020202020204" pitchFamily="34" charset="0"/>
                <a:ea typeface="+mn-lt"/>
                <a:cs typeface="+mn-lt"/>
              </a:rPr>
              <a:t>A </a:t>
            </a:r>
            <a:r>
              <a:rPr lang="en-US" sz="2000" b="1" dirty="0">
                <a:latin typeface="Century Gothic" panose="020B0502020202020204" pitchFamily="34" charset="0"/>
                <a:ea typeface="+mn-lt"/>
                <a:cs typeface="+mn-lt"/>
              </a:rPr>
              <a:t>moderate investor</a:t>
            </a:r>
            <a:r>
              <a:rPr lang="en-US" sz="2000" dirty="0">
                <a:latin typeface="Century Gothic" panose="020B0502020202020204" pitchFamily="34" charset="0"/>
                <a:ea typeface="+mn-lt"/>
                <a:cs typeface="+mn-lt"/>
              </a:rPr>
              <a:t> might be more inclined to balance their portfolio risk by using a diversified portfolio containing a mix of lower-risk choices along with a few higher-risk options.</a:t>
            </a:r>
            <a:endParaRPr lang="en-US" sz="2000" dirty="0">
              <a:latin typeface="Century Gothic" panose="020B0502020202020204" pitchFamily="34" charset="0"/>
              <a:ea typeface="Calibri"/>
              <a:cs typeface="Calibri"/>
            </a:endParaRPr>
          </a:p>
          <a:p>
            <a:pPr marL="342900" indent="-342900">
              <a:spcAft>
                <a:spcPts val="500"/>
              </a:spcAft>
              <a:buClr>
                <a:srgbClr val="A2AAAD"/>
              </a:buClr>
              <a:buFont typeface="Arial" panose="020B0604020202020204" pitchFamily="34" charset="0"/>
              <a:buChar char="•"/>
            </a:pPr>
            <a:r>
              <a:rPr lang="en-US" sz="2000" dirty="0">
                <a:latin typeface="Century Gothic" panose="020B0502020202020204" pitchFamily="34" charset="0"/>
                <a:ea typeface="+mn-lt"/>
                <a:cs typeface="+mn-lt"/>
              </a:rPr>
              <a:t>A </a:t>
            </a:r>
            <a:r>
              <a:rPr lang="en-US" sz="2000" b="1" dirty="0">
                <a:latin typeface="Century Gothic" panose="020B0502020202020204" pitchFamily="34" charset="0"/>
                <a:ea typeface="+mn-lt"/>
                <a:cs typeface="+mn-lt"/>
              </a:rPr>
              <a:t>conservative investor</a:t>
            </a:r>
            <a:r>
              <a:rPr lang="en-US" sz="2000" dirty="0">
                <a:latin typeface="Century Gothic" panose="020B0502020202020204" pitchFamily="34" charset="0"/>
                <a:ea typeface="+mn-lt"/>
                <a:cs typeface="+mn-lt"/>
              </a:rPr>
              <a:t> is willing to accept lower returns for the safety of their capital. These investments often include bonds, cash and money market accounts.</a:t>
            </a:r>
            <a:endParaRPr lang="en-US" sz="2000" dirty="0">
              <a:latin typeface="Century Gothic" panose="020B0502020202020204" pitchFamily="34" charset="0"/>
              <a:ea typeface="Calibri" panose="020F0502020204030204"/>
              <a:cs typeface="Calibri" panose="020F0502020204030204"/>
            </a:endParaRPr>
          </a:p>
        </p:txBody>
      </p:sp>
    </p:spTree>
    <p:extLst>
      <p:ext uri="{BB962C8B-B14F-4D97-AF65-F5344CB8AC3E}">
        <p14:creationId xmlns:p14="http://schemas.microsoft.com/office/powerpoint/2010/main" val="338242814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a:bodyPr>
          <a:lstStyle/>
          <a:p>
            <a:pPr>
              <a:buClr>
                <a:schemeClr val="dk2"/>
              </a:buClr>
              <a:buSzPts val="4400"/>
            </a:pPr>
            <a:r>
              <a:rPr lang="en-US" dirty="0">
                <a:ea typeface="Calibri Light"/>
                <a:cs typeface="Calibri Light"/>
              </a:rPr>
              <a:t>How is investment risk measured?</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8</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1992086"/>
            <a:ext cx="11158192" cy="3354765"/>
          </a:xfrm>
          <a:prstGeom prst="rect">
            <a:avLst/>
          </a:prstGeom>
          <a:noFill/>
        </p:spPr>
        <p:txBody>
          <a:bodyPr wrap="square">
            <a:spAutoFit/>
          </a:bodyPr>
          <a:lstStyle/>
          <a:p>
            <a:pPr marL="342900" indent="-342900">
              <a:spcAft>
                <a:spcPts val="500"/>
              </a:spcAft>
              <a:buClr>
                <a:srgbClr val="A2AAAD"/>
              </a:buClr>
              <a:buFont typeface="Arial" panose="020B0604020202020204" pitchFamily="34" charset="0"/>
              <a:buChar char="•"/>
            </a:pPr>
            <a:r>
              <a:rPr lang="en-US" sz="1700" dirty="0">
                <a:latin typeface="Century Gothic" panose="020B0502020202020204" pitchFamily="34" charset="0"/>
                <a:ea typeface="Calibri"/>
                <a:cs typeface="Calibri"/>
              </a:rPr>
              <a:t>Investors analyze factors such as market trends, economic indicators and company performance. </a:t>
            </a:r>
            <a:endParaRPr lang="en-US" sz="1700" dirty="0">
              <a:latin typeface="Century Gothic" panose="020B0502020202020204" pitchFamily="34" charset="0"/>
            </a:endParaRPr>
          </a:p>
          <a:p>
            <a:pPr marL="342900" indent="-342900">
              <a:spcAft>
                <a:spcPts val="500"/>
              </a:spcAft>
              <a:buClr>
                <a:srgbClr val="A2AAAD"/>
              </a:buClr>
              <a:buFont typeface="Arial" panose="020B0604020202020204" pitchFamily="34" charset="0"/>
              <a:buChar char="•"/>
            </a:pPr>
            <a:r>
              <a:rPr lang="en-US" sz="1700" dirty="0">
                <a:latin typeface="Century Gothic" panose="020B0502020202020204" pitchFamily="34" charset="0"/>
                <a:ea typeface="Calibri"/>
                <a:cs typeface="Calibri"/>
              </a:rPr>
              <a:t>Probabilities are assigned to different potential outcomes based on historical data and </a:t>
            </a:r>
            <a:br>
              <a:rPr lang="en-US" sz="1700" dirty="0">
                <a:latin typeface="Century Gothic" panose="020B0502020202020204" pitchFamily="34" charset="0"/>
                <a:ea typeface="Calibri"/>
                <a:cs typeface="Calibri"/>
              </a:rPr>
            </a:br>
            <a:r>
              <a:rPr lang="en-US" sz="1700" dirty="0">
                <a:latin typeface="Century Gothic" panose="020B0502020202020204" pitchFamily="34" charset="0"/>
                <a:ea typeface="Calibri"/>
                <a:cs typeface="Calibri"/>
              </a:rPr>
              <a:t>market analysis.</a:t>
            </a:r>
            <a:endParaRPr lang="en-US" sz="1700" dirty="0">
              <a:latin typeface="Century Gothic" panose="020B0502020202020204" pitchFamily="34" charset="0"/>
            </a:endParaRPr>
          </a:p>
          <a:p>
            <a:pPr marL="342900" indent="-342900">
              <a:spcAft>
                <a:spcPts val="500"/>
              </a:spcAft>
              <a:buClr>
                <a:srgbClr val="A2AAAD"/>
              </a:buClr>
              <a:buFont typeface="Arial" panose="020B0604020202020204" pitchFamily="34" charset="0"/>
              <a:buChar char="•"/>
            </a:pPr>
            <a:r>
              <a:rPr lang="en-US" sz="1700" dirty="0">
                <a:latin typeface="Century Gothic" panose="020B0502020202020204" pitchFamily="34" charset="0"/>
                <a:ea typeface="Calibri"/>
                <a:cs typeface="Calibri"/>
              </a:rPr>
              <a:t>Past performance is used as a guide to assess the likelihood of future investment success or failure.</a:t>
            </a:r>
          </a:p>
          <a:p>
            <a:pPr marL="342900" indent="-342900">
              <a:spcAft>
                <a:spcPts val="500"/>
              </a:spcAft>
              <a:buClr>
                <a:srgbClr val="A2AAAD"/>
              </a:buClr>
              <a:buFont typeface="Arial" panose="020B0604020202020204" pitchFamily="34" charset="0"/>
              <a:buChar char="•"/>
            </a:pPr>
            <a:r>
              <a:rPr lang="en-US" sz="1700" dirty="0">
                <a:latin typeface="Century Gothic" panose="020B0502020202020204" pitchFamily="34" charset="0"/>
                <a:ea typeface="Calibri"/>
                <a:cs typeface="Calibri"/>
              </a:rPr>
              <a:t>External factors, such as political events, economic policies or global market conditions, can significantly affect investment risks.</a:t>
            </a:r>
          </a:p>
          <a:p>
            <a:pPr marL="342900" indent="-342900">
              <a:spcAft>
                <a:spcPts val="500"/>
              </a:spcAft>
              <a:buClr>
                <a:srgbClr val="A2AAAD"/>
              </a:buClr>
              <a:buFont typeface="Arial" panose="020B0604020202020204" pitchFamily="34" charset="0"/>
              <a:buChar char="•"/>
            </a:pPr>
            <a:r>
              <a:rPr lang="en-US" sz="1700" dirty="0">
                <a:latin typeface="Century Gothic" panose="020B0502020202020204" pitchFamily="34" charset="0"/>
                <a:ea typeface="Calibri"/>
                <a:cs typeface="Calibri"/>
              </a:rPr>
              <a:t>Lots of math is involved!</a:t>
            </a:r>
          </a:p>
          <a:p>
            <a:pPr marL="342900" indent="-342900">
              <a:spcAft>
                <a:spcPts val="500"/>
              </a:spcAft>
              <a:buClr>
                <a:srgbClr val="A2AAAD"/>
              </a:buClr>
              <a:buFont typeface="Arial" panose="020B0604020202020204" pitchFamily="34" charset="0"/>
              <a:buChar char="•"/>
            </a:pPr>
            <a:r>
              <a:rPr lang="en-US" sz="1700" dirty="0">
                <a:latin typeface="Century Gothic" panose="020B0502020202020204" pitchFamily="34" charset="0"/>
                <a:ea typeface="Calibri"/>
                <a:cs typeface="Calibri"/>
              </a:rPr>
              <a:t>Investors need to continually monitor their investments and adjust their strategies based on changing market conditions.</a:t>
            </a:r>
          </a:p>
          <a:p>
            <a:pPr marL="342900" indent="-342900">
              <a:spcAft>
                <a:spcPts val="500"/>
              </a:spcAft>
              <a:buClr>
                <a:srgbClr val="A2AAAD"/>
              </a:buClr>
              <a:buFont typeface="Arial" panose="020B0604020202020204" pitchFamily="34" charset="0"/>
              <a:buChar char="•"/>
            </a:pPr>
            <a:r>
              <a:rPr lang="en-US" sz="1700" dirty="0">
                <a:latin typeface="Century Gothic" panose="020B0502020202020204" pitchFamily="34" charset="0"/>
                <a:ea typeface="Calibri"/>
                <a:cs typeface="Calibri"/>
              </a:rPr>
              <a:t>Despite careful analysis, there is always a level of uncertainty in financial markets. Unexpected events, market reactions or changes in economic conditions can affect investment outcomes.</a:t>
            </a:r>
          </a:p>
        </p:txBody>
      </p:sp>
    </p:spTree>
    <p:extLst>
      <p:ext uri="{BB962C8B-B14F-4D97-AF65-F5344CB8AC3E}">
        <p14:creationId xmlns:p14="http://schemas.microsoft.com/office/powerpoint/2010/main" val="277855523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Shape 239"/>
        <p:cNvGrpSpPr/>
        <p:nvPr/>
      </p:nvGrpSpPr>
      <p:grpSpPr>
        <a:xfrm>
          <a:off x="0" y="0"/>
          <a:ext cx="0" cy="0"/>
          <a:chOff x="0" y="0"/>
          <a:chExt cx="0" cy="0"/>
        </a:xfrm>
      </p:grpSpPr>
      <p:sp>
        <p:nvSpPr>
          <p:cNvPr id="240" name="Google Shape;240;p23"/>
          <p:cNvSpPr txBox="1">
            <a:spLocks noGrp="1"/>
          </p:cNvSpPr>
          <p:nvPr>
            <p:ph type="ctrTitle"/>
          </p:nvPr>
        </p:nvSpPr>
        <p:spPr>
          <a:prstGeom prst="rect">
            <a:avLst/>
          </a:prstGeom>
        </p:spPr>
        <p:txBody>
          <a:bodyPr spcFirstLastPara="1" vert="horz" lIns="91440" tIns="45720" rIns="91440" bIns="45720" rtlCol="0" anchor="t" anchorCtr="0">
            <a:normAutofit fontScale="90000"/>
          </a:bodyPr>
          <a:lstStyle/>
          <a:p>
            <a:pPr>
              <a:buClr>
                <a:schemeClr val="dk2"/>
              </a:buClr>
              <a:buSzPts val="4400"/>
            </a:pPr>
            <a:r>
              <a:rPr lang="en-US" dirty="0">
                <a:ea typeface="Calibri Light"/>
                <a:cs typeface="Calibri Light"/>
              </a:rPr>
              <a:t>Think, group, share: How is investment risk assessment like weather forecasting?</a:t>
            </a:r>
            <a:endParaRPr lang="en-US" dirty="0"/>
          </a:p>
        </p:txBody>
      </p:sp>
      <p:sp>
        <p:nvSpPr>
          <p:cNvPr id="2" name="Slide Number Placeholder 1">
            <a:extLst>
              <a:ext uri="{FF2B5EF4-FFF2-40B4-BE49-F238E27FC236}">
                <a16:creationId xmlns:a16="http://schemas.microsoft.com/office/drawing/2014/main" id="{FBEB92C3-AA25-5EBA-E9EF-FC8565BFDF17}"/>
              </a:ext>
            </a:extLst>
          </p:cNvPr>
          <p:cNvSpPr>
            <a:spLocks noGrp="1"/>
          </p:cNvSpPr>
          <p:nvPr>
            <p:ph type="sldNum" sz="quarter" idx="12"/>
          </p:nvPr>
        </p:nvSpPr>
        <p:spPr/>
        <p:txBody>
          <a:bodyPr/>
          <a:lstStyle/>
          <a:p>
            <a:fld id="{DFDF98CC-160E-494C-8C3C-8CDC5FA257DE}" type="slidenum">
              <a:rPr lang="en-US" smtClean="0"/>
              <a:t>9</a:t>
            </a:fld>
            <a:endParaRPr lang="en-US" dirty="0"/>
          </a:p>
        </p:txBody>
      </p:sp>
      <p:sp>
        <p:nvSpPr>
          <p:cNvPr id="6" name="TextBox 5">
            <a:extLst>
              <a:ext uri="{FF2B5EF4-FFF2-40B4-BE49-F238E27FC236}">
                <a16:creationId xmlns:a16="http://schemas.microsoft.com/office/drawing/2014/main" id="{D9433DB0-2ECD-ADA0-AD06-8A483C8C28AB}"/>
              </a:ext>
            </a:extLst>
          </p:cNvPr>
          <p:cNvSpPr txBox="1"/>
          <p:nvPr/>
        </p:nvSpPr>
        <p:spPr>
          <a:xfrm>
            <a:off x="517870" y="2339326"/>
            <a:ext cx="11158192" cy="2528897"/>
          </a:xfrm>
          <a:prstGeom prst="rect">
            <a:avLst/>
          </a:prstGeom>
          <a:noFill/>
        </p:spPr>
        <p:txBody>
          <a:bodyPr wrap="square">
            <a:spAutoFit/>
          </a:bodyPr>
          <a:lstStyle/>
          <a:p>
            <a:pPr marL="514350" indent="-514350">
              <a:buAutoNum type="arabicPeriod"/>
            </a:pPr>
            <a:r>
              <a:rPr lang="en-US" sz="2500" dirty="0">
                <a:latin typeface="Century Gothic" panose="020B0502020202020204" pitchFamily="34" charset="0"/>
                <a:ea typeface="Calibri" panose="020F0502020204030204"/>
                <a:cs typeface="Calibri" panose="020F0502020204030204"/>
              </a:rPr>
              <a:t>In groups of three or four, make a list of similarities between forecasting the weather and assessing investment risk.  Consider tools used and factors considered.</a:t>
            </a:r>
          </a:p>
          <a:p>
            <a:pPr marL="900113" lvl="1" indent="-358775">
              <a:buClr>
                <a:srgbClr val="A2AAAD"/>
              </a:buClr>
              <a:buFont typeface="Arial" panose="020B0604020202020204" pitchFamily="34" charset="0"/>
              <a:buChar char="•"/>
            </a:pPr>
            <a:r>
              <a:rPr lang="en-US" sz="2500" dirty="0">
                <a:latin typeface="Century Gothic" panose="020B0502020202020204" pitchFamily="34" charset="0"/>
                <a:ea typeface="Calibri" panose="020F0502020204030204"/>
                <a:cs typeface="Calibri" panose="020F0502020204030204"/>
              </a:rPr>
              <a:t>Ex) Both use computer models to predict future conditions</a:t>
            </a:r>
          </a:p>
          <a:p>
            <a:pPr marL="514350" indent="-514350">
              <a:spcBef>
                <a:spcPts val="1000"/>
              </a:spcBef>
              <a:buAutoNum type="arabicPeriod"/>
            </a:pPr>
            <a:r>
              <a:rPr lang="en-US" sz="2500" dirty="0">
                <a:latin typeface="Century Gothic" panose="020B0502020202020204" pitchFamily="34" charset="0"/>
                <a:ea typeface="Calibri" panose="020F0502020204030204"/>
                <a:cs typeface="Calibri" panose="020F0502020204030204"/>
              </a:rPr>
              <a:t>After five minutes, we will go around the class, and each will group will share a different similarity.</a:t>
            </a:r>
          </a:p>
        </p:txBody>
      </p:sp>
    </p:spTree>
    <p:extLst>
      <p:ext uri="{BB962C8B-B14F-4D97-AF65-F5344CB8AC3E}">
        <p14:creationId xmlns:p14="http://schemas.microsoft.com/office/powerpoint/2010/main" val="1697493784"/>
      </p:ext>
    </p:extLst>
  </p:cSld>
  <p:clrMapOvr>
    <a:masterClrMapping/>
  </p:clrMapOvr>
</p:sld>
</file>

<file path=ppt/theme/theme1.xml><?xml version="1.0" encoding="utf-8"?>
<a:theme xmlns:a="http://schemas.openxmlformats.org/drawingml/2006/main" name="GestaltVTI">
  <a:themeElements>
    <a:clrScheme name="AnalogousFromDarkSeedLeftStep">
      <a:dk1>
        <a:srgbClr val="000000"/>
      </a:dk1>
      <a:lt1>
        <a:srgbClr val="FFFFFF"/>
      </a:lt1>
      <a:dk2>
        <a:srgbClr val="1E301B"/>
      </a:dk2>
      <a:lt2>
        <a:srgbClr val="F1F0F3"/>
      </a:lt2>
      <a:accent1>
        <a:srgbClr val="85AE23"/>
      </a:accent1>
      <a:accent2>
        <a:srgbClr val="B4A118"/>
      </a:accent2>
      <a:accent3>
        <a:srgbClr val="E2802D"/>
      </a:accent3>
      <a:accent4>
        <a:srgbClr val="D1231C"/>
      </a:accent4>
      <a:accent5>
        <a:srgbClr val="E22D71"/>
      </a:accent5>
      <a:accent6>
        <a:srgbClr val="D11CAB"/>
      </a:accent6>
      <a:hlink>
        <a:srgbClr val="C34D66"/>
      </a:hlink>
      <a:folHlink>
        <a:srgbClr val="7F7F7F"/>
      </a:folHlink>
    </a:clrScheme>
    <a:fontScheme name="Bierstadt">
      <a:majorFont>
        <a:latin typeface="Bierstadt"/>
        <a:ea typeface=""/>
        <a:cs typeface=""/>
      </a:majorFont>
      <a:minorFont>
        <a:latin typeface="Bierstadt"/>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GestaltVTI" id="{4F87C71D-53D1-4B71-BF97-FD0EA4B25665}" vid="{A110AFC4-8D8A-4C02-8885-7BA370B379B5}"/>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0</TotalTime>
  <Words>1167</Words>
  <Application>Microsoft Office PowerPoint</Application>
  <PresentationFormat>Widescreen</PresentationFormat>
  <Paragraphs>122</Paragraphs>
  <Slides>15</Slides>
  <Notes>13</Notes>
  <HiddenSlides>0</HiddenSlides>
  <MMClips>1</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15</vt:i4>
      </vt:variant>
    </vt:vector>
  </HeadingPairs>
  <TitlesOfParts>
    <vt:vector size="20" baseType="lpstr">
      <vt:lpstr>Arial</vt:lpstr>
      <vt:lpstr>Bierstadt</vt:lpstr>
      <vt:lpstr>Calibri</vt:lpstr>
      <vt:lpstr>Century Gothic</vt:lpstr>
      <vt:lpstr>GestaltVTI</vt:lpstr>
      <vt:lpstr>Investment Risk</vt:lpstr>
      <vt:lpstr>Risk tolerance quiz</vt:lpstr>
      <vt:lpstr>Investment risk</vt:lpstr>
      <vt:lpstr>The risk and return relationship</vt:lpstr>
      <vt:lpstr>PowerPoint Presentation</vt:lpstr>
      <vt:lpstr>PowerPoint Presentation</vt:lpstr>
      <vt:lpstr>Risk ratings for investment funds</vt:lpstr>
      <vt:lpstr>How is investment risk measured?</vt:lpstr>
      <vt:lpstr>Think, group, share: How is investment risk assessment like weather forecasting?</vt:lpstr>
      <vt:lpstr>How is investment risk assessment like weather forecasting?</vt:lpstr>
      <vt:lpstr>Review</vt:lpstr>
      <vt:lpstr>PowerPoint Presentation</vt:lpstr>
      <vt:lpstr>PowerPoint Presentation</vt:lpstr>
      <vt:lpstr>Part B: Complete one goal for each category of goals</vt:lpstr>
      <vt:lpstr>Reflection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Gagliardi, Monica</dc:creator>
  <cp:lastModifiedBy>Soriano, Sally</cp:lastModifiedBy>
  <cp:revision>117</cp:revision>
  <dcterms:created xsi:type="dcterms:W3CDTF">2023-10-22T21:01:04Z</dcterms:created>
  <dcterms:modified xsi:type="dcterms:W3CDTF">2024-07-26T22:35:06Z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MSIP_Label_be873328-34e0-4f6c-84cb-dd757c63c1a0_Enabled">
    <vt:lpwstr>true</vt:lpwstr>
  </property>
  <property fmtid="{D5CDD505-2E9C-101B-9397-08002B2CF9AE}" pid="3" name="MSIP_Label_be873328-34e0-4f6c-84cb-dd757c63c1a0_SetDate">
    <vt:lpwstr>2023-11-01T18:04:36Z</vt:lpwstr>
  </property>
  <property fmtid="{D5CDD505-2E9C-101B-9397-08002B2CF9AE}" pid="4" name="MSIP_Label_be873328-34e0-4f6c-84cb-dd757c63c1a0_Method">
    <vt:lpwstr>Privileged</vt:lpwstr>
  </property>
  <property fmtid="{D5CDD505-2E9C-101B-9397-08002B2CF9AE}" pid="5" name="MSIP_Label_be873328-34e0-4f6c-84cb-dd757c63c1a0_Name">
    <vt:lpwstr>FIL-Internal</vt:lpwstr>
  </property>
  <property fmtid="{D5CDD505-2E9C-101B-9397-08002B2CF9AE}" pid="6" name="MSIP_Label_be873328-34e0-4f6c-84cb-dd757c63c1a0_SiteId">
    <vt:lpwstr>6b94db52-3791-432c-b97e-871411cd202e</vt:lpwstr>
  </property>
  <property fmtid="{D5CDD505-2E9C-101B-9397-08002B2CF9AE}" pid="7" name="MSIP_Label_be873328-34e0-4f6c-84cb-dd757c63c1a0_ActionId">
    <vt:lpwstr>ee0202de-5cf6-46c2-8a21-1c0b412b413b</vt:lpwstr>
  </property>
  <property fmtid="{D5CDD505-2E9C-101B-9397-08002B2CF9AE}" pid="8" name="MSIP_Label_be873328-34e0-4f6c-84cb-dd757c63c1a0_ContentBits">
    <vt:lpwstr>0</vt:lpwstr>
  </property>
</Properties>
</file>