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4"/>
  </p:notesMasterIdLst>
  <p:sldIdLst>
    <p:sldId id="281" r:id="rId2"/>
    <p:sldId id="279" r:id="rId3"/>
    <p:sldId id="278" r:id="rId4"/>
    <p:sldId id="306" r:id="rId5"/>
    <p:sldId id="308" r:id="rId6"/>
    <p:sldId id="321" r:id="rId7"/>
    <p:sldId id="311" r:id="rId8"/>
    <p:sldId id="322" r:id="rId9"/>
    <p:sldId id="323" r:id="rId10"/>
    <p:sldId id="324" r:id="rId11"/>
    <p:sldId id="325" r:id="rId12"/>
    <p:sldId id="28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8BD3E6"/>
    <a:srgbClr val="F2A900"/>
    <a:srgbClr val="6ABD4A"/>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B48FF1-5AA3-419D-A04B-3943FC064F3B}" v="1" dt="2024-07-26T22:27:51.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78" autoAdjust="0"/>
    <p:restoredTop sz="94660"/>
  </p:normalViewPr>
  <p:slideViewPr>
    <p:cSldViewPr snapToGrid="0">
      <p:cViewPr varScale="1">
        <p:scale>
          <a:sx n="108" d="100"/>
          <a:sy n="108" d="100"/>
        </p:scale>
        <p:origin x="13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iano, Sally" userId="6a92a364-d3bc-4bd8-bbde-8990c7cf6201" providerId="ADAL" clId="{69B48FF1-5AA3-419D-A04B-3943FC064F3B}"/>
    <pc:docChg chg="modMainMaster">
      <pc:chgData name="Soriano, Sally" userId="6a92a364-d3bc-4bd8-bbde-8990c7cf6201" providerId="ADAL" clId="{69B48FF1-5AA3-419D-A04B-3943FC064F3B}" dt="2024-07-26T22:28:20.016" v="11" actId="20577"/>
      <pc:docMkLst>
        <pc:docMk/>
      </pc:docMkLst>
      <pc:sldMasterChg chg="addSp modSp mod">
        <pc:chgData name="Soriano, Sally" userId="6a92a364-d3bc-4bd8-bbde-8990c7cf6201" providerId="ADAL" clId="{69B48FF1-5AA3-419D-A04B-3943FC064F3B}" dt="2024-07-26T22:28:20.016" v="11" actId="20577"/>
        <pc:sldMasterMkLst>
          <pc:docMk/>
          <pc:sldMasterMk cId="1281054387" sldId="2147483724"/>
        </pc:sldMasterMkLst>
        <pc:spChg chg="add mod">
          <ac:chgData name="Soriano, Sally" userId="6a92a364-d3bc-4bd8-bbde-8990c7cf6201" providerId="ADAL" clId="{69B48FF1-5AA3-419D-A04B-3943FC064F3B}" dt="2024-07-26T22:28:20.016" v="11" actId="20577"/>
          <ac:spMkLst>
            <pc:docMk/>
            <pc:sldMasterMk cId="1281054387" sldId="2147483724"/>
            <ac:spMk id="2" creationId="{CE3D5DBF-12C9-FC26-4AB9-E6EC828881CC}"/>
          </ac:spMkLst>
        </pc:spChg>
      </pc:sldMasterChg>
    </pc:docChg>
  </pc:docChgLst>
  <pc:docChgLst>
    <pc:chgData name="Soriano, Sally" userId="6a92a364-d3bc-4bd8-bbde-8990c7cf6201" providerId="ADAL" clId="{E8F14492-3EDC-4E12-A8DD-0AC1B3A8FA4B}"/>
    <pc:docChg chg="undo custSel modMainMaster">
      <pc:chgData name="Soriano, Sally" userId="6a92a364-d3bc-4bd8-bbde-8990c7cf6201" providerId="ADAL" clId="{E8F14492-3EDC-4E12-A8DD-0AC1B3A8FA4B}" dt="2024-07-26T22:27:07.152" v="3" actId="22"/>
      <pc:docMkLst>
        <pc:docMk/>
      </pc:docMkLst>
      <pc:sldMasterChg chg="addSp delSp mod">
        <pc:chgData name="Soriano, Sally" userId="6a92a364-d3bc-4bd8-bbde-8990c7cf6201" providerId="ADAL" clId="{E8F14492-3EDC-4E12-A8DD-0AC1B3A8FA4B}" dt="2024-07-26T22:27:07.152" v="3" actId="22"/>
        <pc:sldMasterMkLst>
          <pc:docMk/>
          <pc:sldMasterMk cId="1281054387" sldId="2147483724"/>
        </pc:sldMasterMkLst>
        <pc:spChg chg="add del">
          <ac:chgData name="Soriano, Sally" userId="6a92a364-d3bc-4bd8-bbde-8990c7cf6201" providerId="ADAL" clId="{E8F14492-3EDC-4E12-A8DD-0AC1B3A8FA4B}" dt="2024-07-26T22:26:55.626" v="1" actId="22"/>
          <ac:spMkLst>
            <pc:docMk/>
            <pc:sldMasterMk cId="1281054387" sldId="2147483724"/>
            <ac:spMk id="3" creationId="{C041E0C0-1D61-6E07-AD62-E02D5ECEEF54}"/>
          </ac:spMkLst>
        </pc:spChg>
        <pc:spChg chg="add del">
          <ac:chgData name="Soriano, Sally" userId="6a92a364-d3bc-4bd8-bbde-8990c7cf6201" providerId="ADAL" clId="{E8F14492-3EDC-4E12-A8DD-0AC1B3A8FA4B}" dt="2024-07-26T22:27:07.152" v="3" actId="22"/>
          <ac:spMkLst>
            <pc:docMk/>
            <pc:sldMasterMk cId="1281054387" sldId="2147483724"/>
            <ac:spMk id="5" creationId="{B297E14E-A64B-FC5A-0460-557B36AA202D}"/>
          </ac:spMkLst>
        </pc:spChg>
      </pc:sldMasterChg>
    </pc:docChg>
  </pc:docChgLst>
  <pc:docChgLst>
    <pc:chgData name="Soriano, Sally" userId="6a92a364-d3bc-4bd8-bbde-8990c7cf6201" providerId="ADAL" clId="{49FF60FB-8502-488C-925F-6A0104F1A7CE}"/>
    <pc:docChg chg="custSel modSld">
      <pc:chgData name="Soriano, Sally" userId="6a92a364-d3bc-4bd8-bbde-8990c7cf6201" providerId="ADAL" clId="{49FF60FB-8502-488C-925F-6A0104F1A7CE}" dt="2024-07-26T22:34:17.949" v="0" actId="478"/>
      <pc:docMkLst>
        <pc:docMk/>
      </pc:docMkLst>
      <pc:sldChg chg="delSp mod">
        <pc:chgData name="Soriano, Sally" userId="6a92a364-d3bc-4bd8-bbde-8990c7cf6201" providerId="ADAL" clId="{49FF60FB-8502-488C-925F-6A0104F1A7CE}" dt="2024-07-26T22:34:17.949" v="0" actId="478"/>
        <pc:sldMkLst>
          <pc:docMk/>
          <pc:sldMk cId="1698257163" sldId="285"/>
        </pc:sldMkLst>
        <pc:spChg chg="del">
          <ac:chgData name="Soriano, Sally" userId="6a92a364-d3bc-4bd8-bbde-8990c7cf6201" providerId="ADAL" clId="{49FF60FB-8502-488C-925F-6A0104F1A7CE}" dt="2024-07-26T22:34:17.949" v="0" actId="478"/>
          <ac:spMkLst>
            <pc:docMk/>
            <pc:sldMk cId="1698257163" sldId="285"/>
            <ac:spMk id="3" creationId="{DB174C96-AC9E-CBE3-AA6E-614B316125F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7/26/2024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4108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578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335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28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6411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88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11</a:t>
            </a:r>
          </a:p>
        </p:txBody>
      </p:sp>
      <p:sp>
        <p:nvSpPr>
          <p:cNvPr id="2" name="TextBox 3">
            <a:extLst>
              <a:ext uri="{FF2B5EF4-FFF2-40B4-BE49-F238E27FC236}">
                <a16:creationId xmlns:a16="http://schemas.microsoft.com/office/drawing/2014/main" id="{CE3D5DBF-12C9-FC26-4AB9-E6EC828881CC}"/>
              </a:ext>
            </a:extLst>
          </p:cNvPr>
          <p:cNvSpPr txBox="1"/>
          <p:nvPr userDrawn="1"/>
        </p:nvSpPr>
        <p:spPr>
          <a:xfrm>
            <a:off x="2223117" y="6449290"/>
            <a:ext cx="609452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1000" b="0" i="0" u="none" strike="noStrike" dirty="0">
                <a:solidFill>
                  <a:srgbClr val="222222"/>
                </a:solidFill>
                <a:effectLst/>
                <a:highlight>
                  <a:srgbClr val="FFFFFF"/>
                </a:highlight>
                <a:latin typeface="Century Gothic" panose="020B0502020202020204" pitchFamily="34" charset="0"/>
              </a:rPr>
              <a:t>© 2024 FIDELITY INVESTMENTS CANADA ULC            </a:t>
            </a:r>
            <a:r>
              <a:rPr lang="en-CA" sz="1000" b="0" i="0" u="none" strike="noStrike" dirty="0">
                <a:solidFill>
                  <a:srgbClr val="545454"/>
                </a:solidFill>
                <a:effectLst/>
                <a:latin typeface="Century Gothic" panose="020B0502020202020204" pitchFamily="34" charset="0"/>
              </a:rPr>
              <a:t>1804303-v2024411</a:t>
            </a:r>
            <a:endParaRPr lang="en-US" sz="10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ideo" Target="https://www.youtube.com/embed/wOKvv8GHpU0?start=3&amp;feature=oembed"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document/d/1sFK7f-YkG-I3ZAZFEpkvJE7A994uSkCSaSj0AH69kFo/edit?usp=shar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hyperlink" Target="https://www.fidelity.ca/en/products/investmentfinder/?byCategory=fals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ideo" Target="https://www.youtube.com/embed/bFIB05LGtMs?feature=oembed" TargetMode="Externa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fidelity.ca/en/volatilitytool/"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dirty="0"/>
              <a:t>Investment Risk</a:t>
            </a:r>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1</a:t>
            </a:fld>
            <a:endParaRPr lang="en-US" dirty="0"/>
          </a:p>
        </p:txBody>
      </p:sp>
      <p:pic>
        <p:nvPicPr>
          <p:cNvPr id="5" name="Online Media 3" title="Money Gains: Investment Risk">
            <a:hlinkClick r:id="" action="ppaction://media"/>
            <a:extLst>
              <a:ext uri="{FF2B5EF4-FFF2-40B4-BE49-F238E27FC236}">
                <a16:creationId xmlns:a16="http://schemas.microsoft.com/office/drawing/2014/main" id="{6192404C-3F85-0A75-1213-42FE35A7693E}"/>
              </a:ext>
            </a:extLst>
          </p:cNvPr>
          <p:cNvPicPr>
            <a:picLocks noRot="1" noChangeAspect="1"/>
          </p:cNvPicPr>
          <p:nvPr>
            <a:videoFile r:link="rId1"/>
          </p:nvPr>
        </p:nvPicPr>
        <p:blipFill>
          <a:blip r:embed="rId3"/>
          <a:stretch>
            <a:fillRect/>
          </a:stretch>
        </p:blipFill>
        <p:spPr>
          <a:xfrm>
            <a:off x="3458936" y="2312081"/>
            <a:ext cx="5274128" cy="3429000"/>
          </a:xfrm>
          <a:prstGeom prst="rect">
            <a:avLst/>
          </a:prstGeom>
        </p:spPr>
      </p:pic>
    </p:spTree>
    <p:extLst>
      <p:ext uri="{BB962C8B-B14F-4D97-AF65-F5344CB8AC3E}">
        <p14:creationId xmlns:p14="http://schemas.microsoft.com/office/powerpoint/2010/main" val="15087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fontScale="90000"/>
          </a:bodyPr>
          <a:lstStyle/>
          <a:p>
            <a:pPr>
              <a:buClr>
                <a:schemeClr val="dk2"/>
              </a:buClr>
              <a:buSzPts val="4400"/>
            </a:pPr>
            <a:r>
              <a:rPr lang="en-US" dirty="0">
                <a:ea typeface="Calibri Light"/>
                <a:cs typeface="Calibri Light"/>
              </a:rPr>
              <a:t>How is investment risk assessment like weather forecasting?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10</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52595" y="1992086"/>
            <a:ext cx="4563416" cy="3993401"/>
          </a:xfrm>
          <a:prstGeom prst="rect">
            <a:avLst/>
          </a:prstGeom>
          <a:noFill/>
        </p:spPr>
        <p:txBody>
          <a:bodyPr wrap="square">
            <a:spAutoFit/>
          </a:bodyPr>
          <a:lstStyle/>
          <a:p>
            <a:pPr>
              <a:spcAft>
                <a:spcPts val="1500"/>
              </a:spcAft>
            </a:pPr>
            <a:r>
              <a:rPr lang="en-US" sz="2000" b="1" dirty="0">
                <a:solidFill>
                  <a:srgbClr val="333F48"/>
                </a:solidFill>
                <a:latin typeface="Century Gothic" panose="020B0502020202020204" pitchFamily="34" charset="0"/>
                <a:ea typeface="+mn-lt"/>
                <a:cs typeface="+mn-lt"/>
              </a:rPr>
              <a:t>Investment risk assessment</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Analysis is of various factors such as market trends, economic indicators, and company performance.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Assigns probabilities to different potential outcomes.</a:t>
            </a:r>
            <a:endParaRPr lang="en-US" sz="1300" dirty="0">
              <a:latin typeface="Century Gothic" panose="020B0502020202020204" pitchFamily="34" charset="0"/>
              <a:ea typeface="Calibri"/>
              <a:cs typeface="Calibri"/>
            </a:endParaRP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Investors analyze financial statements, market trends and economic indicators to make informed decisions.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Uses past performance as a guide.</a:t>
            </a:r>
            <a:endParaRPr lang="en-US" sz="1300" dirty="0">
              <a:latin typeface="Century Gothic" panose="020B0502020202020204" pitchFamily="34" charset="0"/>
              <a:ea typeface="Calibri"/>
              <a:cs typeface="Calibri"/>
            </a:endParaRP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External factors, such as political events, economic policies or global market conditions, affect investment risks.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Need to continually monitor investments and adjust strategies based on changing market conditions.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Despite careful analysis, there is always a level of uncertainty in financial markets. Unexpected events, market reactions or changes in economic conditions can affect investment outcomes.</a:t>
            </a:r>
          </a:p>
        </p:txBody>
      </p:sp>
      <p:sp>
        <p:nvSpPr>
          <p:cNvPr id="3" name="TextBox 2">
            <a:extLst>
              <a:ext uri="{FF2B5EF4-FFF2-40B4-BE49-F238E27FC236}">
                <a16:creationId xmlns:a16="http://schemas.microsoft.com/office/drawing/2014/main" id="{5C0191DA-E0E3-B468-DED1-A2D28DED66C4}"/>
              </a:ext>
            </a:extLst>
          </p:cNvPr>
          <p:cNvSpPr txBox="1"/>
          <p:nvPr/>
        </p:nvSpPr>
        <p:spPr>
          <a:xfrm>
            <a:off x="6212617" y="1992086"/>
            <a:ext cx="4424520" cy="3993401"/>
          </a:xfrm>
          <a:prstGeom prst="rect">
            <a:avLst/>
          </a:prstGeom>
          <a:noFill/>
        </p:spPr>
        <p:txBody>
          <a:bodyPr wrap="square">
            <a:spAutoFit/>
          </a:bodyPr>
          <a:lstStyle/>
          <a:p>
            <a:pPr>
              <a:spcAft>
                <a:spcPts val="1500"/>
              </a:spcAft>
            </a:pPr>
            <a:r>
              <a:rPr lang="en-US" sz="2000" b="1" dirty="0">
                <a:solidFill>
                  <a:srgbClr val="333F48"/>
                </a:solidFill>
                <a:latin typeface="Century Gothic" panose="020B0502020202020204" pitchFamily="34" charset="0"/>
                <a:ea typeface="+mn-lt"/>
                <a:cs typeface="+mn-lt"/>
              </a:rPr>
              <a:t>Weather forecasting</a:t>
            </a:r>
            <a:endParaRPr lang="en-US" sz="2000" b="1" dirty="0">
              <a:solidFill>
                <a:srgbClr val="333F48"/>
              </a:solidFill>
              <a:latin typeface="Century Gothic" panose="020B0502020202020204" pitchFamily="34" charset="0"/>
              <a:ea typeface="Calibri" panose="020F0502020204030204"/>
              <a:cs typeface="Calibri" panose="020F0502020204030204"/>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Meteorologists use data from weather satellites, historical patterns and computer models to predict. </a:t>
            </a:r>
            <a:endParaRPr lang="en-US" sz="1300" dirty="0">
              <a:latin typeface="Century Gothic" panose="020B0502020202020204" pitchFamily="34" charset="0"/>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Assigns probabilities to different weather events.</a:t>
            </a:r>
            <a:endParaRPr lang="en-US" sz="1300" dirty="0">
              <a:latin typeface="Century Gothic" panose="020B0502020202020204" pitchFamily="34" charset="0"/>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Meteorologists analyze atmospheric pressure, temperature, humidity and wind patterns to predict weather conditions. </a:t>
            </a: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External factors, like ocean currents, atmospheric pressure systems and climate patterns, influence weather conditions.</a:t>
            </a:r>
            <a:endParaRPr lang="en-US" sz="1300" dirty="0">
              <a:latin typeface="Century Gothic" panose="020B0502020202020204" pitchFamily="34" charset="0"/>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Weather conditions can change rapidly, and meteorologists continually update their forecasts based on new data. </a:t>
            </a: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Weather predictions also come with a degree of uncertainty. Sudden atmospheric changes, unforeseen weather patterns or unpredictable events can alter the forecasted conditions.</a:t>
            </a:r>
            <a:endParaRPr lang="en-US" sz="1300" dirty="0">
              <a:solidFill>
                <a:srgbClr val="374151"/>
              </a:solidFill>
              <a:latin typeface="Century Gothic" panose="020B0502020202020204" pitchFamily="34" charset="0"/>
              <a:ea typeface="Calibri"/>
              <a:cs typeface="Calibri"/>
            </a:endParaRPr>
          </a:p>
        </p:txBody>
      </p:sp>
      <p:cxnSp>
        <p:nvCxnSpPr>
          <p:cNvPr id="4" name="Straight Connector 3">
            <a:extLst>
              <a:ext uri="{FF2B5EF4-FFF2-40B4-BE49-F238E27FC236}">
                <a16:creationId xmlns:a16="http://schemas.microsoft.com/office/drawing/2014/main" id="{9432A48B-EB10-0335-F770-06A0C9C9FB40}"/>
              </a:ext>
            </a:extLst>
          </p:cNvPr>
          <p:cNvCxnSpPr>
            <a:cxnSpLocks/>
          </p:cNvCxnSpPr>
          <p:nvPr/>
        </p:nvCxnSpPr>
        <p:spPr>
          <a:xfrm>
            <a:off x="5626260" y="2038386"/>
            <a:ext cx="0" cy="3993401"/>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87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hlinkClick r:id="rId3">
                  <a:extLst>
                    <a:ext uri="{A12FA001-AC4F-418D-AE19-62706E023703}">
                      <ahyp:hlinkClr xmlns:ahyp="http://schemas.microsoft.com/office/drawing/2018/hyperlinkcolor" val="tx"/>
                    </a:ext>
                  </a:extLst>
                </a:hlinkClick>
              </a:rPr>
              <a:t>Risk tolerance quiz</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11</a:t>
            </a:fld>
            <a:endParaRPr lang="en-US" dirty="0"/>
          </a:p>
        </p:txBody>
      </p:sp>
      <p:sp>
        <p:nvSpPr>
          <p:cNvPr id="5" name="TextBox 4">
            <a:extLst>
              <a:ext uri="{FF2B5EF4-FFF2-40B4-BE49-F238E27FC236}">
                <a16:creationId xmlns:a16="http://schemas.microsoft.com/office/drawing/2014/main" id="{F7BD4FB9-70BA-4365-A6EF-66407E1DF81D}"/>
              </a:ext>
            </a:extLst>
          </p:cNvPr>
          <p:cNvSpPr txBox="1"/>
          <p:nvPr/>
        </p:nvSpPr>
        <p:spPr>
          <a:xfrm>
            <a:off x="517870" y="2503747"/>
            <a:ext cx="6769093" cy="3139321"/>
          </a:xfrm>
          <a:prstGeom prst="rect">
            <a:avLst/>
          </a:prstGeom>
          <a:noFill/>
        </p:spPr>
        <p:txBody>
          <a:bodyPr wrap="square">
            <a:spAutoFit/>
          </a:bodyPr>
          <a:lstStyle/>
          <a:p>
            <a:pPr marL="357188" indent="-357188">
              <a:buAutoNum type="arabicPeriod"/>
            </a:pPr>
            <a:r>
              <a:rPr lang="en-US" dirty="0">
                <a:latin typeface="Century Gothic" panose="020B0502020202020204" pitchFamily="34" charset="0"/>
                <a:ea typeface="+mn-lt"/>
                <a:cs typeface="+mn-lt"/>
              </a:rPr>
              <a:t>Complete the risk tolerance quiz.</a:t>
            </a:r>
            <a:endParaRPr lang="en-US" dirty="0">
              <a:latin typeface="Century Gothic" panose="020B0502020202020204" pitchFamily="34" charset="0"/>
              <a:ea typeface="Calibri" panose="020F0502020204030204"/>
              <a:cs typeface="Calibri" panose="020F0502020204030204"/>
            </a:endParaRPr>
          </a:p>
          <a:p>
            <a:pPr marL="357188" indent="-357188">
              <a:buAutoNum type="arabicPeriod"/>
            </a:pPr>
            <a:r>
              <a:rPr lang="en-US" dirty="0">
                <a:latin typeface="Century Gothic" panose="020B0502020202020204" pitchFamily="34" charset="0"/>
                <a:ea typeface="Calibri" panose="020F0502020204030204"/>
                <a:cs typeface="Calibri" panose="020F0502020204030204"/>
              </a:rPr>
              <a:t>Write a short reflection (three or four sentences) explaining whether you agree with the results or not, based on your general risk tolerance in life.</a:t>
            </a:r>
          </a:p>
          <a:p>
            <a:pPr marL="357188" indent="-357188">
              <a:buAutoNum type="arabicPeriod"/>
            </a:pPr>
            <a:r>
              <a:rPr lang="en-US" dirty="0">
                <a:latin typeface="Century Gothic" panose="020B0502020202020204" pitchFamily="34" charset="0"/>
                <a:ea typeface="Calibri" panose="020F0502020204030204"/>
                <a:cs typeface="Calibri" panose="020F0502020204030204"/>
              </a:rPr>
              <a:t>Use the </a:t>
            </a:r>
            <a:r>
              <a:rPr lang="en-US" dirty="0">
                <a:latin typeface="Century Gothic" panose="020B0502020202020204" pitchFamily="34" charset="0"/>
                <a:ea typeface="Calibri"/>
                <a:cs typeface="Calibri"/>
                <a:hlinkClick r:id="rId4">
                  <a:extLst>
                    <a:ext uri="{A12FA001-AC4F-418D-AE19-62706E023703}">
                      <ahyp:hlinkClr xmlns:ahyp="http://schemas.microsoft.com/office/drawing/2018/hyperlinkcolor" val="tx"/>
                    </a:ext>
                  </a:extLst>
                </a:hlinkClick>
              </a:rPr>
              <a:t>Fidelity Investment Finder</a:t>
            </a:r>
            <a:r>
              <a:rPr lang="en-US" dirty="0">
                <a:latin typeface="Century Gothic" panose="020B0502020202020204" pitchFamily="34" charset="0"/>
                <a:ea typeface="Calibri"/>
                <a:cs typeface="Calibri"/>
              </a:rPr>
              <a:t> to find one fund </a:t>
            </a:r>
            <a:br>
              <a:rPr lang="en-US" dirty="0">
                <a:latin typeface="Century Gothic" panose="020B0502020202020204" pitchFamily="34" charset="0"/>
                <a:ea typeface="Calibri"/>
                <a:cs typeface="Calibri"/>
              </a:rPr>
            </a:br>
            <a:r>
              <a:rPr lang="en-US" dirty="0">
                <a:latin typeface="Century Gothic" panose="020B0502020202020204" pitchFamily="34" charset="0"/>
                <a:ea typeface="Calibri"/>
                <a:cs typeface="Calibri"/>
              </a:rPr>
              <a:t>that interests you and that is in line with your risk tolerance level.</a:t>
            </a:r>
          </a:p>
          <a:p>
            <a:pPr marL="357188" indent="-357188">
              <a:buAutoNum type="arabicPeriod"/>
            </a:pPr>
            <a:r>
              <a:rPr lang="en-US" dirty="0">
                <a:latin typeface="Century Gothic" panose="020B0502020202020204" pitchFamily="34" charset="0"/>
                <a:ea typeface="Calibri"/>
                <a:cs typeface="Calibri"/>
              </a:rPr>
              <a:t>Explain:  </a:t>
            </a:r>
          </a:p>
          <a:p>
            <a:pPr marL="628650" lvl="1" indent="-228600">
              <a:buFont typeface="Arial" panose="020B0604020202020204" pitchFamily="34" charset="0"/>
              <a:buChar char="•"/>
            </a:pPr>
            <a:r>
              <a:rPr lang="en-US" dirty="0">
                <a:latin typeface="Century Gothic" panose="020B0502020202020204" pitchFamily="34" charset="0"/>
                <a:ea typeface="Calibri"/>
                <a:cs typeface="Calibri"/>
              </a:rPr>
              <a:t>What does this fund contain?</a:t>
            </a:r>
          </a:p>
          <a:p>
            <a:pPr marL="628650" lvl="1" indent="-228600">
              <a:buFont typeface="Arial" panose="020B0604020202020204" pitchFamily="34" charset="0"/>
              <a:buChar char="•"/>
            </a:pPr>
            <a:r>
              <a:rPr lang="en-US" dirty="0">
                <a:latin typeface="Century Gothic" panose="020B0502020202020204" pitchFamily="34" charset="0"/>
                <a:ea typeface="Calibri"/>
                <a:cs typeface="Calibri"/>
              </a:rPr>
              <a:t>Why does this fund have the risk classification that it does?</a:t>
            </a:r>
          </a:p>
        </p:txBody>
      </p:sp>
      <p:sp>
        <p:nvSpPr>
          <p:cNvPr id="6" name="Oval 5">
            <a:extLst>
              <a:ext uri="{FF2B5EF4-FFF2-40B4-BE49-F238E27FC236}">
                <a16:creationId xmlns:a16="http://schemas.microsoft.com/office/drawing/2014/main" id="{71B308FA-6EC7-9D37-7E5A-6C0079272711}"/>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4" name="Picture 3">
            <a:extLst>
              <a:ext uri="{FF2B5EF4-FFF2-40B4-BE49-F238E27FC236}">
                <a16:creationId xmlns:a16="http://schemas.microsoft.com/office/drawing/2014/main" id="{21C0E051-5FF3-96B7-6008-F32F23CE69B1}"/>
              </a:ext>
            </a:extLst>
          </p:cNvPr>
          <p:cNvPicPr>
            <a:picLocks noChangeAspect="1"/>
          </p:cNvPicPr>
          <p:nvPr/>
        </p:nvPicPr>
        <p:blipFill>
          <a:blip r:embed="rId5"/>
          <a:stretch>
            <a:fillRect/>
          </a:stretch>
        </p:blipFill>
        <p:spPr>
          <a:xfrm>
            <a:off x="8473240" y="3193729"/>
            <a:ext cx="1936503" cy="1371690"/>
          </a:xfrm>
          <a:prstGeom prst="rect">
            <a:avLst/>
          </a:prstGeom>
        </p:spPr>
      </p:pic>
    </p:spTree>
    <p:extLst>
      <p:ext uri="{BB962C8B-B14F-4D97-AF65-F5344CB8AC3E}">
        <p14:creationId xmlns:p14="http://schemas.microsoft.com/office/powerpoint/2010/main" val="419946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a:xfrm>
            <a:off x="11131757" y="6233884"/>
            <a:ext cx="637909" cy="169141"/>
          </a:xfrm>
        </p:spPr>
        <p:txBody>
          <a:bodyPr/>
          <a:lstStyle/>
          <a:p>
            <a:fld id="{DFDF98CC-160E-494C-8C3C-8CDC5FA257DE}" type="slidenum">
              <a:rPr lang="en-US" smtClean="0"/>
              <a:t>12</a:t>
            </a:fld>
            <a:endParaRPr lang="en-US" dirty="0"/>
          </a:p>
        </p:txBody>
      </p:sp>
      <p:sp>
        <p:nvSpPr>
          <p:cNvPr id="6" name="Text Placeholder 1">
            <a:extLst>
              <a:ext uri="{FF2B5EF4-FFF2-40B4-BE49-F238E27FC236}">
                <a16:creationId xmlns:a16="http://schemas.microsoft.com/office/drawing/2014/main" id="{C3CD09F8-7AD7-CC0A-C5C2-3999BC9AF715}"/>
              </a:ext>
            </a:extLst>
          </p:cNvPr>
          <p:cNvSpPr txBox="1">
            <a:spLocks/>
          </p:cNvSpPr>
          <p:nvPr/>
        </p:nvSpPr>
        <p:spPr>
          <a:xfrm>
            <a:off x="517864" y="2090055"/>
            <a:ext cx="4821199" cy="3932248"/>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rgbClr val="A2AAAD"/>
              </a:buClr>
              <a:buFont typeface="Arial" panose="020B0604020202020204" pitchFamily="34" charset="0"/>
              <a:buChar char="•"/>
            </a:pPr>
            <a:r>
              <a:rPr lang="en-US" sz="1800" dirty="0">
                <a:latin typeface="Century Gothic" panose="020B0502020202020204" pitchFamily="34" charset="0"/>
                <a:cs typeface="Calibri"/>
              </a:rPr>
              <a:t>42% Canadian equities, </a:t>
            </a:r>
            <a:br>
              <a:rPr lang="en-US" sz="1800" dirty="0">
                <a:latin typeface="Century Gothic" panose="020B0502020202020204" pitchFamily="34" charset="0"/>
                <a:cs typeface="Calibri"/>
              </a:rPr>
            </a:br>
            <a:r>
              <a:rPr lang="en-US" sz="1800" dirty="0">
                <a:latin typeface="Century Gothic" panose="020B0502020202020204" pitchFamily="34" charset="0"/>
                <a:cs typeface="Calibri"/>
              </a:rPr>
              <a:t>36.5% Canadian bonds, 8.1% high-yield bonds, 5.3% foreign equities, 4.3% foreign bonds.</a:t>
            </a:r>
          </a:p>
          <a:p>
            <a:pPr marL="342900" indent="-342900">
              <a:buClr>
                <a:srgbClr val="A2AAAD"/>
              </a:buClr>
              <a:buFont typeface="Arial" panose="020B0604020202020204" pitchFamily="34" charset="0"/>
              <a:buChar char="•"/>
            </a:pPr>
            <a:r>
              <a:rPr lang="en-US" sz="1800" dirty="0">
                <a:latin typeface="Century Gothic" panose="020B0502020202020204" pitchFamily="34" charset="0"/>
                <a:cs typeface="Calibri"/>
              </a:rPr>
              <a:t>Low to medium risk, which is suitable based on my risk tolerance and time horizon (medium). </a:t>
            </a:r>
          </a:p>
          <a:p>
            <a:pPr marL="342900" indent="-342900">
              <a:buClr>
                <a:srgbClr val="A2AAAD"/>
              </a:buClr>
              <a:buFont typeface="Arial" panose="020B0604020202020204" pitchFamily="34" charset="0"/>
              <a:buChar char="•"/>
            </a:pPr>
            <a:r>
              <a:rPr lang="en-US" sz="1800" dirty="0">
                <a:latin typeface="Century Gothic" panose="020B0502020202020204" pitchFamily="34" charset="0"/>
                <a:cs typeface="Calibri"/>
              </a:rPr>
              <a:t>Mix of higher-risk equities (stocks) </a:t>
            </a:r>
            <a:br>
              <a:rPr lang="en-US" sz="1800" dirty="0">
                <a:latin typeface="Century Gothic" panose="020B0502020202020204" pitchFamily="34" charset="0"/>
                <a:cs typeface="Calibri"/>
              </a:rPr>
            </a:br>
            <a:r>
              <a:rPr lang="en-US" sz="1800" dirty="0">
                <a:latin typeface="Century Gothic" panose="020B0502020202020204" pitchFamily="34" charset="0"/>
                <a:cs typeface="Calibri"/>
              </a:rPr>
              <a:t>and low-risk fixed income securities (bonds). </a:t>
            </a:r>
          </a:p>
        </p:txBody>
      </p:sp>
      <p:cxnSp>
        <p:nvCxnSpPr>
          <p:cNvPr id="9" name="Straight Connector 8">
            <a:extLst>
              <a:ext uri="{FF2B5EF4-FFF2-40B4-BE49-F238E27FC236}">
                <a16:creationId xmlns:a16="http://schemas.microsoft.com/office/drawing/2014/main" id="{E08CD0A6-C993-3554-A37A-64C2719E22E6}"/>
              </a:ext>
            </a:extLst>
          </p:cNvPr>
          <p:cNvCxnSpPr>
            <a:cxnSpLocks/>
          </p:cNvCxnSpPr>
          <p:nvPr/>
        </p:nvCxnSpPr>
        <p:spPr>
          <a:xfrm>
            <a:off x="5758538" y="2032211"/>
            <a:ext cx="0" cy="391389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12" name="Google Shape;240;p23">
            <a:extLst>
              <a:ext uri="{FF2B5EF4-FFF2-40B4-BE49-F238E27FC236}">
                <a16:creationId xmlns:a16="http://schemas.microsoft.com/office/drawing/2014/main" id="{9445B3C9-932A-5B27-82FD-2CD1AA43835C}"/>
              </a:ext>
            </a:extLst>
          </p:cNvPr>
          <p:cNvSpPr txBox="1">
            <a:spLocks noGrp="1"/>
          </p:cNvSpPr>
          <p:nvPr>
            <p:ph type="ctrTitle"/>
          </p:nvPr>
        </p:nvSpPr>
        <p:spPr>
          <a:xfrm>
            <a:off x="517870" y="1160463"/>
            <a:ext cx="11158193" cy="668337"/>
          </a:xfrm>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Calibri Light"/>
                <a:cs typeface="Calibri Light"/>
              </a:rPr>
              <a:t>Example: </a:t>
            </a:r>
            <a:r>
              <a:rPr lang="en-US" sz="3200" dirty="0">
                <a:ea typeface="Calibri Light"/>
                <a:cs typeface="Calibri"/>
              </a:rPr>
              <a:t>Fidelity Canadian Balanced Fund</a:t>
            </a:r>
            <a:endParaRPr lang="en-US" dirty="0"/>
          </a:p>
        </p:txBody>
      </p:sp>
      <p:pic>
        <p:nvPicPr>
          <p:cNvPr id="4" name="Picture 3" descr="A screenshot of a computer&#10;&#10;Description automatically generated">
            <a:extLst>
              <a:ext uri="{FF2B5EF4-FFF2-40B4-BE49-F238E27FC236}">
                <a16:creationId xmlns:a16="http://schemas.microsoft.com/office/drawing/2014/main" id="{10334F46-7F1B-82E4-7AF4-A129F71540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0886" y="1962355"/>
            <a:ext cx="5393250" cy="4137973"/>
          </a:xfrm>
          <a:prstGeom prst="rect">
            <a:avLst/>
          </a:prstGeom>
        </p:spPr>
      </p:pic>
    </p:spTree>
    <p:extLst>
      <p:ext uri="{BB962C8B-B14F-4D97-AF65-F5344CB8AC3E}">
        <p14:creationId xmlns:p14="http://schemas.microsoft.com/office/powerpoint/2010/main" val="169825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Think, pair, share</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2</a:t>
            </a:fld>
            <a:endParaRPr lang="en-US" dirty="0"/>
          </a:p>
        </p:txBody>
      </p:sp>
      <p:sp>
        <p:nvSpPr>
          <p:cNvPr id="5" name="TextBox 4">
            <a:extLst>
              <a:ext uri="{FF2B5EF4-FFF2-40B4-BE49-F238E27FC236}">
                <a16:creationId xmlns:a16="http://schemas.microsoft.com/office/drawing/2014/main" id="{F7BD4FB9-70BA-4365-A6EF-66407E1DF81D}"/>
              </a:ext>
            </a:extLst>
          </p:cNvPr>
          <p:cNvSpPr txBox="1"/>
          <p:nvPr/>
        </p:nvSpPr>
        <p:spPr>
          <a:xfrm>
            <a:off x="517870" y="2612210"/>
            <a:ext cx="6536073" cy="2785378"/>
          </a:xfrm>
          <a:prstGeom prst="rect">
            <a:avLst/>
          </a:prstGeom>
          <a:noFill/>
        </p:spPr>
        <p:txBody>
          <a:bodyPr wrap="square">
            <a:spAutoFit/>
          </a:bodyPr>
          <a:lstStyle/>
          <a:p>
            <a:pPr marL="0" indent="0">
              <a:buNone/>
            </a:pPr>
            <a:r>
              <a:rPr lang="en-US" sz="2500" dirty="0">
                <a:latin typeface="Century Gothic" panose="020B0502020202020204" pitchFamily="34" charset="0"/>
                <a:cs typeface="Calibri Light"/>
              </a:rPr>
              <a:t>Would you</a:t>
            </a:r>
            <a:endParaRPr lang="en-US" sz="2500" dirty="0">
              <a:latin typeface="Century Gothic" panose="020B0502020202020204" pitchFamily="34" charset="0"/>
              <a:cs typeface="Calibri" panose="020F0502020204030204"/>
            </a:endParaRPr>
          </a:p>
          <a:p>
            <a:pPr marL="357188" indent="-357188">
              <a:buFont typeface="Arial" panose="020B0604020202020204" pitchFamily="34" charset="0"/>
              <a:buChar char="•"/>
            </a:pPr>
            <a:r>
              <a:rPr lang="en-US" sz="2500" dirty="0">
                <a:latin typeface="Century Gothic" panose="020B0502020202020204" pitchFamily="34" charset="0"/>
                <a:cs typeface="Calibri Light"/>
              </a:rPr>
              <a:t>Go skydiving?</a:t>
            </a:r>
            <a:endParaRPr lang="en-US" sz="2500" dirty="0">
              <a:latin typeface="Century Gothic" panose="020B0502020202020204" pitchFamily="34" charset="0"/>
              <a:cs typeface="Calibri" panose="020F0502020204030204"/>
            </a:endParaRPr>
          </a:p>
          <a:p>
            <a:pPr marL="357188" indent="-357188">
              <a:buFont typeface="Arial" panose="020B0604020202020204" pitchFamily="34" charset="0"/>
              <a:buChar char="•"/>
            </a:pPr>
            <a:r>
              <a:rPr lang="en-US" sz="2500" dirty="0">
                <a:latin typeface="Century Gothic" panose="020B0502020202020204" pitchFamily="34" charset="0"/>
                <a:cs typeface="Calibri Light"/>
              </a:rPr>
              <a:t>Go bungee jumping?</a:t>
            </a:r>
            <a:endParaRPr lang="en-US" sz="2500" dirty="0">
              <a:latin typeface="Century Gothic" panose="020B0502020202020204" pitchFamily="34" charset="0"/>
              <a:cs typeface="Calibri" panose="020F0502020204030204"/>
            </a:endParaRPr>
          </a:p>
          <a:p>
            <a:pPr marL="357188" indent="-357188">
              <a:buFont typeface="Arial" panose="020B0604020202020204" pitchFamily="34" charset="0"/>
              <a:buChar char="•"/>
            </a:pPr>
            <a:r>
              <a:rPr lang="en-US" sz="2500" dirty="0">
                <a:latin typeface="Century Gothic" panose="020B0502020202020204" pitchFamily="34" charset="0"/>
                <a:cs typeface="Calibri Light"/>
              </a:rPr>
              <a:t>Travel to a dangerous country for a vacation?</a:t>
            </a:r>
            <a:endParaRPr lang="en-US" sz="2500" dirty="0">
              <a:latin typeface="Century Gothic" panose="020B0502020202020204" pitchFamily="34" charset="0"/>
              <a:cs typeface="Calibri" panose="020F0502020204030204"/>
            </a:endParaRPr>
          </a:p>
          <a:p>
            <a:endParaRPr lang="en-US" sz="2500" dirty="0">
              <a:latin typeface="Century Gothic" panose="020B0502020202020204" pitchFamily="34" charset="0"/>
              <a:cs typeface="Calibri Light"/>
            </a:endParaRPr>
          </a:p>
          <a:p>
            <a:pPr marL="0" indent="0">
              <a:buNone/>
            </a:pPr>
            <a:r>
              <a:rPr lang="en-US" sz="2500" b="1" dirty="0">
                <a:solidFill>
                  <a:srgbClr val="205885"/>
                </a:solidFill>
                <a:latin typeface="Century Gothic" panose="020B0502020202020204" pitchFamily="34" charset="0"/>
                <a:cs typeface="Calibri Light"/>
              </a:rPr>
              <a:t>Discuss why or why not with your partner.</a:t>
            </a:r>
          </a:p>
        </p:txBody>
      </p:sp>
      <p:pic>
        <p:nvPicPr>
          <p:cNvPr id="3" name="Online Media 4" title="What Skydiving Taught Me About Fear | STORYTIME">
            <a:hlinkClick r:id="" action="ppaction://media"/>
            <a:extLst>
              <a:ext uri="{FF2B5EF4-FFF2-40B4-BE49-F238E27FC236}">
                <a16:creationId xmlns:a16="http://schemas.microsoft.com/office/drawing/2014/main" id="{02DD5057-6BEA-73D0-8691-2EF464912DF5}"/>
              </a:ext>
            </a:extLst>
          </p:cNvPr>
          <p:cNvPicPr>
            <a:picLocks noRot="1" noChangeAspect="1"/>
          </p:cNvPicPr>
          <p:nvPr>
            <a:videoFile r:link="rId1"/>
          </p:nvPr>
        </p:nvPicPr>
        <p:blipFill>
          <a:blip r:embed="rId4"/>
          <a:stretch>
            <a:fillRect/>
          </a:stretch>
        </p:blipFill>
        <p:spPr>
          <a:xfrm>
            <a:off x="7646484" y="2496831"/>
            <a:ext cx="4027646" cy="3016137"/>
          </a:xfrm>
          <a:prstGeom prst="rect">
            <a:avLst/>
          </a:prstGeom>
        </p:spPr>
      </p:pic>
    </p:spTree>
    <p:extLst>
      <p:ext uri="{BB962C8B-B14F-4D97-AF65-F5344CB8AC3E}">
        <p14:creationId xmlns:p14="http://schemas.microsoft.com/office/powerpoint/2010/main" val="159313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ea typeface="Calibri Light"/>
                <a:cs typeface="Calibri Light"/>
              </a:rPr>
              <a:t>Investment risk</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03" y="1930945"/>
            <a:ext cx="11158193" cy="3581397"/>
          </a:xfrm>
          <a:prstGeom prst="rect">
            <a:avLst/>
          </a:prstGeom>
        </p:spPr>
        <p:txBody>
          <a:bodyPr>
            <a:noAutofit/>
          </a:bodyPr>
          <a:lstStyle/>
          <a:p>
            <a:pPr marL="276225" indent="-276225">
              <a:buClr>
                <a:srgbClr val="A2AAAD"/>
              </a:buClr>
              <a:buFont typeface="Arial" panose="020B0604020202020204" pitchFamily="34" charset="0"/>
              <a:buChar char="•"/>
            </a:pPr>
            <a:r>
              <a:rPr lang="en-US" dirty="0">
                <a:latin typeface="Century Gothic" panose="020B0502020202020204" pitchFamily="34" charset="0"/>
                <a:ea typeface="+mn-lt"/>
                <a:cs typeface="+mn-lt"/>
              </a:rPr>
              <a:t>Investment risk is the risk taken for potential investment returns.</a:t>
            </a:r>
          </a:p>
          <a:p>
            <a:pPr marL="276225" indent="-276225">
              <a:buClr>
                <a:srgbClr val="A2AAAD"/>
              </a:buClr>
              <a:buFont typeface="Arial" panose="020B0604020202020204" pitchFamily="34" charset="0"/>
              <a:buChar char="•"/>
            </a:pPr>
            <a:r>
              <a:rPr lang="en-US" b="1" dirty="0">
                <a:latin typeface="Century Gothic" panose="020B0502020202020204" pitchFamily="34" charset="0"/>
                <a:ea typeface="+mn-lt"/>
                <a:cs typeface="+mn-lt"/>
              </a:rPr>
              <a:t>Risk tolerance</a:t>
            </a:r>
            <a:r>
              <a:rPr lang="en-US" dirty="0">
                <a:latin typeface="Century Gothic" panose="020B0502020202020204" pitchFamily="34" charset="0"/>
                <a:ea typeface="+mn-lt"/>
                <a:cs typeface="+mn-lt"/>
              </a:rPr>
              <a:t>: your willingness to take risk, which may potentially affect the size of the reward.</a:t>
            </a:r>
          </a:p>
          <a:p>
            <a:pPr marL="668338" lvl="1" indent="-311150">
              <a:buClr>
                <a:srgbClr val="A2AAAD"/>
              </a:buClr>
            </a:pPr>
            <a:r>
              <a:rPr lang="en-US" sz="2000" dirty="0">
                <a:latin typeface="Century Gothic" panose="020B0502020202020204" pitchFamily="34" charset="0"/>
                <a:ea typeface="+mn-lt"/>
                <a:cs typeface="+mn-lt"/>
              </a:rPr>
              <a:t>Example: An investment $10,000 in equities drops by $1,000.</a:t>
            </a:r>
          </a:p>
          <a:p>
            <a:pPr marL="1011238" lvl="2" indent="-342900">
              <a:buClr>
                <a:srgbClr val="A2AAAD"/>
              </a:buClr>
              <a:buFont typeface="Arial" panose="020B0604020202020204" pitchFamily="34" charset="0"/>
              <a:buChar char="•"/>
            </a:pPr>
            <a:r>
              <a:rPr lang="en-US" sz="2000" dirty="0">
                <a:latin typeface="Century Gothic" panose="020B0502020202020204" pitchFamily="34" charset="0"/>
                <a:ea typeface="+mn-lt"/>
                <a:cs typeface="+mn-lt"/>
              </a:rPr>
              <a:t>No big deal, focused on the long term (higher risk tolerance).</a:t>
            </a:r>
          </a:p>
          <a:p>
            <a:pPr marL="1011238" lvl="2" indent="-342900">
              <a:buClr>
                <a:srgbClr val="A2AAAD"/>
              </a:buClr>
              <a:buFont typeface="Arial" panose="020B0604020202020204" pitchFamily="34" charset="0"/>
              <a:buChar char="•"/>
            </a:pPr>
            <a:r>
              <a:rPr lang="en-US" sz="2000" dirty="0">
                <a:latin typeface="Century Gothic" panose="020B0502020202020204" pitchFamily="34" charset="0"/>
                <a:ea typeface="+mn-lt"/>
                <a:cs typeface="+mn-lt"/>
              </a:rPr>
              <a:t>The loss keeps you up at night (lower risk tolerance).</a:t>
            </a:r>
          </a:p>
          <a:p>
            <a:pPr marL="276225" indent="-276225">
              <a:buClr>
                <a:srgbClr val="A2AAAD"/>
              </a:buClr>
              <a:buFont typeface="Arial" panose="020B0604020202020204" pitchFamily="34" charset="0"/>
              <a:buChar char="•"/>
            </a:pPr>
            <a:r>
              <a:rPr lang="en-US" b="1" dirty="0">
                <a:latin typeface="Century Gothic" panose="020B0502020202020204" pitchFamily="34" charset="0"/>
                <a:ea typeface="+mn-lt"/>
                <a:cs typeface="+mn-lt"/>
              </a:rPr>
              <a:t>Risk capacity</a:t>
            </a:r>
            <a:r>
              <a:rPr lang="en-US" dirty="0">
                <a:latin typeface="Century Gothic" panose="020B0502020202020204" pitchFamily="34" charset="0"/>
                <a:ea typeface="+mn-lt"/>
                <a:cs typeface="+mn-lt"/>
              </a:rPr>
              <a:t>: the amount of risk you can afford to take. Your age, income level and time horizon normally influence your risk capacity.</a:t>
            </a:r>
            <a:endParaRPr lang="en-US" dirty="0">
              <a:latin typeface="Century Gothic" panose="020B0502020202020204" pitchFamily="34" charset="0"/>
              <a:ea typeface="Calibri"/>
              <a:cs typeface="Calibri"/>
            </a:endParaRPr>
          </a:p>
          <a:p>
            <a:pPr marL="276225" indent="-276225">
              <a:buClr>
                <a:srgbClr val="A2AAAD"/>
              </a:buClr>
              <a:buFont typeface="Arial" panose="020B0604020202020204" pitchFamily="34" charset="0"/>
              <a:buChar char="•"/>
            </a:pPr>
            <a:r>
              <a:rPr lang="en-US" dirty="0">
                <a:latin typeface="Century Gothic" panose="020B0502020202020204" pitchFamily="34" charset="0"/>
                <a:ea typeface="+mn-lt"/>
                <a:cs typeface="+mn-lt"/>
              </a:rPr>
              <a:t>Each investor is unique, with distinct goals influencing their willingness and ability to take risks, and investors need to understand their comfort level with risk.</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3</a:t>
            </a:fld>
            <a:endParaRPr lang="en-US"/>
          </a:p>
        </p:txBody>
      </p:sp>
    </p:spTree>
    <p:extLst>
      <p:ext uri="{BB962C8B-B14F-4D97-AF65-F5344CB8AC3E}">
        <p14:creationId xmlns:p14="http://schemas.microsoft.com/office/powerpoint/2010/main" val="1274760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ea typeface="Calibri Light"/>
                <a:cs typeface="Calibri Light"/>
              </a:rPr>
              <a:t>The risk and return relationship</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035115"/>
            <a:ext cx="4438027" cy="3581397"/>
          </a:xfrm>
          <a:prstGeom prst="rect">
            <a:avLst/>
          </a:prstGeom>
        </p:spPr>
        <p:txBody>
          <a:bodyPr>
            <a:noAutofit/>
          </a:bodyPr>
          <a:lstStyle/>
          <a:p>
            <a:pPr marL="228600" indent="-228600">
              <a:buClr>
                <a:srgbClr val="A2AAAD"/>
              </a:buClr>
              <a:buChar char="•"/>
            </a:pPr>
            <a:r>
              <a:rPr lang="en-US" sz="2000" dirty="0">
                <a:solidFill>
                  <a:srgbClr val="374151"/>
                </a:solidFill>
                <a:latin typeface="Century Gothic" panose="020B0502020202020204" pitchFamily="34" charset="0"/>
                <a:ea typeface="Roboto"/>
                <a:cs typeface="Roboto"/>
              </a:rPr>
              <a:t>Generally, higher risk offers higher potential for reward.</a:t>
            </a:r>
          </a:p>
          <a:p>
            <a:pPr marL="228600" indent="-228600">
              <a:buClr>
                <a:srgbClr val="A2AAAD"/>
              </a:buClr>
              <a:buChar char="•"/>
            </a:pPr>
            <a:r>
              <a:rPr lang="en-US" sz="2000" dirty="0">
                <a:solidFill>
                  <a:srgbClr val="374151"/>
                </a:solidFill>
                <a:latin typeface="Century Gothic" panose="020B0502020202020204" pitchFamily="34" charset="0"/>
                <a:ea typeface="Roboto"/>
                <a:cs typeface="Roboto"/>
              </a:rPr>
              <a:t>Correspondingly, higher risk involves accepting a higher potential for loss.</a:t>
            </a:r>
          </a:p>
          <a:p>
            <a:pPr marL="228600" indent="-228600">
              <a:buClr>
                <a:srgbClr val="A2AAAD"/>
              </a:buClr>
              <a:buChar char="•"/>
            </a:pPr>
            <a:r>
              <a:rPr lang="en-US" sz="2000" dirty="0">
                <a:solidFill>
                  <a:srgbClr val="374151"/>
                </a:solidFill>
                <a:latin typeface="Century Gothic" panose="020B0502020202020204" pitchFamily="34" charset="0"/>
                <a:ea typeface="+mn-lt"/>
                <a:cs typeface="+mn-lt"/>
              </a:rPr>
              <a:t>Asset classes and risk:</a:t>
            </a:r>
            <a:endParaRPr lang="en-US" sz="2000" dirty="0">
              <a:solidFill>
                <a:srgbClr val="374151"/>
              </a:solidFill>
              <a:latin typeface="Century Gothic" panose="020B0502020202020204" pitchFamily="34" charset="0"/>
              <a:ea typeface="Roboto"/>
              <a:cs typeface="Roboto"/>
            </a:endParaRPr>
          </a:p>
          <a:p>
            <a:pPr marL="495300" lvl="1" indent="-265113">
              <a:buClr>
                <a:srgbClr val="A2AAAD"/>
              </a:buClr>
              <a:buFont typeface="Arial"/>
              <a:buChar char="•"/>
            </a:pPr>
            <a:r>
              <a:rPr lang="en-US" sz="2000" dirty="0">
                <a:solidFill>
                  <a:srgbClr val="374151"/>
                </a:solidFill>
                <a:latin typeface="Century Gothic" panose="020B0502020202020204" pitchFamily="34" charset="0"/>
                <a:ea typeface="+mn-lt"/>
                <a:cs typeface="+mn-lt"/>
              </a:rPr>
              <a:t>fixed income: low to medium risk and return potential</a:t>
            </a:r>
            <a:endParaRPr lang="en-US" sz="2000" dirty="0">
              <a:latin typeface="Century Gothic" panose="020B0502020202020204" pitchFamily="34" charset="0"/>
              <a:ea typeface="Calibri"/>
              <a:cs typeface="Calibri"/>
            </a:endParaRPr>
          </a:p>
          <a:p>
            <a:pPr marL="495300" lvl="1" indent="-265113">
              <a:buClr>
                <a:srgbClr val="A2AAAD"/>
              </a:buClr>
              <a:buFont typeface="Arial"/>
              <a:buChar char="•"/>
            </a:pPr>
            <a:r>
              <a:rPr lang="en-US" sz="2000" dirty="0">
                <a:solidFill>
                  <a:srgbClr val="374151"/>
                </a:solidFill>
                <a:latin typeface="Century Gothic" panose="020B0502020202020204" pitchFamily="34" charset="0"/>
                <a:ea typeface="+mn-lt"/>
                <a:cs typeface="+mn-lt"/>
              </a:rPr>
              <a:t>equities: higher return potential but higher risk</a:t>
            </a:r>
            <a:endParaRPr lang="en-US" sz="20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4</a:t>
            </a:fld>
            <a:endParaRPr lang="en-US"/>
          </a:p>
        </p:txBody>
      </p:sp>
      <p:pic>
        <p:nvPicPr>
          <p:cNvPr id="6" name="Content Placeholder 3" descr="A screen shot of a graph&#10;&#10;Description automatically generated">
            <a:extLst>
              <a:ext uri="{FF2B5EF4-FFF2-40B4-BE49-F238E27FC236}">
                <a16:creationId xmlns:a16="http://schemas.microsoft.com/office/drawing/2014/main" id="{BD80A373-2474-D013-1C29-100038F16168}"/>
              </a:ext>
            </a:extLst>
          </p:cNvPr>
          <p:cNvPicPr>
            <a:picLocks noChangeAspect="1"/>
          </p:cNvPicPr>
          <p:nvPr/>
        </p:nvPicPr>
        <p:blipFill>
          <a:blip r:embed="rId3"/>
          <a:stretch>
            <a:fillRect/>
          </a:stretch>
        </p:blipFill>
        <p:spPr>
          <a:xfrm>
            <a:off x="5238750" y="2116140"/>
            <a:ext cx="6437307" cy="3791838"/>
          </a:xfrm>
          <a:prstGeom prst="rect">
            <a:avLst/>
          </a:prstGeom>
        </p:spPr>
      </p:pic>
    </p:spTree>
    <p:extLst>
      <p:ext uri="{BB962C8B-B14F-4D97-AF65-F5344CB8AC3E}">
        <p14:creationId xmlns:p14="http://schemas.microsoft.com/office/powerpoint/2010/main" val="24000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1169044"/>
            <a:ext cx="3812993" cy="4528494"/>
          </a:xfrm>
          <a:prstGeom prst="rect">
            <a:avLst/>
          </a:prstGeom>
        </p:spPr>
        <p:txBody>
          <a:bodyPr>
            <a:noAutofit/>
          </a:bodyPr>
          <a:lstStyle/>
          <a:p>
            <a:pPr marL="0" lvl="1" indent="0">
              <a:buNone/>
            </a:pPr>
            <a:r>
              <a:rPr lang="en-US" sz="1600" dirty="0">
                <a:latin typeface="Century Gothic" panose="020B0502020202020204" pitchFamily="34" charset="0"/>
                <a:ea typeface="+mj-lt"/>
                <a:cs typeface="+mj-lt"/>
                <a:hlinkClick r:id="rId3">
                  <a:extLst>
                    <a:ext uri="{A12FA001-AC4F-418D-AE19-62706E023703}">
                      <ahyp:hlinkClr xmlns:ahyp="http://schemas.microsoft.com/office/drawing/2018/hyperlinkcolor" val="tx"/>
                    </a:ext>
                  </a:extLst>
                </a:hlinkClick>
              </a:rPr>
              <a:t>This chart</a:t>
            </a:r>
            <a:r>
              <a:rPr lang="en-US" sz="1600" dirty="0">
                <a:latin typeface="Century Gothic" panose="020B0502020202020204" pitchFamily="34" charset="0"/>
                <a:ea typeface="+mj-lt"/>
                <a:cs typeface="+mj-lt"/>
              </a:rPr>
              <a:t> shows the minimum and maximum returns for an investment in Canadian shares over the past </a:t>
            </a:r>
            <a:br>
              <a:rPr lang="en-US" sz="1600" dirty="0">
                <a:latin typeface="Century Gothic" panose="020B0502020202020204" pitchFamily="34" charset="0"/>
                <a:ea typeface="+mj-lt"/>
                <a:cs typeface="+mj-lt"/>
              </a:rPr>
            </a:br>
            <a:r>
              <a:rPr lang="en-US" sz="1600" dirty="0">
                <a:latin typeface="Century Gothic" panose="020B0502020202020204" pitchFamily="34" charset="0"/>
                <a:ea typeface="+mj-lt"/>
                <a:cs typeface="+mj-lt"/>
              </a:rPr>
              <a:t>66 years, for 10 different holding periods - from 1 year to 10 years. The green line on the chart shows the highest average annual return achieved for that holding period, and the blue line shows the lowest average annual return for that </a:t>
            </a:r>
            <a:br>
              <a:rPr lang="en-US" sz="1600" dirty="0">
                <a:latin typeface="Century Gothic" panose="020B0502020202020204" pitchFamily="34" charset="0"/>
                <a:ea typeface="+mj-lt"/>
                <a:cs typeface="+mj-lt"/>
              </a:rPr>
            </a:br>
            <a:r>
              <a:rPr lang="en-US" sz="1600" dirty="0">
                <a:latin typeface="Century Gothic" panose="020B0502020202020204" pitchFamily="34" charset="0"/>
                <a:ea typeface="+mj-lt"/>
                <a:cs typeface="+mj-lt"/>
              </a:rPr>
              <a:t>holding period.</a:t>
            </a:r>
            <a:br>
              <a:rPr lang="en-US" sz="1600" dirty="0">
                <a:latin typeface="Century Gothic" panose="020B0502020202020204" pitchFamily="34" charset="0"/>
                <a:ea typeface="+mj-lt"/>
                <a:cs typeface="+mj-lt"/>
              </a:rPr>
            </a:br>
            <a:br>
              <a:rPr lang="en-US" sz="1600" dirty="0">
                <a:latin typeface="Century Gothic" panose="020B0502020202020204" pitchFamily="34" charset="0"/>
                <a:ea typeface="+mj-lt"/>
                <a:cs typeface="+mj-lt"/>
              </a:rPr>
            </a:br>
            <a:r>
              <a:rPr lang="en-US" sz="1600" dirty="0">
                <a:latin typeface="Century Gothic" panose="020B0502020202020204" pitchFamily="34" charset="0"/>
                <a:ea typeface="Calibri Light"/>
                <a:cs typeface="Calibri Light"/>
              </a:rPr>
              <a:t>What do you notice about how volatility changes as the investment is held for a longer period?</a:t>
            </a:r>
            <a:endParaRPr lang="en-US" sz="1600" kern="1200" dirty="0">
              <a:latin typeface="Century Gothic" panose="020B0502020202020204" pitchFamily="34" charset="0"/>
              <a:ea typeface="Calibri"/>
              <a:cs typeface="Calibri" panose="020F0502020204030204"/>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5</a:t>
            </a:fld>
            <a:endParaRPr lang="en-US"/>
          </a:p>
        </p:txBody>
      </p:sp>
      <p:pic>
        <p:nvPicPr>
          <p:cNvPr id="9" name="Picture 8" descr="A graph with green and blue lines and numbers&#10;&#10;Description automatically generated">
            <a:extLst>
              <a:ext uri="{FF2B5EF4-FFF2-40B4-BE49-F238E27FC236}">
                <a16:creationId xmlns:a16="http://schemas.microsoft.com/office/drawing/2014/main" id="{FDC15789-3031-104E-518E-6CC45D774F4F}"/>
              </a:ext>
            </a:extLst>
          </p:cNvPr>
          <p:cNvPicPr>
            <a:picLocks noChangeAspect="1"/>
          </p:cNvPicPr>
          <p:nvPr/>
        </p:nvPicPr>
        <p:blipFill>
          <a:blip r:embed="rId4"/>
          <a:stretch>
            <a:fillRect/>
          </a:stretch>
        </p:blipFill>
        <p:spPr>
          <a:xfrm>
            <a:off x="4852971" y="1035176"/>
            <a:ext cx="6460036" cy="2507816"/>
          </a:xfrm>
          <a:prstGeom prst="rect">
            <a:avLst/>
          </a:prstGeom>
        </p:spPr>
      </p:pic>
      <p:pic>
        <p:nvPicPr>
          <p:cNvPr id="10" name="Picture 9" descr="A graph with numbers and lines&#10;&#10;Description automatically generated">
            <a:extLst>
              <a:ext uri="{FF2B5EF4-FFF2-40B4-BE49-F238E27FC236}">
                <a16:creationId xmlns:a16="http://schemas.microsoft.com/office/drawing/2014/main" id="{0C68B366-DEAE-0337-89FA-BDD7DE767E59}"/>
              </a:ext>
            </a:extLst>
          </p:cNvPr>
          <p:cNvPicPr>
            <a:picLocks noChangeAspect="1"/>
          </p:cNvPicPr>
          <p:nvPr/>
        </p:nvPicPr>
        <p:blipFill>
          <a:blip r:embed="rId5"/>
          <a:stretch>
            <a:fillRect/>
          </a:stretch>
        </p:blipFill>
        <p:spPr>
          <a:xfrm>
            <a:off x="4852971" y="3775760"/>
            <a:ext cx="6460036" cy="2443071"/>
          </a:xfrm>
          <a:prstGeom prst="rect">
            <a:avLst/>
          </a:prstGeom>
        </p:spPr>
      </p:pic>
    </p:spTree>
    <p:extLst>
      <p:ext uri="{BB962C8B-B14F-4D97-AF65-F5344CB8AC3E}">
        <p14:creationId xmlns:p14="http://schemas.microsoft.com/office/powerpoint/2010/main" val="130824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9" y="1169044"/>
            <a:ext cx="3593074" cy="4528494"/>
          </a:xfrm>
          <a:prstGeom prst="rect">
            <a:avLst/>
          </a:prstGeom>
        </p:spPr>
        <p:txBody>
          <a:bodyPr>
            <a:noAutofit/>
          </a:bodyPr>
          <a:lstStyle/>
          <a:p>
            <a:r>
              <a:rPr lang="en-US" sz="1600" dirty="0">
                <a:solidFill>
                  <a:srgbClr val="45555F"/>
                </a:solidFill>
                <a:latin typeface="Century Gothic" panose="020B0502020202020204" pitchFamily="34" charset="0"/>
                <a:ea typeface="Calibri Light"/>
                <a:cs typeface="Calibri Light"/>
              </a:rPr>
              <a:t>What do you notice about how volatility changes as the investment is held for a longer period?</a:t>
            </a:r>
            <a:endParaRPr lang="en-US" sz="1600" dirty="0">
              <a:latin typeface="Century Gothic" panose="020B0502020202020204" pitchFamily="34" charset="0"/>
            </a:endParaRPr>
          </a:p>
          <a:p>
            <a:endParaRPr lang="en-US" sz="1600" dirty="0">
              <a:solidFill>
                <a:srgbClr val="45555F"/>
              </a:solidFill>
              <a:latin typeface="Century Gothic" panose="020B0502020202020204" pitchFamily="34" charset="0"/>
              <a:ea typeface="Calibri Light"/>
              <a:cs typeface="Calibri Light"/>
            </a:endParaRPr>
          </a:p>
          <a:p>
            <a:pPr>
              <a:spcBef>
                <a:spcPts val="2000"/>
              </a:spcBef>
            </a:pPr>
            <a:r>
              <a:rPr lang="en-US" sz="1600" b="1" dirty="0">
                <a:solidFill>
                  <a:srgbClr val="205885"/>
                </a:solidFill>
                <a:latin typeface="Century Gothic" panose="020B0502020202020204" pitchFamily="34" charset="0"/>
                <a:ea typeface="Calibri Light"/>
                <a:cs typeface="Calibri Light"/>
              </a:rPr>
              <a:t>Answer:</a:t>
            </a:r>
          </a:p>
          <a:p>
            <a:pPr>
              <a:spcBef>
                <a:spcPts val="0"/>
              </a:spcBef>
            </a:pPr>
            <a:r>
              <a:rPr lang="en-US" sz="1600" dirty="0">
                <a:solidFill>
                  <a:srgbClr val="205885"/>
                </a:solidFill>
                <a:latin typeface="Century Gothic" panose="020B0502020202020204" pitchFamily="34" charset="0"/>
                <a:ea typeface="Calibri Light"/>
                <a:cs typeface="Calibri Light"/>
              </a:rPr>
              <a:t>Generally, the longer you remain invested, the more predictable your returns become.</a:t>
            </a:r>
            <a:endParaRPr lang="en-US" sz="1600" dirty="0">
              <a:solidFill>
                <a:srgbClr val="205885"/>
              </a:solidFill>
              <a:latin typeface="Century Gothic" panose="020B0502020202020204" pitchFamily="34" charset="0"/>
              <a:ea typeface="Calibri"/>
              <a:cs typeface="Calibri"/>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6</a:t>
            </a:fld>
            <a:endParaRPr lang="en-US"/>
          </a:p>
        </p:txBody>
      </p:sp>
      <p:pic>
        <p:nvPicPr>
          <p:cNvPr id="9" name="Picture 8" descr="A graph with green and blue lines and numbers&#10;&#10;Description automatically generated">
            <a:extLst>
              <a:ext uri="{FF2B5EF4-FFF2-40B4-BE49-F238E27FC236}">
                <a16:creationId xmlns:a16="http://schemas.microsoft.com/office/drawing/2014/main" id="{FDC15789-3031-104E-518E-6CC45D774F4F}"/>
              </a:ext>
            </a:extLst>
          </p:cNvPr>
          <p:cNvPicPr>
            <a:picLocks noChangeAspect="1"/>
          </p:cNvPicPr>
          <p:nvPr/>
        </p:nvPicPr>
        <p:blipFill>
          <a:blip r:embed="rId3"/>
          <a:stretch>
            <a:fillRect/>
          </a:stretch>
        </p:blipFill>
        <p:spPr>
          <a:xfrm>
            <a:off x="4852971" y="1035176"/>
            <a:ext cx="6460036" cy="2507816"/>
          </a:xfrm>
          <a:prstGeom prst="rect">
            <a:avLst/>
          </a:prstGeom>
        </p:spPr>
      </p:pic>
      <p:pic>
        <p:nvPicPr>
          <p:cNvPr id="10" name="Picture 9" descr="A graph with numbers and lines&#10;&#10;Description automatically generated">
            <a:extLst>
              <a:ext uri="{FF2B5EF4-FFF2-40B4-BE49-F238E27FC236}">
                <a16:creationId xmlns:a16="http://schemas.microsoft.com/office/drawing/2014/main" id="{0C68B366-DEAE-0337-89FA-BDD7DE767E59}"/>
              </a:ext>
            </a:extLst>
          </p:cNvPr>
          <p:cNvPicPr>
            <a:picLocks noChangeAspect="1"/>
          </p:cNvPicPr>
          <p:nvPr/>
        </p:nvPicPr>
        <p:blipFill>
          <a:blip r:embed="rId4"/>
          <a:stretch>
            <a:fillRect/>
          </a:stretch>
        </p:blipFill>
        <p:spPr>
          <a:xfrm>
            <a:off x="4852971" y="3775760"/>
            <a:ext cx="6460036" cy="2443071"/>
          </a:xfrm>
          <a:prstGeom prst="rect">
            <a:avLst/>
          </a:prstGeom>
        </p:spPr>
      </p:pic>
      <p:cxnSp>
        <p:nvCxnSpPr>
          <p:cNvPr id="4" name="Straight Connector 3">
            <a:extLst>
              <a:ext uri="{FF2B5EF4-FFF2-40B4-BE49-F238E27FC236}">
                <a16:creationId xmlns:a16="http://schemas.microsoft.com/office/drawing/2014/main" id="{83FC7C12-9A69-9133-1B3B-6F0FDF514021}"/>
              </a:ext>
            </a:extLst>
          </p:cNvPr>
          <p:cNvCxnSpPr>
            <a:cxnSpLocks/>
          </p:cNvCxnSpPr>
          <p:nvPr/>
        </p:nvCxnSpPr>
        <p:spPr>
          <a:xfrm flipH="1">
            <a:off x="602570" y="2688553"/>
            <a:ext cx="3367546" cy="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10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mj-lt"/>
                <a:cs typeface="+mj-lt"/>
              </a:rPr>
              <a:t>Risk ratings for investment funds</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7</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362459"/>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Funds in Canada often have assigned risk ratings (low to high), which allows investors to choose funds aligning with their risk profile.</a:t>
            </a:r>
            <a:endParaRPr lang="en-US" sz="2000" dirty="0">
              <a:latin typeface="Century Gothic" panose="020B0502020202020204" pitchFamily="34" charset="0"/>
              <a:ea typeface="Calibri"/>
              <a:cs typeface="Calibri"/>
            </a:endParaRPr>
          </a:p>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An </a:t>
            </a:r>
            <a:r>
              <a:rPr lang="en-US" sz="2000" b="1" dirty="0">
                <a:latin typeface="Century Gothic" panose="020B0502020202020204" pitchFamily="34" charset="0"/>
                <a:ea typeface="+mn-lt"/>
                <a:cs typeface="+mn-lt"/>
              </a:rPr>
              <a:t>aggressive investor</a:t>
            </a:r>
            <a:r>
              <a:rPr lang="en-US" sz="2000" dirty="0">
                <a:latin typeface="Century Gothic" panose="020B0502020202020204" pitchFamily="34" charset="0"/>
                <a:ea typeface="+mn-lt"/>
                <a:cs typeface="+mn-lt"/>
              </a:rPr>
              <a:t> is willing to use high-risk growth strategies in the quest for higher returns. However, an aggressive investor must also be able to withstand substantial fluctuations in account value.</a:t>
            </a:r>
            <a:endParaRPr lang="en-US" sz="2000" dirty="0">
              <a:latin typeface="Century Gothic" panose="020B0502020202020204" pitchFamily="34" charset="0"/>
              <a:ea typeface="Calibri"/>
              <a:cs typeface="Calibri"/>
            </a:endParaRPr>
          </a:p>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A </a:t>
            </a:r>
            <a:r>
              <a:rPr lang="en-US" sz="2000" b="1" dirty="0">
                <a:latin typeface="Century Gothic" panose="020B0502020202020204" pitchFamily="34" charset="0"/>
                <a:ea typeface="+mn-lt"/>
                <a:cs typeface="+mn-lt"/>
              </a:rPr>
              <a:t>moderate investor</a:t>
            </a:r>
            <a:r>
              <a:rPr lang="en-US" sz="2000" dirty="0">
                <a:latin typeface="Century Gothic" panose="020B0502020202020204" pitchFamily="34" charset="0"/>
                <a:ea typeface="+mn-lt"/>
                <a:cs typeface="+mn-lt"/>
              </a:rPr>
              <a:t> might be more inclined to balance their portfolio risk by using a diversified portfolio containing a mix of lower-risk choices along with a few higher-risk options.</a:t>
            </a:r>
            <a:endParaRPr lang="en-US" sz="2000" dirty="0">
              <a:latin typeface="Century Gothic" panose="020B0502020202020204" pitchFamily="34" charset="0"/>
              <a:ea typeface="Calibri"/>
              <a:cs typeface="Calibri"/>
            </a:endParaRPr>
          </a:p>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A </a:t>
            </a:r>
            <a:r>
              <a:rPr lang="en-US" sz="2000" b="1" dirty="0">
                <a:latin typeface="Century Gothic" panose="020B0502020202020204" pitchFamily="34" charset="0"/>
                <a:ea typeface="+mn-lt"/>
                <a:cs typeface="+mn-lt"/>
              </a:rPr>
              <a:t>conservative investor</a:t>
            </a:r>
            <a:r>
              <a:rPr lang="en-US" sz="2000" dirty="0">
                <a:latin typeface="Century Gothic" panose="020B0502020202020204" pitchFamily="34" charset="0"/>
                <a:ea typeface="+mn-lt"/>
                <a:cs typeface="+mn-lt"/>
              </a:rPr>
              <a:t> is willing to accept lower returns for the safety of their capital. These investments often include bonds, cash and money market accounts.</a:t>
            </a:r>
            <a:endParaRPr lang="en-US" sz="2000" dirty="0">
              <a:latin typeface="Century Gothic" panose="020B0502020202020204" pitchFamily="34" charset="0"/>
              <a:ea typeface="Calibri" panose="020F0502020204030204"/>
              <a:cs typeface="Calibri" panose="020F0502020204030204"/>
            </a:endParaRPr>
          </a:p>
        </p:txBody>
      </p:sp>
    </p:spTree>
    <p:extLst>
      <p:ext uri="{BB962C8B-B14F-4D97-AF65-F5344CB8AC3E}">
        <p14:creationId xmlns:p14="http://schemas.microsoft.com/office/powerpoint/2010/main" val="338242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ea typeface="Calibri Light"/>
                <a:cs typeface="Calibri Light"/>
              </a:rPr>
              <a:t>How is investment risk measured?</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8</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354765"/>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Investors analyze factors such as market trends, economic indicators and company performance. </a:t>
            </a:r>
            <a:endParaRPr lang="en-US" sz="1700" dirty="0">
              <a:latin typeface="Century Gothic" panose="020B0502020202020204" pitchFamily="34" charset="0"/>
            </a:endParaRP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Probabilities are assigned to different potential outcomes based on historical data and </a:t>
            </a:r>
            <a:br>
              <a:rPr lang="en-US" sz="1700" dirty="0">
                <a:latin typeface="Century Gothic" panose="020B0502020202020204" pitchFamily="34" charset="0"/>
                <a:ea typeface="Calibri"/>
                <a:cs typeface="Calibri"/>
              </a:rPr>
            </a:br>
            <a:r>
              <a:rPr lang="en-US" sz="1700" dirty="0">
                <a:latin typeface="Century Gothic" panose="020B0502020202020204" pitchFamily="34" charset="0"/>
                <a:ea typeface="Calibri"/>
                <a:cs typeface="Calibri"/>
              </a:rPr>
              <a:t>market analysis.</a:t>
            </a:r>
            <a:endParaRPr lang="en-US" sz="1700" dirty="0">
              <a:latin typeface="Century Gothic" panose="020B0502020202020204" pitchFamily="34" charset="0"/>
            </a:endParaRP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Past performance is used as a guide to assess the likelihood of future investment success or failure.</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External factors, such as political events, economic policies or global market conditions, can significantly affect investment risks.</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Lots of math is involved!</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Investors need to continually monitor their investments and adjust their strategies based on changing market conditions.</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Despite careful analysis, there is always a level of uncertainty in financial markets. Unexpected events, market reactions or changes in economic conditions can affect investment outcomes.</a:t>
            </a:r>
          </a:p>
        </p:txBody>
      </p:sp>
    </p:spTree>
    <p:extLst>
      <p:ext uri="{BB962C8B-B14F-4D97-AF65-F5344CB8AC3E}">
        <p14:creationId xmlns:p14="http://schemas.microsoft.com/office/powerpoint/2010/main" val="277855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fontScale="90000"/>
          </a:bodyPr>
          <a:lstStyle/>
          <a:p>
            <a:pPr>
              <a:buClr>
                <a:schemeClr val="dk2"/>
              </a:buClr>
              <a:buSzPts val="4400"/>
            </a:pPr>
            <a:r>
              <a:rPr lang="en-US" dirty="0">
                <a:ea typeface="Calibri Light"/>
                <a:cs typeface="Calibri Light"/>
              </a:rPr>
              <a:t>Think, group, share: How is investment risk assessment like weather forecasting?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9</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2339326"/>
            <a:ext cx="11158192" cy="2528897"/>
          </a:xfrm>
          <a:prstGeom prst="rect">
            <a:avLst/>
          </a:prstGeom>
          <a:noFill/>
        </p:spPr>
        <p:txBody>
          <a:bodyPr wrap="square">
            <a:spAutoFit/>
          </a:bodyPr>
          <a:lstStyle/>
          <a:p>
            <a:pPr marL="514350" indent="-514350">
              <a:buAutoNum type="arabicPeriod"/>
            </a:pPr>
            <a:r>
              <a:rPr lang="en-US" sz="2500" dirty="0">
                <a:latin typeface="Century Gothic" panose="020B0502020202020204" pitchFamily="34" charset="0"/>
                <a:ea typeface="Calibri" panose="020F0502020204030204"/>
                <a:cs typeface="Calibri" panose="020F0502020204030204"/>
              </a:rPr>
              <a:t>In groups of three or four, make a list of similarities between forecasting the weather and assessing investment risk.  Consider tools used and factors considered.</a:t>
            </a:r>
          </a:p>
          <a:p>
            <a:pPr marL="900113" lvl="1" indent="-358775">
              <a:buClr>
                <a:srgbClr val="A2AAAD"/>
              </a:buClr>
              <a:buFont typeface="Arial" panose="020B0604020202020204" pitchFamily="34" charset="0"/>
              <a:buChar char="•"/>
            </a:pPr>
            <a:r>
              <a:rPr lang="en-US" sz="2500" dirty="0">
                <a:latin typeface="Century Gothic" panose="020B0502020202020204" pitchFamily="34" charset="0"/>
                <a:ea typeface="Calibri" panose="020F0502020204030204"/>
                <a:cs typeface="Calibri" panose="020F0502020204030204"/>
              </a:rPr>
              <a:t>Ex) Both use computer models to predict future conditions</a:t>
            </a:r>
          </a:p>
          <a:p>
            <a:pPr marL="514350" indent="-514350">
              <a:spcBef>
                <a:spcPts val="1000"/>
              </a:spcBef>
              <a:buAutoNum type="arabicPeriod"/>
            </a:pPr>
            <a:r>
              <a:rPr lang="en-US" sz="2500" dirty="0">
                <a:latin typeface="Century Gothic" panose="020B0502020202020204" pitchFamily="34" charset="0"/>
                <a:ea typeface="Calibri" panose="020F0502020204030204"/>
                <a:cs typeface="Calibri" panose="020F0502020204030204"/>
              </a:rPr>
              <a:t>After five minutes, we will go around the class, and each will group will share a different similarity.</a:t>
            </a:r>
          </a:p>
        </p:txBody>
      </p:sp>
    </p:spTree>
    <p:extLst>
      <p:ext uri="{BB962C8B-B14F-4D97-AF65-F5344CB8AC3E}">
        <p14:creationId xmlns:p14="http://schemas.microsoft.com/office/powerpoint/2010/main" val="1697493784"/>
      </p:ext>
    </p:extLst>
  </p:cSld>
  <p:clrMapOvr>
    <a:masterClrMapping/>
  </p:clrMapOvr>
</p:sld>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1044</Words>
  <Application>Microsoft Office PowerPoint</Application>
  <PresentationFormat>Widescreen</PresentationFormat>
  <Paragraphs>87</Paragraphs>
  <Slides>12</Slides>
  <Notes>11</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Bierstadt</vt:lpstr>
      <vt:lpstr>Calibri</vt:lpstr>
      <vt:lpstr>Century Gothic</vt:lpstr>
      <vt:lpstr>GestaltVTI</vt:lpstr>
      <vt:lpstr>Investment Risk</vt:lpstr>
      <vt:lpstr>Think, pair, share</vt:lpstr>
      <vt:lpstr>Investment risk</vt:lpstr>
      <vt:lpstr>The risk and return relationship</vt:lpstr>
      <vt:lpstr>PowerPoint Presentation</vt:lpstr>
      <vt:lpstr>PowerPoint Presentation</vt:lpstr>
      <vt:lpstr>Risk ratings for investment funds</vt:lpstr>
      <vt:lpstr>How is investment risk measured?</vt:lpstr>
      <vt:lpstr>Think, group, share: How is investment risk assessment like weather forecasting?</vt:lpstr>
      <vt:lpstr>How is investment risk assessment like weather forecasting?</vt:lpstr>
      <vt:lpstr>Risk tolerance quiz</vt:lpstr>
      <vt:lpstr>Example: Fidelity Canadian Balanced Fund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Soriano, Sally</cp:lastModifiedBy>
  <cp:revision>119</cp:revision>
  <dcterms:created xsi:type="dcterms:W3CDTF">2023-10-22T21:01:04Z</dcterms:created>
  <dcterms:modified xsi:type="dcterms:W3CDTF">2024-07-26T22:34:18Z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