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15"/>
  </p:notesMasterIdLst>
  <p:sldIdLst>
    <p:sldId id="281" r:id="rId2"/>
    <p:sldId id="279" r:id="rId3"/>
    <p:sldId id="278" r:id="rId4"/>
    <p:sldId id="306" r:id="rId5"/>
    <p:sldId id="307" r:id="rId6"/>
    <p:sldId id="308" r:id="rId7"/>
    <p:sldId id="309" r:id="rId8"/>
    <p:sldId id="285" r:id="rId9"/>
    <p:sldId id="311" r:id="rId10"/>
    <p:sldId id="312" r:id="rId11"/>
    <p:sldId id="297" r:id="rId12"/>
    <p:sldId id="320" r:id="rId13"/>
    <p:sldId id="32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429C636-1258-1300-6AF9-A1C07C859FB5}" name="Gagliardi, Monica" initials="GM" userId="S::monica.flores@fidelity.ca::403ed6f2-ccb6-4a32-97e9-f49bef3accc9" providerId="AD"/>
  <p188:author id="{DF88A69D-1FA6-9820-9E52-8F80F4157C52}" name="Young, Alexandra" initials="YA" userId="S::alexandra.young@fidelity.ca::352ee25d-62a0-42da-b6b2-af7e76994482" providerId="AD"/>
  <p188:author id="{E972F8CF-B59F-7B46-CD8D-153C09311A4D}" name="Gill, Ravina" initials="GR" userId="S::ravina.gill@fidelity.ca::4ab046ad-39f6-4281-85c3-6be506179019" providerId="AD"/>
  <p188:author id="{0A16D4D1-4734-95FF-367D-C374CF13C49F}" name="Ponce, Vanessa" initials="PV" userId="S::vanessa.ponce@fidelity.ca::30c8e74a-fa94-4ed1-b031-97ff44e964e5" providerId="AD"/>
  <p188:author id="{E34789F2-C444-EAB7-7B99-F93D7A14117D}" name="Darien Desroches" initials="DD" userId="c7371e85daf18b3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885"/>
    <a:srgbClr val="333F48"/>
    <a:srgbClr val="6ABD4A"/>
    <a:srgbClr val="85AE23"/>
    <a:srgbClr val="B9E5F0"/>
    <a:srgbClr val="F2A900"/>
    <a:srgbClr val="8BD3E6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A6655-F6F1-40E0-985F-A90E09C03864}" v="1" dt="2024-07-26T20:58:59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7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riano, Sally" userId="6a92a364-d3bc-4bd8-bbde-8990c7cf6201" providerId="ADAL" clId="{04EA6655-F6F1-40E0-985F-A90E09C03864}"/>
    <pc:docChg chg="undo custSel modSld modMainMaster">
      <pc:chgData name="Soriano, Sally" userId="6a92a364-d3bc-4bd8-bbde-8990c7cf6201" providerId="ADAL" clId="{04EA6655-F6F1-40E0-985F-A90E09C03864}" dt="2024-07-26T20:59:34.893" v="6" actId="478"/>
      <pc:docMkLst>
        <pc:docMk/>
      </pc:docMkLst>
      <pc:sldChg chg="delSp modSp mod">
        <pc:chgData name="Soriano, Sally" userId="6a92a364-d3bc-4bd8-bbde-8990c7cf6201" providerId="ADAL" clId="{04EA6655-F6F1-40E0-985F-A90E09C03864}" dt="2024-07-26T20:59:34.893" v="6" actId="478"/>
        <pc:sldMkLst>
          <pc:docMk/>
          <pc:sldMk cId="1585288123" sldId="321"/>
        </pc:sldMkLst>
        <pc:spChg chg="del mod">
          <ac:chgData name="Soriano, Sally" userId="6a92a364-d3bc-4bd8-bbde-8990c7cf6201" providerId="ADAL" clId="{04EA6655-F6F1-40E0-985F-A90E09C03864}" dt="2024-07-26T20:59:34.893" v="6" actId="478"/>
          <ac:spMkLst>
            <pc:docMk/>
            <pc:sldMk cId="1585288123" sldId="321"/>
            <ac:spMk id="2" creationId="{DA463E21-81EA-705E-1DE2-6C7088759F61}"/>
          </ac:spMkLst>
        </pc:spChg>
      </pc:sldChg>
      <pc:sldMasterChg chg="addSp delSp modSp mod">
        <pc:chgData name="Soriano, Sally" userId="6a92a364-d3bc-4bd8-bbde-8990c7cf6201" providerId="ADAL" clId="{04EA6655-F6F1-40E0-985F-A90E09C03864}" dt="2024-07-26T20:59:13.475" v="4" actId="20577"/>
        <pc:sldMasterMkLst>
          <pc:docMk/>
          <pc:sldMasterMk cId="1281054387" sldId="2147483724"/>
        </pc:sldMasterMkLst>
        <pc:spChg chg="add del">
          <ac:chgData name="Soriano, Sally" userId="6a92a364-d3bc-4bd8-bbde-8990c7cf6201" providerId="ADAL" clId="{04EA6655-F6F1-40E0-985F-A90E09C03864}" dt="2024-07-26T20:58:18.293" v="1" actId="22"/>
          <ac:spMkLst>
            <pc:docMk/>
            <pc:sldMasterMk cId="1281054387" sldId="2147483724"/>
            <ac:spMk id="3" creationId="{135A991D-50F1-43A8-4D87-470FB0F6320F}"/>
          </ac:spMkLst>
        </pc:spChg>
        <pc:spChg chg="add mod">
          <ac:chgData name="Soriano, Sally" userId="6a92a364-d3bc-4bd8-bbde-8990c7cf6201" providerId="ADAL" clId="{04EA6655-F6F1-40E0-985F-A90E09C03864}" dt="2024-07-26T20:59:13.475" v="4" actId="20577"/>
          <ac:spMkLst>
            <pc:docMk/>
            <pc:sldMasterMk cId="1281054387" sldId="2147483724"/>
            <ac:spMk id="4" creationId="{CE3D5DBF-12C9-FC26-4AB9-E6EC828881CC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9444D-42D3-4CC0-927A-FF18E050527A}" type="datetimeFigureOut"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6D0F3-C04C-4EB4-93F2-B3F04278AF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9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/>
          </a:p>
        </p:txBody>
      </p:sp>
      <p:sp>
        <p:nvSpPr>
          <p:cNvPr id="244" name="Google Shape;2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8750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3722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/>
          </a:p>
        </p:txBody>
      </p:sp>
      <p:sp>
        <p:nvSpPr>
          <p:cNvPr id="244" name="Google Shape;2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713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/>
          </a:p>
        </p:txBody>
      </p:sp>
      <p:sp>
        <p:nvSpPr>
          <p:cNvPr id="244" name="Google Shape;2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/>
          </a:p>
        </p:txBody>
      </p:sp>
      <p:sp>
        <p:nvSpPr>
          <p:cNvPr id="244" name="Google Shape;2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1115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/>
          </a:p>
        </p:txBody>
      </p:sp>
      <p:sp>
        <p:nvSpPr>
          <p:cNvPr id="244" name="Google Shape;2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2285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/>
          </a:p>
        </p:txBody>
      </p:sp>
      <p:sp>
        <p:nvSpPr>
          <p:cNvPr id="244" name="Google Shape;2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3355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/>
          </a:p>
        </p:txBody>
      </p:sp>
      <p:sp>
        <p:nvSpPr>
          <p:cNvPr id="244" name="Google Shape;2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5611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8578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9481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212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Video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1160463"/>
            <a:ext cx="11158193" cy="66833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3200">
                <a:solidFill>
                  <a:srgbClr val="20588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2FD5A5-A16C-00DE-E581-0AFD83A16CAB}"/>
              </a:ext>
            </a:extLst>
          </p:cNvPr>
          <p:cNvSpPr/>
          <p:nvPr userDrawn="1"/>
        </p:nvSpPr>
        <p:spPr>
          <a:xfrm>
            <a:off x="0" y="2057400"/>
            <a:ext cx="12192000" cy="3963988"/>
          </a:xfrm>
          <a:prstGeom prst="rect">
            <a:avLst/>
          </a:prstGeom>
          <a:solidFill>
            <a:srgbClr val="B9E5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0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25" userDrawn="1">
          <p15:clr>
            <a:srgbClr val="FBAE40"/>
          </p15:clr>
        </p15:guide>
        <p15:guide id="3" orient="horz" pos="731" userDrawn="1">
          <p15:clr>
            <a:srgbClr val="FBAE40"/>
          </p15:clr>
        </p15:guide>
        <p15:guide id="4" pos="735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76990" y="995362"/>
            <a:ext cx="5027005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9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75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6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1160463"/>
            <a:ext cx="11158193" cy="66833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3200">
                <a:solidFill>
                  <a:srgbClr val="20588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1991844"/>
            <a:ext cx="11158193" cy="4029786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342900" indent="-342900" algn="l">
              <a:lnSpc>
                <a:spcPct val="100000"/>
              </a:lnSpc>
              <a:buClr>
                <a:srgbClr val="A2AAAD"/>
              </a:buClr>
              <a:buFont typeface="Arial" panose="020B0604020202020204" pitchFamily="34" charset="0"/>
              <a:buChar char="•"/>
              <a:defRPr sz="2500" i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81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25" userDrawn="1">
          <p15:clr>
            <a:srgbClr val="FBAE40"/>
          </p15:clr>
        </p15:guide>
        <p15:guide id="3" orient="horz" pos="731" userDrawn="1">
          <p15:clr>
            <a:srgbClr val="FBAE40"/>
          </p15:clr>
        </p15:guide>
        <p15:guide id="4" pos="7355" userDrawn="1">
          <p15:clr>
            <a:srgbClr val="FBAE40"/>
          </p15:clr>
        </p15:guide>
        <p15:guide id="5" orient="horz" pos="125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1160463"/>
            <a:ext cx="11158193" cy="53237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0588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4BBE33-EAC1-3B1E-8EFB-448124FA14AC}"/>
              </a:ext>
            </a:extLst>
          </p:cNvPr>
          <p:cNvSpPr txBox="1"/>
          <p:nvPr userDrawn="1"/>
        </p:nvSpPr>
        <p:spPr>
          <a:xfrm>
            <a:off x="552033" y="2009274"/>
            <a:ext cx="5247187" cy="4012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AA535C0-5BE2-5A59-3D11-8ABCC9A629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7525" y="2128838"/>
            <a:ext cx="5184775" cy="3892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BB27B774-CAD3-DF42-BBF0-6DE55F243F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97220" y="2128838"/>
            <a:ext cx="5184775" cy="3892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819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6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4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49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5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0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1757" y="6451599"/>
            <a:ext cx="637909" cy="169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1" y="230284"/>
            <a:ext cx="1842447" cy="466685"/>
          </a:xfrm>
          <a:prstGeom prst="rect">
            <a:avLst/>
          </a:prstGeom>
          <a:solidFill>
            <a:srgbClr val="F2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2AAAD"/>
              </a:solidFill>
            </a:endParaRPr>
          </a:p>
        </p:txBody>
      </p:sp>
      <p:pic>
        <p:nvPicPr>
          <p:cNvPr id="10" name="Picture 9" descr="A blue and black logo&#10;&#10;Description automatically generated">
            <a:extLst>
              <a:ext uri="{FF2B5EF4-FFF2-40B4-BE49-F238E27FC236}">
                <a16:creationId xmlns:a16="http://schemas.microsoft.com/office/drawing/2014/main" id="{CD5AB2A9-403F-025D-C64F-BA17CAA50F3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70" y="6277840"/>
            <a:ext cx="1600200" cy="342900"/>
          </a:xfrm>
          <a:prstGeom prst="rect">
            <a:avLst/>
          </a:prstGeom>
        </p:spPr>
      </p:pic>
      <p:pic>
        <p:nvPicPr>
          <p:cNvPr id="12" name="Picture 11" descr="A close-up of a black background&#10;&#10;Description automatically generated">
            <a:extLst>
              <a:ext uri="{FF2B5EF4-FFF2-40B4-BE49-F238E27FC236}">
                <a16:creationId xmlns:a16="http://schemas.microsoft.com/office/drawing/2014/main" id="{6F3DAC8A-A5F7-92FE-0813-D8E70B90A44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733" y="230284"/>
            <a:ext cx="1676397" cy="4666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BC3D8A-1F30-A2D6-D920-8223E6E639FB}"/>
              </a:ext>
            </a:extLst>
          </p:cNvPr>
          <p:cNvSpPr txBox="1"/>
          <p:nvPr userDrawn="1"/>
        </p:nvSpPr>
        <p:spPr>
          <a:xfrm>
            <a:off x="409433" y="278960"/>
            <a:ext cx="1433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333F48"/>
                </a:solidFill>
                <a:latin typeface="Century Gothic" panose="020B0502020202020204" pitchFamily="34" charset="0"/>
              </a:rPr>
              <a:t>Lesson 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3D5DBF-12C9-FC26-4AB9-E6EC828881CC}"/>
              </a:ext>
            </a:extLst>
          </p:cNvPr>
          <p:cNvSpPr txBox="1"/>
          <p:nvPr userDrawn="1"/>
        </p:nvSpPr>
        <p:spPr>
          <a:xfrm>
            <a:off x="2230514" y="6413058"/>
            <a:ext cx="60945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000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© 2024 FIDELITY INVESTMENTS CANADA ULC            </a:t>
            </a:r>
            <a:r>
              <a:rPr lang="en-CA" sz="1000" b="0" i="0" u="none" strike="noStrike" dirty="0">
                <a:solidFill>
                  <a:srgbClr val="545454"/>
                </a:solidFill>
                <a:effectLst/>
                <a:latin typeface="Century Gothic" panose="020B0502020202020204" pitchFamily="34" charset="0"/>
              </a:rPr>
              <a:t>1810786-v2024411</a:t>
            </a:r>
            <a:endParaRPr lang="en-US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05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25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1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79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fhu3w5xfec?feature=oembed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financ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fin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ol.com/investing/2018/09/26/what-is-a-stock-split.aspx?utm_source=nasdaq&amp;utm_medium=feed&amp;utm_campaign=article&amp;referring_guid=c5523bf4-60d1-41c8-b81b-a287c3bfcd5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4ADED-E4F4-96B4-771C-22B444389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Understanding your investment returns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9EBC07-E89A-480E-0B63-1C54B7A50807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F1ADBB-F79D-BADA-AC9D-C2A8B61D7835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E6CB1-45A9-C8FE-81D0-492E8B4E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Online Media 3" title="Money Gains: Investment Returns">
            <a:hlinkClick r:id="" action="ppaction://media"/>
            <a:extLst>
              <a:ext uri="{FF2B5EF4-FFF2-40B4-BE49-F238E27FC236}">
                <a16:creationId xmlns:a16="http://schemas.microsoft.com/office/drawing/2014/main" id="{BF83FB69-C4D1-3A31-D857-7DE77CABBF0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58936" y="2312081"/>
            <a:ext cx="527412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753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3200" b="1" dirty="0">
                <a:ea typeface="Calibri"/>
                <a:cs typeface="Calibri"/>
              </a:rPr>
              <a:t>Comparison of returns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B92C3-AA25-5EBA-E9EF-FC8565BF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D4FB9-70BA-4365-A6EF-66407E1DF81D}"/>
              </a:ext>
            </a:extLst>
          </p:cNvPr>
          <p:cNvSpPr txBox="1"/>
          <p:nvPr/>
        </p:nvSpPr>
        <p:spPr>
          <a:xfrm>
            <a:off x="517870" y="2840302"/>
            <a:ext cx="6536073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i="0" u="none" strike="noStrike" baseline="0" dirty="0">
                <a:solidFill>
                  <a:srgbClr val="333F48"/>
                </a:solidFill>
                <a:latin typeface="Century Gothic" panose="020B0502020202020204" pitchFamily="34" charset="0"/>
              </a:rPr>
              <a:t>Cumulative return </a:t>
            </a:r>
            <a:endParaRPr lang="en-US" sz="1500" dirty="0">
              <a:solidFill>
                <a:srgbClr val="333F48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5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Cumulative return shows you the total change in the value of an investment over a specific period. Over longer time periods, the cumulative return of an investment can be a very large number. </a:t>
            </a:r>
          </a:p>
          <a:p>
            <a:pPr marL="0" indent="0">
              <a:buNone/>
            </a:pPr>
            <a:endParaRPr lang="en-US" sz="15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1500" b="1" i="0" u="none" strike="noStrike" baseline="0" dirty="0">
                <a:solidFill>
                  <a:srgbClr val="333F48"/>
                </a:solidFill>
                <a:latin typeface="Century Gothic" panose="020B0502020202020204" pitchFamily="34" charset="0"/>
              </a:rPr>
              <a:t>Annualized return </a:t>
            </a:r>
            <a:endParaRPr lang="en-US" sz="1500" b="0" i="0" u="none" strike="noStrike" baseline="0" dirty="0">
              <a:solidFill>
                <a:srgbClr val="333F48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5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Annualized return measures how much an investment has grown on an annualized basis (over a one-year period). Reviewing annualized returns is common in the investment industry, as it simplifies comparing the returns of different investments. </a:t>
            </a:r>
            <a:endParaRPr lang="en-US" sz="1500" dirty="0">
              <a:latin typeface="Century Gothic" panose="020B0502020202020204" pitchFamily="34" charset="0"/>
              <a:ea typeface="Calibri"/>
              <a:cs typeface="Calibr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1B308FA-6EC7-9D37-7E5A-6C0079272711}"/>
              </a:ext>
            </a:extLst>
          </p:cNvPr>
          <p:cNvSpPr/>
          <p:nvPr/>
        </p:nvSpPr>
        <p:spPr>
          <a:xfrm>
            <a:off x="7880103" y="2478501"/>
            <a:ext cx="3122779" cy="3122779"/>
          </a:xfrm>
          <a:prstGeom prst="ellipse">
            <a:avLst/>
          </a:prstGeom>
          <a:solidFill>
            <a:srgbClr val="2058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05885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748E62-1D5C-FB9F-4FED-3BB5F358E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720" y="3427566"/>
            <a:ext cx="1545771" cy="115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372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86CBDA-5057-0770-3E3A-31FE6080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Calibri"/>
                <a:cs typeface="Calibri"/>
              </a:rPr>
              <a:t>Conclusion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08269-AB45-1512-7B25-768A063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11</a:t>
            </a:fld>
            <a:endParaRPr lang="en-US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3D3FC68A-2AB8-5336-99E1-7B20CDD7CD2A}"/>
              </a:ext>
            </a:extLst>
          </p:cNvPr>
          <p:cNvSpPr txBox="1">
            <a:spLocks/>
          </p:cNvSpPr>
          <p:nvPr/>
        </p:nvSpPr>
        <p:spPr>
          <a:xfrm>
            <a:off x="517864" y="1917692"/>
            <a:ext cx="10613893" cy="436587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" indent="-27432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Investment returns are crucial to understand when investing.</a:t>
            </a:r>
            <a:endParaRPr lang="en-US" sz="2500" dirty="0">
              <a:latin typeface="Century Gothic" panose="020B0502020202020204" pitchFamily="34" charset="0"/>
              <a:ea typeface="Calibri" panose="020F0502020204030204"/>
              <a:cs typeface="Calibri" panose="020F0502020204030204"/>
            </a:endParaRPr>
          </a:p>
          <a:p>
            <a:pPr marL="342900" indent="-34290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Time-weighted return is useful for comparing different investments.</a:t>
            </a:r>
            <a:endParaRPr lang="en-US" sz="2500" dirty="0">
              <a:latin typeface="Century Gothic" panose="020B0502020202020204" pitchFamily="34" charset="0"/>
              <a:cs typeface="Calibri"/>
            </a:endParaRPr>
          </a:p>
          <a:p>
            <a:pPr marL="342900" indent="-34290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Dollar-weighted return is more personalized, considering size, timing and transactions.</a:t>
            </a:r>
            <a:endParaRPr lang="en-US" sz="2500" dirty="0">
              <a:latin typeface="Century Gothic" panose="020B0502020202020204" pitchFamily="34" charset="0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3603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2000" b="1" dirty="0">
                <a:cs typeface="Calibri Light"/>
              </a:rPr>
              <a:t>Investigation: Choose two of your </a:t>
            </a:r>
            <a:r>
              <a:rPr lang="en-US" sz="2000" b="1" dirty="0" err="1">
                <a:cs typeface="Calibri Light"/>
              </a:rPr>
              <a:t>favourite</a:t>
            </a:r>
            <a:r>
              <a:rPr lang="en-US" sz="2000" b="1" dirty="0">
                <a:cs typeface="Calibri Light"/>
              </a:rPr>
              <a:t> companies that are publicly traded on the stock market and complete the following chart using </a:t>
            </a:r>
            <a:r>
              <a:rPr lang="en-US" sz="2000" b="1" dirty="0">
                <a:cs typeface="Calibri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Finance</a:t>
            </a:r>
            <a:r>
              <a:rPr lang="en-US" sz="2000" b="1" dirty="0">
                <a:cs typeface="Calibri Light"/>
              </a:rPr>
              <a:t>.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B92C3-AA25-5EBA-E9EF-FC8565BF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D5D614-B692-C75F-8EBB-C0CA69DBF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628368"/>
              </p:ext>
            </p:extLst>
          </p:nvPr>
        </p:nvGraphicFramePr>
        <p:xfrm>
          <a:off x="584540" y="2126656"/>
          <a:ext cx="11022920" cy="343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203">
                  <a:extLst>
                    <a:ext uri="{9D8B030D-6E8A-4147-A177-3AD203B41FA5}">
                      <a16:colId xmlns:a16="http://schemas.microsoft.com/office/drawing/2014/main" val="232484269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48973809"/>
                    </a:ext>
                  </a:extLst>
                </a:gridCol>
                <a:gridCol w="1273628">
                  <a:extLst>
                    <a:ext uri="{9D8B030D-6E8A-4147-A177-3AD203B41FA5}">
                      <a16:colId xmlns:a16="http://schemas.microsoft.com/office/drawing/2014/main" val="795722063"/>
                    </a:ext>
                  </a:extLst>
                </a:gridCol>
                <a:gridCol w="1251858">
                  <a:extLst>
                    <a:ext uri="{9D8B030D-6E8A-4147-A177-3AD203B41FA5}">
                      <a16:colId xmlns:a16="http://schemas.microsoft.com/office/drawing/2014/main" val="2336605656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1194248098"/>
                    </a:ext>
                  </a:extLst>
                </a:gridCol>
                <a:gridCol w="4292260">
                  <a:extLst>
                    <a:ext uri="{9D8B030D-6E8A-4147-A177-3AD203B41FA5}">
                      <a16:colId xmlns:a16="http://schemas.microsoft.com/office/drawing/2014/main" val="2095260080"/>
                    </a:ext>
                  </a:extLst>
                </a:gridCol>
              </a:tblGrid>
              <a:tr h="686631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Company name and ticker symbol </a:t>
                      </a:r>
                    </a:p>
                  </a:txBody>
                  <a:tcPr marT="41564" marB="415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Description of company</a:t>
                      </a: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Current stock price</a:t>
                      </a: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Annual % gain/loss</a:t>
                      </a: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500" b="1" i="0" u="none" strike="noStrike" baseline="0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Five-year % gain/loss</a:t>
                      </a: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which period over the past five years did the price fluctuate the most? Why?</a:t>
                      </a: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79939"/>
                  </a:ext>
                </a:extLst>
              </a:tr>
              <a:tr h="921328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Example: 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Nike</a:t>
                      </a:r>
                    </a:p>
                    <a:p>
                      <a:pPr lvl="0"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NKE</a:t>
                      </a:r>
                    </a:p>
                  </a:txBody>
                  <a:tcPr marT="41564" marB="415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Athletic footwear and apparel</a:t>
                      </a: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$121.55</a:t>
                      </a: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baseline="0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+18.5%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+49.185%</a:t>
                      </a: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Feb-March 2020: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Drop because of COVID.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June 2021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Nike projects </a:t>
                      </a: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full-year sales of more than </a:t>
                      </a:r>
                      <a:br>
                        <a:rPr lang="en-US" sz="1200" kern="1200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$50 billion, riding on pent-up demand. The company’s fourth-quarter revenue nearly doubled, topping</a:t>
                      </a:r>
                      <a:br>
                        <a:rPr lang="en-US" sz="1200" kern="1200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$12 billion for the first time.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9711258"/>
                  </a:ext>
                </a:extLst>
              </a:tr>
              <a:tr h="755088">
                <a:tc>
                  <a:txBody>
                    <a:bodyPr/>
                    <a:lstStyle/>
                    <a:p>
                      <a:endParaRPr lang="en-US" sz="900" b="1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20047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900" b="1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 marT="41564" marB="415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136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262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86CBDA-5057-0770-3E3A-31FE6080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Debrief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08269-AB45-1512-7B25-768A063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13</a:t>
            </a:fld>
            <a:endParaRPr lang="en-US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3D3FC68A-2AB8-5336-99E1-7B20CDD7CD2A}"/>
              </a:ext>
            </a:extLst>
          </p:cNvPr>
          <p:cNvSpPr txBox="1">
            <a:spLocks/>
          </p:cNvSpPr>
          <p:nvPr/>
        </p:nvSpPr>
        <p:spPr>
          <a:xfrm>
            <a:off x="517864" y="1917692"/>
            <a:ext cx="10613893" cy="436587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" indent="-27432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/>
            </a:pPr>
            <a:r>
              <a:rPr lang="en-US" sz="2500" dirty="0">
                <a:latin typeface="Century Gothic" panose="020B0502020202020204" pitchFamily="34" charset="0"/>
                <a:cs typeface="Calibri" panose="020F0502020204030204"/>
              </a:rPr>
              <a:t>Form groups of four or five.</a:t>
            </a:r>
          </a:p>
          <a:p>
            <a:pPr marL="514350" indent="-514350">
              <a:buAutoNum type="arabicPeriod"/>
            </a:pPr>
            <a:r>
              <a:rPr lang="en-US" sz="2500" dirty="0">
                <a:latin typeface="Century Gothic" panose="020B0502020202020204" pitchFamily="34" charset="0"/>
                <a:cs typeface="Calibri" panose="020F0502020204030204"/>
              </a:rPr>
              <a:t>Share your investment choices and determine who had the highest return and who had the lowest return in each group. </a:t>
            </a:r>
          </a:p>
          <a:p>
            <a:pPr marL="514350" indent="-514350">
              <a:buAutoNum type="arabicPeriod"/>
            </a:pPr>
            <a:r>
              <a:rPr lang="en-US" sz="2500" dirty="0">
                <a:latin typeface="Century Gothic" panose="020B0502020202020204" pitchFamily="34" charset="0"/>
                <a:cs typeface="Calibri" panose="020F0502020204030204"/>
              </a:rPr>
              <a:t>One representative from each group will share the findings with the class. </a:t>
            </a:r>
          </a:p>
          <a:p>
            <a:pPr marL="514350" indent="-514350">
              <a:buAutoNum type="arabicPeriod"/>
            </a:pPr>
            <a:r>
              <a:rPr lang="en-US" sz="2500" dirty="0">
                <a:latin typeface="Century Gothic" panose="020B0502020202020204" pitchFamily="34" charset="0"/>
                <a:cs typeface="Calibri" panose="020F0502020204030204"/>
              </a:rPr>
              <a:t>What trends are there for the highest and lowest performers?</a:t>
            </a:r>
          </a:p>
        </p:txBody>
      </p:sp>
    </p:spTree>
    <p:extLst>
      <p:ext uri="{BB962C8B-B14F-4D97-AF65-F5344CB8AC3E}">
        <p14:creationId xmlns:p14="http://schemas.microsoft.com/office/powerpoint/2010/main" val="158528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3200" b="1" dirty="0">
                <a:ea typeface="Calibri"/>
                <a:cs typeface="Calibri"/>
              </a:rPr>
              <a:t>What is an IPO</a:t>
            </a:r>
            <a:r>
              <a:rPr lang="en-US" sz="3200" dirty="0">
                <a:ea typeface="Calibri"/>
                <a:cs typeface="Calibri"/>
              </a:rPr>
              <a:t> (initial public offering)?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B92C3-AA25-5EBA-E9EF-FC8565BF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D4FB9-70BA-4365-A6EF-66407E1DF81D}"/>
              </a:ext>
            </a:extLst>
          </p:cNvPr>
          <p:cNvSpPr txBox="1"/>
          <p:nvPr/>
        </p:nvSpPr>
        <p:spPr>
          <a:xfrm>
            <a:off x="517870" y="2883846"/>
            <a:ext cx="653607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 panose="020B0502020202020204" pitchFamily="34" charset="0"/>
                <a:cs typeface="Calibri"/>
              </a:rPr>
              <a:t>An</a:t>
            </a:r>
            <a:r>
              <a:rPr lang="en-US" sz="2800" b="1" dirty="0">
                <a:latin typeface="Century Gothic" panose="020B0502020202020204" pitchFamily="34" charset="0"/>
                <a:cs typeface="Calibri"/>
              </a:rPr>
              <a:t> IPO</a:t>
            </a:r>
            <a:r>
              <a:rPr lang="en-US" sz="2800" dirty="0">
                <a:latin typeface="Century Gothic" panose="020B0502020202020204" pitchFamily="34" charset="0"/>
                <a:cs typeface="Calibri"/>
              </a:rPr>
              <a:t> is the first time shares in an company are sold to the public.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 panose="020B0502020202020204" pitchFamily="34" charset="0"/>
                <a:cs typeface="Calibri"/>
              </a:rPr>
              <a:t>Trading then continues on the stock market; traders buy from and sell to each other.</a:t>
            </a:r>
            <a:endParaRPr lang="en-US" sz="2500" dirty="0">
              <a:latin typeface="Century Gothic" panose="020B0502020202020204" pitchFamily="34" charset="0"/>
              <a:cs typeface="Calibri" panose="020F050202020403020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1B308FA-6EC7-9D37-7E5A-6C0079272711}"/>
              </a:ext>
            </a:extLst>
          </p:cNvPr>
          <p:cNvSpPr/>
          <p:nvPr/>
        </p:nvSpPr>
        <p:spPr>
          <a:xfrm>
            <a:off x="7880103" y="2478501"/>
            <a:ext cx="3122779" cy="3122779"/>
          </a:xfrm>
          <a:prstGeom prst="ellipse">
            <a:avLst/>
          </a:prstGeom>
          <a:solidFill>
            <a:srgbClr val="2058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05885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120495-801B-3F04-009A-CC3809588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801" y="3243943"/>
            <a:ext cx="1360714" cy="136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36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86CBDA-5057-0770-3E3A-31FE6080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What is a stock split?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C3CFD0-1E39-D366-3887-C18CCFD5571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15938" y="2116140"/>
            <a:ext cx="11158193" cy="35813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indent="-28575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A stock split divides each share into several shares (usually to reduce the price </a:t>
            </a:r>
            <a:br>
              <a:rPr lang="en-US" dirty="0">
                <a:latin typeface="Century Gothic" panose="020B0502020202020204" pitchFamily="34" charset="0"/>
                <a:ea typeface="+mn-lt"/>
                <a:cs typeface="+mn-lt"/>
              </a:rPr>
            </a:b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per share).</a:t>
            </a:r>
          </a:p>
          <a:p>
            <a:pPr marL="285750" indent="-28575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For example, in a 2-1 split (i.e., 2 for 1), each stockholder would receive 2 shares for every 1 share owned. </a:t>
            </a:r>
          </a:p>
          <a:p>
            <a:pPr marL="285750" indent="-28575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This results in an increase in the total number of shares outstanding for the company, but no change in a shareholder’s proportional ownership. </a:t>
            </a:r>
          </a:p>
          <a:p>
            <a:pPr marL="285750" indent="-28575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Calibri" panose="020F0502020204030204"/>
                <a:cs typeface="Calibri" panose="020F0502020204030204"/>
              </a:rPr>
              <a:t>This is a common strategy used by companies to make their stocks more affordable.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08269-AB45-1512-7B25-768A063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6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86CBDA-5057-0770-3E3A-31FE6080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/>
              <a:t>MINDS ON: </a:t>
            </a:r>
            <a:r>
              <a:rPr lang="en-US" sz="3200" dirty="0">
                <a:cs typeface="Calibri Light"/>
              </a:rPr>
              <a:t>Stock performance of your </a:t>
            </a:r>
            <a:r>
              <a:rPr lang="en-US" sz="3200" dirty="0" err="1">
                <a:cs typeface="Calibri Light"/>
              </a:rPr>
              <a:t>favourite</a:t>
            </a:r>
            <a:r>
              <a:rPr lang="en-US" sz="3200" dirty="0">
                <a:cs typeface="Calibri Light"/>
              </a:rPr>
              <a:t> brand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C3CFD0-1E39-D366-3887-C18CCFD5571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15938" y="2116140"/>
            <a:ext cx="11158193" cy="35813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dirty="0">
                <a:latin typeface="Century Gothic" panose="020B0502020202020204" pitchFamily="34" charset="0"/>
                <a:cs typeface="Calibri"/>
              </a:rPr>
              <a:t>As partners, choose a brand you like that is publicly traded (search </a:t>
            </a:r>
            <a:r>
              <a:rPr lang="en-US" dirty="0">
                <a:latin typeface="Century Gothic" panose="020B0502020202020204" pitchFamily="34" charset="0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dirty="0">
                <a:latin typeface="Century Gothic" panose="020B0502020202020204" pitchFamily="34" charset="0"/>
                <a:cs typeface="Calibri" panose="020F0502020204030204"/>
              </a:rPr>
              <a:t>).</a:t>
            </a:r>
          </a:p>
          <a:p>
            <a:pPr marL="457200" indent="-457200">
              <a:buAutoNum type="arabicPeriod"/>
            </a:pPr>
            <a:r>
              <a:rPr lang="en-US" dirty="0">
                <a:latin typeface="Century Gothic" panose="020B0502020202020204" pitchFamily="34" charset="0"/>
                <a:cs typeface="Calibri" panose="020F0502020204030204"/>
              </a:rPr>
              <a:t>What was the IPO price (price the shares were first sold for at their initial public offering)?</a:t>
            </a:r>
          </a:p>
          <a:p>
            <a:pPr marL="457200" indent="-457200">
              <a:buAutoNum type="arabicPeriod"/>
            </a:pPr>
            <a:r>
              <a:rPr lang="en-US" dirty="0">
                <a:latin typeface="Century Gothic" panose="020B0502020202020204" pitchFamily="34" charset="0"/>
                <a:cs typeface="Calibri" panose="020F0502020204030204"/>
              </a:rPr>
              <a:t>What is the current price?</a:t>
            </a:r>
          </a:p>
          <a:p>
            <a:pPr marL="457200" indent="-457200">
              <a:buAutoNum type="arabicPeriod"/>
            </a:pPr>
            <a:r>
              <a:rPr lang="en-US" dirty="0">
                <a:latin typeface="Century Gothic" panose="020B0502020202020204" pitchFamily="34" charset="0"/>
                <a:cs typeface="Calibri" panose="020F0502020204030204"/>
              </a:rPr>
              <a:t>If you invested $1,000 in the IPO, what would your return on investment be in dollars if you sold today?</a:t>
            </a:r>
          </a:p>
          <a:p>
            <a:pPr marL="457200" indent="-457200">
              <a:buAutoNum type="arabicPeriod"/>
            </a:pPr>
            <a:r>
              <a:rPr lang="en-US" dirty="0">
                <a:latin typeface="Century Gothic" panose="020B0502020202020204" pitchFamily="34" charset="0"/>
                <a:cs typeface="Calibri" panose="020F0502020204030204"/>
              </a:rPr>
              <a:t>What would your ROI be as a percentage?</a:t>
            </a:r>
          </a:p>
          <a:p>
            <a:pPr marL="457200" indent="-457200">
              <a:buAutoNum type="arabicPeriod"/>
            </a:pPr>
            <a:r>
              <a:rPr lang="en-US" dirty="0">
                <a:latin typeface="Century Gothic" panose="020B0502020202020204" pitchFamily="34" charset="0"/>
                <a:cs typeface="Calibri" panose="020F0502020204030204"/>
              </a:rPr>
              <a:t>What would you do with the money?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08269-AB45-1512-7B25-768A063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5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86CBDA-5057-0770-3E3A-31FE6080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Ex) Nike stock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C3CFD0-1E39-D366-3887-C18CCFD5571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15938" y="2116140"/>
            <a:ext cx="11158193" cy="35813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The stock was first sold to the public at $22 per share.</a:t>
            </a:r>
          </a:p>
          <a:p>
            <a:pPr marL="342900" indent="-34290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There have been seven </a:t>
            </a:r>
            <a:r>
              <a:rPr lang="en-US" u="sng" dirty="0">
                <a:latin typeface="Century Gothic" panose="020B0502020202020204" pitchFamily="34" charset="0"/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stock splits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  ̶  all 2-for-1. This means shareholders received two shares for every one share they owned. </a:t>
            </a:r>
            <a:endParaRPr lang="en-US" dirty="0">
              <a:latin typeface="Century Gothic" panose="020B0502020202020204" pitchFamily="34" charset="0"/>
              <a:cs typeface="Calibri" panose="020F0502020204030204"/>
            </a:endParaRPr>
          </a:p>
          <a:p>
            <a:pPr marL="342900" indent="-34290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If you had bought just one share at the IPO price, you would own 128 shares, worth $15,558 based on the current trading price of $121.55 per share.</a:t>
            </a:r>
            <a:endParaRPr lang="en-US" dirty="0">
              <a:latin typeface="Century Gothic" panose="020B0502020202020204" pitchFamily="34" charset="0"/>
              <a:cs typeface="Calibri"/>
            </a:endParaRPr>
          </a:p>
          <a:p>
            <a:pPr marL="342900" indent="-34290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If you had invested $1,000, you would own 5,818 shares (1000/22*128). That investment would have a value today of $707,178.</a:t>
            </a:r>
            <a:endParaRPr lang="en-US" dirty="0">
              <a:latin typeface="Century Gothic" panose="020B0502020202020204" pitchFamily="34" charset="0"/>
              <a:cs typeface="Calibri"/>
            </a:endParaRPr>
          </a:p>
          <a:p>
            <a:pPr marL="342900" indent="-342900"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Calibri"/>
              </a:rPr>
              <a:t>This is a $706,178 ROI (or 70,618% (707,178-1000/1000*100).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08269-AB45-1512-7B25-768A063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8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86CBDA-5057-0770-3E3A-31FE6080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Calibri"/>
                <a:cs typeface="Calibri"/>
              </a:rPr>
              <a:t>What are investment returns?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C3CFD0-1E39-D366-3887-C18CCFD5571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15939" y="2116140"/>
            <a:ext cx="4197576" cy="35813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sz="2400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How much a security or portfolio goes up or down over a period, often shown as a percentage change.</a:t>
            </a:r>
            <a:endParaRPr lang="en-US" sz="2400" kern="1200" dirty="0">
              <a:latin typeface="Century Gothic" panose="020B0502020202020204" pitchFamily="34" charset="0"/>
              <a:ea typeface="Calibri"/>
              <a:cs typeface="Calibri" panose="020F0502020204030204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08269-AB45-1512-7B25-768A063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4BE53-E9CA-A1D0-3D28-F0C2F21ACDBE}"/>
              </a:ext>
            </a:extLst>
          </p:cNvPr>
          <p:cNvSpPr txBox="1"/>
          <p:nvPr/>
        </p:nvSpPr>
        <p:spPr>
          <a:xfrm>
            <a:off x="5377543" y="2116140"/>
            <a:ext cx="6392123" cy="3144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US" b="1" dirty="0">
                <a:solidFill>
                  <a:srgbClr val="333F48"/>
                </a:solidFill>
                <a:latin typeface="Century Gothic" panose="020B0502020202020204" pitchFamily="34" charset="0"/>
                <a:ea typeface="+mn-lt"/>
                <a:cs typeface="+mn-lt"/>
              </a:rPr>
              <a:t>What are the two components of investment returns?</a:t>
            </a:r>
            <a:endParaRPr lang="en-US" dirty="0">
              <a:solidFill>
                <a:srgbClr val="333F48"/>
              </a:solidFill>
              <a:latin typeface="Century Gothic" panose="020B0502020202020204" pitchFamily="34" charset="0"/>
              <a:ea typeface="+mn-lt"/>
              <a:cs typeface="+mn-lt"/>
            </a:endParaRPr>
          </a:p>
          <a:p>
            <a:pPr marL="269875" indent="-269875"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Century Gothic" panose="020B0502020202020204" pitchFamily="34" charset="0"/>
                <a:ea typeface="+mn-lt"/>
                <a:cs typeface="+mn-lt"/>
              </a:rPr>
              <a:t>Change</a:t>
            </a:r>
            <a:r>
              <a:rPr lang="en-US" b="1" dirty="0">
                <a:latin typeface="Century Gothic" panose="020B0502020202020204" pitchFamily="34" charset="0"/>
                <a:ea typeface="+mn-lt"/>
                <a:cs typeface="+mn-lt"/>
              </a:rPr>
              <a:t> in price:</a:t>
            </a:r>
            <a:endParaRPr lang="en-US" dirty="0">
              <a:latin typeface="Century Gothic" panose="020B0502020202020204" pitchFamily="34" charset="0"/>
              <a:ea typeface="Calibri" panose="020F0502020204030204"/>
              <a:cs typeface="Calibri" panose="020F0502020204030204"/>
            </a:endParaRPr>
          </a:p>
          <a:p>
            <a:pPr marL="269875" lvl="1"/>
            <a:r>
              <a:rPr lang="en-US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Unrealized capital loss: decrease in value.</a:t>
            </a:r>
            <a:endParaRPr lang="en-US" dirty="0">
              <a:latin typeface="Century Gothic" panose="020B0502020202020204" pitchFamily="34" charset="0"/>
              <a:ea typeface="Calibri"/>
              <a:cs typeface="Calibri"/>
            </a:endParaRPr>
          </a:p>
          <a:p>
            <a:pPr marL="269875" lvl="1"/>
            <a:r>
              <a:rPr lang="en-US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Unrealized capital gain: increase in value.</a:t>
            </a:r>
            <a:endParaRPr lang="en-US" dirty="0">
              <a:latin typeface="Century Gothic" panose="020B0502020202020204" pitchFamily="34" charset="0"/>
              <a:ea typeface="Calibri"/>
              <a:cs typeface="Calibri"/>
            </a:endParaRPr>
          </a:p>
          <a:p>
            <a:pPr marL="269875" lvl="1"/>
            <a:r>
              <a:rPr lang="en-US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Realized loss/gain: occurs when selling the security.</a:t>
            </a:r>
            <a:endParaRPr lang="en-US" dirty="0">
              <a:latin typeface="Century Gothic" panose="020B0502020202020204" pitchFamily="34" charset="0"/>
              <a:ea typeface="Calibri"/>
              <a:cs typeface="Calibri"/>
            </a:endParaRPr>
          </a:p>
          <a:p>
            <a:pPr indent="269875">
              <a:spcBef>
                <a:spcPts val="1200"/>
              </a:spcBef>
              <a:buAutoNum type="arabicPeriod"/>
            </a:pPr>
            <a:r>
              <a:rPr lang="en-US" b="1" dirty="0">
                <a:latin typeface="Century Gothic" panose="020B0502020202020204" pitchFamily="34" charset="0"/>
                <a:ea typeface="+mn-lt"/>
                <a:cs typeface="+mn-lt"/>
              </a:rPr>
              <a:t>Earned income:</a:t>
            </a:r>
            <a:endParaRPr lang="en-US" dirty="0">
              <a:latin typeface="Century Gothic" panose="020B0502020202020204" pitchFamily="34" charset="0"/>
              <a:ea typeface="Calibri" panose="020F0502020204030204"/>
              <a:cs typeface="Calibri" panose="020F0502020204030204"/>
            </a:endParaRPr>
          </a:p>
          <a:p>
            <a:pPr marL="269875" lvl="1"/>
            <a:r>
              <a:rPr lang="en-US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Reward for holding a security.</a:t>
            </a:r>
            <a:endParaRPr lang="en-US" dirty="0">
              <a:latin typeface="Century Gothic" panose="020B0502020202020204" pitchFamily="34" charset="0"/>
              <a:ea typeface="Calibri"/>
              <a:cs typeface="Calibri"/>
            </a:endParaRPr>
          </a:p>
          <a:p>
            <a:pPr marL="269875" lvl="1"/>
            <a:r>
              <a:rPr lang="en-US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Dividends: distributions from company profits (usually paid quarterly, which is four times per year).</a:t>
            </a:r>
            <a:endParaRPr lang="en-US" dirty="0">
              <a:latin typeface="Century Gothic" panose="020B0502020202020204" pitchFamily="34" charset="0"/>
              <a:ea typeface="Calibri"/>
              <a:cs typeface="Calibri"/>
            </a:endParaRPr>
          </a:p>
          <a:p>
            <a:pPr marL="269875" lvl="1"/>
            <a:r>
              <a:rPr lang="en-US" dirty="0">
                <a:solidFill>
                  <a:srgbClr val="374151"/>
                </a:solidFill>
                <a:latin typeface="Century Gothic" panose="020B0502020202020204" pitchFamily="34" charset="0"/>
                <a:ea typeface="+mn-lt"/>
                <a:cs typeface="+mn-lt"/>
              </a:rPr>
              <a:t>Interest: earned on bonds or savings accounts.</a:t>
            </a:r>
            <a:endParaRPr lang="en-US" dirty="0">
              <a:latin typeface="Century Gothic" panose="020B0502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7FC9D2F-0B0D-5D5B-1917-62A9FE89FD12}"/>
              </a:ext>
            </a:extLst>
          </p:cNvPr>
          <p:cNvCxnSpPr>
            <a:cxnSpLocks/>
          </p:cNvCxnSpPr>
          <p:nvPr/>
        </p:nvCxnSpPr>
        <p:spPr>
          <a:xfrm>
            <a:off x="5040083" y="2116140"/>
            <a:ext cx="0" cy="3144451"/>
          </a:xfrm>
          <a:prstGeom prst="line">
            <a:avLst/>
          </a:prstGeom>
          <a:ln w="12700">
            <a:solidFill>
              <a:srgbClr val="6ABD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245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86CBDA-5057-0770-3E3A-31FE6080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a typeface="+mj-lt"/>
                <a:cs typeface="+mj-lt"/>
              </a:rPr>
              <a:t>Time-weighted return vs. dollar-weighted return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C3CFD0-1E39-D366-3887-C18CCFD5571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15938" y="2116140"/>
            <a:ext cx="3729491" cy="379480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450" indent="-171450">
              <a:spcBef>
                <a:spcPct val="0"/>
              </a:spcBef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Century Gothic" panose="020B0502020202020204" pitchFamily="34" charset="0"/>
                <a:ea typeface="Calibri Light"/>
                <a:cs typeface="Calibri Light"/>
              </a:rPr>
              <a:t>Tom, Jill and Adam all purchased shares of a mutual fund (Fund A).</a:t>
            </a:r>
          </a:p>
          <a:p>
            <a:pPr marL="171450" indent="-171450">
              <a:spcBef>
                <a:spcPct val="0"/>
              </a:spcBef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Century Gothic" panose="020B0502020202020204" pitchFamily="34" charset="0"/>
                <a:ea typeface="Calibri Light"/>
                <a:cs typeface="Calibri Light"/>
              </a:rPr>
              <a:t>Fund A started the year at a price of $10 per unit. It then moved down and up before closing the year at $11 per unit. The Fund’s investment return for the year is 10%.</a:t>
            </a:r>
          </a:p>
          <a:p>
            <a:pPr marL="171450" indent="-171450">
              <a:spcBef>
                <a:spcPct val="0"/>
              </a:spcBef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Century Gothic" panose="020B0502020202020204" pitchFamily="34" charset="0"/>
                <a:ea typeface="+mn-lt"/>
                <a:cs typeface="+mn-lt"/>
              </a:rPr>
              <a:t>Time‑weighted return is identical for all three investors if they hold without selling (10%).</a:t>
            </a:r>
            <a:endParaRPr lang="en-US" sz="1500" dirty="0">
              <a:latin typeface="Century Gothic" panose="020B0502020202020204" pitchFamily="34" charset="0"/>
              <a:ea typeface="Calibri Light"/>
              <a:cs typeface="Calibri Light"/>
            </a:endParaRPr>
          </a:p>
          <a:p>
            <a:pPr marL="171450" indent="-171450">
              <a:spcBef>
                <a:spcPct val="0"/>
              </a:spcBef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Century Gothic" panose="020B0502020202020204" pitchFamily="34" charset="0"/>
                <a:ea typeface="+mn-lt"/>
                <a:cs typeface="+mn-lt"/>
              </a:rPr>
              <a:t>The dollar‑weighted rate of return varies for each investor according to the size and timing of their contributions and withdrawals.</a:t>
            </a:r>
            <a:endParaRPr lang="en-US" sz="1500" kern="1200" dirty="0">
              <a:latin typeface="Century Gothic" panose="020B0502020202020204" pitchFamily="34" charset="0"/>
              <a:ea typeface="Calibri"/>
              <a:cs typeface="Calibri" panose="020F0502020204030204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08269-AB45-1512-7B25-768A063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7</a:t>
            </a:fld>
            <a:endParaRPr lang="en-US"/>
          </a:p>
        </p:txBody>
      </p:sp>
      <p:pic>
        <p:nvPicPr>
          <p:cNvPr id="4" name="Content Placeholder 3" descr="A hypothetical timeline showing when each investor in the scenario started investing in Fund A and how the price of the fund fluctuated through the year.">
            <a:extLst>
              <a:ext uri="{FF2B5EF4-FFF2-40B4-BE49-F238E27FC236}">
                <a16:creationId xmlns:a16="http://schemas.microsoft.com/office/drawing/2014/main" id="{6844A920-6D76-4B84-C450-1CFABC51E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5979" y="2116140"/>
            <a:ext cx="6860083" cy="234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517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3200" dirty="0">
                <a:ea typeface="+mj-lt"/>
                <a:cs typeface="+mj-lt"/>
              </a:rPr>
              <a:t>What are the two ways to calculate a rate of return?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B92C3-AA25-5EBA-E9EF-FC8565BF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D5D614-B692-C75F-8EBB-C0CA69DBF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07328"/>
              </p:ext>
            </p:extLst>
          </p:nvPr>
        </p:nvGraphicFramePr>
        <p:xfrm>
          <a:off x="584540" y="2047625"/>
          <a:ext cx="1102292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43">
                  <a:extLst>
                    <a:ext uri="{9D8B030D-6E8A-4147-A177-3AD203B41FA5}">
                      <a16:colId xmlns:a16="http://schemas.microsoft.com/office/drawing/2014/main" val="232484269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48973809"/>
                    </a:ext>
                  </a:extLst>
                </a:gridCol>
                <a:gridCol w="2808514">
                  <a:extLst>
                    <a:ext uri="{9D8B030D-6E8A-4147-A177-3AD203B41FA5}">
                      <a16:colId xmlns:a16="http://schemas.microsoft.com/office/drawing/2014/main" val="795722063"/>
                    </a:ext>
                  </a:extLst>
                </a:gridCol>
                <a:gridCol w="2608263">
                  <a:extLst>
                    <a:ext uri="{9D8B030D-6E8A-4147-A177-3AD203B41FA5}">
                      <a16:colId xmlns:a16="http://schemas.microsoft.com/office/drawing/2014/main" val="2336605656"/>
                    </a:ext>
                  </a:extLst>
                </a:gridCol>
              </a:tblGrid>
              <a:tr h="25037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Return type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it measures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Best of evaluating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Answer the questions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BD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79939"/>
                  </a:ext>
                </a:extLst>
              </a:tr>
              <a:tr h="604135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entury Gothic" panose="020B0502020202020204" pitchFamily="34" charset="0"/>
                        </a:rPr>
                        <a:t>Time-weighted </a:t>
                      </a:r>
                      <a:br>
                        <a:rPr lang="en-US" sz="1500" b="1" dirty="0">
                          <a:latin typeface="Century Gothic" panose="020B0502020202020204" pitchFamily="34" charset="0"/>
                        </a:rPr>
                      </a:br>
                      <a:r>
                        <a:rPr lang="en-US" sz="1500" b="1" dirty="0">
                          <a:latin typeface="Century Gothic" panose="020B0502020202020204" pitchFamily="34" charset="0"/>
                        </a:rPr>
                        <a:t>(investment return)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entury Gothic" panose="020B0502020202020204" pitchFamily="34" charset="0"/>
                        </a:rPr>
                        <a:t>Investment return for a specific period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entury Gothic" panose="020B0502020202020204" pitchFamily="34" charset="0"/>
                        </a:rPr>
                        <a:t>The performance of the </a:t>
                      </a:r>
                      <a:r>
                        <a:rPr lang="en-US" sz="1500" b="1" dirty="0">
                          <a:latin typeface="Century Gothic" panose="020B0502020202020204" pitchFamily="34" charset="0"/>
                        </a:rPr>
                        <a:t>specific investment or portfolio manager</a:t>
                      </a:r>
                      <a:r>
                        <a:rPr lang="en-US" sz="1500" dirty="0"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endParaRPr lang="en-US" sz="1500" dirty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US" sz="1500" dirty="0">
                          <a:latin typeface="Century Gothic" panose="020B0502020202020204" pitchFamily="34" charset="0"/>
                        </a:rPr>
                        <a:t>Comparing two different instruments.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entury Gothic" panose="020B0502020202020204" pitchFamily="34" charset="0"/>
                        </a:rPr>
                        <a:t>How did the investment perform during a specific period?</a:t>
                      </a:r>
                    </a:p>
                    <a:p>
                      <a:endParaRPr lang="en-US" sz="1500" dirty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US" sz="1500" dirty="0">
                          <a:latin typeface="Century Gothic" panose="020B0502020202020204" pitchFamily="34" charset="0"/>
                        </a:rPr>
                        <a:t>How did the portfolio manager perform?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971125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entury Gothic" panose="020B0502020202020204" pitchFamily="34" charset="0"/>
                        </a:rPr>
                        <a:t>Dollar-weighted </a:t>
                      </a:r>
                      <a:br>
                        <a:rPr lang="en-US" sz="1500" b="1" dirty="0">
                          <a:latin typeface="Century Gothic" panose="020B0502020202020204" pitchFamily="34" charset="0"/>
                        </a:rPr>
                      </a:br>
                      <a:r>
                        <a:rPr lang="en-US" sz="1500" b="1" dirty="0">
                          <a:latin typeface="Century Gothic" panose="020B0502020202020204" pitchFamily="34" charset="0"/>
                        </a:rPr>
                        <a:t>(personal rate of return)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entury Gothic" panose="020B0502020202020204" pitchFamily="34" charset="0"/>
                        </a:rPr>
                        <a:t>Account return, including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>
                          <a:latin typeface="Century Gothic" panose="020B0502020202020204" pitchFamily="34" charset="0"/>
                        </a:rPr>
                        <a:t>changes in the account value, and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500" dirty="0">
                          <a:latin typeface="Century Gothic" panose="020B0502020202020204" pitchFamily="34" charset="0"/>
                        </a:rPr>
                        <a:t>the impact of the amount and timing of contributions and withdrawals.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entury Gothic" panose="020B0502020202020204" pitchFamily="34" charset="0"/>
                        </a:rPr>
                        <a:t>Personal return factoring in the impact of contributions and withdrawals.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Century Gothic" panose="020B0502020202020204" pitchFamily="34" charset="0"/>
                        </a:rPr>
                        <a:t>What was </a:t>
                      </a:r>
                      <a:r>
                        <a:rPr lang="en-US" sz="1500" b="1" dirty="0">
                          <a:latin typeface="Century Gothic" panose="020B0502020202020204" pitchFamily="34" charset="0"/>
                        </a:rPr>
                        <a:t>my personal return</a:t>
                      </a:r>
                      <a:r>
                        <a:rPr lang="en-US" sz="1500" dirty="0">
                          <a:latin typeface="Century Gothic" panose="020B0502020202020204" pitchFamily="34" charset="0"/>
                        </a:rPr>
                        <a:t>, factoring in the contributions/withdrawals that I made during a specific period?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20047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DE604C4-18EE-F1F0-BDF1-DB7DDB0BD2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9505" y="5773828"/>
            <a:ext cx="3652989" cy="26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57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3200" dirty="0">
                <a:ea typeface="+mj-lt"/>
                <a:cs typeface="+mj-lt"/>
              </a:rPr>
              <a:t>What are the two ways to calculate a rate of return?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B92C3-AA25-5EBA-E9EF-FC8565BF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9487A246-8176-CDB2-637C-5E0ABFDC4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940" y="1992086"/>
            <a:ext cx="5072817" cy="38699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433DB0-2ECD-ADA0-AD06-8A483C8C28AB}"/>
              </a:ext>
            </a:extLst>
          </p:cNvPr>
          <p:cNvSpPr txBox="1"/>
          <p:nvPr/>
        </p:nvSpPr>
        <p:spPr>
          <a:xfrm>
            <a:off x="517870" y="1992086"/>
            <a:ext cx="4663730" cy="3913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74151"/>
                </a:solidFill>
                <a:latin typeface="Century Gothic" panose="020B0502020202020204" pitchFamily="34" charset="0"/>
              </a:rPr>
              <a:t>Time-weighted returns: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228600" lvl="1" indent="-228600">
              <a:buClr>
                <a:srgbClr val="A2AAAD"/>
              </a:buClr>
              <a:buChar char="•"/>
            </a:pPr>
            <a:r>
              <a:rPr lang="en-US" sz="2000" dirty="0">
                <a:solidFill>
                  <a:srgbClr val="374151"/>
                </a:solidFill>
                <a:latin typeface="Century Gothic" panose="020B0502020202020204" pitchFamily="34" charset="0"/>
              </a:rPr>
              <a:t>Measures performance over a specific time independent of further investments.</a:t>
            </a:r>
          </a:p>
          <a:p>
            <a:pPr marL="228600" lvl="1" indent="-228600">
              <a:buClr>
                <a:srgbClr val="A2AAAD"/>
              </a:buClr>
              <a:buChar char="•"/>
            </a:pPr>
            <a:r>
              <a:rPr lang="en-US" sz="2000" dirty="0">
                <a:solidFill>
                  <a:srgbClr val="374151"/>
                </a:solidFill>
                <a:latin typeface="Century Gothic" panose="020B0502020202020204" pitchFamily="34" charset="0"/>
              </a:rPr>
              <a:t>Useful for comparing different investment options.</a:t>
            </a:r>
          </a:p>
          <a:p>
            <a:pPr>
              <a:spcBef>
                <a:spcPts val="1000"/>
              </a:spcBef>
            </a:pPr>
            <a:r>
              <a:rPr lang="en-US" sz="2000" b="1" dirty="0">
                <a:solidFill>
                  <a:srgbClr val="374151"/>
                </a:solidFill>
                <a:latin typeface="Century Gothic" panose="020B0502020202020204" pitchFamily="34" charset="0"/>
              </a:rPr>
              <a:t>Dollar-weighted returns:</a:t>
            </a:r>
          </a:p>
          <a:p>
            <a:pPr marL="228600" lvl="1" indent="-228600">
              <a:buClr>
                <a:srgbClr val="A2AAAD"/>
              </a:buClr>
              <a:buChar char="•"/>
            </a:pPr>
            <a:r>
              <a:rPr lang="en-US" sz="2000" dirty="0">
                <a:solidFill>
                  <a:srgbClr val="374151"/>
                </a:solidFill>
                <a:latin typeface="Century Gothic" panose="020B0502020202020204" pitchFamily="34" charset="0"/>
              </a:rPr>
              <a:t>Evaluates personal rate of return, considering additional contributions or withdrawals.</a:t>
            </a:r>
          </a:p>
          <a:p>
            <a:pPr marL="228600" lvl="1" indent="-228600">
              <a:buClr>
                <a:srgbClr val="A2AAAD"/>
              </a:buClr>
              <a:buChar char="•"/>
            </a:pPr>
            <a:r>
              <a:rPr lang="en-US" sz="2000" dirty="0">
                <a:solidFill>
                  <a:srgbClr val="374151"/>
                </a:solidFill>
                <a:latin typeface="Century Gothic" panose="020B0502020202020204" pitchFamily="34" charset="0"/>
              </a:rPr>
              <a:t>Influenced by size, timing and ongoing transactions.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91BE7B-FC89-6F87-592F-21F87668C191}"/>
              </a:ext>
            </a:extLst>
          </p:cNvPr>
          <p:cNvCxnSpPr>
            <a:cxnSpLocks/>
          </p:cNvCxnSpPr>
          <p:nvPr/>
        </p:nvCxnSpPr>
        <p:spPr>
          <a:xfrm>
            <a:off x="5475512" y="1992086"/>
            <a:ext cx="0" cy="3913892"/>
          </a:xfrm>
          <a:prstGeom prst="line">
            <a:avLst/>
          </a:prstGeom>
          <a:ln w="12700">
            <a:solidFill>
              <a:srgbClr val="6ABD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428145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DarkSeedLeftStep">
      <a:dk1>
        <a:srgbClr val="000000"/>
      </a:dk1>
      <a:lt1>
        <a:srgbClr val="FFFFFF"/>
      </a:lt1>
      <a:dk2>
        <a:srgbClr val="1E301B"/>
      </a:dk2>
      <a:lt2>
        <a:srgbClr val="F1F0F3"/>
      </a:lt2>
      <a:accent1>
        <a:srgbClr val="85AE23"/>
      </a:accent1>
      <a:accent2>
        <a:srgbClr val="B4A118"/>
      </a:accent2>
      <a:accent3>
        <a:srgbClr val="E2802D"/>
      </a:accent3>
      <a:accent4>
        <a:srgbClr val="D1231C"/>
      </a:accent4>
      <a:accent5>
        <a:srgbClr val="E22D71"/>
      </a:accent5>
      <a:accent6>
        <a:srgbClr val="D11CAB"/>
      </a:accent6>
      <a:hlink>
        <a:srgbClr val="C34D66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1045</Words>
  <Application>Microsoft Office PowerPoint</Application>
  <PresentationFormat>Widescreen</PresentationFormat>
  <Paragraphs>115</Paragraphs>
  <Slides>13</Slides>
  <Notes>12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Bierstadt</vt:lpstr>
      <vt:lpstr>Calibri</vt:lpstr>
      <vt:lpstr>Century Gothic</vt:lpstr>
      <vt:lpstr>GestaltVTI</vt:lpstr>
      <vt:lpstr>Understanding your investment returns</vt:lpstr>
      <vt:lpstr>What is an IPO (initial public offering)?</vt:lpstr>
      <vt:lpstr>What is a stock split?</vt:lpstr>
      <vt:lpstr>MINDS ON: Stock performance of your favourite brand</vt:lpstr>
      <vt:lpstr>Ex) Nike stock</vt:lpstr>
      <vt:lpstr>What are investment returns?</vt:lpstr>
      <vt:lpstr>Time-weighted return vs. dollar-weighted return</vt:lpstr>
      <vt:lpstr>What are the two ways to calculate a rate of return?</vt:lpstr>
      <vt:lpstr>What are the two ways to calculate a rate of return?</vt:lpstr>
      <vt:lpstr>Comparison of returns</vt:lpstr>
      <vt:lpstr>Conclusion</vt:lpstr>
      <vt:lpstr>Investigation: Choose two of your favourite companies that are publicly traded on the stock market and complete the following chart using Google Finance.</vt:lpstr>
      <vt:lpstr>Debrief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Gagliardi, Monica</dc:creator>
  <cp:lastModifiedBy>Soriano, Sally</cp:lastModifiedBy>
  <cp:revision>107</cp:revision>
  <dcterms:created xsi:type="dcterms:W3CDTF">2023-10-22T21:01:04Z</dcterms:created>
  <dcterms:modified xsi:type="dcterms:W3CDTF">2024-07-26T20:59:42Z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873328-34e0-4f6c-84cb-dd757c63c1a0_Enabled">
    <vt:lpwstr>true</vt:lpwstr>
  </property>
  <property fmtid="{D5CDD505-2E9C-101B-9397-08002B2CF9AE}" pid="3" name="MSIP_Label_be873328-34e0-4f6c-84cb-dd757c63c1a0_SetDate">
    <vt:lpwstr>2023-11-01T18:04:36Z</vt:lpwstr>
  </property>
  <property fmtid="{D5CDD505-2E9C-101B-9397-08002B2CF9AE}" pid="4" name="MSIP_Label_be873328-34e0-4f6c-84cb-dd757c63c1a0_Method">
    <vt:lpwstr>Privileged</vt:lpwstr>
  </property>
  <property fmtid="{D5CDD505-2E9C-101B-9397-08002B2CF9AE}" pid="5" name="MSIP_Label_be873328-34e0-4f6c-84cb-dd757c63c1a0_Name">
    <vt:lpwstr>FIL-Internal</vt:lpwstr>
  </property>
  <property fmtid="{D5CDD505-2E9C-101B-9397-08002B2CF9AE}" pid="6" name="MSIP_Label_be873328-34e0-4f6c-84cb-dd757c63c1a0_SiteId">
    <vt:lpwstr>6b94db52-3791-432c-b97e-871411cd202e</vt:lpwstr>
  </property>
  <property fmtid="{D5CDD505-2E9C-101B-9397-08002B2CF9AE}" pid="7" name="MSIP_Label_be873328-34e0-4f6c-84cb-dd757c63c1a0_ActionId">
    <vt:lpwstr>ee0202de-5cf6-46c2-8a21-1c0b412b413b</vt:lpwstr>
  </property>
  <property fmtid="{D5CDD505-2E9C-101B-9397-08002B2CF9AE}" pid="8" name="MSIP_Label_be873328-34e0-4f6c-84cb-dd757c63c1a0_ContentBits">
    <vt:lpwstr>0</vt:lpwstr>
  </property>
</Properties>
</file>