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14"/>
  </p:notesMasterIdLst>
  <p:sldIdLst>
    <p:sldId id="281" r:id="rId2"/>
    <p:sldId id="292" r:id="rId3"/>
    <p:sldId id="278" r:id="rId4"/>
    <p:sldId id="285" r:id="rId5"/>
    <p:sldId id="296" r:id="rId6"/>
    <p:sldId id="306" r:id="rId7"/>
    <p:sldId id="307" r:id="rId8"/>
    <p:sldId id="299" r:id="rId9"/>
    <p:sldId id="295" r:id="rId10"/>
    <p:sldId id="309" r:id="rId11"/>
    <p:sldId id="308" r:id="rId12"/>
    <p:sldId id="29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429C636-1258-1300-6AF9-A1C07C859FB5}" name="Gagliardi, Monica" initials="GM" userId="S::monica.flores@fidelity.ca::403ed6f2-ccb6-4a32-97e9-f49bef3accc9" providerId="AD"/>
  <p188:author id="{DF88A69D-1FA6-9820-9E52-8F80F4157C52}" name="Young, Alexandra" initials="YA" userId="S::alexandra.young@fidelity.ca::352ee25d-62a0-42da-b6b2-af7e76994482" providerId="AD"/>
  <p188:author id="{E972F8CF-B59F-7B46-CD8D-153C09311A4D}" name="Gill, Ravina" initials="GR" userId="S::ravina.gill@fidelity.ca::4ab046ad-39f6-4281-85c3-6be506179019" providerId="AD"/>
  <p188:author id="{0A16D4D1-4734-95FF-367D-C374CF13C49F}" name="Ponce, Vanessa" initials="PV" userId="S::vanessa.ponce@fidelity.ca::30c8e74a-fa94-4ed1-b031-97ff44e964e5" providerId="AD"/>
  <p188:author id="{E34789F2-C444-EAB7-7B99-F93D7A14117D}" name="Darien Desroches" initials="DD" userId="c7371e85daf18b3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5885"/>
    <a:srgbClr val="333F48"/>
    <a:srgbClr val="6ABD4A"/>
    <a:srgbClr val="85AE23"/>
    <a:srgbClr val="B9E5F0"/>
    <a:srgbClr val="F2A900"/>
    <a:srgbClr val="8BD3E6"/>
    <a:srgbClr val="A2AA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5016" autoAdjust="0"/>
    <p:restoredTop sz="94660"/>
  </p:normalViewPr>
  <p:slideViewPr>
    <p:cSldViewPr snapToGrid="0">
      <p:cViewPr varScale="1">
        <p:scale>
          <a:sx n="117" d="100"/>
          <a:sy n="117" d="100"/>
        </p:scale>
        <p:origin x="20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9444D-42D3-4CC0-927A-FF18E050527A}" type="datetimeFigureOut">
              <a:t>5/9/24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96D0F3-C04C-4EB4-93F2-B3F04278AF65}" type="slidenum">
              <a:t>‹#›</a:t>
            </a:fld>
            <a:endParaRPr lang="en-US"/>
          </a:p>
        </p:txBody>
      </p:sp>
    </p:spTree>
    <p:extLst>
      <p:ext uri="{BB962C8B-B14F-4D97-AF65-F5344CB8AC3E}">
        <p14:creationId xmlns:p14="http://schemas.microsoft.com/office/powerpoint/2010/main" val="3048591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85789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4483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38722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496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9</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5257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
        <p:nvSpPr>
          <p:cNvPr id="244" name="Google Shape;24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5" name="Google Shape;245;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7198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Intro Video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
        <p:nvSpPr>
          <p:cNvPr id="7" name="Rectangle 6">
            <a:extLst>
              <a:ext uri="{FF2B5EF4-FFF2-40B4-BE49-F238E27FC236}">
                <a16:creationId xmlns:a16="http://schemas.microsoft.com/office/drawing/2014/main" id="{722FD5A5-A16C-00DE-E581-0AFD83A16CAB}"/>
              </a:ext>
            </a:extLst>
          </p:cNvPr>
          <p:cNvSpPr/>
          <p:nvPr userDrawn="1"/>
        </p:nvSpPr>
        <p:spPr>
          <a:xfrm>
            <a:off x="0" y="2057400"/>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860826"/>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8B43-D1CE-43F4-A367-EF1FE9688913}"/>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Picture Placeholder 2">
            <a:extLst>
              <a:ext uri="{FF2B5EF4-FFF2-40B4-BE49-F238E27FC236}">
                <a16:creationId xmlns:a16="http://schemas.microsoft.com/office/drawing/2014/main" id="{E2B73978-8CDF-4C0E-ABA1-7291A0347362}"/>
              </a:ext>
            </a:extLst>
          </p:cNvPr>
          <p:cNvSpPr>
            <a:spLocks noGrp="1"/>
          </p:cNvSpPr>
          <p:nvPr>
            <p:ph type="pic" idx="1"/>
          </p:nvPr>
        </p:nvSpPr>
        <p:spPr>
          <a:xfrm>
            <a:off x="6176990" y="995362"/>
            <a:ext cx="5027005"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5BECC62-ED45-451E-BEC5-A03C6A554D26}"/>
              </a:ext>
            </a:extLst>
          </p:cNvPr>
          <p:cNvSpPr>
            <a:spLocks noGrp="1"/>
          </p:cNvSpPr>
          <p:nvPr>
            <p:ph type="body" sz="half" idx="2"/>
          </p:nvPr>
        </p:nvSpPr>
        <p:spPr>
          <a:xfrm>
            <a:off x="517870" y="3340442"/>
            <a:ext cx="5020948" cy="2528545"/>
          </a:xfrm>
          <a:prstGeom prst="rect">
            <a:avLst/>
          </a:prstGeom>
        </p:spPr>
        <p:txBody>
          <a:bodyPr>
            <a:normAutofit/>
          </a:bodyPr>
          <a:lstStyle>
            <a:lvl1pPr marL="0" indent="0">
              <a:buNone/>
              <a:defRPr sz="22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1A7A86-B983-4315-9312-936B4FCF75FE}"/>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1E2E88C0-25A5-46F9-AB35-EAD50E6B913C}"/>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A0F9EA8-45AD-478E-8606-9328245BC8A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823996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F6B8E-1D8E-4105-9BBB-D53AD24B7381}"/>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825530-6629-4FEA-9670-EB21A2F5BA4F}"/>
              </a:ext>
            </a:extLst>
          </p:cNvPr>
          <p:cNvSpPr>
            <a:spLocks noGrp="1"/>
          </p:cNvSpPr>
          <p:nvPr>
            <p:ph type="body" orient="vert" idx="1"/>
          </p:nvPr>
        </p:nvSpPr>
        <p:spPr>
          <a:xfrm>
            <a:off x="6662168" y="969264"/>
            <a:ext cx="5021182" cy="487045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664C7A-A73F-46F5-BC33-696671DAEEE7}"/>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512B3CC0-B649-4509-A4B6-DF9D20EFACE6}"/>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2CECCCA-3F2A-46F3-BF45-7C862FF1D752}"/>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679775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D7BD47B-C187-494C-812F-46BE0040B915}"/>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5A50133B-2446-4168-AA17-6538910668FD}"/>
              </a:ext>
            </a:extLst>
          </p:cNvPr>
          <p:cNvSpPr>
            <a:spLocks noGrp="1"/>
          </p:cNvSpPr>
          <p:nvPr>
            <p:ph type="title" orient="vert"/>
          </p:nvPr>
        </p:nvSpPr>
        <p:spPr>
          <a:xfrm>
            <a:off x="6662168" y="996791"/>
            <a:ext cx="5011962" cy="495692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006A9AD-2756-4C51-A958-6756301EB938}"/>
              </a:ext>
            </a:extLst>
          </p:cNvPr>
          <p:cNvSpPr>
            <a:spLocks noGrp="1"/>
          </p:cNvSpPr>
          <p:nvPr>
            <p:ph type="body" orient="vert" idx="1"/>
          </p:nvPr>
        </p:nvSpPr>
        <p:spPr>
          <a:xfrm>
            <a:off x="517870" y="996791"/>
            <a:ext cx="5021183" cy="495692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42995D-CCEA-43AF-973B-8B6B56A567E8}"/>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2A4029CF-BA62-4CCD-956E-FFA0B37B8A3D}"/>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2CE0B3D-96AB-41B3-ABDD-5B0DE863DAFC}"/>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12" name="Rectangle 11">
            <a:extLst>
              <a:ext uri="{FF2B5EF4-FFF2-40B4-BE49-F238E27FC236}">
                <a16:creationId xmlns:a16="http://schemas.microsoft.com/office/drawing/2014/main" id="{4618136A-0796-46EB-89BB-4C73C0258FE9}"/>
              </a:ext>
              <a:ext uri="{C183D7F6-B498-43B3-948B-1728B52AA6E4}">
                <adec:decorative xmlns:adec="http://schemas.microsoft.com/office/drawing/2017/decorative" val="1"/>
              </a:ext>
            </a:extLst>
          </p:cNvPr>
          <p:cNvSpPr/>
          <p:nvPr/>
        </p:nvSpPr>
        <p:spPr>
          <a:xfrm>
            <a:off x="6662168" y="6209925"/>
            <a:ext cx="5021183" cy="457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4769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ullets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B58E14-23EC-4C25-974C-48FA83988655}"/>
              </a:ext>
            </a:extLst>
          </p:cNvPr>
          <p:cNvSpPr>
            <a:spLocks noGrp="1"/>
          </p:cNvSpPr>
          <p:nvPr>
            <p:ph type="ctrTitle"/>
          </p:nvPr>
        </p:nvSpPr>
        <p:spPr>
          <a:xfrm>
            <a:off x="517870" y="1160463"/>
            <a:ext cx="11158193" cy="668337"/>
          </a:xfrm>
          <a:prstGeom prst="rect">
            <a:avLst/>
          </a:prstGeom>
        </p:spPr>
        <p:txBody>
          <a:bodyPr anchor="t" anchorCtr="0">
            <a:noAutofit/>
          </a:bodyPr>
          <a:lstStyle>
            <a:lvl1pPr algn="l">
              <a:defRPr sz="3200">
                <a:solidFill>
                  <a:srgbClr val="205885"/>
                </a:solidFill>
                <a:latin typeface="Century Gothic" panose="020B0502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2E9FEDD4-20A1-49F6-9E3E-0B26B426BB73}"/>
              </a:ext>
            </a:extLst>
          </p:cNvPr>
          <p:cNvSpPr>
            <a:spLocks noGrp="1"/>
          </p:cNvSpPr>
          <p:nvPr>
            <p:ph type="subTitle" idx="1"/>
          </p:nvPr>
        </p:nvSpPr>
        <p:spPr>
          <a:xfrm>
            <a:off x="517870" y="1991844"/>
            <a:ext cx="11158193" cy="4029786"/>
          </a:xfrm>
          <a:prstGeom prst="rect">
            <a:avLst/>
          </a:prstGeom>
        </p:spPr>
        <p:txBody>
          <a:bodyPr anchor="t" anchorCtr="0">
            <a:normAutofit/>
          </a:bodyPr>
          <a:lstStyle>
            <a:lvl1pPr marL="342900" indent="-342900" algn="l">
              <a:lnSpc>
                <a:spcPct val="100000"/>
              </a:lnSpc>
              <a:buClr>
                <a:srgbClr val="A2AAAD"/>
              </a:buClr>
              <a:buFont typeface="Arial" panose="020B0604020202020204" pitchFamily="34" charset="0"/>
              <a:buChar char="•"/>
              <a:defRPr sz="2500" i="0">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a:extLst>
              <a:ext uri="{FF2B5EF4-FFF2-40B4-BE49-F238E27FC236}">
                <a16:creationId xmlns:a16="http://schemas.microsoft.com/office/drawing/2014/main" id="{E730D1AF-36B8-4BB8-BD6A-71194F7BC31C}"/>
              </a:ext>
            </a:extLst>
          </p:cNvPr>
          <p:cNvSpPr>
            <a:spLocks noGrp="1"/>
          </p:cNvSpPr>
          <p:nvPr>
            <p:ph type="sldNum" sz="quarter" idx="12"/>
          </p:nvPr>
        </p:nvSpPr>
        <p:spPr/>
        <p:txBody>
          <a:bodyPr/>
          <a:lstStyle/>
          <a:p>
            <a:fld id="{DFDF98CC-160E-494C-8C3C-8CDC5FA257DE}" type="slidenum">
              <a:rPr lang="en-US" smtClean="0"/>
              <a:t>‹#›</a:t>
            </a:fld>
            <a:endParaRPr lang="en-US" dirty="0"/>
          </a:p>
        </p:txBody>
      </p:sp>
    </p:spTree>
    <p:extLst>
      <p:ext uri="{BB962C8B-B14F-4D97-AF65-F5344CB8AC3E}">
        <p14:creationId xmlns:p14="http://schemas.microsoft.com/office/powerpoint/2010/main" val="3544181888"/>
      </p:ext>
    </p:extLst>
  </p:cSld>
  <p:clrMapOvr>
    <a:masterClrMapping/>
  </p:clrMapOvr>
  <p:extLst>
    <p:ext uri="{DCECCB84-F9BA-43D5-87BE-67443E8EF086}">
      <p15:sldGuideLst xmlns:p15="http://schemas.microsoft.com/office/powerpoint/2012/main">
        <p15:guide id="1" orient="horz" pos="3793" userDrawn="1">
          <p15:clr>
            <a:srgbClr val="FBAE40"/>
          </p15:clr>
        </p15:guide>
        <p15:guide id="2" pos="325" userDrawn="1">
          <p15:clr>
            <a:srgbClr val="FBAE40"/>
          </p15:clr>
        </p15:guide>
        <p15:guide id="3" orient="horz" pos="731" userDrawn="1">
          <p15:clr>
            <a:srgbClr val="FBAE40"/>
          </p15:clr>
        </p15:guide>
        <p15:guide id="4" pos="7355" userDrawn="1">
          <p15:clr>
            <a:srgbClr val="FBAE40"/>
          </p15:clr>
        </p15:guide>
        <p15:guide id="5" orient="horz" pos="1253"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63D8A-C68D-4CF9-9D15-3E09BCC09F66}"/>
              </a:ext>
            </a:extLst>
          </p:cNvPr>
          <p:cNvSpPr>
            <a:spLocks noGrp="1"/>
          </p:cNvSpPr>
          <p:nvPr>
            <p:ph type="title"/>
          </p:nvPr>
        </p:nvSpPr>
        <p:spPr>
          <a:xfrm>
            <a:off x="517869" y="1160463"/>
            <a:ext cx="11158193" cy="532370"/>
          </a:xfrm>
          <a:prstGeom prst="rect">
            <a:avLst/>
          </a:prstGeom>
        </p:spPr>
        <p:txBody>
          <a:bodyPr/>
          <a:lstStyle>
            <a:lvl1pPr>
              <a:defRPr sz="3200">
                <a:solidFill>
                  <a:srgbClr val="205885"/>
                </a:solidFill>
                <a:latin typeface="Century Gothic" panose="020B0502020202020204" pitchFamily="34" charset="0"/>
              </a:defRPr>
            </a:lvl1pPr>
          </a:lstStyle>
          <a:p>
            <a:r>
              <a:rPr lang="en-US" dirty="0"/>
              <a:t>Click to edit Master title style</a:t>
            </a:r>
          </a:p>
        </p:txBody>
      </p:sp>
      <p:sp>
        <p:nvSpPr>
          <p:cNvPr id="6" name="Slide Number Placeholder 5">
            <a:extLst>
              <a:ext uri="{FF2B5EF4-FFF2-40B4-BE49-F238E27FC236}">
                <a16:creationId xmlns:a16="http://schemas.microsoft.com/office/drawing/2014/main" id="{D972A8B7-F430-4F4A-BB63-481F51E58800}"/>
              </a:ext>
            </a:extLst>
          </p:cNvPr>
          <p:cNvSpPr>
            <a:spLocks noGrp="1"/>
          </p:cNvSpPr>
          <p:nvPr>
            <p:ph type="sldNum" sz="quarter" idx="12"/>
          </p:nvPr>
        </p:nvSpPr>
        <p:spPr/>
        <p:txBody>
          <a:bodyPr/>
          <a:lstStyle/>
          <a:p>
            <a:fld id="{DFDF98CC-160E-494C-8C3C-8CDC5FA257DE}" type="slidenum">
              <a:rPr lang="en-US" smtClean="0"/>
              <a:t>‹#›</a:t>
            </a:fld>
            <a:endParaRPr lang="en-US"/>
          </a:p>
        </p:txBody>
      </p:sp>
      <p:sp>
        <p:nvSpPr>
          <p:cNvPr id="9" name="TextBox 8">
            <a:extLst>
              <a:ext uri="{FF2B5EF4-FFF2-40B4-BE49-F238E27FC236}">
                <a16:creationId xmlns:a16="http://schemas.microsoft.com/office/drawing/2014/main" id="{184BBE33-EAC1-3B1E-8EFB-448124FA14AC}"/>
              </a:ext>
            </a:extLst>
          </p:cNvPr>
          <p:cNvSpPr txBox="1"/>
          <p:nvPr userDrawn="1"/>
        </p:nvSpPr>
        <p:spPr>
          <a:xfrm>
            <a:off x="552033" y="2009274"/>
            <a:ext cx="5247187" cy="4012113"/>
          </a:xfrm>
          <a:prstGeom prst="rect">
            <a:avLst/>
          </a:prstGeom>
          <a:noFill/>
        </p:spPr>
        <p:txBody>
          <a:bodyPr wrap="square" rtlCol="0">
            <a:spAutoFit/>
          </a:bodyPr>
          <a:lstStyle/>
          <a:p>
            <a:endParaRPr lang="en-US" dirty="0"/>
          </a:p>
        </p:txBody>
      </p:sp>
      <p:sp>
        <p:nvSpPr>
          <p:cNvPr id="13" name="Text Placeholder 12">
            <a:extLst>
              <a:ext uri="{FF2B5EF4-FFF2-40B4-BE49-F238E27FC236}">
                <a16:creationId xmlns:a16="http://schemas.microsoft.com/office/drawing/2014/main" id="{CAA535C0-5BE2-5A59-3D11-8ABCC9A62912}"/>
              </a:ext>
            </a:extLst>
          </p:cNvPr>
          <p:cNvSpPr>
            <a:spLocks noGrp="1"/>
          </p:cNvSpPr>
          <p:nvPr>
            <p:ph type="body" sz="quarter" idx="13"/>
          </p:nvPr>
        </p:nvSpPr>
        <p:spPr>
          <a:xfrm>
            <a:off x="517525" y="2128838"/>
            <a:ext cx="5184775" cy="389255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2">
            <a:extLst>
              <a:ext uri="{FF2B5EF4-FFF2-40B4-BE49-F238E27FC236}">
                <a16:creationId xmlns:a16="http://schemas.microsoft.com/office/drawing/2014/main" id="{BB27B774-CAD3-DF42-BBF0-6DE55F243F01}"/>
              </a:ext>
            </a:extLst>
          </p:cNvPr>
          <p:cNvSpPr>
            <a:spLocks noGrp="1"/>
          </p:cNvSpPr>
          <p:nvPr>
            <p:ph type="body" sz="quarter" idx="14"/>
          </p:nvPr>
        </p:nvSpPr>
        <p:spPr>
          <a:xfrm>
            <a:off x="6497220" y="2128838"/>
            <a:ext cx="5184775" cy="38925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819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BAC1C-A332-4BA5-8C9C-FE0396C81619}"/>
              </a:ext>
            </a:extLst>
          </p:cNvPr>
          <p:cNvSpPr>
            <a:spLocks noGrp="1"/>
          </p:cNvSpPr>
          <p:nvPr>
            <p:ph type="title"/>
          </p:nvPr>
        </p:nvSpPr>
        <p:spPr>
          <a:xfrm>
            <a:off x="517870" y="978408"/>
            <a:ext cx="5020056" cy="4870974"/>
          </a:xfrm>
          <a:prstGeom prst="rect">
            <a:avLst/>
          </a:prstGeom>
        </p:spPr>
        <p:txBody>
          <a:bodyPr anchor="t">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50D8D137-710E-4125-B5E9-F63E7F1C9C9D}"/>
              </a:ext>
            </a:extLst>
          </p:cNvPr>
          <p:cNvSpPr>
            <a:spLocks noGrp="1"/>
          </p:cNvSpPr>
          <p:nvPr>
            <p:ph type="body" idx="1"/>
          </p:nvPr>
        </p:nvSpPr>
        <p:spPr>
          <a:xfrm>
            <a:off x="6662167" y="3566639"/>
            <a:ext cx="5021183" cy="2279979"/>
          </a:xfrm>
          <a:prstGeom prst="rect">
            <a:avLst/>
          </a:prstGeom>
        </p:spPr>
        <p:txBody>
          <a:bodyPr anchor="b">
            <a:normAutofit/>
          </a:bodyPr>
          <a:lstStyle>
            <a:lvl1pPr marL="0" indent="0">
              <a:buNone/>
              <a:defRPr sz="22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5480C5-E9A6-425E-B050-03E444BE92C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51B4831-6C0B-4E0B-A341-91E4C5D36B79}"/>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011EE6-252D-46DD-94DF-C42657EF2CD9}"/>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18946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04B06-C54A-4B7B-B6D1-436428EAF8E2}"/>
              </a:ext>
            </a:extLst>
          </p:cNvPr>
          <p:cNvSpPr>
            <a:spLocks noGrp="1"/>
          </p:cNvSpPr>
          <p:nvPr>
            <p:ph type="title"/>
          </p:nvPr>
        </p:nvSpPr>
        <p:spPr>
          <a:xfrm>
            <a:off x="517870" y="978408"/>
            <a:ext cx="5021182" cy="5207699"/>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5723919-9A2F-4D97-8F31-6E35BD5975B0}"/>
              </a:ext>
            </a:extLst>
          </p:cNvPr>
          <p:cNvSpPr>
            <a:spLocks noGrp="1"/>
          </p:cNvSpPr>
          <p:nvPr>
            <p:ph sz="half" idx="1"/>
          </p:nvPr>
        </p:nvSpPr>
        <p:spPr>
          <a:xfrm>
            <a:off x="6063049" y="969264"/>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F8DA345-F684-4BAA-A22C-E725B3A6037F}"/>
              </a:ext>
            </a:extLst>
          </p:cNvPr>
          <p:cNvSpPr>
            <a:spLocks noGrp="1"/>
          </p:cNvSpPr>
          <p:nvPr>
            <p:ph sz="half" idx="2"/>
          </p:nvPr>
        </p:nvSpPr>
        <p:spPr>
          <a:xfrm>
            <a:off x="6063049" y="3621849"/>
            <a:ext cx="5290751" cy="2555114"/>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399C52-9753-45D8-9646-CF31BB01577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2F95E57-622C-4199-940E-F5462E1AC44A}"/>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01B7592-00E8-41EF-B749-2A5EA8E460DA}"/>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1443149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F4AA536-072F-4374-926E-17E038EC7E98}"/>
              </a:ext>
              <a:ext uri="{C183D7F6-B498-43B3-948B-1728B52AA6E4}">
                <adec:decorative xmlns:adec="http://schemas.microsoft.com/office/drawing/2017/decorative" val="1"/>
              </a:ext>
            </a:extLst>
          </p:cNvPr>
          <p:cNvSpPr/>
          <p:nvPr/>
        </p:nvSpPr>
        <p:spPr>
          <a:xfrm>
            <a:off x="0" y="0"/>
            <a:ext cx="12188952" cy="6857995"/>
          </a:xfrm>
          <a:prstGeom prst="rect">
            <a:avLst/>
          </a:prstGeom>
          <a:solidFill>
            <a:schemeClr val="bg2">
              <a:lumMod val="9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13" name="Rectangle 12">
            <a:extLst>
              <a:ext uri="{FF2B5EF4-FFF2-40B4-BE49-F238E27FC236}">
                <a16:creationId xmlns:a16="http://schemas.microsoft.com/office/drawing/2014/main" id="{A2291277-967B-4176-B40B-9EC360626994}"/>
              </a:ext>
            </a:extLst>
          </p:cNvPr>
          <p:cNvSpPr/>
          <p:nvPr/>
        </p:nvSpPr>
        <p:spPr>
          <a:xfrm>
            <a:off x="517869" y="508090"/>
            <a:ext cx="11155680" cy="149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cap="none" spc="0">
              <a:ln w="0"/>
              <a:solidFill>
                <a:schemeClr val="tx1"/>
              </a:solidFill>
              <a:effectLst>
                <a:outerShdw blurRad="38100" dist="19050" dir="2700000" algn="tl" rotWithShape="0">
                  <a:schemeClr val="dk1">
                    <a:alpha val="40000"/>
                  </a:schemeClr>
                </a:outerShdw>
              </a:effectLst>
            </a:endParaRPr>
          </a:p>
        </p:txBody>
      </p:sp>
      <p:sp>
        <p:nvSpPr>
          <p:cNvPr id="2" name="Title 1">
            <a:extLst>
              <a:ext uri="{FF2B5EF4-FFF2-40B4-BE49-F238E27FC236}">
                <a16:creationId xmlns:a16="http://schemas.microsoft.com/office/drawing/2014/main" id="{FCB11C00-F7CB-4484-807A-D12745CD3CC8}"/>
              </a:ext>
            </a:extLst>
          </p:cNvPr>
          <p:cNvSpPr>
            <a:spLocks noGrp="1"/>
          </p:cNvSpPr>
          <p:nvPr>
            <p:ph type="title"/>
          </p:nvPr>
        </p:nvSpPr>
        <p:spPr>
          <a:xfrm>
            <a:off x="517869" y="978119"/>
            <a:ext cx="11165481" cy="1073056"/>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0FAAA6E-E243-48B3-9585-3C1420B3E19F}"/>
              </a:ext>
            </a:extLst>
          </p:cNvPr>
          <p:cNvSpPr>
            <a:spLocks noGrp="1"/>
          </p:cNvSpPr>
          <p:nvPr>
            <p:ph type="body" idx="1"/>
          </p:nvPr>
        </p:nvSpPr>
        <p:spPr>
          <a:xfrm>
            <a:off x="517870" y="2178908"/>
            <a:ext cx="5020056"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D01B8-0F2E-41A4-B21C-334393F6A677}"/>
              </a:ext>
            </a:extLst>
          </p:cNvPr>
          <p:cNvSpPr>
            <a:spLocks noGrp="1"/>
          </p:cNvSpPr>
          <p:nvPr>
            <p:ph sz="half" idx="2"/>
          </p:nvPr>
        </p:nvSpPr>
        <p:spPr>
          <a:xfrm>
            <a:off x="517870" y="2876085"/>
            <a:ext cx="5020056"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A89B23F-3E60-415A-9CE7-0928B5CFB2B3}"/>
              </a:ext>
            </a:extLst>
          </p:cNvPr>
          <p:cNvSpPr>
            <a:spLocks noGrp="1"/>
          </p:cNvSpPr>
          <p:nvPr>
            <p:ph type="body" sz="quarter" idx="3"/>
          </p:nvPr>
        </p:nvSpPr>
        <p:spPr>
          <a:xfrm>
            <a:off x="6662168" y="2178908"/>
            <a:ext cx="5021182" cy="654908"/>
          </a:xfrm>
          <a:prstGeom prst="rect">
            <a:avLst/>
          </a:prstGeom>
        </p:spPr>
        <p:txBody>
          <a:bodyPr anchor="b">
            <a:normAutofit/>
          </a:bodyPr>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0223446-0CDC-402B-8D71-D9D29F6DFFCC}"/>
              </a:ext>
            </a:extLst>
          </p:cNvPr>
          <p:cNvSpPr>
            <a:spLocks noGrp="1"/>
          </p:cNvSpPr>
          <p:nvPr>
            <p:ph sz="quarter" idx="4"/>
          </p:nvPr>
        </p:nvSpPr>
        <p:spPr>
          <a:xfrm>
            <a:off x="6662168" y="2876085"/>
            <a:ext cx="5021182" cy="332289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02B77D3-C6EC-4FFD-9E10-24E1AC542019}"/>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209DF31B-BD07-4DC2-95C2-B77E51AAEFF7}"/>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54CE5A-3A0A-4AAB-81D2-F1C20636E54C}"/>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06444940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216B8-52AB-412B-BBE7-B6BE698FA29B}"/>
              </a:ext>
            </a:extLst>
          </p:cNvPr>
          <p:cNvSpPr>
            <a:spLocks noGrp="1"/>
          </p:cNvSpPr>
          <p:nvPr>
            <p:ph type="title"/>
          </p:nvPr>
        </p:nvSpPr>
        <p:spPr>
          <a:xfrm>
            <a:off x="517870" y="978408"/>
            <a:ext cx="5021182" cy="4870457"/>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BF779C3-9D19-467E-A5D2-0920834DA13C}"/>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8E272BB4-C8D8-4F74-9677-5AC979932A7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596B49B8-779F-4492-ABD9-96F0D042AC41}"/>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2124265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B976BF-9339-48D6-881A-280D15492E05}"/>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45277605-C9C8-432E-9662-D7D410B151D5}"/>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522432B6-4A12-46EF-98A7-B5D50BD516F0}"/>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546050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F191C-AF68-4230-A7B2-F8F07B486EDC}"/>
              </a:ext>
            </a:extLst>
          </p:cNvPr>
          <p:cNvSpPr>
            <a:spLocks noGrp="1"/>
          </p:cNvSpPr>
          <p:nvPr>
            <p:ph type="title"/>
          </p:nvPr>
        </p:nvSpPr>
        <p:spPr>
          <a:xfrm>
            <a:off x="517870" y="978408"/>
            <a:ext cx="5020948" cy="2270641"/>
          </a:xfrm>
          <a:prstGeom prst="rect">
            <a:avLst/>
          </a:prstGeom>
        </p:spPr>
        <p:txBody>
          <a:bodyPr anchor="t">
            <a:no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358F9F11-5FCF-4D7E-BA51-38CB84277DC9}"/>
              </a:ext>
            </a:extLst>
          </p:cNvPr>
          <p:cNvSpPr>
            <a:spLocks noGrp="1"/>
          </p:cNvSpPr>
          <p:nvPr>
            <p:ph idx="1"/>
          </p:nvPr>
        </p:nvSpPr>
        <p:spPr>
          <a:xfrm>
            <a:off x="6653182" y="987423"/>
            <a:ext cx="5020948" cy="4873625"/>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3B519B-06C0-41BC-95FB-FB1FE436375E}"/>
              </a:ext>
            </a:extLst>
          </p:cNvPr>
          <p:cNvSpPr>
            <a:spLocks noGrp="1"/>
          </p:cNvSpPr>
          <p:nvPr>
            <p:ph type="body" sz="half" idx="2"/>
          </p:nvPr>
        </p:nvSpPr>
        <p:spPr>
          <a:xfrm>
            <a:off x="517870" y="3361038"/>
            <a:ext cx="5020948" cy="2507949"/>
          </a:xfrm>
          <a:prstGeom prst="rect">
            <a:avLst/>
          </a:prstGeom>
        </p:spPr>
        <p:txBody>
          <a:bodyPr>
            <a:normAutofit/>
          </a:bodyPr>
          <a:lstStyle>
            <a:lvl1pPr marL="0" indent="0">
              <a:buNone/>
              <a:defRPr sz="2400" b="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BB8B70C-015C-4832-AFF6-D033E022746B}"/>
              </a:ext>
            </a:extLst>
          </p:cNvPr>
          <p:cNvSpPr>
            <a:spLocks noGrp="1"/>
          </p:cNvSpPr>
          <p:nvPr>
            <p:ph type="dt" sz="half" idx="10"/>
          </p:nvPr>
        </p:nvSpPr>
        <p:spPr>
          <a:xfrm>
            <a:off x="517870" y="6420414"/>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BEF1A6FB-8C14-46D1-90A5-0FF11DE78632}"/>
              </a:ext>
            </a:extLst>
          </p:cNvPr>
          <p:cNvSpPr>
            <a:spLocks noGrp="1"/>
          </p:cNvSpPr>
          <p:nvPr>
            <p:ph type="ftr" sz="quarter" idx="11"/>
          </p:nvPr>
        </p:nvSpPr>
        <p:spPr>
          <a:xfrm>
            <a:off x="1290030" y="1692833"/>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782C585-6FA1-4E94-9C1C-A1DEDE551086}"/>
              </a:ext>
            </a:extLst>
          </p:cNvPr>
          <p:cNvSpPr>
            <a:spLocks noGrp="1"/>
          </p:cNvSpPr>
          <p:nvPr>
            <p:ph type="sldNum" sz="quarter" idx="12"/>
          </p:nvPr>
        </p:nvSpPr>
        <p:spPr/>
        <p:txBody>
          <a:bodyPr/>
          <a:lstStyle/>
          <a:p>
            <a:fld id="{DFDF98CC-160E-494C-8C3C-8CDC5FA257DE}" type="slidenum">
              <a:rPr lang="en-US" smtClean="0"/>
              <a:t>‹#›</a:t>
            </a:fld>
            <a:endParaRPr lang="en-US"/>
          </a:p>
        </p:txBody>
      </p:sp>
    </p:spTree>
    <p:extLst>
      <p:ext uri="{BB962C8B-B14F-4D97-AF65-F5344CB8AC3E}">
        <p14:creationId xmlns:p14="http://schemas.microsoft.com/office/powerpoint/2010/main" val="3348907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CCF282A-DF4A-4A2D-9672-8F0F770A3F1A}"/>
              </a:ext>
            </a:extLst>
          </p:cNvPr>
          <p:cNvSpPr>
            <a:spLocks noGrp="1"/>
          </p:cNvSpPr>
          <p:nvPr>
            <p:ph type="sldNum" sz="quarter" idx="4"/>
          </p:nvPr>
        </p:nvSpPr>
        <p:spPr>
          <a:xfrm>
            <a:off x="11131757" y="6451599"/>
            <a:ext cx="637909" cy="169141"/>
          </a:xfrm>
          <a:prstGeom prst="rect">
            <a:avLst/>
          </a:prstGeom>
        </p:spPr>
        <p:txBody>
          <a:bodyPr vert="horz" lIns="91440" tIns="45720" rIns="91440" bIns="45720" rtlCol="0" anchor="ctr"/>
          <a:lstStyle>
            <a:lvl1pPr algn="r">
              <a:defRPr sz="900">
                <a:solidFill>
                  <a:schemeClr val="tx1"/>
                </a:solidFill>
                <a:latin typeface="Century Gothic" panose="020B0502020202020204" pitchFamily="34" charset="0"/>
              </a:defRPr>
            </a:lvl1pPr>
          </a:lstStyle>
          <a:p>
            <a:fld id="{DFDF98CC-160E-494C-8C3C-8CDC5FA257DE}" type="slidenum">
              <a:rPr lang="en-US" smtClean="0"/>
              <a:pPr/>
              <a:t>‹#›</a:t>
            </a:fld>
            <a:endParaRPr lang="en-US" dirty="0"/>
          </a:p>
        </p:txBody>
      </p:sp>
      <p:sp>
        <p:nvSpPr>
          <p:cNvPr id="14" name="Rectangle 13">
            <a:extLst>
              <a:ext uri="{FF2B5EF4-FFF2-40B4-BE49-F238E27FC236}">
                <a16:creationId xmlns:a16="http://schemas.microsoft.com/office/drawing/2014/main" id="{ADE57300-C7FF-4578-99A0-42B0295B123C}"/>
              </a:ext>
            </a:extLst>
          </p:cNvPr>
          <p:cNvSpPr/>
          <p:nvPr/>
        </p:nvSpPr>
        <p:spPr>
          <a:xfrm>
            <a:off x="1" y="230284"/>
            <a:ext cx="1842447" cy="466685"/>
          </a:xfrm>
          <a:prstGeom prst="rect">
            <a:avLst/>
          </a:prstGeom>
          <a:solidFill>
            <a:srgbClr val="F2A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A2AAAD"/>
              </a:solidFill>
            </a:endParaRPr>
          </a:p>
        </p:txBody>
      </p:sp>
      <p:pic>
        <p:nvPicPr>
          <p:cNvPr id="10" name="Picture 9" descr="A blue and black logo&#10;&#10;Description automatically generated">
            <a:extLst>
              <a:ext uri="{FF2B5EF4-FFF2-40B4-BE49-F238E27FC236}">
                <a16:creationId xmlns:a16="http://schemas.microsoft.com/office/drawing/2014/main" id="{CD5AB2A9-403F-025D-C64F-BA17CAA50F3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517870" y="6277840"/>
            <a:ext cx="1600200" cy="342900"/>
          </a:xfrm>
          <a:prstGeom prst="rect">
            <a:avLst/>
          </a:prstGeom>
        </p:spPr>
      </p:pic>
      <p:pic>
        <p:nvPicPr>
          <p:cNvPr id="12" name="Picture 11" descr="A close-up of a black background&#10;&#10;Description automatically generated">
            <a:extLst>
              <a:ext uri="{FF2B5EF4-FFF2-40B4-BE49-F238E27FC236}">
                <a16:creationId xmlns:a16="http://schemas.microsoft.com/office/drawing/2014/main" id="{6F3DAC8A-A5F7-92FE-0813-D8E70B90A44C}"/>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9997733" y="230284"/>
            <a:ext cx="1676397" cy="466685"/>
          </a:xfrm>
          <a:prstGeom prst="rect">
            <a:avLst/>
          </a:prstGeom>
        </p:spPr>
      </p:pic>
      <p:sp>
        <p:nvSpPr>
          <p:cNvPr id="13" name="TextBox 12">
            <a:extLst>
              <a:ext uri="{FF2B5EF4-FFF2-40B4-BE49-F238E27FC236}">
                <a16:creationId xmlns:a16="http://schemas.microsoft.com/office/drawing/2014/main" id="{1EBC3D8A-1F30-A2D6-D920-8223E6E639FB}"/>
              </a:ext>
            </a:extLst>
          </p:cNvPr>
          <p:cNvSpPr txBox="1"/>
          <p:nvPr userDrawn="1"/>
        </p:nvSpPr>
        <p:spPr>
          <a:xfrm>
            <a:off x="409433" y="278960"/>
            <a:ext cx="1201003" cy="369332"/>
          </a:xfrm>
          <a:prstGeom prst="rect">
            <a:avLst/>
          </a:prstGeom>
          <a:noFill/>
        </p:spPr>
        <p:txBody>
          <a:bodyPr wrap="square" rtlCol="0">
            <a:spAutoFit/>
          </a:bodyPr>
          <a:lstStyle/>
          <a:p>
            <a:r>
              <a:rPr lang="en-US" b="1" dirty="0">
                <a:solidFill>
                  <a:srgbClr val="333F48"/>
                </a:solidFill>
                <a:latin typeface="Century Gothic" panose="020B0502020202020204" pitchFamily="34" charset="0"/>
              </a:rPr>
              <a:t>Lesson 8</a:t>
            </a:r>
          </a:p>
        </p:txBody>
      </p:sp>
      <p:sp>
        <p:nvSpPr>
          <p:cNvPr id="2" name="TextBox 1">
            <a:extLst>
              <a:ext uri="{FF2B5EF4-FFF2-40B4-BE49-F238E27FC236}">
                <a16:creationId xmlns:a16="http://schemas.microsoft.com/office/drawing/2014/main" id="{443ED0E6-3FBE-5CC4-6A1A-C0575FEDB452}"/>
              </a:ext>
            </a:extLst>
          </p:cNvPr>
          <p:cNvSpPr txBox="1"/>
          <p:nvPr userDrawn="1"/>
        </p:nvSpPr>
        <p:spPr>
          <a:xfrm>
            <a:off x="2470068" y="6451599"/>
            <a:ext cx="3935693" cy="230832"/>
          </a:xfrm>
          <a:prstGeom prst="rect">
            <a:avLst/>
          </a:prstGeom>
          <a:noFill/>
        </p:spPr>
        <p:txBody>
          <a:bodyPr wrap="none" rtlCol="0">
            <a:spAutoFit/>
          </a:bodyPr>
          <a:lstStyle/>
          <a:p>
            <a:r>
              <a:rPr lang="en-CA" sz="900" b="0" i="0" u="none" strike="noStrike" dirty="0">
                <a:solidFill>
                  <a:srgbClr val="222222"/>
                </a:solidFill>
                <a:effectLst/>
                <a:highlight>
                  <a:srgbClr val="FFFFFF"/>
                </a:highlight>
                <a:latin typeface="Century Gothic" panose="020B0502020202020204" pitchFamily="34" charset="0"/>
              </a:rPr>
              <a:t>© 2024 FIDELITY INVESTMENTS CANADA ULC            </a:t>
            </a:r>
            <a:r>
              <a:rPr lang="en-CA" sz="900" b="0" i="0" u="none" strike="noStrike" dirty="0">
                <a:solidFill>
                  <a:srgbClr val="545454"/>
                </a:solidFill>
                <a:effectLst/>
                <a:latin typeface="Century Gothic" panose="020B0502020202020204" pitchFamily="34" charset="0"/>
              </a:rPr>
              <a:t>1809161-v2024412</a:t>
            </a:r>
            <a:endParaRPr lang="en-US" sz="900" dirty="0">
              <a:latin typeface="Century Gothic" panose="020B0502020202020204" pitchFamily="34" charset="0"/>
            </a:endParaRPr>
          </a:p>
        </p:txBody>
      </p:sp>
    </p:spTree>
    <p:extLst>
      <p:ext uri="{BB962C8B-B14F-4D97-AF65-F5344CB8AC3E}">
        <p14:creationId xmlns:p14="http://schemas.microsoft.com/office/powerpoint/2010/main" val="1281054387"/>
      </p:ext>
    </p:extLst>
  </p:cSld>
  <p:clrMap bg1="lt1" tx1="dk1" bg2="lt2" tx2="dk2" accent1="accent1" accent2="accent2" accent3="accent3" accent4="accent4" accent5="accent5" accent6="accent6" hlink="hlink" folHlink="folHlink"/>
  <p:sldLayoutIdLst>
    <p:sldLayoutId id="2147483713" r:id="rId1"/>
    <p:sldLayoutId id="2147483725"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Lst>
  <p:hf hdr="0" dt="0"/>
  <p:txStyles>
    <p:titleStyle>
      <a:lvl1pPr algn="l" defTabSz="914400" rtl="0" eaLnBrk="1" latinLnBrk="0" hangingPunct="1">
        <a:lnSpc>
          <a:spcPct val="100000"/>
        </a:lnSpc>
        <a:spcBef>
          <a:spcPct val="0"/>
        </a:spcBef>
        <a:buNone/>
        <a:defRPr sz="5400" b="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31" userDrawn="1">
          <p15:clr>
            <a:srgbClr val="F26B43"/>
          </p15:clr>
        </p15:guide>
        <p15:guide id="2" pos="325" userDrawn="1">
          <p15:clr>
            <a:srgbClr val="F26B43"/>
          </p15:clr>
        </p15:guide>
        <p15:guide id="3" pos="7355" userDrawn="1">
          <p15:clr>
            <a:srgbClr val="F26B43"/>
          </p15:clr>
        </p15:guide>
        <p15:guide id="4" orient="horz" pos="379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video" Target="https://www.youtube.com/embed/PHGBfD8lKaw?feature=oembed"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fidelity.com/learning-center/trading-investing/dollar-cost-averaging" TargetMode="External"/><Relationship Id="rId2" Type="http://schemas.openxmlformats.org/officeDocument/2006/relationships/hyperlink" Target="https://www.fidelity.com/learning-center/smart-money/bear-market"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fidelity.com/learning-center/investment-products/mutual-funds/single-fund-strategies" TargetMode="External"/><Relationship Id="rId2" Type="http://schemas.openxmlformats.org/officeDocument/2006/relationships/hyperlink" Target="https://www.fidelity.com/viewpoints/investing-ideas/guide-to-diversification" TargetMode="Externa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4ADED-E4F4-96B4-771C-22B444389C6E}"/>
              </a:ext>
            </a:extLst>
          </p:cNvPr>
          <p:cNvSpPr>
            <a:spLocks noGrp="1"/>
          </p:cNvSpPr>
          <p:nvPr>
            <p:ph type="ctrTitle"/>
          </p:nvPr>
        </p:nvSpPr>
        <p:spPr/>
        <p:txBody>
          <a:bodyPr>
            <a:noAutofit/>
          </a:bodyPr>
          <a:lstStyle/>
          <a:p>
            <a:r>
              <a:rPr lang="en-US" dirty="0"/>
              <a:t>The power of compounding</a:t>
            </a:r>
          </a:p>
        </p:txBody>
      </p:sp>
      <p:sp>
        <p:nvSpPr>
          <p:cNvPr id="3" name="TextBox 2">
            <a:extLst>
              <a:ext uri="{FF2B5EF4-FFF2-40B4-BE49-F238E27FC236}">
                <a16:creationId xmlns:a16="http://schemas.microsoft.com/office/drawing/2014/main" id="{6A9EBC07-E89A-480E-0B63-1C54B7A50807}"/>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4" name="TextBox 3">
            <a:extLst>
              <a:ext uri="{FF2B5EF4-FFF2-40B4-BE49-F238E27FC236}">
                <a16:creationId xmlns:a16="http://schemas.microsoft.com/office/drawing/2014/main" id="{0AF1ADBB-F79D-BADA-AC9D-C2A8B61D783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Slide Number Placeholder 5">
            <a:extLst>
              <a:ext uri="{FF2B5EF4-FFF2-40B4-BE49-F238E27FC236}">
                <a16:creationId xmlns:a16="http://schemas.microsoft.com/office/drawing/2014/main" id="{62CE6CB1-45A9-C8FE-81D0-492E8B4ED968}"/>
              </a:ext>
            </a:extLst>
          </p:cNvPr>
          <p:cNvSpPr>
            <a:spLocks noGrp="1"/>
          </p:cNvSpPr>
          <p:nvPr>
            <p:ph type="sldNum" sz="quarter" idx="12"/>
          </p:nvPr>
        </p:nvSpPr>
        <p:spPr/>
        <p:txBody>
          <a:bodyPr/>
          <a:lstStyle/>
          <a:p>
            <a:fld id="{DFDF98CC-160E-494C-8C3C-8CDC5FA257DE}" type="slidenum">
              <a:rPr lang="en-US" smtClean="0"/>
              <a:t>1</a:t>
            </a:fld>
            <a:endParaRPr lang="en-US" dirty="0"/>
          </a:p>
        </p:txBody>
      </p:sp>
      <p:pic>
        <p:nvPicPr>
          <p:cNvPr id="5" name="Online Media 5" title="Money Gains: The Power of Compounding">
            <a:hlinkClick r:id="" action="ppaction://media"/>
            <a:extLst>
              <a:ext uri="{FF2B5EF4-FFF2-40B4-BE49-F238E27FC236}">
                <a16:creationId xmlns:a16="http://schemas.microsoft.com/office/drawing/2014/main" id="{03DA91EC-938A-1092-3894-824C14D74304}"/>
              </a:ext>
            </a:extLst>
          </p:cNvPr>
          <p:cNvPicPr>
            <a:picLocks noRot="1" noChangeAspect="1"/>
          </p:cNvPicPr>
          <p:nvPr>
            <a:videoFile r:link="rId1"/>
          </p:nvPr>
        </p:nvPicPr>
        <p:blipFill>
          <a:blip r:embed="rId3"/>
          <a:stretch>
            <a:fillRect/>
          </a:stretch>
        </p:blipFill>
        <p:spPr>
          <a:xfrm>
            <a:off x="3458936" y="2312081"/>
            <a:ext cx="5274128" cy="3429000"/>
          </a:xfrm>
          <a:prstGeom prst="rect">
            <a:avLst/>
          </a:prstGeom>
        </p:spPr>
      </p:pic>
    </p:spTree>
    <p:extLst>
      <p:ext uri="{BB962C8B-B14F-4D97-AF65-F5344CB8AC3E}">
        <p14:creationId xmlns:p14="http://schemas.microsoft.com/office/powerpoint/2010/main" val="1508753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F2BA36-5B05-D1FD-7169-07EC27E69D19}"/>
              </a:ext>
            </a:extLst>
          </p:cNvPr>
          <p:cNvSpPr>
            <a:spLocks noGrp="1"/>
          </p:cNvSpPr>
          <p:nvPr>
            <p:ph type="sldNum" sz="quarter" idx="12"/>
          </p:nvPr>
        </p:nvSpPr>
        <p:spPr/>
        <p:txBody>
          <a:bodyPr/>
          <a:lstStyle/>
          <a:p>
            <a:fld id="{DFDF98CC-160E-494C-8C3C-8CDC5FA257DE}" type="slidenum">
              <a:rPr lang="en-US" smtClean="0"/>
              <a:t>10</a:t>
            </a:fld>
            <a:endParaRPr lang="en-US"/>
          </a:p>
        </p:txBody>
      </p:sp>
      <p:sp>
        <p:nvSpPr>
          <p:cNvPr id="6" name="Title 6">
            <a:extLst>
              <a:ext uri="{FF2B5EF4-FFF2-40B4-BE49-F238E27FC236}">
                <a16:creationId xmlns:a16="http://schemas.microsoft.com/office/drawing/2014/main" id="{18CB59D2-CC5E-2549-C419-C5E6E5EE064C}"/>
              </a:ext>
            </a:extLst>
          </p:cNvPr>
          <p:cNvSpPr>
            <a:spLocks noGrp="1"/>
          </p:cNvSpPr>
          <p:nvPr>
            <p:ph type="title"/>
          </p:nvPr>
        </p:nvSpPr>
        <p:spPr>
          <a:xfrm>
            <a:off x="517869" y="1160463"/>
            <a:ext cx="11158193" cy="532370"/>
          </a:xfrm>
        </p:spPr>
        <p:txBody>
          <a:bodyPr/>
          <a:lstStyle/>
          <a:p>
            <a:r>
              <a:rPr lang="en-US" dirty="0">
                <a:cs typeface="Calibri Light"/>
              </a:rPr>
              <a:t>Invest often</a:t>
            </a:r>
            <a:endParaRPr lang="en-US" dirty="0"/>
          </a:p>
        </p:txBody>
      </p:sp>
      <p:sp>
        <p:nvSpPr>
          <p:cNvPr id="7" name="Text Placeholder 1">
            <a:extLst>
              <a:ext uri="{FF2B5EF4-FFF2-40B4-BE49-F238E27FC236}">
                <a16:creationId xmlns:a16="http://schemas.microsoft.com/office/drawing/2014/main" id="{45AF9586-28F8-06CA-08E9-4FA6267A9457}"/>
              </a:ext>
            </a:extLst>
          </p:cNvPr>
          <p:cNvSpPr txBox="1">
            <a:spLocks/>
          </p:cNvSpPr>
          <p:nvPr/>
        </p:nvSpPr>
        <p:spPr>
          <a:xfrm>
            <a:off x="517864" y="1917692"/>
            <a:ext cx="11158193"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spcBef>
                <a:spcPts val="400"/>
              </a:spcBef>
              <a:buClr>
                <a:srgbClr val="A2AAAD"/>
              </a:buClr>
              <a:buFont typeface="Arial" panose="020B0604020202020204" pitchFamily="34" charset="0"/>
              <a:buChar char="•"/>
            </a:pPr>
            <a:r>
              <a:rPr lang="en-US" sz="1500" dirty="0">
                <a:latin typeface="Century Gothic" panose="020B0502020202020204" pitchFamily="34" charset="0"/>
                <a:ea typeface="+mn-lt"/>
                <a:cs typeface="+mn-lt"/>
              </a:rPr>
              <a:t>Regular contributions will make your money grow faster and help to decrease your risk.</a:t>
            </a:r>
          </a:p>
          <a:p>
            <a:pPr marL="171450" indent="-171450">
              <a:spcBef>
                <a:spcPts val="400"/>
              </a:spcBef>
              <a:buClr>
                <a:srgbClr val="A2AAAD"/>
              </a:buClr>
              <a:buFont typeface="Arial" panose="020B0604020202020204" pitchFamily="34" charset="0"/>
              <a:buChar char="•"/>
            </a:pPr>
            <a:r>
              <a:rPr lang="en-US" sz="1500" dirty="0">
                <a:latin typeface="Century Gothic" panose="020B0502020202020204" pitchFamily="34" charset="0"/>
                <a:ea typeface="+mn-lt"/>
                <a:cs typeface="+mn-lt"/>
              </a:rPr>
              <a:t>The S&amp;P 500 </a:t>
            </a:r>
            <a:r>
              <a:rPr lang="en-US" sz="1500" dirty="0">
                <a:latin typeface="Century Gothic" panose="020B0502020202020204" pitchFamily="34" charset="0"/>
              </a:rPr>
              <a:t>– </a:t>
            </a:r>
            <a:r>
              <a:rPr lang="en-US" sz="1500" dirty="0">
                <a:latin typeface="Century Gothic" panose="020B0502020202020204" pitchFamily="34" charset="0"/>
                <a:ea typeface="+mn-lt"/>
                <a:cs typeface="+mn-lt"/>
              </a:rPr>
              <a:t>a common benchmark for overall stock market performance </a:t>
            </a:r>
            <a:r>
              <a:rPr lang="en-US" sz="1500" dirty="0">
                <a:latin typeface="Century Gothic" panose="020B0502020202020204" pitchFamily="34" charset="0"/>
              </a:rPr>
              <a:t>–</a:t>
            </a:r>
            <a:r>
              <a:rPr lang="en-US" sz="1500" dirty="0">
                <a:latin typeface="Century Gothic" panose="020B0502020202020204" pitchFamily="34" charset="0"/>
                <a:ea typeface="+mn-lt"/>
                <a:cs typeface="+mn-lt"/>
              </a:rPr>
              <a:t> has averaged close to 10% annual returns over the last 100 years. </a:t>
            </a:r>
          </a:p>
          <a:p>
            <a:pPr marL="171450" indent="-171450">
              <a:spcBef>
                <a:spcPts val="400"/>
              </a:spcBef>
              <a:buClr>
                <a:srgbClr val="A2AAAD"/>
              </a:buClr>
              <a:buFont typeface="Arial" panose="020B0604020202020204" pitchFamily="34" charset="0"/>
              <a:buChar char="•"/>
            </a:pPr>
            <a:r>
              <a:rPr lang="en-US" sz="1500" dirty="0">
                <a:latin typeface="Century Gothic" panose="020B0502020202020204" pitchFamily="34" charset="0"/>
                <a:ea typeface="+mn-lt"/>
                <a:cs typeface="+mn-lt"/>
              </a:rPr>
              <a:t>But the market doesn’t move in a straight, upward line: there are peaks and valleys, like </a:t>
            </a:r>
            <a:r>
              <a:rPr lang="en-US" sz="1500" dirty="0">
                <a:latin typeface="Century Gothic" panose="020B0502020202020204" pitchFamily="34" charset="0"/>
                <a:ea typeface="+mn-lt"/>
                <a:cs typeface="+mn-lt"/>
                <a:hlinkClick r:id="rId2">
                  <a:extLst>
                    <a:ext uri="{A12FA001-AC4F-418D-AE19-62706E023703}">
                      <ahyp:hlinkClr xmlns:ahyp="http://schemas.microsoft.com/office/drawing/2018/hyperlinkcolor" val="tx"/>
                    </a:ext>
                  </a:extLst>
                </a:hlinkClick>
              </a:rPr>
              <a:t>bear markets</a:t>
            </a:r>
            <a:r>
              <a:rPr lang="en-US" sz="1500" dirty="0">
                <a:latin typeface="Century Gothic" panose="020B0502020202020204" pitchFamily="34" charset="0"/>
                <a:ea typeface="+mn-lt"/>
                <a:cs typeface="+mn-lt"/>
              </a:rPr>
              <a:t>, where stock values fall more than 20% from recent highs. </a:t>
            </a:r>
          </a:p>
          <a:p>
            <a:pPr marL="171450" indent="-171450">
              <a:spcBef>
                <a:spcPts val="400"/>
              </a:spcBef>
              <a:buClr>
                <a:srgbClr val="A2AAAD"/>
              </a:buClr>
              <a:buFont typeface="Arial" panose="020B0604020202020204" pitchFamily="34" charset="0"/>
              <a:buChar char="•"/>
            </a:pPr>
            <a:r>
              <a:rPr lang="en-US" sz="1500" dirty="0">
                <a:latin typeface="Century Gothic" panose="020B0502020202020204" pitchFamily="34" charset="0"/>
                <a:ea typeface="+mn-lt"/>
                <a:cs typeface="+mn-lt"/>
              </a:rPr>
              <a:t>To combat this risk, many investors turn to </a:t>
            </a:r>
            <a:r>
              <a:rPr lang="en-US" sz="1500" dirty="0">
                <a:latin typeface="Century Gothic" panose="020B0502020202020204" pitchFamily="34" charset="0"/>
                <a:ea typeface="+mn-lt"/>
                <a:cs typeface="+mn-lt"/>
                <a:hlinkClick r:id="rId3">
                  <a:extLst>
                    <a:ext uri="{A12FA001-AC4F-418D-AE19-62706E023703}">
                      <ahyp:hlinkClr xmlns:ahyp="http://schemas.microsoft.com/office/drawing/2018/hyperlinkcolor" val="tx"/>
                    </a:ext>
                  </a:extLst>
                </a:hlinkClick>
              </a:rPr>
              <a:t>dollar-cost averaging</a:t>
            </a:r>
            <a:r>
              <a:rPr lang="en-US" sz="1500" dirty="0">
                <a:latin typeface="Century Gothic" panose="020B0502020202020204" pitchFamily="34" charset="0"/>
                <a:ea typeface="+mn-lt"/>
                <a:cs typeface="+mn-lt"/>
              </a:rPr>
              <a:t>, a strategy that has you invest smaller amounts regularly rather than waiting to invest a large lump sum. </a:t>
            </a:r>
          </a:p>
          <a:p>
            <a:pPr marL="171450" indent="-171450">
              <a:spcBef>
                <a:spcPts val="400"/>
              </a:spcBef>
              <a:buClr>
                <a:srgbClr val="A2AAAD"/>
              </a:buClr>
              <a:buFont typeface="Arial" panose="020B0604020202020204" pitchFamily="34" charset="0"/>
              <a:buChar char="•"/>
            </a:pPr>
            <a:r>
              <a:rPr lang="en-US" sz="1500" dirty="0">
                <a:latin typeface="Century Gothic" panose="020B0502020202020204" pitchFamily="34" charset="0"/>
                <a:ea typeface="+mn-lt"/>
                <a:cs typeface="+mn-lt"/>
              </a:rPr>
              <a:t>Because you buy the same dollar value of an investment, no matter if prices are low or high, you buy more shares when prices are down and fewer when they’re up. </a:t>
            </a:r>
          </a:p>
          <a:p>
            <a:pPr marL="171450" indent="-171450">
              <a:spcBef>
                <a:spcPts val="400"/>
              </a:spcBef>
              <a:buClr>
                <a:srgbClr val="A2AAAD"/>
              </a:buClr>
              <a:buFont typeface="Arial" panose="020B0604020202020204" pitchFamily="34" charset="0"/>
              <a:buChar char="•"/>
            </a:pPr>
            <a:r>
              <a:rPr lang="en-US" sz="1500" dirty="0">
                <a:latin typeface="Century Gothic" panose="020B0502020202020204" pitchFamily="34" charset="0"/>
                <a:ea typeface="+mn-lt"/>
                <a:cs typeface="+mn-lt"/>
              </a:rPr>
              <a:t>This helps you avoid investing a lot right before prices drop or too little before they rise. In addition to helping minimize your risk, dollar-cost averaging may lead you to pay less per share on average over time.</a:t>
            </a:r>
            <a:endParaRPr lang="en-US" sz="1500" dirty="0">
              <a:latin typeface="Century Gothic" panose="020B0502020202020204" pitchFamily="34" charset="0"/>
              <a:cs typeface="Calibri"/>
            </a:endParaRPr>
          </a:p>
          <a:p>
            <a:pPr marL="171450" indent="-171450">
              <a:spcBef>
                <a:spcPts val="400"/>
              </a:spcBef>
              <a:buClr>
                <a:srgbClr val="A2AAAD"/>
              </a:buClr>
              <a:buFont typeface="Arial" panose="020B0604020202020204" pitchFamily="34" charset="0"/>
              <a:buChar char="•"/>
            </a:pPr>
            <a:r>
              <a:rPr lang="en-US" sz="1500" dirty="0">
                <a:latin typeface="Century Gothic" panose="020B0502020202020204" pitchFamily="34" charset="0"/>
                <a:ea typeface="+mn-lt"/>
                <a:cs typeface="+mn-lt"/>
              </a:rPr>
              <a:t>But remember: Dollar cost averaging does not assure a profit or protect against loss in declining markets. For the strategy to be effective, you must continue to purchase shares in both market ups and downs.</a:t>
            </a:r>
            <a:endParaRPr lang="en-US" sz="1500" dirty="0">
              <a:latin typeface="Century Gothic" panose="020B0502020202020204" pitchFamily="34" charset="0"/>
              <a:cs typeface="Calibri"/>
            </a:endParaRPr>
          </a:p>
        </p:txBody>
      </p:sp>
    </p:spTree>
    <p:extLst>
      <p:ext uri="{BB962C8B-B14F-4D97-AF65-F5344CB8AC3E}">
        <p14:creationId xmlns:p14="http://schemas.microsoft.com/office/powerpoint/2010/main" val="23369777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1488F10-9087-5B5A-6EBA-30718D4285F7}"/>
              </a:ext>
            </a:extLst>
          </p:cNvPr>
          <p:cNvSpPr>
            <a:spLocks noGrp="1"/>
          </p:cNvSpPr>
          <p:nvPr>
            <p:ph type="sldNum" sz="quarter" idx="12"/>
          </p:nvPr>
        </p:nvSpPr>
        <p:spPr/>
        <p:txBody>
          <a:bodyPr/>
          <a:lstStyle/>
          <a:p>
            <a:fld id="{DFDF98CC-160E-494C-8C3C-8CDC5FA257DE}" type="slidenum">
              <a:rPr lang="en-US" smtClean="0"/>
              <a:t>11</a:t>
            </a:fld>
            <a:endParaRPr lang="en-US"/>
          </a:p>
        </p:txBody>
      </p:sp>
      <p:sp>
        <p:nvSpPr>
          <p:cNvPr id="6" name="Title 6">
            <a:extLst>
              <a:ext uri="{FF2B5EF4-FFF2-40B4-BE49-F238E27FC236}">
                <a16:creationId xmlns:a16="http://schemas.microsoft.com/office/drawing/2014/main" id="{1A732573-AB88-8244-02E4-911A2A5867C0}"/>
              </a:ext>
            </a:extLst>
          </p:cNvPr>
          <p:cNvSpPr>
            <a:spLocks noGrp="1"/>
          </p:cNvSpPr>
          <p:nvPr>
            <p:ph type="title"/>
          </p:nvPr>
        </p:nvSpPr>
        <p:spPr>
          <a:xfrm>
            <a:off x="517869" y="1160463"/>
            <a:ext cx="11158193" cy="532370"/>
          </a:xfrm>
        </p:spPr>
        <p:txBody>
          <a:bodyPr/>
          <a:lstStyle/>
          <a:p>
            <a:r>
              <a:rPr lang="en-US" dirty="0">
                <a:cs typeface="Calibri Light"/>
              </a:rPr>
              <a:t>Diversify</a:t>
            </a:r>
            <a:endParaRPr lang="en-US" dirty="0"/>
          </a:p>
        </p:txBody>
      </p:sp>
      <p:sp>
        <p:nvSpPr>
          <p:cNvPr id="7" name="Text Placeholder 1">
            <a:extLst>
              <a:ext uri="{FF2B5EF4-FFF2-40B4-BE49-F238E27FC236}">
                <a16:creationId xmlns:a16="http://schemas.microsoft.com/office/drawing/2014/main" id="{2DF22A26-B9D6-7990-720F-6C0C0B88A996}"/>
              </a:ext>
            </a:extLst>
          </p:cNvPr>
          <p:cNvSpPr txBox="1">
            <a:spLocks/>
          </p:cNvSpPr>
          <p:nvPr/>
        </p:nvSpPr>
        <p:spPr>
          <a:xfrm>
            <a:off x="517864" y="1917692"/>
            <a:ext cx="11158193"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84150" indent="-184150">
              <a:buClr>
                <a:srgbClr val="A2AAAD"/>
              </a:buClr>
              <a:buFont typeface="Arial" panose="020B0604020202020204" pitchFamily="34" charset="0"/>
              <a:buChar char="•"/>
            </a:pPr>
            <a:r>
              <a:rPr lang="en-US" sz="1500" dirty="0">
                <a:latin typeface="Century Gothic" panose="020B0502020202020204" pitchFamily="34" charset="0"/>
                <a:ea typeface="+mn-lt"/>
                <a:cs typeface="+mn-lt"/>
              </a:rPr>
              <a:t>The average return of the S&amp;P 500 is based on the average returns of 500 of the largest public companies in the U.S. adjusted based on each company’s market capitalization. The S&amp;P 500’s wide-ranging holdings help provide the kind of </a:t>
            </a:r>
            <a:r>
              <a:rPr lang="en-US" sz="1500" dirty="0">
                <a:latin typeface="Century Gothic" panose="020B0502020202020204" pitchFamily="34" charset="0"/>
                <a:ea typeface="+mn-lt"/>
                <a:cs typeface="+mn-lt"/>
                <a:hlinkClick r:id="rId2">
                  <a:extLst>
                    <a:ext uri="{A12FA001-AC4F-418D-AE19-62706E023703}">
                      <ahyp:hlinkClr xmlns:ahyp="http://schemas.microsoft.com/office/drawing/2018/hyperlinkcolor" val="tx"/>
                    </a:ext>
                  </a:extLst>
                </a:hlinkClick>
              </a:rPr>
              <a:t>diversification</a:t>
            </a:r>
            <a:r>
              <a:rPr lang="en-US" sz="1500" dirty="0">
                <a:latin typeface="Century Gothic" panose="020B0502020202020204" pitchFamily="34" charset="0"/>
                <a:ea typeface="+mn-lt"/>
                <a:cs typeface="+mn-lt"/>
              </a:rPr>
              <a:t> that many investors aim for to decrease their risk.</a:t>
            </a:r>
            <a:endParaRPr lang="en-US" sz="1500" dirty="0">
              <a:latin typeface="Century Gothic" panose="020B0502020202020204" pitchFamily="34" charset="0"/>
              <a:cs typeface="Calibri" panose="020F0502020204030204"/>
            </a:endParaRPr>
          </a:p>
          <a:p>
            <a:pPr marL="184150" indent="-184150">
              <a:buClr>
                <a:srgbClr val="A2AAAD"/>
              </a:buClr>
              <a:buFont typeface="Arial" panose="020B0604020202020204" pitchFamily="34" charset="0"/>
              <a:buChar char="•"/>
            </a:pPr>
            <a:r>
              <a:rPr lang="en-US" sz="1500" dirty="0">
                <a:latin typeface="Century Gothic" panose="020B0502020202020204" pitchFamily="34" charset="0"/>
                <a:ea typeface="+mn-lt"/>
                <a:cs typeface="+mn-lt"/>
              </a:rPr>
              <a:t>Individual stocks may see returns that are greater than the broader stock market’s (as represented by S&amp;P 500), and they also carry much more concentrated risk. The overall stock market has never zeroed out, but individual companies have.</a:t>
            </a:r>
            <a:endParaRPr lang="en-US" sz="1500" dirty="0">
              <a:latin typeface="Century Gothic" panose="020B0502020202020204" pitchFamily="34" charset="0"/>
              <a:cs typeface="Calibri"/>
            </a:endParaRPr>
          </a:p>
          <a:p>
            <a:pPr marL="184150" indent="-184150">
              <a:buClr>
                <a:srgbClr val="A2AAAD"/>
              </a:buClr>
              <a:buFont typeface="Arial" panose="020B0604020202020204" pitchFamily="34" charset="0"/>
              <a:buChar char="•"/>
            </a:pPr>
            <a:r>
              <a:rPr lang="en-US" sz="1500" dirty="0">
                <a:latin typeface="Century Gothic" panose="020B0502020202020204" pitchFamily="34" charset="0"/>
                <a:ea typeface="+mn-lt"/>
                <a:cs typeface="+mn-lt"/>
              </a:rPr>
              <a:t>By investing in a wide range of companies, you may decrease the risk, because if individual stocks you buy go down, others may rise to help balance it out.</a:t>
            </a:r>
            <a:endParaRPr lang="en-US" sz="1500" dirty="0">
              <a:latin typeface="Century Gothic" panose="020B0502020202020204" pitchFamily="34" charset="0"/>
              <a:cs typeface="Calibri"/>
            </a:endParaRPr>
          </a:p>
          <a:p>
            <a:pPr marL="184150" indent="-184150">
              <a:buClr>
                <a:srgbClr val="A2AAAD"/>
              </a:buClr>
              <a:buFont typeface="Arial" panose="020B0604020202020204" pitchFamily="34" charset="0"/>
              <a:buChar char="•"/>
            </a:pPr>
            <a:r>
              <a:rPr lang="en-US" sz="1500" dirty="0">
                <a:latin typeface="Century Gothic" panose="020B0502020202020204" pitchFamily="34" charset="0"/>
                <a:ea typeface="+mn-lt"/>
                <a:cs typeface="+mn-lt"/>
              </a:rPr>
              <a:t>Putting in the time, effort and research it takes to pick individual stocks can be challenging. That’s where mutual funds, index funds, exchanged-traded funds (ETFs) and </a:t>
            </a:r>
            <a:r>
              <a:rPr lang="en-US" sz="1500" dirty="0">
                <a:latin typeface="Century Gothic" panose="020B0502020202020204" pitchFamily="34" charset="0"/>
                <a:ea typeface="+mn-lt"/>
                <a:cs typeface="+mn-lt"/>
                <a:hlinkClick r:id="rId3">
                  <a:extLst>
                    <a:ext uri="{A12FA001-AC4F-418D-AE19-62706E023703}">
                      <ahyp:hlinkClr xmlns:ahyp="http://schemas.microsoft.com/office/drawing/2018/hyperlinkcolor" val="tx"/>
                    </a:ext>
                  </a:extLst>
                </a:hlinkClick>
              </a:rPr>
              <a:t>target-date funds</a:t>
            </a:r>
            <a:r>
              <a:rPr lang="en-US" sz="1500" dirty="0">
                <a:latin typeface="Century Gothic" panose="020B0502020202020204" pitchFamily="34" charset="0"/>
                <a:ea typeface="+mn-lt"/>
                <a:cs typeface="+mn-lt"/>
              </a:rPr>
              <a:t> come in.</a:t>
            </a:r>
          </a:p>
          <a:p>
            <a:pPr marL="400050" lvl="1" indent="-173038">
              <a:buClr>
                <a:srgbClr val="A2AAAD"/>
              </a:buClr>
            </a:pPr>
            <a:r>
              <a:rPr lang="en-US" sz="1500" dirty="0">
                <a:latin typeface="Century Gothic" panose="020B0502020202020204" pitchFamily="34" charset="0"/>
                <a:ea typeface="+mn-lt"/>
                <a:cs typeface="+mn-lt"/>
              </a:rPr>
              <a:t>With funds, professionals do the research for you, either by conducting due diligence themselves or by simply aiming to duplicate the performance of a major market index, like the S&amp;P 500. In either case, they provide a diversified portfolio of many investments that offer the chance of benefiting from compounding returns.</a:t>
            </a:r>
            <a:endParaRPr lang="en-US" sz="1500" dirty="0">
              <a:latin typeface="Century Gothic" panose="020B0502020202020204" pitchFamily="34" charset="0"/>
              <a:cs typeface="Calibri"/>
            </a:endParaRPr>
          </a:p>
        </p:txBody>
      </p:sp>
    </p:spTree>
    <p:extLst>
      <p:ext uri="{BB962C8B-B14F-4D97-AF65-F5344CB8AC3E}">
        <p14:creationId xmlns:p14="http://schemas.microsoft.com/office/powerpoint/2010/main" val="3307706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nvPr>
        </p:nvSpPr>
        <p:spPr>
          <a:xfrm>
            <a:off x="515939" y="1262744"/>
            <a:ext cx="2455862" cy="4434794"/>
          </a:xfrm>
          <a:prstGeom prst="rect">
            <a:avLst/>
          </a:prstGeom>
        </p:spPr>
        <p:txBody>
          <a:bodyPr>
            <a:noAutofit/>
          </a:bodyPr>
          <a:lstStyle/>
          <a:p>
            <a:r>
              <a:rPr lang="en-US" sz="1600" b="1" dirty="0">
                <a:latin typeface="Century Gothic" panose="020B0502020202020204" pitchFamily="34" charset="0"/>
                <a:ea typeface="+mn-lt"/>
                <a:cs typeface="+mn-lt"/>
              </a:rPr>
              <a:t>Returns on a $6,000 investment that earned simple interest vs. compound interest, assuming each earns a hypothetical 7% rate of return</a:t>
            </a:r>
            <a:endParaRPr lang="en-US" sz="1800" b="1" dirty="0">
              <a:latin typeface="Century Gothic" panose="020B0502020202020204" pitchFamily="34" charset="0"/>
              <a:cs typeface="Calibri"/>
            </a:endParaRP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nvCxnSpPr>
        <p:spPr>
          <a:xfrm>
            <a:off x="3233056" y="1262744"/>
            <a:ext cx="0" cy="4702627"/>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12</a:t>
            </a:fld>
            <a:endParaRPr lang="en-US"/>
          </a:p>
        </p:txBody>
      </p:sp>
      <p:sp>
        <p:nvSpPr>
          <p:cNvPr id="4" name="Slide Number Placeholder 2">
            <a:extLst>
              <a:ext uri="{FF2B5EF4-FFF2-40B4-BE49-F238E27FC236}">
                <a16:creationId xmlns:a16="http://schemas.microsoft.com/office/drawing/2014/main" id="{B7BE58E6-32F2-74DD-8B4C-E6CBF23EBF01}"/>
              </a:ext>
            </a:extLst>
          </p:cNvPr>
          <p:cNvSpPr txBox="1">
            <a:spLocks/>
          </p:cNvSpPr>
          <p:nvPr/>
        </p:nvSpPr>
        <p:spPr>
          <a:xfrm>
            <a:off x="11131757" y="6451599"/>
            <a:ext cx="637909" cy="16914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DF98CC-160E-494C-8C3C-8CDC5FA257DE}" type="slidenum">
              <a:rPr lang="en-US" smtClean="0"/>
              <a:pPr/>
              <a:t>12</a:t>
            </a:fld>
            <a:endParaRPr lang="en-US"/>
          </a:p>
        </p:txBody>
      </p:sp>
      <p:sp>
        <p:nvSpPr>
          <p:cNvPr id="6" name="Slide Number Placeholder 2">
            <a:extLst>
              <a:ext uri="{FF2B5EF4-FFF2-40B4-BE49-F238E27FC236}">
                <a16:creationId xmlns:a16="http://schemas.microsoft.com/office/drawing/2014/main" id="{35CEA481-6C6A-C3BE-7D0C-CDFAD239F46A}"/>
              </a:ext>
            </a:extLst>
          </p:cNvPr>
          <p:cNvSpPr txBox="1">
            <a:spLocks/>
          </p:cNvSpPr>
          <p:nvPr/>
        </p:nvSpPr>
        <p:spPr>
          <a:xfrm>
            <a:off x="11131757" y="6451599"/>
            <a:ext cx="637909" cy="169141"/>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tx1"/>
                </a:solidFill>
                <a:latin typeface="Century Gothic" panose="020B0502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FDF98CC-160E-494C-8C3C-8CDC5FA257DE}" type="slidenum">
              <a:rPr lang="en-US" smtClean="0"/>
              <a:pPr/>
              <a:t>12</a:t>
            </a:fld>
            <a:endParaRPr lang="en-US"/>
          </a:p>
        </p:txBody>
      </p:sp>
      <p:pic>
        <p:nvPicPr>
          <p:cNvPr id="7" name="Content Placeholder 3" descr="Graph showing hypothetical simple interest vs compound interest returns.">
            <a:extLst>
              <a:ext uri="{FF2B5EF4-FFF2-40B4-BE49-F238E27FC236}">
                <a16:creationId xmlns:a16="http://schemas.microsoft.com/office/drawing/2014/main" id="{DA7285AE-C714-337C-961E-709311A668F1}"/>
              </a:ext>
            </a:extLst>
          </p:cNvPr>
          <p:cNvPicPr>
            <a:picLocks noChangeAspect="1"/>
          </p:cNvPicPr>
          <p:nvPr/>
        </p:nvPicPr>
        <p:blipFill>
          <a:blip r:embed="rId3"/>
          <a:stretch>
            <a:fillRect/>
          </a:stretch>
        </p:blipFill>
        <p:spPr>
          <a:xfrm>
            <a:off x="3546439" y="1509447"/>
            <a:ext cx="6515731" cy="4541317"/>
          </a:xfrm>
          <a:prstGeom prst="rect">
            <a:avLst/>
          </a:prstGeom>
        </p:spPr>
      </p:pic>
      <p:sp>
        <p:nvSpPr>
          <p:cNvPr id="8" name="Rectangle 7">
            <a:extLst>
              <a:ext uri="{FF2B5EF4-FFF2-40B4-BE49-F238E27FC236}">
                <a16:creationId xmlns:a16="http://schemas.microsoft.com/office/drawing/2014/main" id="{AE56DFD0-82F4-A2BD-B174-92B9C0421DFD}"/>
              </a:ext>
            </a:extLst>
          </p:cNvPr>
          <p:cNvSpPr/>
          <p:nvPr/>
        </p:nvSpPr>
        <p:spPr>
          <a:xfrm>
            <a:off x="5521114" y="2560338"/>
            <a:ext cx="1127746" cy="583006"/>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C042EB-15CF-82A5-9405-ED4B119DB5F6}"/>
              </a:ext>
            </a:extLst>
          </p:cNvPr>
          <p:cNvSpPr/>
          <p:nvPr/>
        </p:nvSpPr>
        <p:spPr>
          <a:xfrm>
            <a:off x="4450550" y="2959331"/>
            <a:ext cx="810022" cy="61257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45F2A3C-6200-D162-46DA-8DD625D3ADD7}"/>
              </a:ext>
            </a:extLst>
          </p:cNvPr>
          <p:cNvSpPr txBox="1"/>
          <p:nvPr/>
        </p:nvSpPr>
        <p:spPr>
          <a:xfrm>
            <a:off x="4202361" y="2927983"/>
            <a:ext cx="1366237" cy="744819"/>
          </a:xfrm>
          <a:prstGeom prst="rect">
            <a:avLst/>
          </a:prstGeom>
          <a:noFill/>
        </p:spPr>
        <p:txBody>
          <a:bodyPr wrap="square" rtlCol="0">
            <a:spAutoFit/>
          </a:bodyPr>
          <a:lstStyle/>
          <a:p>
            <a:pPr algn="ctr"/>
            <a:r>
              <a:rPr lang="en-US" sz="950" b="1" dirty="0">
                <a:latin typeface="Century Gothic" panose="020B0502020202020204" pitchFamily="34" charset="0"/>
              </a:rPr>
              <a:t>Simple interest</a:t>
            </a:r>
            <a:br>
              <a:rPr lang="en-US" sz="950" b="1" dirty="0">
                <a:latin typeface="Century Gothic" panose="020B0502020202020204" pitchFamily="34" charset="0"/>
              </a:rPr>
            </a:br>
            <a:r>
              <a:rPr lang="en-US" sz="950" dirty="0">
                <a:latin typeface="Century Gothic" panose="020B0502020202020204" pitchFamily="34" charset="0"/>
              </a:rPr>
              <a:t>is the money you</a:t>
            </a:r>
            <a:br>
              <a:rPr lang="en-US" sz="950" dirty="0">
                <a:latin typeface="Century Gothic" panose="020B0502020202020204" pitchFamily="34" charset="0"/>
              </a:rPr>
            </a:br>
            <a:r>
              <a:rPr lang="en-US" sz="950" dirty="0">
                <a:latin typeface="Century Gothic" panose="020B0502020202020204" pitchFamily="34" charset="0"/>
              </a:rPr>
              <a:t>earn on your initial</a:t>
            </a:r>
            <a:br>
              <a:rPr lang="en-US" sz="950" dirty="0">
                <a:latin typeface="Century Gothic" panose="020B0502020202020204" pitchFamily="34" charset="0"/>
              </a:rPr>
            </a:br>
            <a:r>
              <a:rPr lang="en-US" sz="950" dirty="0">
                <a:latin typeface="Century Gothic" panose="020B0502020202020204" pitchFamily="34" charset="0"/>
              </a:rPr>
              <a:t>investment</a:t>
            </a:r>
          </a:p>
        </p:txBody>
      </p:sp>
      <p:sp>
        <p:nvSpPr>
          <p:cNvPr id="12" name="TextBox 11">
            <a:extLst>
              <a:ext uri="{FF2B5EF4-FFF2-40B4-BE49-F238E27FC236}">
                <a16:creationId xmlns:a16="http://schemas.microsoft.com/office/drawing/2014/main" id="{E30EF190-34D2-DF65-3DCC-2358CE6AEFE5}"/>
              </a:ext>
            </a:extLst>
          </p:cNvPr>
          <p:cNvSpPr txBox="1"/>
          <p:nvPr/>
        </p:nvSpPr>
        <p:spPr>
          <a:xfrm>
            <a:off x="5406723" y="2503799"/>
            <a:ext cx="1590138" cy="744819"/>
          </a:xfrm>
          <a:prstGeom prst="rect">
            <a:avLst/>
          </a:prstGeom>
          <a:noFill/>
        </p:spPr>
        <p:txBody>
          <a:bodyPr wrap="square" rtlCol="0">
            <a:spAutoFit/>
          </a:bodyPr>
          <a:lstStyle/>
          <a:p>
            <a:pPr algn="ctr"/>
            <a:r>
              <a:rPr lang="en-US" sz="950" b="1" dirty="0">
                <a:latin typeface="Century Gothic" panose="020B0502020202020204" pitchFamily="34" charset="0"/>
              </a:rPr>
              <a:t>Compound growth </a:t>
            </a:r>
            <a:r>
              <a:rPr lang="en-US" sz="950" dirty="0">
                <a:latin typeface="Century Gothic" panose="020B0502020202020204" pitchFamily="34" charset="0"/>
              </a:rPr>
              <a:t>is</a:t>
            </a:r>
            <a:br>
              <a:rPr lang="en-US" sz="950" dirty="0">
                <a:latin typeface="Century Gothic" panose="020B0502020202020204" pitchFamily="34" charset="0"/>
              </a:rPr>
            </a:br>
            <a:r>
              <a:rPr lang="en-US" sz="950" dirty="0">
                <a:latin typeface="Century Gothic" panose="020B0502020202020204" pitchFamily="34" charset="0"/>
              </a:rPr>
              <a:t>what you earn on both</a:t>
            </a:r>
            <a:br>
              <a:rPr lang="en-US" sz="950" dirty="0">
                <a:latin typeface="Century Gothic" panose="020B0502020202020204" pitchFamily="34" charset="0"/>
              </a:rPr>
            </a:br>
            <a:r>
              <a:rPr lang="en-US" sz="950" dirty="0">
                <a:latin typeface="Century Gothic" panose="020B0502020202020204" pitchFamily="34" charset="0"/>
              </a:rPr>
              <a:t>your original investment</a:t>
            </a:r>
            <a:br>
              <a:rPr lang="en-US" sz="950" dirty="0">
                <a:latin typeface="Century Gothic" panose="020B0502020202020204" pitchFamily="34" charset="0"/>
              </a:rPr>
            </a:br>
            <a:r>
              <a:rPr lang="en-US" sz="950" dirty="0">
                <a:latin typeface="Century Gothic" panose="020B0502020202020204" pitchFamily="34" charset="0"/>
              </a:rPr>
              <a:t>and your simple interest</a:t>
            </a:r>
          </a:p>
        </p:txBody>
      </p:sp>
      <p:sp>
        <p:nvSpPr>
          <p:cNvPr id="13" name="TextBox 12">
            <a:extLst>
              <a:ext uri="{FF2B5EF4-FFF2-40B4-BE49-F238E27FC236}">
                <a16:creationId xmlns:a16="http://schemas.microsoft.com/office/drawing/2014/main" id="{7A1A5DFA-3554-E90E-6A49-2E198EA7ACFC}"/>
              </a:ext>
            </a:extLst>
          </p:cNvPr>
          <p:cNvSpPr txBox="1"/>
          <p:nvPr/>
        </p:nvSpPr>
        <p:spPr>
          <a:xfrm>
            <a:off x="4185198" y="2216923"/>
            <a:ext cx="2693052" cy="276999"/>
          </a:xfrm>
          <a:prstGeom prst="rect">
            <a:avLst/>
          </a:prstGeom>
          <a:solidFill>
            <a:schemeClr val="bg1"/>
          </a:solidFill>
        </p:spPr>
        <p:txBody>
          <a:bodyPr wrap="square" rtlCol="0">
            <a:spAutoFit/>
          </a:bodyPr>
          <a:lstStyle/>
          <a:p>
            <a:r>
              <a:rPr lang="en-US" sz="1200" b="1" dirty="0">
                <a:latin typeface="Century Gothic" panose="020B0502020202020204" pitchFamily="34" charset="0"/>
              </a:rPr>
              <a:t>ZOOM IN ON THE FIRST 5 YEARS</a:t>
            </a:r>
            <a:endParaRPr lang="en-US" sz="1200" dirty="0">
              <a:latin typeface="Century Gothic" panose="020B0502020202020204" pitchFamily="34" charset="0"/>
            </a:endParaRPr>
          </a:p>
        </p:txBody>
      </p:sp>
      <p:sp>
        <p:nvSpPr>
          <p:cNvPr id="14" name="TextBox 13">
            <a:extLst>
              <a:ext uri="{FF2B5EF4-FFF2-40B4-BE49-F238E27FC236}">
                <a16:creationId xmlns:a16="http://schemas.microsoft.com/office/drawing/2014/main" id="{C81D524F-A2EB-4C15-B6A0-FAC4F80B2544}"/>
              </a:ext>
            </a:extLst>
          </p:cNvPr>
          <p:cNvSpPr txBox="1"/>
          <p:nvPr/>
        </p:nvSpPr>
        <p:spPr>
          <a:xfrm>
            <a:off x="7505115" y="2376607"/>
            <a:ext cx="1328689" cy="677108"/>
          </a:xfrm>
          <a:prstGeom prst="rect">
            <a:avLst/>
          </a:prstGeom>
          <a:solidFill>
            <a:schemeClr val="bg1"/>
          </a:solidFill>
        </p:spPr>
        <p:txBody>
          <a:bodyPr wrap="square" rtlCol="0">
            <a:spAutoFit/>
          </a:bodyPr>
          <a:lstStyle/>
          <a:p>
            <a:pPr algn="ctr"/>
            <a:r>
              <a:rPr lang="en-US" sz="950" b="1" dirty="0">
                <a:latin typeface="Century Gothic" panose="020B0502020202020204" pitchFamily="34" charset="0"/>
              </a:rPr>
              <a:t>The longer you stay</a:t>
            </a:r>
            <a:br>
              <a:rPr lang="en-US" sz="950" b="1" dirty="0">
                <a:latin typeface="Century Gothic" panose="020B0502020202020204" pitchFamily="34" charset="0"/>
              </a:rPr>
            </a:br>
            <a:r>
              <a:rPr lang="en-US" sz="950" b="1" dirty="0">
                <a:latin typeface="Century Gothic" panose="020B0502020202020204" pitchFamily="34" charset="0"/>
              </a:rPr>
              <a:t>invested, the </a:t>
            </a:r>
            <a:br>
              <a:rPr lang="en-US" sz="950" b="1" dirty="0">
                <a:latin typeface="Century Gothic" panose="020B0502020202020204" pitchFamily="34" charset="0"/>
              </a:rPr>
            </a:br>
            <a:r>
              <a:rPr lang="en-US" sz="950" b="1" dirty="0">
                <a:latin typeface="Century Gothic" panose="020B0502020202020204" pitchFamily="34" charset="0"/>
              </a:rPr>
              <a:t>more powerful</a:t>
            </a:r>
            <a:br>
              <a:rPr lang="en-US" sz="950" b="1" dirty="0">
                <a:latin typeface="Century Gothic" panose="020B0502020202020204" pitchFamily="34" charset="0"/>
              </a:rPr>
            </a:br>
            <a:r>
              <a:rPr lang="en-US" sz="950" b="1" dirty="0">
                <a:latin typeface="Century Gothic" panose="020B0502020202020204" pitchFamily="34" charset="0"/>
              </a:rPr>
              <a:t>compounding is.</a:t>
            </a:r>
            <a:endParaRPr lang="en-US" sz="950" dirty="0">
              <a:latin typeface="Century Gothic" panose="020B0502020202020204" pitchFamily="34" charset="0"/>
            </a:endParaRPr>
          </a:p>
        </p:txBody>
      </p:sp>
      <p:sp>
        <p:nvSpPr>
          <p:cNvPr id="15" name="TextBox 14">
            <a:extLst>
              <a:ext uri="{FF2B5EF4-FFF2-40B4-BE49-F238E27FC236}">
                <a16:creationId xmlns:a16="http://schemas.microsoft.com/office/drawing/2014/main" id="{2AE02CD7-8ED0-3180-3FAA-4D7E497453B3}"/>
              </a:ext>
            </a:extLst>
          </p:cNvPr>
          <p:cNvSpPr txBox="1"/>
          <p:nvPr/>
        </p:nvSpPr>
        <p:spPr>
          <a:xfrm>
            <a:off x="9535337" y="2249240"/>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$100,000</a:t>
            </a:r>
          </a:p>
        </p:txBody>
      </p:sp>
      <p:sp>
        <p:nvSpPr>
          <p:cNvPr id="16" name="TextBox 15">
            <a:extLst>
              <a:ext uri="{FF2B5EF4-FFF2-40B4-BE49-F238E27FC236}">
                <a16:creationId xmlns:a16="http://schemas.microsoft.com/office/drawing/2014/main" id="{6A9EF2FD-46F3-AF84-3B47-1095BE817D2B}"/>
              </a:ext>
            </a:extLst>
          </p:cNvPr>
          <p:cNvSpPr txBox="1"/>
          <p:nvPr/>
        </p:nvSpPr>
        <p:spPr>
          <a:xfrm>
            <a:off x="9535337" y="2900029"/>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$80,000</a:t>
            </a:r>
          </a:p>
        </p:txBody>
      </p:sp>
      <p:sp>
        <p:nvSpPr>
          <p:cNvPr id="17" name="TextBox 16">
            <a:extLst>
              <a:ext uri="{FF2B5EF4-FFF2-40B4-BE49-F238E27FC236}">
                <a16:creationId xmlns:a16="http://schemas.microsoft.com/office/drawing/2014/main" id="{0E46C70F-E950-4E3E-0C80-A4C44DE8E870}"/>
              </a:ext>
            </a:extLst>
          </p:cNvPr>
          <p:cNvSpPr txBox="1"/>
          <p:nvPr/>
        </p:nvSpPr>
        <p:spPr>
          <a:xfrm>
            <a:off x="9535337" y="3558114"/>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$60,000</a:t>
            </a:r>
          </a:p>
        </p:txBody>
      </p:sp>
      <p:sp>
        <p:nvSpPr>
          <p:cNvPr id="18" name="TextBox 17">
            <a:extLst>
              <a:ext uri="{FF2B5EF4-FFF2-40B4-BE49-F238E27FC236}">
                <a16:creationId xmlns:a16="http://schemas.microsoft.com/office/drawing/2014/main" id="{304F4D0F-9B5E-4226-EC85-881B82251F18}"/>
              </a:ext>
            </a:extLst>
          </p:cNvPr>
          <p:cNvSpPr txBox="1"/>
          <p:nvPr/>
        </p:nvSpPr>
        <p:spPr>
          <a:xfrm>
            <a:off x="9535337" y="4192427"/>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$40,000</a:t>
            </a:r>
          </a:p>
        </p:txBody>
      </p:sp>
      <p:sp>
        <p:nvSpPr>
          <p:cNvPr id="19" name="TextBox 18">
            <a:extLst>
              <a:ext uri="{FF2B5EF4-FFF2-40B4-BE49-F238E27FC236}">
                <a16:creationId xmlns:a16="http://schemas.microsoft.com/office/drawing/2014/main" id="{FF423AF9-A8FE-C518-CA4A-DC96EB63E287}"/>
              </a:ext>
            </a:extLst>
          </p:cNvPr>
          <p:cNvSpPr txBox="1"/>
          <p:nvPr/>
        </p:nvSpPr>
        <p:spPr>
          <a:xfrm>
            <a:off x="9535337" y="4851454"/>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$20,000</a:t>
            </a:r>
          </a:p>
        </p:txBody>
      </p:sp>
      <p:sp>
        <p:nvSpPr>
          <p:cNvPr id="20" name="TextBox 19">
            <a:extLst>
              <a:ext uri="{FF2B5EF4-FFF2-40B4-BE49-F238E27FC236}">
                <a16:creationId xmlns:a16="http://schemas.microsoft.com/office/drawing/2014/main" id="{AC32D3B3-71B3-64DA-8772-32E21C7D6977}"/>
              </a:ext>
            </a:extLst>
          </p:cNvPr>
          <p:cNvSpPr txBox="1"/>
          <p:nvPr/>
        </p:nvSpPr>
        <p:spPr>
          <a:xfrm>
            <a:off x="9535337" y="5502243"/>
            <a:ext cx="1258619" cy="270843"/>
          </a:xfrm>
          <a:prstGeom prst="rect">
            <a:avLst/>
          </a:prstGeom>
          <a:solidFill>
            <a:schemeClr val="bg1"/>
          </a:solidFill>
        </p:spPr>
        <p:txBody>
          <a:bodyPr wrap="square" rtlCol="0">
            <a:spAutoFit/>
          </a:bodyPr>
          <a:lstStyle/>
          <a:p>
            <a:r>
              <a:rPr lang="en-US" sz="1000" dirty="0">
                <a:latin typeface="Century Gothic" panose="020B0502020202020204" pitchFamily="34" charset="0"/>
              </a:rPr>
              <a:t>0</a:t>
            </a:r>
          </a:p>
        </p:txBody>
      </p:sp>
      <p:sp>
        <p:nvSpPr>
          <p:cNvPr id="21" name="TextBox 20">
            <a:extLst>
              <a:ext uri="{FF2B5EF4-FFF2-40B4-BE49-F238E27FC236}">
                <a16:creationId xmlns:a16="http://schemas.microsoft.com/office/drawing/2014/main" id="{940EFE3E-F6BB-03DA-27C3-2DB6300CE16F}"/>
              </a:ext>
            </a:extLst>
          </p:cNvPr>
          <p:cNvSpPr txBox="1"/>
          <p:nvPr/>
        </p:nvSpPr>
        <p:spPr>
          <a:xfrm>
            <a:off x="3744766" y="5695895"/>
            <a:ext cx="539138" cy="270843"/>
          </a:xfrm>
          <a:prstGeom prst="rect">
            <a:avLst/>
          </a:prstGeom>
          <a:solidFill>
            <a:schemeClr val="bg1"/>
          </a:solidFill>
        </p:spPr>
        <p:txBody>
          <a:bodyPr wrap="square" rtlCol="0">
            <a:spAutoFit/>
          </a:bodyPr>
          <a:lstStyle/>
          <a:p>
            <a:r>
              <a:rPr lang="en-US" sz="1000" b="1" dirty="0">
                <a:latin typeface="Century Gothic" panose="020B0502020202020204" pitchFamily="34" charset="0"/>
              </a:rPr>
              <a:t>YEAR</a:t>
            </a:r>
          </a:p>
        </p:txBody>
      </p:sp>
      <p:sp>
        <p:nvSpPr>
          <p:cNvPr id="22" name="TextBox 21">
            <a:extLst>
              <a:ext uri="{FF2B5EF4-FFF2-40B4-BE49-F238E27FC236}">
                <a16:creationId xmlns:a16="http://schemas.microsoft.com/office/drawing/2014/main" id="{41A816F1-F473-B276-FF0F-1051B7CA910E}"/>
              </a:ext>
            </a:extLst>
          </p:cNvPr>
          <p:cNvSpPr txBox="1"/>
          <p:nvPr/>
        </p:nvSpPr>
        <p:spPr>
          <a:xfrm>
            <a:off x="4302908" y="5696681"/>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5</a:t>
            </a:r>
          </a:p>
        </p:txBody>
      </p:sp>
      <p:sp>
        <p:nvSpPr>
          <p:cNvPr id="23" name="TextBox 22">
            <a:extLst>
              <a:ext uri="{FF2B5EF4-FFF2-40B4-BE49-F238E27FC236}">
                <a16:creationId xmlns:a16="http://schemas.microsoft.com/office/drawing/2014/main" id="{43E9C410-D533-FC34-BE7E-2EB50CBA240F}"/>
              </a:ext>
            </a:extLst>
          </p:cNvPr>
          <p:cNvSpPr txBox="1"/>
          <p:nvPr/>
        </p:nvSpPr>
        <p:spPr>
          <a:xfrm>
            <a:off x="4970476"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10</a:t>
            </a:r>
          </a:p>
        </p:txBody>
      </p:sp>
      <p:sp>
        <p:nvSpPr>
          <p:cNvPr id="24" name="TextBox 23">
            <a:extLst>
              <a:ext uri="{FF2B5EF4-FFF2-40B4-BE49-F238E27FC236}">
                <a16:creationId xmlns:a16="http://schemas.microsoft.com/office/drawing/2014/main" id="{93AC1125-E9C7-F5D4-DA21-3BC12419DEC6}"/>
              </a:ext>
            </a:extLst>
          </p:cNvPr>
          <p:cNvSpPr txBox="1"/>
          <p:nvPr/>
        </p:nvSpPr>
        <p:spPr>
          <a:xfrm>
            <a:off x="5643654"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15</a:t>
            </a:r>
          </a:p>
        </p:txBody>
      </p:sp>
      <p:sp>
        <p:nvSpPr>
          <p:cNvPr id="25" name="TextBox 24">
            <a:extLst>
              <a:ext uri="{FF2B5EF4-FFF2-40B4-BE49-F238E27FC236}">
                <a16:creationId xmlns:a16="http://schemas.microsoft.com/office/drawing/2014/main" id="{73AF245D-8DFF-077B-E52F-5B1D534F1C9D}"/>
              </a:ext>
            </a:extLst>
          </p:cNvPr>
          <p:cNvSpPr txBox="1"/>
          <p:nvPr/>
        </p:nvSpPr>
        <p:spPr>
          <a:xfrm>
            <a:off x="6311222"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20</a:t>
            </a:r>
          </a:p>
        </p:txBody>
      </p:sp>
      <p:sp>
        <p:nvSpPr>
          <p:cNvPr id="26" name="TextBox 25">
            <a:extLst>
              <a:ext uri="{FF2B5EF4-FFF2-40B4-BE49-F238E27FC236}">
                <a16:creationId xmlns:a16="http://schemas.microsoft.com/office/drawing/2014/main" id="{FCF81E9E-F43E-30CC-8AAF-DE0D5F76B9A9}"/>
              </a:ext>
            </a:extLst>
          </p:cNvPr>
          <p:cNvSpPr txBox="1"/>
          <p:nvPr/>
        </p:nvSpPr>
        <p:spPr>
          <a:xfrm>
            <a:off x="6990010"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25</a:t>
            </a:r>
          </a:p>
        </p:txBody>
      </p:sp>
      <p:sp>
        <p:nvSpPr>
          <p:cNvPr id="27" name="TextBox 26">
            <a:extLst>
              <a:ext uri="{FF2B5EF4-FFF2-40B4-BE49-F238E27FC236}">
                <a16:creationId xmlns:a16="http://schemas.microsoft.com/office/drawing/2014/main" id="{A9A2040B-F32C-4A7E-CDC5-D46A4EBCDE45}"/>
              </a:ext>
            </a:extLst>
          </p:cNvPr>
          <p:cNvSpPr txBox="1"/>
          <p:nvPr/>
        </p:nvSpPr>
        <p:spPr>
          <a:xfrm>
            <a:off x="7663188"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30</a:t>
            </a:r>
          </a:p>
        </p:txBody>
      </p:sp>
      <p:sp>
        <p:nvSpPr>
          <p:cNvPr id="28" name="TextBox 27">
            <a:extLst>
              <a:ext uri="{FF2B5EF4-FFF2-40B4-BE49-F238E27FC236}">
                <a16:creationId xmlns:a16="http://schemas.microsoft.com/office/drawing/2014/main" id="{5BFBE417-3692-C9B2-444F-142FC976E887}"/>
              </a:ext>
            </a:extLst>
          </p:cNvPr>
          <p:cNvSpPr txBox="1"/>
          <p:nvPr/>
        </p:nvSpPr>
        <p:spPr>
          <a:xfrm>
            <a:off x="8325146"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35</a:t>
            </a:r>
          </a:p>
        </p:txBody>
      </p:sp>
      <p:sp>
        <p:nvSpPr>
          <p:cNvPr id="29" name="TextBox 28">
            <a:extLst>
              <a:ext uri="{FF2B5EF4-FFF2-40B4-BE49-F238E27FC236}">
                <a16:creationId xmlns:a16="http://schemas.microsoft.com/office/drawing/2014/main" id="{60D66F51-0CCB-C598-4957-47A186081BC8}"/>
              </a:ext>
            </a:extLst>
          </p:cNvPr>
          <p:cNvSpPr txBox="1"/>
          <p:nvPr/>
        </p:nvSpPr>
        <p:spPr>
          <a:xfrm>
            <a:off x="8998324" y="5695562"/>
            <a:ext cx="539138" cy="270843"/>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40</a:t>
            </a:r>
          </a:p>
        </p:txBody>
      </p:sp>
      <p:sp>
        <p:nvSpPr>
          <p:cNvPr id="30" name="TextBox 29">
            <a:extLst>
              <a:ext uri="{FF2B5EF4-FFF2-40B4-BE49-F238E27FC236}">
                <a16:creationId xmlns:a16="http://schemas.microsoft.com/office/drawing/2014/main" id="{3136655A-E989-B741-B8C0-6F1D62DA8746}"/>
              </a:ext>
            </a:extLst>
          </p:cNvPr>
          <p:cNvSpPr txBox="1"/>
          <p:nvPr/>
        </p:nvSpPr>
        <p:spPr>
          <a:xfrm>
            <a:off x="7831386" y="4503727"/>
            <a:ext cx="1322591" cy="270843"/>
          </a:xfrm>
          <a:prstGeom prst="rect">
            <a:avLst/>
          </a:prstGeom>
          <a:solidFill>
            <a:srgbClr val="CEDECC"/>
          </a:solidFill>
        </p:spPr>
        <p:txBody>
          <a:bodyPr wrap="square" rtlCol="0">
            <a:spAutoFit/>
          </a:bodyPr>
          <a:lstStyle/>
          <a:p>
            <a:pPr algn="r"/>
            <a:r>
              <a:rPr lang="en-US" sz="950" b="1" dirty="0">
                <a:latin typeface="Century Gothic" panose="020B0502020202020204" pitchFamily="34" charset="0"/>
              </a:rPr>
              <a:t>Compound interest</a:t>
            </a:r>
          </a:p>
        </p:txBody>
      </p:sp>
      <p:sp>
        <p:nvSpPr>
          <p:cNvPr id="31" name="TextBox 30">
            <a:extLst>
              <a:ext uri="{FF2B5EF4-FFF2-40B4-BE49-F238E27FC236}">
                <a16:creationId xmlns:a16="http://schemas.microsoft.com/office/drawing/2014/main" id="{958EC687-11A0-5ABC-14EF-12942DD35FB4}"/>
              </a:ext>
            </a:extLst>
          </p:cNvPr>
          <p:cNvSpPr txBox="1"/>
          <p:nvPr/>
        </p:nvSpPr>
        <p:spPr>
          <a:xfrm>
            <a:off x="7839110" y="5101614"/>
            <a:ext cx="1322591" cy="270843"/>
          </a:xfrm>
          <a:prstGeom prst="rect">
            <a:avLst/>
          </a:prstGeom>
          <a:solidFill>
            <a:srgbClr val="F1F4D4"/>
          </a:solidFill>
        </p:spPr>
        <p:txBody>
          <a:bodyPr wrap="square" rtlCol="0">
            <a:spAutoFit/>
          </a:bodyPr>
          <a:lstStyle/>
          <a:p>
            <a:pPr algn="r"/>
            <a:r>
              <a:rPr lang="en-US" sz="950" b="1" dirty="0">
                <a:latin typeface="Century Gothic" panose="020B0502020202020204" pitchFamily="34" charset="0"/>
              </a:rPr>
              <a:t>Simple interest</a:t>
            </a:r>
          </a:p>
        </p:txBody>
      </p:sp>
      <p:sp>
        <p:nvSpPr>
          <p:cNvPr id="32" name="Rectangle 31">
            <a:extLst>
              <a:ext uri="{FF2B5EF4-FFF2-40B4-BE49-F238E27FC236}">
                <a16:creationId xmlns:a16="http://schemas.microsoft.com/office/drawing/2014/main" id="{839C3684-8D62-580B-E0F5-B2B2B016F731}"/>
              </a:ext>
            </a:extLst>
          </p:cNvPr>
          <p:cNvSpPr/>
          <p:nvPr/>
        </p:nvSpPr>
        <p:spPr>
          <a:xfrm>
            <a:off x="8212868" y="5473979"/>
            <a:ext cx="959275" cy="170661"/>
          </a:xfrm>
          <a:prstGeom prst="rect">
            <a:avLst/>
          </a:prstGeom>
          <a:solidFill>
            <a:srgbClr val="D4E1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22F91404-AD01-2BA4-0850-08AF22CB5910}"/>
              </a:ext>
            </a:extLst>
          </p:cNvPr>
          <p:cNvSpPr txBox="1"/>
          <p:nvPr/>
        </p:nvSpPr>
        <p:spPr>
          <a:xfrm>
            <a:off x="7868747" y="5420175"/>
            <a:ext cx="1322591" cy="270843"/>
          </a:xfrm>
          <a:prstGeom prst="rect">
            <a:avLst/>
          </a:prstGeom>
          <a:noFill/>
        </p:spPr>
        <p:txBody>
          <a:bodyPr wrap="square" rtlCol="0">
            <a:spAutoFit/>
          </a:bodyPr>
          <a:lstStyle/>
          <a:p>
            <a:pPr algn="r"/>
            <a:r>
              <a:rPr lang="en-US" sz="950" b="1" dirty="0">
                <a:latin typeface="Century Gothic" panose="020B0502020202020204" pitchFamily="34" charset="0"/>
              </a:rPr>
              <a:t>Initial investment</a:t>
            </a:r>
          </a:p>
        </p:txBody>
      </p:sp>
      <p:sp>
        <p:nvSpPr>
          <p:cNvPr id="34" name="TextBox 33">
            <a:extLst>
              <a:ext uri="{FF2B5EF4-FFF2-40B4-BE49-F238E27FC236}">
                <a16:creationId xmlns:a16="http://schemas.microsoft.com/office/drawing/2014/main" id="{B40B15C3-B992-5758-51A3-20CA26C6C0CA}"/>
              </a:ext>
            </a:extLst>
          </p:cNvPr>
          <p:cNvSpPr txBox="1"/>
          <p:nvPr/>
        </p:nvSpPr>
        <p:spPr>
          <a:xfrm>
            <a:off x="3529224" y="1204561"/>
            <a:ext cx="7992894" cy="956672"/>
          </a:xfrm>
          <a:prstGeom prst="rect">
            <a:avLst/>
          </a:prstGeom>
          <a:solidFill>
            <a:schemeClr val="bg1"/>
          </a:solidFill>
        </p:spPr>
        <p:txBody>
          <a:bodyPr wrap="none" rtlCol="0">
            <a:spAutoFit/>
          </a:bodyPr>
          <a:lstStyle/>
          <a:p>
            <a:pPr>
              <a:spcAft>
                <a:spcPts val="500"/>
              </a:spcAft>
            </a:pPr>
            <a:r>
              <a:rPr lang="en-US" sz="1600" dirty="0">
                <a:solidFill>
                  <a:srgbClr val="205885"/>
                </a:solidFill>
                <a:latin typeface="Century Gothic" panose="020B0502020202020204" pitchFamily="34" charset="0"/>
              </a:rPr>
              <a:t>The power of </a:t>
            </a:r>
            <a:r>
              <a:rPr lang="en-US" sz="1600" b="1" dirty="0">
                <a:solidFill>
                  <a:srgbClr val="205885"/>
                </a:solidFill>
                <a:latin typeface="Century Gothic" panose="020B0502020202020204" pitchFamily="34" charset="0"/>
              </a:rPr>
              <a:t>compounding</a:t>
            </a:r>
          </a:p>
          <a:p>
            <a:r>
              <a:rPr lang="en-US" sz="1200" dirty="0">
                <a:latin typeface="Century Gothic" panose="020B0502020202020204" pitchFamily="34" charset="0"/>
              </a:rPr>
              <a:t>Compounding growth supercharges your savings, and it is especially powerful if you have a long time to</a:t>
            </a:r>
            <a:br>
              <a:rPr lang="en-US" sz="1200" dirty="0">
                <a:latin typeface="Century Gothic" panose="020B0502020202020204" pitchFamily="34" charset="0"/>
              </a:rPr>
            </a:br>
            <a:r>
              <a:rPr lang="en-US" sz="1200" dirty="0">
                <a:latin typeface="Century Gothic" panose="020B0502020202020204" pitchFamily="34" charset="0"/>
              </a:rPr>
              <a:t>stay invested. A single investment of $6,000 can grow approximately $90,000 after 40 years thanks to </a:t>
            </a:r>
            <a:br>
              <a:rPr lang="en-US" sz="1200" dirty="0">
                <a:latin typeface="Century Gothic" panose="020B0502020202020204" pitchFamily="34" charset="0"/>
              </a:rPr>
            </a:br>
            <a:r>
              <a:rPr lang="en-US" sz="1200" dirty="0">
                <a:latin typeface="Century Gothic" panose="020B0502020202020204" pitchFamily="34" charset="0"/>
              </a:rPr>
              <a:t>potential power of compounding growth–earning money on the money you earn.</a:t>
            </a:r>
          </a:p>
        </p:txBody>
      </p:sp>
      <p:sp>
        <p:nvSpPr>
          <p:cNvPr id="5" name="TextBox 4">
            <a:extLst>
              <a:ext uri="{FF2B5EF4-FFF2-40B4-BE49-F238E27FC236}">
                <a16:creationId xmlns:a16="http://schemas.microsoft.com/office/drawing/2014/main" id="{FDCA9460-B378-6294-6B85-66985E0E7DB4}"/>
              </a:ext>
            </a:extLst>
          </p:cNvPr>
          <p:cNvSpPr txBox="1"/>
          <p:nvPr/>
        </p:nvSpPr>
        <p:spPr>
          <a:xfrm>
            <a:off x="2470068" y="6451599"/>
            <a:ext cx="3935693" cy="230832"/>
          </a:xfrm>
          <a:prstGeom prst="rect">
            <a:avLst/>
          </a:prstGeom>
          <a:noFill/>
        </p:spPr>
        <p:txBody>
          <a:bodyPr wrap="none" rtlCol="0">
            <a:spAutoFit/>
          </a:bodyPr>
          <a:lstStyle/>
          <a:p>
            <a:r>
              <a:rPr lang="en-CA" sz="900" b="0" i="0" u="none" strike="noStrike" dirty="0">
                <a:solidFill>
                  <a:srgbClr val="222222"/>
                </a:solidFill>
                <a:effectLst/>
                <a:highlight>
                  <a:srgbClr val="FFFFFF"/>
                </a:highlight>
                <a:latin typeface="Century Gothic" panose="020B0502020202020204" pitchFamily="34" charset="0"/>
              </a:rPr>
              <a:t>© 2024 FIDELITY INVESTMENTS CANADA ULC            </a:t>
            </a:r>
            <a:r>
              <a:rPr lang="en-CA" sz="900" b="0" i="0" u="none" strike="noStrike" dirty="0">
                <a:solidFill>
                  <a:srgbClr val="545454"/>
                </a:solidFill>
                <a:effectLst/>
                <a:latin typeface="Century Gothic" panose="020B0502020202020204" pitchFamily="34" charset="0"/>
              </a:rPr>
              <a:t>1809161-v2024412</a:t>
            </a:r>
            <a:endParaRPr lang="en-US" sz="900" dirty="0">
              <a:latin typeface="Century Gothic" panose="020B0502020202020204" pitchFamily="34" charset="0"/>
            </a:endParaRPr>
          </a:p>
        </p:txBody>
      </p:sp>
    </p:spTree>
    <p:extLst>
      <p:ext uri="{BB962C8B-B14F-4D97-AF65-F5344CB8AC3E}">
        <p14:creationId xmlns:p14="http://schemas.microsoft.com/office/powerpoint/2010/main" val="3735336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843538-70D0-F1AC-0386-1E74CF064B6A}"/>
              </a:ext>
            </a:extLst>
          </p:cNvPr>
          <p:cNvSpPr>
            <a:spLocks noGrp="1"/>
          </p:cNvSpPr>
          <p:nvPr>
            <p:ph type="ctrTitle"/>
          </p:nvPr>
        </p:nvSpPr>
        <p:spPr/>
        <p:txBody>
          <a:bodyPr/>
          <a:lstStyle/>
          <a:p>
            <a:r>
              <a:rPr lang="en-US" sz="3200" dirty="0">
                <a:cs typeface="Calibri Light"/>
              </a:rPr>
              <a:t>What is compound interest?</a:t>
            </a:r>
            <a:endParaRPr lang="en-US" dirty="0"/>
          </a:p>
        </p:txBody>
      </p:sp>
      <p:sp>
        <p:nvSpPr>
          <p:cNvPr id="4" name="Slide Number Placeholder 3">
            <a:extLst>
              <a:ext uri="{FF2B5EF4-FFF2-40B4-BE49-F238E27FC236}">
                <a16:creationId xmlns:a16="http://schemas.microsoft.com/office/drawing/2014/main" id="{2940E560-B7CD-DB96-4B8D-6FA9F9E7D8EB}"/>
              </a:ext>
            </a:extLst>
          </p:cNvPr>
          <p:cNvSpPr>
            <a:spLocks noGrp="1"/>
          </p:cNvSpPr>
          <p:nvPr>
            <p:ph type="sldNum" sz="quarter" idx="12"/>
          </p:nvPr>
        </p:nvSpPr>
        <p:spPr/>
        <p:txBody>
          <a:bodyPr/>
          <a:lstStyle/>
          <a:p>
            <a:fld id="{DFDF98CC-160E-494C-8C3C-8CDC5FA257DE}" type="slidenum">
              <a:rPr lang="en-US" smtClean="0"/>
              <a:t>2</a:t>
            </a:fld>
            <a:endParaRPr lang="en-US" dirty="0"/>
          </a:p>
        </p:txBody>
      </p:sp>
      <p:sp>
        <p:nvSpPr>
          <p:cNvPr id="7" name="TextBox 6">
            <a:extLst>
              <a:ext uri="{FF2B5EF4-FFF2-40B4-BE49-F238E27FC236}">
                <a16:creationId xmlns:a16="http://schemas.microsoft.com/office/drawing/2014/main" id="{7D71D4A0-D577-702B-5F93-C2F4FDE0C321}"/>
              </a:ext>
            </a:extLst>
          </p:cNvPr>
          <p:cNvSpPr txBox="1"/>
          <p:nvPr/>
        </p:nvSpPr>
        <p:spPr>
          <a:xfrm>
            <a:off x="517870" y="2647201"/>
            <a:ext cx="6786445" cy="2785378"/>
          </a:xfrm>
          <a:prstGeom prst="rect">
            <a:avLst/>
          </a:prstGeom>
          <a:noFill/>
        </p:spPr>
        <p:txBody>
          <a:bodyPr wrap="square">
            <a:spAutoFit/>
          </a:bodyPr>
          <a:lstStyle/>
          <a:p>
            <a:pPr marL="0" indent="0">
              <a:buNone/>
            </a:pPr>
            <a:r>
              <a:rPr lang="en-US" sz="2500" dirty="0">
                <a:solidFill>
                  <a:srgbClr val="333F48"/>
                </a:solidFill>
                <a:latin typeface="Century Gothic" panose="020B0502020202020204" pitchFamily="34" charset="0"/>
                <a:ea typeface="+mn-lt"/>
                <a:cs typeface="+mn-lt"/>
              </a:rPr>
              <a:t>Compound interest is earned when the interest you earn in a savings or investment account earns interest of its own.  With compound interest, you earn interest on both your initial balance – called  the principal </a:t>
            </a:r>
            <a:r>
              <a:rPr lang="en-US" sz="2500" dirty="0">
                <a:solidFill>
                  <a:srgbClr val="333F48"/>
                </a:solidFill>
                <a:latin typeface="Century Gothic" panose="020B0502020202020204" pitchFamily="34" charset="0"/>
              </a:rPr>
              <a:t>– </a:t>
            </a:r>
            <a:r>
              <a:rPr lang="en-US" sz="2500" dirty="0">
                <a:solidFill>
                  <a:srgbClr val="333F48"/>
                </a:solidFill>
                <a:latin typeface="Century Gothic" panose="020B0502020202020204" pitchFamily="34" charset="0"/>
                <a:ea typeface="+mn-lt"/>
                <a:cs typeface="+mn-lt"/>
              </a:rPr>
              <a:t>and the interest that’s added to the balance over time. </a:t>
            </a:r>
            <a:endParaRPr lang="en-US" sz="2500" dirty="0">
              <a:solidFill>
                <a:srgbClr val="333F48"/>
              </a:solidFill>
              <a:latin typeface="Century Gothic" panose="020B0502020202020204" pitchFamily="34" charset="0"/>
              <a:cs typeface="Calibri"/>
            </a:endParaRPr>
          </a:p>
        </p:txBody>
      </p:sp>
      <p:sp>
        <p:nvSpPr>
          <p:cNvPr id="8" name="Oval 7">
            <a:extLst>
              <a:ext uri="{FF2B5EF4-FFF2-40B4-BE49-F238E27FC236}">
                <a16:creationId xmlns:a16="http://schemas.microsoft.com/office/drawing/2014/main" id="{30732D43-980D-FCC6-A49E-0E7890D725B1}"/>
              </a:ext>
            </a:extLst>
          </p:cNvPr>
          <p:cNvSpPr/>
          <p:nvPr/>
        </p:nvSpPr>
        <p:spPr>
          <a:xfrm>
            <a:off x="7880103" y="2478501"/>
            <a:ext cx="3122779" cy="3122779"/>
          </a:xfrm>
          <a:prstGeom prst="ellipse">
            <a:avLst/>
          </a:prstGeom>
          <a:solidFill>
            <a:srgbClr val="2058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205885"/>
              </a:solidFill>
            </a:endParaRPr>
          </a:p>
        </p:txBody>
      </p:sp>
      <p:pic>
        <p:nvPicPr>
          <p:cNvPr id="2" name="Picture 1">
            <a:extLst>
              <a:ext uri="{FF2B5EF4-FFF2-40B4-BE49-F238E27FC236}">
                <a16:creationId xmlns:a16="http://schemas.microsoft.com/office/drawing/2014/main" id="{FB456D6B-98DD-1E05-9F81-82C8464F69B6}"/>
              </a:ext>
            </a:extLst>
          </p:cNvPr>
          <p:cNvPicPr>
            <a:picLocks noChangeAspect="1"/>
          </p:cNvPicPr>
          <p:nvPr/>
        </p:nvPicPr>
        <p:blipFill>
          <a:blip r:embed="rId2"/>
          <a:stretch>
            <a:fillRect/>
          </a:stretch>
        </p:blipFill>
        <p:spPr>
          <a:xfrm>
            <a:off x="8603292" y="3158146"/>
            <a:ext cx="1719943" cy="1719943"/>
          </a:xfrm>
          <a:prstGeom prst="rect">
            <a:avLst/>
          </a:prstGeom>
        </p:spPr>
      </p:pic>
    </p:spTree>
    <p:extLst>
      <p:ext uri="{BB962C8B-B14F-4D97-AF65-F5344CB8AC3E}">
        <p14:creationId xmlns:p14="http://schemas.microsoft.com/office/powerpoint/2010/main" val="37882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en-US" dirty="0">
                <a:cs typeface="Calibri Light"/>
              </a:rPr>
              <a:t>Simple and compound interest formulas</a:t>
            </a:r>
            <a:endParaRPr lang="en-US" dirty="0"/>
          </a:p>
        </p:txBody>
      </p:sp>
      <p:sp>
        <p:nvSpPr>
          <p:cNvPr id="2" name="Text Placeholder 1">
            <a:extLst>
              <a:ext uri="{FF2B5EF4-FFF2-40B4-BE49-F238E27FC236}">
                <a16:creationId xmlns:a16="http://schemas.microsoft.com/office/drawing/2014/main" id="{BFC3CFD0-1E39-D366-3887-C18CCFD5571D}"/>
              </a:ext>
            </a:extLst>
          </p:cNvPr>
          <p:cNvSpPr>
            <a:spLocks noGrp="1"/>
          </p:cNvSpPr>
          <p:nvPr>
            <p:ph type="body" idx="4294967295"/>
          </p:nvPr>
        </p:nvSpPr>
        <p:spPr>
          <a:xfrm>
            <a:off x="515938" y="2116140"/>
            <a:ext cx="4709197" cy="3581397"/>
          </a:xfrm>
          <a:prstGeom prst="rect">
            <a:avLst/>
          </a:prstGeom>
        </p:spPr>
        <p:txBody>
          <a:bodyPr>
            <a:noAutofit/>
          </a:bodyPr>
          <a:lstStyle/>
          <a:p>
            <a:pPr marL="0" indent="0">
              <a:buNone/>
            </a:pPr>
            <a:r>
              <a:rPr lang="en-US" sz="1600" dirty="0">
                <a:latin typeface="Century Gothic" panose="020B0502020202020204" pitchFamily="34" charset="0"/>
                <a:cs typeface="Calibri"/>
              </a:rPr>
              <a:t>Compound interest occurs when interest is added to the principal, so the interest that has been added also itself earns interest.</a:t>
            </a:r>
          </a:p>
          <a:p>
            <a:pPr marL="0" indent="0">
              <a:buNone/>
            </a:pPr>
            <a:r>
              <a:rPr lang="en-US" sz="1600" dirty="0">
                <a:latin typeface="Century Gothic" panose="020B0502020202020204" pitchFamily="34" charset="0"/>
                <a:cs typeface="Calibri"/>
              </a:rPr>
              <a:t>Compound interest formula:</a:t>
            </a:r>
          </a:p>
          <a:p>
            <a:pPr marL="0" indent="0">
              <a:buNone/>
            </a:pPr>
            <a:r>
              <a:rPr lang="en-US" sz="1600" dirty="0">
                <a:latin typeface="Century Gothic" panose="020B0502020202020204" pitchFamily="34" charset="0"/>
                <a:ea typeface="+mn-lt"/>
                <a:cs typeface="Arial"/>
              </a:rPr>
              <a:t>Future Value (FV) = P(1 + r/n)</a:t>
            </a:r>
            <a:r>
              <a:rPr lang="en-US" sz="1600" baseline="30000" dirty="0" err="1">
                <a:latin typeface="Century Gothic" panose="020B0502020202020204" pitchFamily="34" charset="0"/>
                <a:ea typeface="+mn-lt"/>
                <a:cs typeface="Arial"/>
              </a:rPr>
              <a:t>nt</a:t>
            </a:r>
            <a:endParaRPr lang="en-US" sz="1600" dirty="0">
              <a:latin typeface="Century Gothic" panose="020B0502020202020204" pitchFamily="34" charset="0"/>
              <a:ea typeface="+mn-lt"/>
              <a:cs typeface="+mn-lt"/>
            </a:endParaRPr>
          </a:p>
          <a:p>
            <a:pPr marL="0" indent="0">
              <a:buNone/>
            </a:pPr>
            <a:br>
              <a:rPr lang="en-US" sz="1600" dirty="0">
                <a:latin typeface="Century Gothic" panose="020B0502020202020204" pitchFamily="34" charset="0"/>
                <a:ea typeface="+mn-lt"/>
                <a:cs typeface="+mn-lt"/>
              </a:rPr>
            </a:br>
            <a:r>
              <a:rPr lang="en-US" sz="1600" dirty="0">
                <a:latin typeface="Century Gothic" panose="020B0502020202020204" pitchFamily="34" charset="0"/>
                <a:cs typeface="Arial"/>
              </a:rPr>
              <a:t>r= interest rate per compounding period</a:t>
            </a:r>
            <a:endParaRPr lang="en-US" sz="1600" dirty="0">
              <a:latin typeface="Century Gothic" panose="020B0502020202020204" pitchFamily="34" charset="0"/>
              <a:cs typeface="Calibri" panose="020F0502020204030204"/>
            </a:endParaRPr>
          </a:p>
          <a:p>
            <a:r>
              <a:rPr lang="en-US" sz="1600" dirty="0">
                <a:latin typeface="Century Gothic" panose="020B0502020202020204" pitchFamily="34" charset="0"/>
                <a:cs typeface="Arial"/>
              </a:rPr>
              <a:t>n = # of compounding periods</a:t>
            </a:r>
            <a:endParaRPr lang="en-US" sz="1600" dirty="0">
              <a:latin typeface="Century Gothic" panose="020B0502020202020204" pitchFamily="34" charset="0"/>
              <a:cs typeface="Calibri"/>
            </a:endParaRPr>
          </a:p>
          <a:p>
            <a:r>
              <a:rPr lang="en-US" sz="1600" dirty="0">
                <a:latin typeface="Century Gothic" panose="020B0502020202020204" pitchFamily="34" charset="0"/>
                <a:cs typeface="Arial"/>
              </a:rPr>
              <a:t>P = Principal (original investment)</a:t>
            </a:r>
          </a:p>
          <a:p>
            <a:r>
              <a:rPr lang="en-US" sz="1600" dirty="0">
                <a:latin typeface="Century Gothic" panose="020B0502020202020204" pitchFamily="34" charset="0"/>
                <a:cs typeface="Arial"/>
              </a:rPr>
              <a:t>T = time (in years)</a:t>
            </a:r>
            <a:endParaRPr lang="en-US" sz="1600" b="0" i="0" u="none" strike="noStrike" noProof="0" dirty="0">
              <a:solidFill>
                <a:srgbClr val="000000"/>
              </a:solidFill>
              <a:latin typeface="Century Gothic" panose="020B0502020202020204" pitchFamily="34" charset="0"/>
            </a:endParaRPr>
          </a:p>
        </p:txBody>
      </p:sp>
      <p:cxnSp>
        <p:nvCxnSpPr>
          <p:cNvPr id="9" name="Straight Connector 8">
            <a:extLst>
              <a:ext uri="{FF2B5EF4-FFF2-40B4-BE49-F238E27FC236}">
                <a16:creationId xmlns:a16="http://schemas.microsoft.com/office/drawing/2014/main" id="{EDB046E5-8929-56D6-AB49-89B864BE6293}"/>
              </a:ext>
            </a:extLst>
          </p:cNvPr>
          <p:cNvCxnSpPr>
            <a:cxnSpLocks/>
          </p:cNvCxnSpPr>
          <p:nvPr/>
        </p:nvCxnSpPr>
        <p:spPr>
          <a:xfrm>
            <a:off x="5671456" y="2116140"/>
            <a:ext cx="0" cy="3500889"/>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3</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nvSpPr>
        <p:spPr>
          <a:xfrm>
            <a:off x="6307138" y="2116140"/>
            <a:ext cx="4709197" cy="3581397"/>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Century Gothic" panose="020B0502020202020204" pitchFamily="34" charset="0"/>
                <a:cs typeface="Arial"/>
              </a:rPr>
              <a:t>Simple interest is calculated ONLY on the principal amount.</a:t>
            </a:r>
            <a:endParaRPr lang="en-US" sz="1600" dirty="0">
              <a:latin typeface="Century Gothic" panose="020B0502020202020204" pitchFamily="34" charset="0"/>
            </a:endParaRPr>
          </a:p>
          <a:p>
            <a:pPr>
              <a:buNone/>
            </a:pPr>
            <a:endParaRPr lang="en-US" sz="1600" dirty="0">
              <a:solidFill>
                <a:srgbClr val="040C28"/>
              </a:solidFill>
              <a:latin typeface="Century Gothic" panose="020B0502020202020204" pitchFamily="34" charset="0"/>
              <a:cs typeface="Calibri"/>
            </a:endParaRPr>
          </a:p>
          <a:p>
            <a:pPr>
              <a:buNone/>
            </a:pPr>
            <a:r>
              <a:rPr lang="en-US" sz="1600" dirty="0">
                <a:solidFill>
                  <a:srgbClr val="040C28"/>
                </a:solidFill>
                <a:latin typeface="Century Gothic" panose="020B0502020202020204" pitchFamily="34" charset="0"/>
                <a:cs typeface="Calibri"/>
              </a:rPr>
              <a:t>Simple interest formula:</a:t>
            </a:r>
          </a:p>
          <a:p>
            <a:pPr>
              <a:buNone/>
            </a:pPr>
            <a:r>
              <a:rPr lang="en-US" sz="1600" dirty="0">
                <a:solidFill>
                  <a:srgbClr val="040C28"/>
                </a:solidFill>
                <a:latin typeface="Century Gothic" panose="020B0502020202020204" pitchFamily="34" charset="0"/>
                <a:cs typeface="Calibri"/>
              </a:rPr>
              <a:t>Future Value (FV)= P(1 + rt)</a:t>
            </a:r>
            <a:br>
              <a:rPr lang="en-US" sz="1600" dirty="0">
                <a:latin typeface="Century Gothic" panose="020B0502020202020204" pitchFamily="34" charset="0"/>
              </a:rPr>
            </a:br>
            <a:endParaRPr lang="en-US" sz="1600" dirty="0">
              <a:latin typeface="Century Gothic" panose="020B0502020202020204" pitchFamily="34" charset="0"/>
              <a:cs typeface="Calibri"/>
            </a:endParaRPr>
          </a:p>
          <a:p>
            <a:pPr marL="0" indent="0">
              <a:buNone/>
            </a:pPr>
            <a:r>
              <a:rPr lang="en-US" sz="1600" dirty="0">
                <a:latin typeface="Century Gothic" panose="020B0502020202020204" pitchFamily="34" charset="0"/>
                <a:cs typeface="Arial"/>
              </a:rPr>
              <a:t>t = time (# of years)</a:t>
            </a:r>
            <a:endParaRPr lang="en-US" sz="1600" dirty="0">
              <a:latin typeface="Century Gothic" panose="020B0502020202020204" pitchFamily="34" charset="0"/>
              <a:cs typeface="Calibri"/>
            </a:endParaRPr>
          </a:p>
          <a:p>
            <a:pPr marL="0" indent="0">
              <a:buNone/>
            </a:pPr>
            <a:r>
              <a:rPr lang="en-US" sz="1600" dirty="0">
                <a:latin typeface="Century Gothic" panose="020B0502020202020204" pitchFamily="34" charset="0"/>
                <a:cs typeface="Arial"/>
              </a:rPr>
              <a:t>r = interest rate</a:t>
            </a:r>
            <a:endParaRPr lang="en-US" sz="1600" dirty="0">
              <a:latin typeface="Century Gothic" panose="020B0502020202020204" pitchFamily="34" charset="0"/>
              <a:cs typeface="Calibri"/>
            </a:endParaRPr>
          </a:p>
          <a:p>
            <a:pPr marL="0" indent="0">
              <a:buNone/>
            </a:pPr>
            <a:r>
              <a:rPr lang="en-US" sz="1600" dirty="0">
                <a:latin typeface="Century Gothic" panose="020B0502020202020204" pitchFamily="34" charset="0"/>
                <a:cs typeface="Arial"/>
              </a:rPr>
              <a:t>P = Principal (original investment)</a:t>
            </a:r>
            <a:endParaRPr lang="en-US" sz="1600" dirty="0">
              <a:latin typeface="Century Gothic" panose="020B0502020202020204" pitchFamily="34" charset="0"/>
              <a:cs typeface="Calibri"/>
            </a:endParaRPr>
          </a:p>
        </p:txBody>
      </p:sp>
    </p:spTree>
    <p:extLst>
      <p:ext uri="{BB962C8B-B14F-4D97-AF65-F5344CB8AC3E}">
        <p14:creationId xmlns:p14="http://schemas.microsoft.com/office/powerpoint/2010/main" val="1274760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nvPr>
        </p:nvSpPr>
        <p:spPr>
          <a:prstGeom prst="rect">
            <a:avLst/>
          </a:prstGeom>
        </p:spPr>
        <p:txBody>
          <a:bodyPr spcFirstLastPara="1" vert="horz" lIns="91440" tIns="45720" rIns="91440" bIns="45720" rtlCol="0" anchor="t" anchorCtr="0">
            <a:normAutofit/>
          </a:bodyPr>
          <a:lstStyle/>
          <a:p>
            <a:pPr>
              <a:buClr>
                <a:schemeClr val="dk2"/>
              </a:buClr>
              <a:buSzPts val="4400"/>
            </a:pPr>
            <a:r>
              <a:rPr lang="en-US">
                <a:cs typeface="Calibri Light"/>
              </a:rPr>
              <a:t>Which is better, simple or compound interest?</a:t>
            </a:r>
            <a:endParaRPr lang="en-US" dirty="0"/>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nvPr>
        </p:nvSpPr>
        <p:spPr/>
        <p:txBody>
          <a:bodyPr/>
          <a:lstStyle/>
          <a:p>
            <a:fld id="{DFDF98CC-160E-494C-8C3C-8CDC5FA257DE}" type="slidenum">
              <a:rPr lang="en-US" smtClean="0"/>
              <a:t>4</a:t>
            </a:fld>
            <a:endParaRPr lang="en-US" dirty="0"/>
          </a:p>
        </p:txBody>
      </p:sp>
      <p:graphicFrame>
        <p:nvGraphicFramePr>
          <p:cNvPr id="5" name="Table 4">
            <a:extLst>
              <a:ext uri="{FF2B5EF4-FFF2-40B4-BE49-F238E27FC236}">
                <a16:creationId xmlns:a16="http://schemas.microsoft.com/office/drawing/2014/main" id="{44D5D614-B692-C75F-8EBB-C0CA69DBFB96}"/>
              </a:ext>
            </a:extLst>
          </p:cNvPr>
          <p:cNvGraphicFramePr>
            <a:graphicFrameLocks noGrp="1"/>
          </p:cNvGraphicFramePr>
          <p:nvPr>
            <p:extLst>
              <p:ext uri="{D42A27DB-BD31-4B8C-83A1-F6EECF244321}">
                <p14:modId xmlns:p14="http://schemas.microsoft.com/office/powerpoint/2010/main" val="896274730"/>
              </p:ext>
            </p:extLst>
          </p:nvPr>
        </p:nvGraphicFramePr>
        <p:xfrm>
          <a:off x="517868" y="2557053"/>
          <a:ext cx="11251797" cy="960120"/>
        </p:xfrm>
        <a:graphic>
          <a:graphicData uri="http://schemas.openxmlformats.org/drawingml/2006/table">
            <a:tbl>
              <a:tblPr firstRow="1" bandRow="1">
                <a:tableStyleId>{5C22544A-7EE6-4342-B048-85BDC9FD1C3A}</a:tableStyleId>
              </a:tblPr>
              <a:tblGrid>
                <a:gridCol w="2144681">
                  <a:extLst>
                    <a:ext uri="{9D8B030D-6E8A-4147-A177-3AD203B41FA5}">
                      <a16:colId xmlns:a16="http://schemas.microsoft.com/office/drawing/2014/main" val="2324842690"/>
                    </a:ext>
                  </a:extLst>
                </a:gridCol>
                <a:gridCol w="3770908">
                  <a:extLst>
                    <a:ext uri="{9D8B030D-6E8A-4147-A177-3AD203B41FA5}">
                      <a16:colId xmlns:a16="http://schemas.microsoft.com/office/drawing/2014/main" val="148973809"/>
                    </a:ext>
                  </a:extLst>
                </a:gridCol>
                <a:gridCol w="5336208">
                  <a:extLst>
                    <a:ext uri="{9D8B030D-6E8A-4147-A177-3AD203B41FA5}">
                      <a16:colId xmlns:a16="http://schemas.microsoft.com/office/drawing/2014/main" val="795722063"/>
                    </a:ext>
                  </a:extLst>
                </a:gridCol>
              </a:tblGrid>
              <a:tr h="0">
                <a:tc>
                  <a:txBody>
                    <a:bodyPr/>
                    <a:lstStyle/>
                    <a:p>
                      <a:endParaRPr lang="en-US" sz="12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r>
                        <a:rPr lang="en-US" sz="1200" dirty="0">
                          <a:solidFill>
                            <a:schemeClr val="tx1"/>
                          </a:solidFill>
                          <a:latin typeface="Century Gothic" panose="020B0502020202020204" pitchFamily="34" charset="0"/>
                        </a:rPr>
                        <a:t>#of smarties – simple interest</a:t>
                      </a:r>
                    </a:p>
                    <a:p>
                      <a:pPr lvl="0">
                        <a:buNone/>
                      </a:pPr>
                      <a:r>
                        <a:rPr lang="en-US" sz="1200" dirty="0">
                          <a:solidFill>
                            <a:schemeClr val="tx1"/>
                          </a:solidFill>
                          <a:latin typeface="Century Gothic" panose="020B0502020202020204" pitchFamily="34" charset="0"/>
                        </a:rPr>
                        <a:t> </a:t>
                      </a:r>
                      <a:r>
                        <a:rPr lang="en-US" sz="1800" b="0" i="0" u="none" strike="noStrike" noProof="0" dirty="0">
                          <a:solidFill>
                            <a:schemeClr val="tx1"/>
                          </a:solidFill>
                          <a:latin typeface="Century Gothic" panose="020B0502020202020204" pitchFamily="34" charset="0"/>
                        </a:rPr>
                        <a:t>FV= P(1 + rt)</a:t>
                      </a:r>
                      <a:endParaRPr lang="en-US" sz="12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a:txBody>
                    <a:bodyPr/>
                    <a:lstStyle/>
                    <a:p>
                      <a:pPr lvl="0">
                        <a:buNone/>
                      </a:pPr>
                      <a:r>
                        <a:rPr lang="en-US" sz="1200" b="1" i="0" u="none" strike="noStrike" noProof="0" dirty="0">
                          <a:solidFill>
                            <a:schemeClr val="tx1"/>
                          </a:solidFill>
                          <a:latin typeface="Century Gothic" panose="020B0502020202020204" pitchFamily="34" charset="0"/>
                        </a:rPr>
                        <a:t>#of smarties – compound interest , compounded annually</a:t>
                      </a:r>
                    </a:p>
                    <a:p>
                      <a:pPr lvl="0">
                        <a:buNone/>
                      </a:pPr>
                      <a:r>
                        <a:rPr lang="en-US" sz="1800" b="0" i="0" u="none" strike="noStrike" noProof="0" dirty="0">
                          <a:solidFill>
                            <a:schemeClr val="tx1"/>
                          </a:solidFill>
                          <a:latin typeface="Century Gothic" panose="020B0502020202020204" pitchFamily="34" charset="0"/>
                        </a:rPr>
                        <a:t>FV= P(1 + r/n)</a:t>
                      </a:r>
                      <a:r>
                        <a:rPr lang="en-US" sz="2400" b="0" i="0" u="none" strike="noStrike" baseline="30000" noProof="0" dirty="0" err="1">
                          <a:solidFill>
                            <a:schemeClr val="tx1"/>
                          </a:solidFill>
                          <a:latin typeface="Century Gothic" panose="020B0502020202020204" pitchFamily="34" charset="0"/>
                        </a:rPr>
                        <a:t>nt</a:t>
                      </a:r>
                      <a:endParaRPr lang="en-US" sz="2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248194">
                <a:tc>
                  <a:txBody>
                    <a:bodyPr/>
                    <a:lstStyle/>
                    <a:p>
                      <a:r>
                        <a:rPr lang="en-US" sz="1500" dirty="0">
                          <a:latin typeface="Century Gothic" panose="020B0502020202020204" pitchFamily="34" charset="0"/>
                        </a:rPr>
                        <a:t>Initial value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Century Gothic" panose="020B0502020202020204" pitchFamily="34" charset="0"/>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500" dirty="0">
                          <a:latin typeface="Century Gothic" panose="020B0502020202020204" pitchFamily="34" charset="0"/>
                        </a:rPr>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29711258"/>
                  </a:ext>
                </a:extLst>
              </a:tr>
            </a:tbl>
          </a:graphicData>
        </a:graphic>
      </p:graphicFrame>
      <p:sp>
        <p:nvSpPr>
          <p:cNvPr id="4" name="TextBox 3">
            <a:extLst>
              <a:ext uri="{FF2B5EF4-FFF2-40B4-BE49-F238E27FC236}">
                <a16:creationId xmlns:a16="http://schemas.microsoft.com/office/drawing/2014/main" id="{90ADF77C-833B-87DC-36A5-428B58637D33}"/>
              </a:ext>
            </a:extLst>
          </p:cNvPr>
          <p:cNvSpPr txBox="1"/>
          <p:nvPr/>
        </p:nvSpPr>
        <p:spPr>
          <a:xfrm>
            <a:off x="517869" y="1836241"/>
            <a:ext cx="11158193" cy="553998"/>
          </a:xfrm>
          <a:prstGeom prst="rect">
            <a:avLst/>
          </a:prstGeom>
          <a:noFill/>
        </p:spPr>
        <p:txBody>
          <a:bodyPr wrap="square">
            <a:spAutoFit/>
          </a:bodyPr>
          <a:lstStyle/>
          <a:p>
            <a:pPr marL="0" indent="0">
              <a:buNone/>
            </a:pPr>
            <a:r>
              <a:rPr lang="en-US" sz="1500" dirty="0">
                <a:latin typeface="Century Gothic" panose="020B0502020202020204" pitchFamily="34" charset="0"/>
                <a:cs typeface="Calibri"/>
              </a:rPr>
              <a:t>You will each start with 10 smarties, which represent your initial investment.  Your all invest your money and earn 10% annually, but half of you are earning compound interest, and half are earning simple interest.  </a:t>
            </a:r>
          </a:p>
        </p:txBody>
      </p:sp>
      <p:graphicFrame>
        <p:nvGraphicFramePr>
          <p:cNvPr id="6" name="Table 5">
            <a:extLst>
              <a:ext uri="{FF2B5EF4-FFF2-40B4-BE49-F238E27FC236}">
                <a16:creationId xmlns:a16="http://schemas.microsoft.com/office/drawing/2014/main" id="{5787FB2B-CB0C-2AB0-C7F9-0A129E980008}"/>
              </a:ext>
            </a:extLst>
          </p:cNvPr>
          <p:cNvGraphicFramePr>
            <a:graphicFrameLocks noGrp="1"/>
          </p:cNvGraphicFramePr>
          <p:nvPr>
            <p:extLst>
              <p:ext uri="{D42A27DB-BD31-4B8C-83A1-F6EECF244321}">
                <p14:modId xmlns:p14="http://schemas.microsoft.com/office/powerpoint/2010/main" val="2836662220"/>
              </p:ext>
            </p:extLst>
          </p:nvPr>
        </p:nvGraphicFramePr>
        <p:xfrm>
          <a:off x="517868" y="3591198"/>
          <a:ext cx="11251798" cy="2240280"/>
        </p:xfrm>
        <a:graphic>
          <a:graphicData uri="http://schemas.openxmlformats.org/drawingml/2006/table">
            <a:tbl>
              <a:tblPr firstRow="1" bandRow="1">
                <a:tableStyleId>{5C22544A-7EE6-4342-B048-85BDC9FD1C3A}</a:tableStyleId>
              </a:tblPr>
              <a:tblGrid>
                <a:gridCol w="2410389">
                  <a:extLst>
                    <a:ext uri="{9D8B030D-6E8A-4147-A177-3AD203B41FA5}">
                      <a16:colId xmlns:a16="http://schemas.microsoft.com/office/drawing/2014/main" val="2324842690"/>
                    </a:ext>
                  </a:extLst>
                </a:gridCol>
                <a:gridCol w="1817914">
                  <a:extLst>
                    <a:ext uri="{9D8B030D-6E8A-4147-A177-3AD203B41FA5}">
                      <a16:colId xmlns:a16="http://schemas.microsoft.com/office/drawing/2014/main" val="148973809"/>
                    </a:ext>
                  </a:extLst>
                </a:gridCol>
                <a:gridCol w="1719943">
                  <a:extLst>
                    <a:ext uri="{9D8B030D-6E8A-4147-A177-3AD203B41FA5}">
                      <a16:colId xmlns:a16="http://schemas.microsoft.com/office/drawing/2014/main" val="795722063"/>
                    </a:ext>
                  </a:extLst>
                </a:gridCol>
                <a:gridCol w="1807029">
                  <a:extLst>
                    <a:ext uri="{9D8B030D-6E8A-4147-A177-3AD203B41FA5}">
                      <a16:colId xmlns:a16="http://schemas.microsoft.com/office/drawing/2014/main" val="553719503"/>
                    </a:ext>
                  </a:extLst>
                </a:gridCol>
                <a:gridCol w="1796143">
                  <a:extLst>
                    <a:ext uri="{9D8B030D-6E8A-4147-A177-3AD203B41FA5}">
                      <a16:colId xmlns:a16="http://schemas.microsoft.com/office/drawing/2014/main" val="3950653318"/>
                    </a:ext>
                  </a:extLst>
                </a:gridCol>
                <a:gridCol w="1700380">
                  <a:extLst>
                    <a:ext uri="{9D8B030D-6E8A-4147-A177-3AD203B41FA5}">
                      <a16:colId xmlns:a16="http://schemas.microsoft.com/office/drawing/2014/main" val="1205039609"/>
                    </a:ext>
                  </a:extLst>
                </a:gridCol>
              </a:tblGrid>
              <a:tr h="250370">
                <a:tc>
                  <a:txBody>
                    <a:bodyPr/>
                    <a:lstStyle/>
                    <a:p>
                      <a:endParaRPr lang="en-US" sz="12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effectLst/>
                          <a:latin typeface="Century Gothic" panose="020B0502020202020204" pitchFamily="34" charset="0"/>
                        </a:rPr>
                        <a:t># of Smarties at the end of:</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lvl="0">
                        <a:buNone/>
                      </a:pPr>
                      <a:endParaRPr lang="en-US" sz="2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166552">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en-US" sz="1200" b="1" dirty="0">
                          <a:solidFill>
                            <a:schemeClr val="tx1"/>
                          </a:solidFill>
                          <a:effectLst/>
                          <a:latin typeface="Century Gothic" panose="020B0502020202020204" pitchFamily="34" charset="0"/>
                        </a:rPr>
                        <a:t>year 1</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2</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3</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4</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5</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711258"/>
                  </a:ext>
                </a:extLst>
              </a:tr>
              <a:tr h="248194">
                <a:tc>
                  <a:txBody>
                    <a:bodyPr/>
                    <a:lstStyle/>
                    <a:p>
                      <a:pPr fontAlgn="b"/>
                      <a:r>
                        <a:rPr lang="en-US" sz="1500" b="1" dirty="0">
                          <a:solidFill>
                            <a:schemeClr val="tx1"/>
                          </a:solidFill>
                          <a:effectLst/>
                          <a:latin typeface="Century Gothic" panose="020B0502020202020204" pitchFamily="34" charset="0"/>
                        </a:rPr>
                        <a:t>Simple interest 10%</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025495"/>
                  </a:ext>
                </a:extLst>
              </a:tr>
              <a:tr h="248194">
                <a:tc>
                  <a:txBody>
                    <a:bodyPr/>
                    <a:lstStyle/>
                    <a:p>
                      <a:pPr fontAlgn="b"/>
                      <a:r>
                        <a:rPr lang="en-US" sz="1500" b="1" dirty="0">
                          <a:solidFill>
                            <a:schemeClr val="tx1"/>
                          </a:solidFill>
                          <a:effectLst/>
                          <a:latin typeface="Century Gothic" panose="020B0502020202020204" pitchFamily="34" charset="0"/>
                        </a:rPr>
                        <a:t>Compound interest 10%</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556855"/>
                  </a:ext>
                </a:extLst>
              </a:tr>
              <a:tr h="248194">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en-US" sz="1200" b="1" dirty="0">
                          <a:solidFill>
                            <a:schemeClr val="tx1"/>
                          </a:solidFill>
                          <a:effectLst/>
                          <a:latin typeface="Century Gothic" panose="020B0502020202020204" pitchFamily="34" charset="0"/>
                        </a:rPr>
                        <a:t>year 6</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7</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8</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9</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10</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247370"/>
                  </a:ext>
                </a:extLst>
              </a:tr>
              <a:tr h="248194">
                <a:tc>
                  <a:txBody>
                    <a:bodyPr/>
                    <a:lstStyle/>
                    <a:p>
                      <a:pPr fontAlgn="b"/>
                      <a:r>
                        <a:rPr lang="en-US" sz="1500" b="1" dirty="0">
                          <a:solidFill>
                            <a:schemeClr val="tx1"/>
                          </a:solidFill>
                          <a:effectLst/>
                          <a:latin typeface="Century Gothic" panose="020B0502020202020204" pitchFamily="34" charset="0"/>
                        </a:rPr>
                        <a:t>Simple interest 10%</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5340544"/>
                  </a:ext>
                </a:extLst>
              </a:tr>
              <a:tr h="248194">
                <a:tc>
                  <a:txBody>
                    <a:bodyPr/>
                    <a:lstStyle/>
                    <a:p>
                      <a:pPr fontAlgn="b"/>
                      <a:r>
                        <a:rPr lang="en-US" sz="1500" b="1" dirty="0">
                          <a:solidFill>
                            <a:schemeClr val="tx1"/>
                          </a:solidFill>
                          <a:effectLst/>
                          <a:latin typeface="Century Gothic" panose="020B0502020202020204" pitchFamily="34" charset="0"/>
                        </a:rPr>
                        <a:t>Compound interest 10%</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7093636"/>
                  </a:ext>
                </a:extLst>
              </a:tr>
            </a:tbl>
          </a:graphicData>
        </a:graphic>
      </p:graphicFrame>
    </p:spTree>
    <p:extLst>
      <p:ext uri="{BB962C8B-B14F-4D97-AF65-F5344CB8AC3E}">
        <p14:creationId xmlns:p14="http://schemas.microsoft.com/office/powerpoint/2010/main" val="16982571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en-US" dirty="0">
                <a:cs typeface="Calibri Light"/>
              </a:rPr>
              <a:t>Investigation</a:t>
            </a:r>
            <a:endParaRPr lang="en-US" dirty="0"/>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5</a:t>
            </a:fld>
            <a:endParaRPr lang="en-US"/>
          </a:p>
        </p:txBody>
      </p:sp>
      <p:sp>
        <p:nvSpPr>
          <p:cNvPr id="5" name="Text Placeholder 1">
            <a:extLst>
              <a:ext uri="{FF2B5EF4-FFF2-40B4-BE49-F238E27FC236}">
                <a16:creationId xmlns:a16="http://schemas.microsoft.com/office/drawing/2014/main" id="{3D3FC68A-2AB8-5336-99E1-7B20CDD7CD2A}"/>
              </a:ext>
            </a:extLst>
          </p:cNvPr>
          <p:cNvSpPr txBox="1">
            <a:spLocks/>
          </p:cNvSpPr>
          <p:nvPr/>
        </p:nvSpPr>
        <p:spPr>
          <a:xfrm>
            <a:off x="517864" y="1917692"/>
            <a:ext cx="11158193" cy="4365870"/>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500" dirty="0">
                <a:latin typeface="Century Gothic" panose="020B0502020202020204" pitchFamily="34" charset="0"/>
              </a:rPr>
              <a:t>You have $1,000.  You can choose between:</a:t>
            </a:r>
            <a:endParaRPr lang="en-US" sz="1500" dirty="0">
              <a:latin typeface="Century Gothic" panose="020B0502020202020204" pitchFamily="34" charset="0"/>
              <a:cs typeface="Calibri Light"/>
            </a:endParaRPr>
          </a:p>
          <a:p>
            <a:pPr marL="314325" lvl="1" indent="-304800">
              <a:buAutoNum type="arabicPeriod"/>
            </a:pPr>
            <a:r>
              <a:rPr lang="en-US" sz="1500" dirty="0">
                <a:latin typeface="Century Gothic" panose="020B0502020202020204" pitchFamily="34" charset="0"/>
              </a:rPr>
              <a:t>an account that pays 7% simple interest</a:t>
            </a:r>
            <a:endParaRPr lang="en-US" sz="1500" dirty="0">
              <a:latin typeface="Century Gothic" panose="020B0502020202020204" pitchFamily="34" charset="0"/>
              <a:cs typeface="Calibri Light"/>
            </a:endParaRPr>
          </a:p>
          <a:p>
            <a:pPr marL="314325" lvl="1" indent="-304800">
              <a:buAutoNum type="arabicPeriod"/>
            </a:pPr>
            <a:r>
              <a:rPr lang="en-US" sz="1500" dirty="0">
                <a:latin typeface="Century Gothic" panose="020B0502020202020204" pitchFamily="34" charset="0"/>
                <a:cs typeface="Calibri Light"/>
              </a:rPr>
              <a:t>an account that pays 6% interest, compounded annually</a:t>
            </a:r>
          </a:p>
          <a:p>
            <a:pPr lvl="1"/>
            <a:endParaRPr lang="en-US" sz="1500" dirty="0">
              <a:latin typeface="Century Gothic" panose="020B0502020202020204" pitchFamily="34" charset="0"/>
              <a:cs typeface="Calibri Light"/>
            </a:endParaRPr>
          </a:p>
          <a:p>
            <a:pPr marL="0" lvl="1" indent="0">
              <a:buNone/>
            </a:pPr>
            <a:r>
              <a:rPr lang="en-US" sz="1500" dirty="0">
                <a:latin typeface="Century Gothic" panose="020B0502020202020204" pitchFamily="34" charset="0"/>
                <a:cs typeface="Calibri Light"/>
              </a:rPr>
              <a:t>Hypothesis: </a:t>
            </a:r>
            <a:r>
              <a:rPr lang="en-US" sz="1500" dirty="0">
                <a:latin typeface="Century Gothic" panose="020B0502020202020204" pitchFamily="34" charset="0"/>
                <a:ea typeface="+mn-lt"/>
                <a:cs typeface="Calibri Light"/>
              </a:rPr>
              <a:t> After how many years will the investment earning compound interest of 7%, compounded monthly, become greater than the investment earning simple</a:t>
            </a:r>
            <a:r>
              <a:rPr lang="en-US" sz="1500" dirty="0">
                <a:latin typeface="Century Gothic" panose="020B0502020202020204" pitchFamily="34" charset="0"/>
                <a:cs typeface="Calibri Light"/>
              </a:rPr>
              <a:t> interest of 6%? __________________________________________</a:t>
            </a:r>
            <a:endParaRPr lang="en-US" sz="1500" dirty="0">
              <a:latin typeface="Century Gothic" panose="020B0502020202020204" pitchFamily="34" charset="0"/>
              <a:cs typeface="Calibri"/>
            </a:endParaRPr>
          </a:p>
          <a:p>
            <a:pPr marL="971550" lvl="1" indent="-514350">
              <a:buAutoNum type="arabicPeriod"/>
            </a:pPr>
            <a:endParaRPr lang="en-US" sz="1500" dirty="0">
              <a:latin typeface="Century Gothic" panose="020B0502020202020204" pitchFamily="34" charset="0"/>
              <a:cs typeface="Calibri Light"/>
            </a:endParaRPr>
          </a:p>
          <a:p>
            <a:pPr marL="0" lvl="1" indent="0">
              <a:buNone/>
            </a:pPr>
            <a:r>
              <a:rPr lang="en-US" sz="1500" dirty="0">
                <a:latin typeface="Century Gothic" panose="020B0502020202020204" pitchFamily="34" charset="0"/>
                <a:cs typeface="Calibri Light"/>
              </a:rPr>
              <a:t>Use a spreadsheet to calculate the future value of your investment after 10 years, with each of the two accounts.  Graph the data.</a:t>
            </a:r>
            <a:endParaRPr lang="en-US" sz="1500" dirty="0">
              <a:latin typeface="Century Gothic" panose="020B0502020202020204" pitchFamily="34" charset="0"/>
              <a:cs typeface="Calibri" panose="020F0502020204030204"/>
            </a:endParaRPr>
          </a:p>
          <a:p>
            <a:pPr marL="0" lvl="1" indent="0">
              <a:buNone/>
            </a:pPr>
            <a:r>
              <a:rPr lang="en-US" sz="1500" dirty="0">
                <a:latin typeface="Century Gothic" panose="020B0502020202020204" pitchFamily="34" charset="0"/>
                <a:cs typeface="Calibri Light"/>
              </a:rPr>
              <a:t>Conclusions: Were your hypotheses correct?  Why or why not?</a:t>
            </a:r>
            <a:endParaRPr lang="en-US" sz="1500" dirty="0">
              <a:latin typeface="Century Gothic" panose="020B0502020202020204" pitchFamily="34" charset="0"/>
              <a:cs typeface="Calibri" panose="020F0502020204030204"/>
            </a:endParaRPr>
          </a:p>
          <a:p>
            <a:pPr marL="0" lvl="1" indent="0">
              <a:lnSpc>
                <a:spcPct val="150000"/>
              </a:lnSpc>
              <a:buNone/>
            </a:pPr>
            <a:r>
              <a:rPr lang="en-US" sz="1500" dirty="0">
                <a:latin typeface="Century Gothic" panose="020B0502020202020204" pitchFamily="34" charset="0"/>
                <a:cs typeface="Calibri Light"/>
              </a:rPr>
              <a:t>______________________________________________________________________________________________________________________________________________________________________________________________________________________________________</a:t>
            </a:r>
          </a:p>
        </p:txBody>
      </p:sp>
    </p:spTree>
    <p:extLst>
      <p:ext uri="{BB962C8B-B14F-4D97-AF65-F5344CB8AC3E}">
        <p14:creationId xmlns:p14="http://schemas.microsoft.com/office/powerpoint/2010/main" val="134636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en-US" dirty="0">
                <a:cs typeface="Calibri Light"/>
              </a:rPr>
              <a:t>Investigation</a:t>
            </a:r>
            <a:endParaRPr lang="en-US" dirty="0"/>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6</a:t>
            </a:fld>
            <a:endParaRPr lang="en-US"/>
          </a:p>
        </p:txBody>
      </p:sp>
      <p:pic>
        <p:nvPicPr>
          <p:cNvPr id="2" name="Picture 1">
            <a:extLst>
              <a:ext uri="{FF2B5EF4-FFF2-40B4-BE49-F238E27FC236}">
                <a16:creationId xmlns:a16="http://schemas.microsoft.com/office/drawing/2014/main" id="{5621EC16-070F-7463-DEFD-7FED42B9653D}"/>
              </a:ext>
            </a:extLst>
          </p:cNvPr>
          <p:cNvPicPr>
            <a:picLocks noChangeAspect="1"/>
          </p:cNvPicPr>
          <p:nvPr/>
        </p:nvPicPr>
        <p:blipFill>
          <a:blip r:embed="rId3"/>
          <a:stretch>
            <a:fillRect/>
          </a:stretch>
        </p:blipFill>
        <p:spPr>
          <a:xfrm>
            <a:off x="622583" y="2108139"/>
            <a:ext cx="5362673" cy="2562824"/>
          </a:xfrm>
          <a:prstGeom prst="rect">
            <a:avLst/>
          </a:prstGeom>
        </p:spPr>
      </p:pic>
      <p:pic>
        <p:nvPicPr>
          <p:cNvPr id="4" name="Picture 3">
            <a:extLst>
              <a:ext uri="{FF2B5EF4-FFF2-40B4-BE49-F238E27FC236}">
                <a16:creationId xmlns:a16="http://schemas.microsoft.com/office/drawing/2014/main" id="{A3F99E80-4880-8E26-CE01-2F6FB3BD5503}"/>
              </a:ext>
            </a:extLst>
          </p:cNvPr>
          <p:cNvPicPr>
            <a:picLocks noChangeAspect="1"/>
          </p:cNvPicPr>
          <p:nvPr/>
        </p:nvPicPr>
        <p:blipFill>
          <a:blip r:embed="rId4"/>
          <a:stretch>
            <a:fillRect/>
          </a:stretch>
        </p:blipFill>
        <p:spPr>
          <a:xfrm>
            <a:off x="6249092" y="2108139"/>
            <a:ext cx="5425040" cy="2562823"/>
          </a:xfrm>
          <a:prstGeom prst="rect">
            <a:avLst/>
          </a:prstGeom>
        </p:spPr>
      </p:pic>
    </p:spTree>
    <p:extLst>
      <p:ext uri="{BB962C8B-B14F-4D97-AF65-F5344CB8AC3E}">
        <p14:creationId xmlns:p14="http://schemas.microsoft.com/office/powerpoint/2010/main" val="39284482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39"/>
        <p:cNvGrpSpPr/>
        <p:nvPr/>
      </p:nvGrpSpPr>
      <p:grpSpPr>
        <a:xfrm>
          <a:off x="0" y="0"/>
          <a:ext cx="0" cy="0"/>
          <a:chOff x="0" y="0"/>
          <a:chExt cx="0" cy="0"/>
        </a:xfrm>
      </p:grpSpPr>
      <p:sp>
        <p:nvSpPr>
          <p:cNvPr id="240" name="Google Shape;240;p23"/>
          <p:cNvSpPr txBox="1">
            <a:spLocks noGrp="1"/>
          </p:cNvSpPr>
          <p:nvPr>
            <p:ph type="ctrTitle"/>
          </p:nvPr>
        </p:nvSpPr>
        <p:spPr>
          <a:prstGeom prst="rect">
            <a:avLst/>
          </a:prstGeom>
        </p:spPr>
        <p:txBody>
          <a:bodyPr spcFirstLastPara="1" vert="horz" lIns="91440" tIns="45720" rIns="91440" bIns="45720" rtlCol="0" anchor="t" anchorCtr="0">
            <a:noAutofit/>
          </a:bodyPr>
          <a:lstStyle/>
          <a:p>
            <a:pPr marL="0" marR="0" lvl="0" indent="0" algn="l">
              <a:lnSpc>
                <a:spcPct val="100000"/>
              </a:lnSpc>
              <a:spcBef>
                <a:spcPts val="0"/>
              </a:spcBef>
              <a:spcAft>
                <a:spcPts val="0"/>
              </a:spcAft>
              <a:buNone/>
            </a:pPr>
            <a:r>
              <a:rPr lang="en-US" i="0" u="none" strike="noStrike" spc="60" noProof="0" dirty="0">
                <a:effectLst/>
              </a:rPr>
              <a:t>7% simple interest VS 6% interest, </a:t>
            </a:r>
            <a:br>
              <a:rPr lang="en-US" i="0" u="none" strike="noStrike" spc="60" noProof="0" dirty="0">
                <a:effectLst/>
              </a:rPr>
            </a:br>
            <a:r>
              <a:rPr lang="en-US" i="0" u="none" strike="noStrike" spc="60" noProof="0" dirty="0">
                <a:effectLst/>
              </a:rPr>
              <a:t>compounded annually</a:t>
            </a:r>
            <a:endParaRPr lang="en-US" dirty="0"/>
          </a:p>
        </p:txBody>
      </p:sp>
      <p:sp>
        <p:nvSpPr>
          <p:cNvPr id="2" name="Slide Number Placeholder 1">
            <a:extLst>
              <a:ext uri="{FF2B5EF4-FFF2-40B4-BE49-F238E27FC236}">
                <a16:creationId xmlns:a16="http://schemas.microsoft.com/office/drawing/2014/main" id="{FBEB92C3-AA25-5EBA-E9EF-FC8565BFDF17}"/>
              </a:ext>
            </a:extLst>
          </p:cNvPr>
          <p:cNvSpPr>
            <a:spLocks noGrp="1"/>
          </p:cNvSpPr>
          <p:nvPr>
            <p:ph type="sldNum" sz="quarter" idx="12"/>
          </p:nvPr>
        </p:nvSpPr>
        <p:spPr/>
        <p:txBody>
          <a:bodyPr/>
          <a:lstStyle/>
          <a:p>
            <a:fld id="{DFDF98CC-160E-494C-8C3C-8CDC5FA257DE}" type="slidenum">
              <a:rPr lang="en-US" smtClean="0"/>
              <a:t>7</a:t>
            </a:fld>
            <a:endParaRPr lang="en-US" dirty="0"/>
          </a:p>
        </p:txBody>
      </p:sp>
      <p:graphicFrame>
        <p:nvGraphicFramePr>
          <p:cNvPr id="6" name="Table 5">
            <a:extLst>
              <a:ext uri="{FF2B5EF4-FFF2-40B4-BE49-F238E27FC236}">
                <a16:creationId xmlns:a16="http://schemas.microsoft.com/office/drawing/2014/main" id="{5787FB2B-CB0C-2AB0-C7F9-0A129E980008}"/>
              </a:ext>
            </a:extLst>
          </p:cNvPr>
          <p:cNvGraphicFramePr>
            <a:graphicFrameLocks noGrp="1"/>
          </p:cNvGraphicFramePr>
          <p:nvPr>
            <p:extLst>
              <p:ext uri="{D42A27DB-BD31-4B8C-83A1-F6EECF244321}">
                <p14:modId xmlns:p14="http://schemas.microsoft.com/office/powerpoint/2010/main" val="3106632135"/>
              </p:ext>
            </p:extLst>
          </p:nvPr>
        </p:nvGraphicFramePr>
        <p:xfrm>
          <a:off x="470101" y="2600598"/>
          <a:ext cx="11251798" cy="2240280"/>
        </p:xfrm>
        <a:graphic>
          <a:graphicData uri="http://schemas.openxmlformats.org/drawingml/2006/table">
            <a:tbl>
              <a:tblPr firstRow="1" bandRow="1">
                <a:tableStyleId>{5C22544A-7EE6-4342-B048-85BDC9FD1C3A}</a:tableStyleId>
              </a:tblPr>
              <a:tblGrid>
                <a:gridCol w="2410389">
                  <a:extLst>
                    <a:ext uri="{9D8B030D-6E8A-4147-A177-3AD203B41FA5}">
                      <a16:colId xmlns:a16="http://schemas.microsoft.com/office/drawing/2014/main" val="2324842690"/>
                    </a:ext>
                  </a:extLst>
                </a:gridCol>
                <a:gridCol w="1817914">
                  <a:extLst>
                    <a:ext uri="{9D8B030D-6E8A-4147-A177-3AD203B41FA5}">
                      <a16:colId xmlns:a16="http://schemas.microsoft.com/office/drawing/2014/main" val="148973809"/>
                    </a:ext>
                  </a:extLst>
                </a:gridCol>
                <a:gridCol w="1719943">
                  <a:extLst>
                    <a:ext uri="{9D8B030D-6E8A-4147-A177-3AD203B41FA5}">
                      <a16:colId xmlns:a16="http://schemas.microsoft.com/office/drawing/2014/main" val="795722063"/>
                    </a:ext>
                  </a:extLst>
                </a:gridCol>
                <a:gridCol w="1807029">
                  <a:extLst>
                    <a:ext uri="{9D8B030D-6E8A-4147-A177-3AD203B41FA5}">
                      <a16:colId xmlns:a16="http://schemas.microsoft.com/office/drawing/2014/main" val="553719503"/>
                    </a:ext>
                  </a:extLst>
                </a:gridCol>
                <a:gridCol w="1796143">
                  <a:extLst>
                    <a:ext uri="{9D8B030D-6E8A-4147-A177-3AD203B41FA5}">
                      <a16:colId xmlns:a16="http://schemas.microsoft.com/office/drawing/2014/main" val="3950653318"/>
                    </a:ext>
                  </a:extLst>
                </a:gridCol>
                <a:gridCol w="1700380">
                  <a:extLst>
                    <a:ext uri="{9D8B030D-6E8A-4147-A177-3AD203B41FA5}">
                      <a16:colId xmlns:a16="http://schemas.microsoft.com/office/drawing/2014/main" val="1205039609"/>
                    </a:ext>
                  </a:extLst>
                </a:gridCol>
              </a:tblGrid>
              <a:tr h="250370">
                <a:tc>
                  <a:txBody>
                    <a:bodyPr/>
                    <a:lstStyle/>
                    <a:p>
                      <a:endParaRPr lang="en-US" sz="1200" dirty="0">
                        <a:solidFill>
                          <a:schemeClr val="tx1"/>
                        </a:solidFill>
                      </a:endParaRPr>
                    </a:p>
                  </a:txBody>
                  <a:tcPr>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gridSpan="5">
                  <a:txBody>
                    <a:bodyPr/>
                    <a:lstStyle/>
                    <a:p>
                      <a:pPr fontAlgn="b"/>
                      <a:r>
                        <a:rPr lang="en-US" sz="1500" b="1" i="0" u="none" strike="noStrike" cap="none" spc="0" dirty="0">
                          <a:solidFill>
                            <a:schemeClr val="tx1"/>
                          </a:solidFill>
                          <a:effectLst/>
                          <a:latin typeface="Calibri"/>
                        </a:rPr>
                        <a:t>Balance of $1,000 investment at the end of:</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lvl="0">
                        <a:buNone/>
                      </a:pPr>
                      <a:endParaRPr lang="en-US" sz="2400" dirty="0">
                        <a:solidFill>
                          <a:schemeClr val="tx1"/>
                        </a:solidFill>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tx1"/>
                        </a:solidFill>
                        <a:effectLst/>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solidFill>
                      <a:srgbClr val="6ABD4A"/>
                    </a:solidFill>
                  </a:tcPr>
                </a:tc>
                <a:extLst>
                  <a:ext uri="{0D108BD9-81ED-4DB2-BD59-A6C34878D82A}">
                    <a16:rowId xmlns:a16="http://schemas.microsoft.com/office/drawing/2014/main" val="4181479939"/>
                  </a:ext>
                </a:extLst>
              </a:tr>
              <a:tr h="166552">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en-US" sz="1200" b="1" dirty="0">
                          <a:solidFill>
                            <a:schemeClr val="tx1"/>
                          </a:solidFill>
                          <a:effectLst/>
                          <a:latin typeface="Century Gothic" panose="020B0502020202020204" pitchFamily="34" charset="0"/>
                        </a:rPr>
                        <a:t>year 1</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2</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3</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4</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5</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29711258"/>
                  </a:ext>
                </a:extLst>
              </a:tr>
              <a:tr h="248194">
                <a:tc>
                  <a:txBody>
                    <a:bodyPr/>
                    <a:lstStyle/>
                    <a:p>
                      <a:pPr fontAlgn="b"/>
                      <a:r>
                        <a:rPr lang="en-US" sz="1500" b="1" dirty="0">
                          <a:solidFill>
                            <a:schemeClr val="tx1"/>
                          </a:solidFill>
                          <a:effectLst/>
                          <a:latin typeface="Century Gothic" panose="020B0502020202020204" pitchFamily="34" charset="0"/>
                        </a:rPr>
                        <a:t>Simple interest 7%</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6025495"/>
                  </a:ext>
                </a:extLst>
              </a:tr>
              <a:tr h="248194">
                <a:tc>
                  <a:txBody>
                    <a:bodyPr/>
                    <a:lstStyle/>
                    <a:p>
                      <a:pPr fontAlgn="b"/>
                      <a:r>
                        <a:rPr lang="en-US" sz="1500" b="1" dirty="0">
                          <a:solidFill>
                            <a:schemeClr val="tx1"/>
                          </a:solidFill>
                          <a:effectLst/>
                          <a:latin typeface="Century Gothic" panose="020B0502020202020204" pitchFamily="34" charset="0"/>
                        </a:rPr>
                        <a:t>Compound interest 6%</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1556855"/>
                  </a:ext>
                </a:extLst>
              </a:tr>
              <a:tr h="248194">
                <a:tc>
                  <a:txBody>
                    <a:bodyPr/>
                    <a:lstStyle/>
                    <a:p>
                      <a:endParaRPr lang="en-US" sz="1500" dirty="0">
                        <a:latin typeface="Century Gothic" panose="020B0502020202020204" pitchFamily="34"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9525" indent="87313" fontAlgn="b">
                        <a:tabLst/>
                      </a:pPr>
                      <a:r>
                        <a:rPr lang="en-US" sz="1200" b="1" dirty="0">
                          <a:solidFill>
                            <a:schemeClr val="tx1"/>
                          </a:solidFill>
                          <a:effectLst/>
                          <a:latin typeface="Century Gothic" panose="020B0502020202020204" pitchFamily="34" charset="0"/>
                        </a:rPr>
                        <a:t>year 6</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7</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10</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20</a:t>
                      </a:r>
                    </a:p>
                  </a:txBody>
                  <a:tcPr marL="9525" marR="9525" marT="9525"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96838" fontAlgn="b">
                        <a:tabLst/>
                      </a:pPr>
                      <a:r>
                        <a:rPr lang="en-US" sz="1200" b="1" dirty="0">
                          <a:solidFill>
                            <a:schemeClr val="tx1"/>
                          </a:solidFill>
                          <a:effectLst/>
                          <a:latin typeface="Century Gothic" panose="020B0502020202020204" pitchFamily="34" charset="0"/>
                        </a:rPr>
                        <a:t>year 30</a:t>
                      </a:r>
                    </a:p>
                  </a:txBody>
                  <a:tcPr marL="9525" marR="9525" marT="9525"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2247370"/>
                  </a:ext>
                </a:extLst>
              </a:tr>
              <a:tr h="248194">
                <a:tc>
                  <a:txBody>
                    <a:bodyPr/>
                    <a:lstStyle/>
                    <a:p>
                      <a:pPr fontAlgn="b"/>
                      <a:r>
                        <a:rPr lang="en-US" sz="1500" b="1" dirty="0">
                          <a:solidFill>
                            <a:schemeClr val="tx1"/>
                          </a:solidFill>
                          <a:effectLst/>
                          <a:latin typeface="Century Gothic" panose="020B0502020202020204" pitchFamily="34" charset="0"/>
                        </a:rPr>
                        <a:t>Simple interest 7%</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25340544"/>
                  </a:ext>
                </a:extLst>
              </a:tr>
              <a:tr h="248194">
                <a:tc>
                  <a:txBody>
                    <a:bodyPr/>
                    <a:lstStyle/>
                    <a:p>
                      <a:pPr fontAlgn="b"/>
                      <a:r>
                        <a:rPr lang="en-US" sz="1500" b="1" dirty="0">
                          <a:solidFill>
                            <a:schemeClr val="tx1"/>
                          </a:solidFill>
                          <a:effectLst/>
                          <a:latin typeface="Century Gothic" panose="020B0502020202020204" pitchFamily="34" charset="0"/>
                        </a:rPr>
                        <a:t>Compound interest 6%</a:t>
                      </a:r>
                    </a:p>
                  </a:txBody>
                  <a:tcPr marL="9525" marR="9525" marT="9525" anchor="b">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500" dirty="0">
                        <a:latin typeface="Century Gothic" panose="020B0502020202020204" pitchFamily="34"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7093636"/>
                  </a:ext>
                </a:extLst>
              </a:tr>
            </a:tbl>
          </a:graphicData>
        </a:graphic>
      </p:graphicFrame>
    </p:spTree>
    <p:extLst>
      <p:ext uri="{BB962C8B-B14F-4D97-AF65-F5344CB8AC3E}">
        <p14:creationId xmlns:p14="http://schemas.microsoft.com/office/powerpoint/2010/main" val="3951296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BAF423E-DB4B-61B2-8B6E-9656E1247C43}"/>
              </a:ext>
            </a:extLst>
          </p:cNvPr>
          <p:cNvSpPr>
            <a:spLocks noGrp="1"/>
          </p:cNvSpPr>
          <p:nvPr>
            <p:ph type="sldNum" sz="quarter" idx="12"/>
          </p:nvPr>
        </p:nvSpPr>
        <p:spPr/>
        <p:txBody>
          <a:bodyPr/>
          <a:lstStyle/>
          <a:p>
            <a:fld id="{DFDF98CC-160E-494C-8C3C-8CDC5FA257DE}" type="slidenum">
              <a:rPr lang="en-US" smtClean="0"/>
              <a:t>8</a:t>
            </a:fld>
            <a:endParaRPr lang="en-US"/>
          </a:p>
        </p:txBody>
      </p:sp>
      <p:sp>
        <p:nvSpPr>
          <p:cNvPr id="7" name="Rectangle 6">
            <a:extLst>
              <a:ext uri="{FF2B5EF4-FFF2-40B4-BE49-F238E27FC236}">
                <a16:creationId xmlns:a16="http://schemas.microsoft.com/office/drawing/2014/main" id="{3C4F85DE-EC85-0E5B-B5B2-DDBCA913A8B1}"/>
              </a:ext>
            </a:extLst>
          </p:cNvPr>
          <p:cNvSpPr/>
          <p:nvPr/>
        </p:nvSpPr>
        <p:spPr>
          <a:xfrm>
            <a:off x="0" y="1447006"/>
            <a:ext cx="12192000" cy="3963988"/>
          </a:xfrm>
          <a:prstGeom prst="rect">
            <a:avLst/>
          </a:prstGeom>
          <a:solidFill>
            <a:srgbClr val="B9E5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095BCA8-3DC5-B35F-87C7-16E68E0BDB3F}"/>
              </a:ext>
            </a:extLst>
          </p:cNvPr>
          <p:cNvSpPr txBox="1"/>
          <p:nvPr/>
        </p:nvSpPr>
        <p:spPr>
          <a:xfrm>
            <a:off x="446313" y="1992909"/>
            <a:ext cx="9296401" cy="584775"/>
          </a:xfrm>
          <a:prstGeom prst="rect">
            <a:avLst/>
          </a:prstGeom>
          <a:noFill/>
        </p:spPr>
        <p:txBody>
          <a:bodyPr wrap="square">
            <a:spAutoFit/>
          </a:bodyPr>
          <a:lstStyle/>
          <a:p>
            <a:r>
              <a:rPr lang="en-US" sz="3200" b="1" dirty="0">
                <a:solidFill>
                  <a:srgbClr val="205885"/>
                </a:solidFill>
                <a:latin typeface="Century Gothic" panose="020B0502020202020204" pitchFamily="34" charset="0"/>
                <a:cs typeface="Calibri Light"/>
              </a:rPr>
              <a:t>Was your hypothesis correct? </a:t>
            </a:r>
            <a:endParaRPr lang="en-US" sz="3200" b="1" dirty="0">
              <a:solidFill>
                <a:srgbClr val="205885"/>
              </a:solidFill>
              <a:latin typeface="Century Gothic" panose="020B0502020202020204" pitchFamily="34" charset="0"/>
            </a:endParaRPr>
          </a:p>
        </p:txBody>
      </p:sp>
      <p:sp>
        <p:nvSpPr>
          <p:cNvPr id="2" name="TextBox 1">
            <a:extLst>
              <a:ext uri="{FF2B5EF4-FFF2-40B4-BE49-F238E27FC236}">
                <a16:creationId xmlns:a16="http://schemas.microsoft.com/office/drawing/2014/main" id="{5E30B2E7-A47C-493D-9236-1CD13697DD3E}"/>
              </a:ext>
            </a:extLst>
          </p:cNvPr>
          <p:cNvSpPr txBox="1"/>
          <p:nvPr/>
        </p:nvSpPr>
        <p:spPr>
          <a:xfrm>
            <a:off x="446313" y="3059709"/>
            <a:ext cx="9296401" cy="584775"/>
          </a:xfrm>
          <a:prstGeom prst="rect">
            <a:avLst/>
          </a:prstGeom>
          <a:noFill/>
        </p:spPr>
        <p:txBody>
          <a:bodyPr wrap="square">
            <a:spAutoFit/>
          </a:bodyPr>
          <a:lstStyle/>
          <a:p>
            <a:r>
              <a:rPr lang="en-US" sz="3200" b="1" dirty="0">
                <a:solidFill>
                  <a:srgbClr val="205885"/>
                </a:solidFill>
                <a:latin typeface="Century Gothic" panose="020B0502020202020204" pitchFamily="34" charset="0"/>
                <a:cs typeface="Calibri Light"/>
              </a:rPr>
              <a:t>How close were you? </a:t>
            </a:r>
            <a:endParaRPr lang="en-US" sz="3200" b="1" dirty="0">
              <a:solidFill>
                <a:srgbClr val="205885"/>
              </a:solidFill>
              <a:latin typeface="Century Gothic" panose="020B0502020202020204" pitchFamily="34" charset="0"/>
            </a:endParaRPr>
          </a:p>
        </p:txBody>
      </p:sp>
      <p:sp>
        <p:nvSpPr>
          <p:cNvPr id="4" name="TextBox 3">
            <a:extLst>
              <a:ext uri="{FF2B5EF4-FFF2-40B4-BE49-F238E27FC236}">
                <a16:creationId xmlns:a16="http://schemas.microsoft.com/office/drawing/2014/main" id="{21EE6A7A-70DE-789D-2E9A-F6774AAC766A}"/>
              </a:ext>
            </a:extLst>
          </p:cNvPr>
          <p:cNvSpPr txBox="1"/>
          <p:nvPr/>
        </p:nvSpPr>
        <p:spPr>
          <a:xfrm>
            <a:off x="446313" y="4180938"/>
            <a:ext cx="9296401" cy="584775"/>
          </a:xfrm>
          <a:prstGeom prst="rect">
            <a:avLst/>
          </a:prstGeom>
          <a:noFill/>
        </p:spPr>
        <p:txBody>
          <a:bodyPr wrap="square">
            <a:spAutoFit/>
          </a:bodyPr>
          <a:lstStyle/>
          <a:p>
            <a:r>
              <a:rPr lang="en-US" sz="3200" b="1" dirty="0">
                <a:solidFill>
                  <a:srgbClr val="205885"/>
                </a:solidFill>
                <a:latin typeface="Century Gothic" panose="020B0502020202020204" pitchFamily="34" charset="0"/>
                <a:cs typeface="Calibri Light"/>
              </a:rPr>
              <a:t>What surprised you about this investigation?</a:t>
            </a:r>
            <a:endParaRPr lang="en-US" sz="3200" b="1" dirty="0">
              <a:solidFill>
                <a:srgbClr val="205885"/>
              </a:solidFill>
              <a:latin typeface="Century Gothic" panose="020B0502020202020204" pitchFamily="34" charset="0"/>
            </a:endParaRPr>
          </a:p>
        </p:txBody>
      </p:sp>
    </p:spTree>
    <p:extLst>
      <p:ext uri="{BB962C8B-B14F-4D97-AF65-F5344CB8AC3E}">
        <p14:creationId xmlns:p14="http://schemas.microsoft.com/office/powerpoint/2010/main" val="661540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46"/>
        <p:cNvGrpSpPr/>
        <p:nvPr/>
      </p:nvGrpSpPr>
      <p:grpSpPr>
        <a:xfrm>
          <a:off x="0" y="0"/>
          <a:ext cx="0" cy="0"/>
          <a:chOff x="0" y="0"/>
          <a:chExt cx="0" cy="0"/>
        </a:xfrm>
      </p:grpSpPr>
      <p:sp>
        <p:nvSpPr>
          <p:cNvPr id="7" name="Title 6">
            <a:extLst>
              <a:ext uri="{FF2B5EF4-FFF2-40B4-BE49-F238E27FC236}">
                <a16:creationId xmlns:a16="http://schemas.microsoft.com/office/drawing/2014/main" id="{1A86CBDA-5057-0770-3E3A-31FE60806E6A}"/>
              </a:ext>
            </a:extLst>
          </p:cNvPr>
          <p:cNvSpPr>
            <a:spLocks noGrp="1"/>
          </p:cNvSpPr>
          <p:nvPr>
            <p:ph type="title"/>
          </p:nvPr>
        </p:nvSpPr>
        <p:spPr/>
        <p:txBody>
          <a:bodyPr/>
          <a:lstStyle/>
          <a:p>
            <a:r>
              <a:rPr lang="en-US" sz="3200" dirty="0">
                <a:cs typeface="Calibri Light"/>
              </a:rPr>
              <a:t>Tips: Invest early</a:t>
            </a:r>
            <a:endParaRPr lang="en-US" dirty="0"/>
          </a:p>
        </p:txBody>
      </p:sp>
      <p:sp>
        <p:nvSpPr>
          <p:cNvPr id="3" name="Slide Number Placeholder 2">
            <a:extLst>
              <a:ext uri="{FF2B5EF4-FFF2-40B4-BE49-F238E27FC236}">
                <a16:creationId xmlns:a16="http://schemas.microsoft.com/office/drawing/2014/main" id="{74708269-AB45-1512-7B25-768A0633D473}"/>
              </a:ext>
            </a:extLst>
          </p:cNvPr>
          <p:cNvSpPr>
            <a:spLocks noGrp="1"/>
          </p:cNvSpPr>
          <p:nvPr>
            <p:ph type="sldNum" sz="quarter" idx="12"/>
          </p:nvPr>
        </p:nvSpPr>
        <p:spPr/>
        <p:txBody>
          <a:bodyPr/>
          <a:lstStyle/>
          <a:p>
            <a:fld id="{DFDF98CC-160E-494C-8C3C-8CDC5FA257DE}" type="slidenum">
              <a:rPr lang="en-US" smtClean="0"/>
              <a:t>9</a:t>
            </a:fld>
            <a:endParaRPr lang="en-US"/>
          </a:p>
        </p:txBody>
      </p:sp>
      <p:cxnSp>
        <p:nvCxnSpPr>
          <p:cNvPr id="2" name="Straight Connector 1">
            <a:extLst>
              <a:ext uri="{FF2B5EF4-FFF2-40B4-BE49-F238E27FC236}">
                <a16:creationId xmlns:a16="http://schemas.microsoft.com/office/drawing/2014/main" id="{E81E2D8E-B893-9AC0-915A-71D3BD8D55F2}"/>
              </a:ext>
            </a:extLst>
          </p:cNvPr>
          <p:cNvCxnSpPr>
            <a:cxnSpLocks/>
          </p:cNvCxnSpPr>
          <p:nvPr/>
        </p:nvCxnSpPr>
        <p:spPr>
          <a:xfrm>
            <a:off x="7473507" y="2116141"/>
            <a:ext cx="0" cy="3968973"/>
          </a:xfrm>
          <a:prstGeom prst="line">
            <a:avLst/>
          </a:prstGeom>
          <a:ln w="12700">
            <a:solidFill>
              <a:srgbClr val="6ABD4A"/>
            </a:solidFill>
          </a:ln>
        </p:spPr>
        <p:style>
          <a:lnRef idx="1">
            <a:schemeClr val="accent1"/>
          </a:lnRef>
          <a:fillRef idx="0">
            <a:schemeClr val="accent1"/>
          </a:fillRef>
          <a:effectRef idx="0">
            <a:schemeClr val="accent1"/>
          </a:effectRef>
          <a:fontRef idx="minor">
            <a:schemeClr val="tx1"/>
          </a:fontRef>
        </p:style>
      </p:cxnSp>
      <p:sp>
        <p:nvSpPr>
          <p:cNvPr id="6" name="Text Placeholder 1">
            <a:extLst>
              <a:ext uri="{FF2B5EF4-FFF2-40B4-BE49-F238E27FC236}">
                <a16:creationId xmlns:a16="http://schemas.microsoft.com/office/drawing/2014/main" id="{3A7388B4-B3D7-F1C6-EFDA-EB4712C364EA}"/>
              </a:ext>
            </a:extLst>
          </p:cNvPr>
          <p:cNvSpPr txBox="1">
            <a:spLocks/>
          </p:cNvSpPr>
          <p:nvPr/>
        </p:nvSpPr>
        <p:spPr>
          <a:xfrm>
            <a:off x="7679484" y="2042852"/>
            <a:ext cx="3996577" cy="3968973"/>
          </a:xfrm>
          <a:prstGeom prst="rect">
            <a:avLst/>
          </a:prstGeom>
        </p:spPr>
        <p:txBody>
          <a:bodyPr>
            <a:noAutofit/>
          </a:bodyPr>
          <a:lst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274320" indent="-27432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274320" indent="0" algn="l" defTabSz="914400" rtl="0" eaLnBrk="1" latinLnBrk="0" hangingPunct="1">
              <a:lnSpc>
                <a:spcPct val="110000"/>
              </a:lnSpc>
              <a:spcBef>
                <a:spcPts val="500"/>
              </a:spcBef>
              <a:buFont typeface="Arial" panose="020B0604020202020204" pitchFamily="34" charset="0"/>
              <a:buNone/>
              <a:defRPr sz="1800" kern="1200">
                <a:solidFill>
                  <a:schemeClr val="tx1"/>
                </a:solidFill>
                <a:latin typeface="+mn-lt"/>
                <a:ea typeface="+mn-ea"/>
                <a:cs typeface="+mn-cs"/>
              </a:defRPr>
            </a:lvl3pPr>
            <a:lvl4pPr marL="548640" indent="-27432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54864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1450" indent="-171450">
              <a:buClr>
                <a:srgbClr val="A2AAAD"/>
              </a:buClr>
              <a:buFont typeface="Arial" panose="020B0604020202020204" pitchFamily="34" charset="0"/>
              <a:buChar char="•"/>
            </a:pPr>
            <a:r>
              <a:rPr lang="en-US" sz="1200" dirty="0">
                <a:latin typeface="Century Gothic" panose="020B0502020202020204" pitchFamily="34" charset="0"/>
                <a:ea typeface="+mn-lt"/>
                <a:cs typeface="+mn-lt"/>
              </a:rPr>
              <a:t>Start investing early and consistently to take full advantage of the power of compounding and the time value of money. </a:t>
            </a:r>
          </a:p>
          <a:p>
            <a:pPr marL="171450" indent="-171450">
              <a:buClr>
                <a:srgbClr val="A2AAAD"/>
              </a:buClr>
              <a:buFont typeface="Arial" panose="020B0604020202020204" pitchFamily="34" charset="0"/>
              <a:buChar char="•"/>
            </a:pPr>
            <a:r>
              <a:rPr lang="en-US" sz="1200" dirty="0">
                <a:latin typeface="Century Gothic" panose="020B0502020202020204" pitchFamily="34" charset="0"/>
                <a:ea typeface="+mn-lt"/>
                <a:cs typeface="+mn-lt"/>
              </a:rPr>
              <a:t>You can compound any type of return on an investment by reinvesting your returns.</a:t>
            </a:r>
            <a:endParaRPr lang="en-US" sz="1200" dirty="0">
              <a:latin typeface="Century Gothic" panose="020B0502020202020204" pitchFamily="34" charset="0"/>
              <a:cs typeface="Calibri" panose="020F0502020204030204"/>
            </a:endParaRPr>
          </a:p>
          <a:p>
            <a:pPr marL="171450" indent="-171450">
              <a:buClr>
                <a:srgbClr val="A2AAAD"/>
              </a:buClr>
              <a:buFont typeface="Arial" panose="020B0604020202020204" pitchFamily="34" charset="0"/>
              <a:buChar char="•"/>
            </a:pPr>
            <a:r>
              <a:rPr lang="en-US" sz="1200" dirty="0">
                <a:latin typeface="Century Gothic" panose="020B0502020202020204" pitchFamily="34" charset="0"/>
                <a:ea typeface="+mn-lt"/>
                <a:cs typeface="+mn-lt"/>
              </a:rPr>
              <a:t>Example: </a:t>
            </a:r>
          </a:p>
          <a:p>
            <a:pPr marL="357188" lvl="1" indent="-173038">
              <a:buClr>
                <a:srgbClr val="A2AAAD"/>
              </a:buClr>
              <a:buSzPct val="116000"/>
            </a:pPr>
            <a:r>
              <a:rPr lang="en-US" sz="1200" dirty="0">
                <a:latin typeface="Century Gothic" panose="020B0502020202020204" pitchFamily="34" charset="0"/>
                <a:ea typeface="+mn-lt"/>
                <a:cs typeface="+mn-lt"/>
              </a:rPr>
              <a:t>Jane started investing 20 years ago and made </a:t>
            </a:r>
            <a:br>
              <a:rPr lang="en-US" sz="1200" dirty="0">
                <a:latin typeface="Century Gothic" panose="020B0502020202020204" pitchFamily="34" charset="0"/>
                <a:ea typeface="+mn-lt"/>
                <a:cs typeface="+mn-lt"/>
              </a:rPr>
            </a:br>
            <a:r>
              <a:rPr lang="en-US" sz="1200" dirty="0">
                <a:latin typeface="Century Gothic" panose="020B0502020202020204" pitchFamily="34" charset="0"/>
                <a:ea typeface="+mn-lt"/>
                <a:cs typeface="+mn-lt"/>
              </a:rPr>
              <a:t>10 annual contributions of $5,000 and received an 8% percent annual return.  She stopped investing after 10 years and held on to the investment for a further 10 years at an 8% annual return.</a:t>
            </a:r>
          </a:p>
          <a:p>
            <a:pPr marL="357188" lvl="1" indent="-173038">
              <a:buClr>
                <a:srgbClr val="A2AAAD"/>
              </a:buClr>
              <a:buSzPct val="116000"/>
            </a:pPr>
            <a:r>
              <a:rPr lang="en-US" sz="1200" dirty="0">
                <a:latin typeface="Century Gothic" panose="020B0502020202020204" pitchFamily="34" charset="0"/>
                <a:ea typeface="+mn-lt"/>
                <a:cs typeface="+mn-lt"/>
              </a:rPr>
              <a:t>John, meanwhile, started investing 10 years ago; he made 10 annual contributions of $10,000 at an 8% annual return and he ended up with less money than Jane </a:t>
            </a:r>
            <a:r>
              <a:rPr lang="en-US" sz="1200" dirty="0">
                <a:latin typeface="Century Gothic" panose="020B0502020202020204" pitchFamily="34" charset="0"/>
              </a:rPr>
              <a:t>– </a:t>
            </a:r>
            <a:r>
              <a:rPr lang="en-US" sz="1200" dirty="0">
                <a:latin typeface="Century Gothic" panose="020B0502020202020204" pitchFamily="34" charset="0"/>
                <a:ea typeface="+mn-lt"/>
                <a:cs typeface="+mn-lt"/>
              </a:rPr>
              <a:t>even though he invested twice as much money </a:t>
            </a:r>
            <a:r>
              <a:rPr lang="en-US" sz="1200" dirty="0">
                <a:latin typeface="Century Gothic" panose="020B0502020202020204" pitchFamily="34" charset="0"/>
              </a:rPr>
              <a:t>–</a:t>
            </a:r>
            <a:r>
              <a:rPr lang="en-US" sz="1200" dirty="0">
                <a:latin typeface="Century Gothic" panose="020B0502020202020204" pitchFamily="34" charset="0"/>
                <a:ea typeface="+mn-lt"/>
                <a:cs typeface="+mn-lt"/>
              </a:rPr>
              <a:t> because he started later.</a:t>
            </a:r>
            <a:endParaRPr lang="en-US" sz="1200" dirty="0">
              <a:latin typeface="Century Gothic" panose="020B0502020202020204" pitchFamily="34" charset="0"/>
              <a:cs typeface="Calibri"/>
            </a:endParaRPr>
          </a:p>
        </p:txBody>
      </p:sp>
      <p:pic>
        <p:nvPicPr>
          <p:cNvPr id="8" name="Picture 7" descr="A graph with green lines and numbers&#10;&#10;Description automatically generated">
            <a:extLst>
              <a:ext uri="{FF2B5EF4-FFF2-40B4-BE49-F238E27FC236}">
                <a16:creationId xmlns:a16="http://schemas.microsoft.com/office/drawing/2014/main" id="{2FB1FCCD-F4F8-4D5E-B12A-C578ACAF7718}"/>
              </a:ext>
            </a:extLst>
          </p:cNvPr>
          <p:cNvPicPr>
            <a:picLocks noChangeAspect="1"/>
          </p:cNvPicPr>
          <p:nvPr/>
        </p:nvPicPr>
        <p:blipFill rotWithShape="1">
          <a:blip r:embed="rId3"/>
          <a:srcRect t="857" r="2" b="2"/>
          <a:stretch/>
        </p:blipFill>
        <p:spPr>
          <a:xfrm>
            <a:off x="902398" y="2567488"/>
            <a:ext cx="5726996" cy="3520306"/>
          </a:xfrm>
          <a:prstGeom prst="rect">
            <a:avLst/>
          </a:prstGeom>
        </p:spPr>
      </p:pic>
      <p:sp>
        <p:nvSpPr>
          <p:cNvPr id="10" name="TextBox 9">
            <a:extLst>
              <a:ext uri="{FF2B5EF4-FFF2-40B4-BE49-F238E27FC236}">
                <a16:creationId xmlns:a16="http://schemas.microsoft.com/office/drawing/2014/main" id="{BB8A0CD8-F3EF-C8A3-0E89-C3D3263B19E4}"/>
              </a:ext>
            </a:extLst>
          </p:cNvPr>
          <p:cNvSpPr txBox="1"/>
          <p:nvPr/>
        </p:nvSpPr>
        <p:spPr>
          <a:xfrm>
            <a:off x="535684" y="2042852"/>
            <a:ext cx="6460423" cy="956672"/>
          </a:xfrm>
          <a:prstGeom prst="rect">
            <a:avLst/>
          </a:prstGeom>
          <a:solidFill>
            <a:schemeClr val="bg1"/>
          </a:solidFill>
        </p:spPr>
        <p:txBody>
          <a:bodyPr wrap="none" rtlCol="0">
            <a:spAutoFit/>
          </a:bodyPr>
          <a:lstStyle/>
          <a:p>
            <a:pPr>
              <a:spcAft>
                <a:spcPts val="500"/>
              </a:spcAft>
            </a:pPr>
            <a:r>
              <a:rPr lang="en-US" sz="1600" dirty="0">
                <a:solidFill>
                  <a:srgbClr val="205885"/>
                </a:solidFill>
                <a:latin typeface="Century Gothic" panose="020B0502020202020204" pitchFamily="34" charset="0"/>
              </a:rPr>
              <a:t>The power of </a:t>
            </a:r>
            <a:r>
              <a:rPr lang="en-US" sz="1600" b="1" dirty="0">
                <a:solidFill>
                  <a:srgbClr val="205885"/>
                </a:solidFill>
                <a:latin typeface="Century Gothic" panose="020B0502020202020204" pitchFamily="34" charset="0"/>
              </a:rPr>
              <a:t>starting early</a:t>
            </a:r>
          </a:p>
          <a:p>
            <a:r>
              <a:rPr lang="en-US" sz="1200" dirty="0">
                <a:latin typeface="Century Gothic" panose="020B0502020202020204" pitchFamily="34" charset="0"/>
              </a:rPr>
              <a:t>Compounding gives you a huge head start if you start saving for retirement early. </a:t>
            </a:r>
            <a:br>
              <a:rPr lang="en-US" sz="1200" dirty="0">
                <a:latin typeface="Century Gothic" panose="020B0502020202020204" pitchFamily="34" charset="0"/>
              </a:rPr>
            </a:br>
            <a:r>
              <a:rPr lang="en-US" sz="1200" dirty="0">
                <a:latin typeface="Century Gothic" panose="020B0502020202020204" pitchFamily="34" charset="0"/>
              </a:rPr>
              <a:t>In this example, an investor contributes $6,000 a year to a retirement account and </a:t>
            </a:r>
            <a:br>
              <a:rPr lang="en-US" sz="1200" dirty="0">
                <a:latin typeface="Century Gothic" panose="020B0502020202020204" pitchFamily="34" charset="0"/>
              </a:rPr>
            </a:br>
            <a:r>
              <a:rPr lang="en-US" sz="1200" dirty="0">
                <a:latin typeface="Century Gothic" panose="020B0502020202020204" pitchFamily="34" charset="0"/>
              </a:rPr>
              <a:t>earns 7% return. Waiting just 5 years winds up costing her almost half a million dollars.</a:t>
            </a:r>
          </a:p>
        </p:txBody>
      </p:sp>
      <p:sp>
        <p:nvSpPr>
          <p:cNvPr id="11" name="Rectangle 10">
            <a:extLst>
              <a:ext uri="{FF2B5EF4-FFF2-40B4-BE49-F238E27FC236}">
                <a16:creationId xmlns:a16="http://schemas.microsoft.com/office/drawing/2014/main" id="{B801F651-D726-2E0E-C4CF-3D99A5F5015C}"/>
              </a:ext>
            </a:extLst>
          </p:cNvPr>
          <p:cNvSpPr/>
          <p:nvPr/>
        </p:nvSpPr>
        <p:spPr>
          <a:xfrm>
            <a:off x="1089498" y="4260715"/>
            <a:ext cx="492868" cy="155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F879EDB-15B1-1885-79D4-268D306F75E5}"/>
              </a:ext>
            </a:extLst>
          </p:cNvPr>
          <p:cNvSpPr/>
          <p:nvPr/>
        </p:nvSpPr>
        <p:spPr>
          <a:xfrm>
            <a:off x="6141396" y="4260715"/>
            <a:ext cx="492868" cy="15564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E9C1E95F-5786-6634-3EDE-C873FB3DC762}"/>
              </a:ext>
            </a:extLst>
          </p:cNvPr>
          <p:cNvPicPr>
            <a:picLocks noChangeAspect="1"/>
          </p:cNvPicPr>
          <p:nvPr/>
        </p:nvPicPr>
        <p:blipFill>
          <a:blip r:embed="rId4"/>
          <a:stretch>
            <a:fillRect/>
          </a:stretch>
        </p:blipFill>
        <p:spPr>
          <a:xfrm>
            <a:off x="277057" y="4155089"/>
            <a:ext cx="1887210" cy="1895310"/>
          </a:xfrm>
          <a:prstGeom prst="rect">
            <a:avLst/>
          </a:prstGeom>
        </p:spPr>
      </p:pic>
      <p:sp>
        <p:nvSpPr>
          <p:cNvPr id="14" name="TextBox 13">
            <a:extLst>
              <a:ext uri="{FF2B5EF4-FFF2-40B4-BE49-F238E27FC236}">
                <a16:creationId xmlns:a16="http://schemas.microsoft.com/office/drawing/2014/main" id="{CD4AC775-1C92-E7CC-D4E0-E850EA300557}"/>
              </a:ext>
            </a:extLst>
          </p:cNvPr>
          <p:cNvSpPr txBox="1"/>
          <p:nvPr/>
        </p:nvSpPr>
        <p:spPr>
          <a:xfrm>
            <a:off x="998549" y="5820139"/>
            <a:ext cx="539138" cy="246221"/>
          </a:xfrm>
          <a:prstGeom prst="rect">
            <a:avLst/>
          </a:prstGeom>
          <a:solidFill>
            <a:schemeClr val="bg1"/>
          </a:solidFill>
        </p:spPr>
        <p:txBody>
          <a:bodyPr wrap="square" rtlCol="0">
            <a:spAutoFit/>
          </a:bodyPr>
          <a:lstStyle/>
          <a:p>
            <a:r>
              <a:rPr lang="en-US" sz="1000" b="1" dirty="0">
                <a:latin typeface="Century Gothic" panose="020B0502020202020204" pitchFamily="34" charset="0"/>
              </a:rPr>
              <a:t>AGE</a:t>
            </a:r>
          </a:p>
        </p:txBody>
      </p:sp>
      <p:sp>
        <p:nvSpPr>
          <p:cNvPr id="15" name="TextBox 14">
            <a:extLst>
              <a:ext uri="{FF2B5EF4-FFF2-40B4-BE49-F238E27FC236}">
                <a16:creationId xmlns:a16="http://schemas.microsoft.com/office/drawing/2014/main" id="{2E64E896-A7CB-66AB-870B-368A3129CAAD}"/>
              </a:ext>
            </a:extLst>
          </p:cNvPr>
          <p:cNvSpPr txBox="1"/>
          <p:nvPr/>
        </p:nvSpPr>
        <p:spPr>
          <a:xfrm>
            <a:off x="1426508"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25</a:t>
            </a:r>
          </a:p>
        </p:txBody>
      </p:sp>
      <p:sp>
        <p:nvSpPr>
          <p:cNvPr id="16" name="TextBox 15">
            <a:extLst>
              <a:ext uri="{FF2B5EF4-FFF2-40B4-BE49-F238E27FC236}">
                <a16:creationId xmlns:a16="http://schemas.microsoft.com/office/drawing/2014/main" id="{28D4A377-EBDA-C74D-D657-C4B676E5354B}"/>
              </a:ext>
            </a:extLst>
          </p:cNvPr>
          <p:cNvSpPr txBox="1"/>
          <p:nvPr/>
        </p:nvSpPr>
        <p:spPr>
          <a:xfrm>
            <a:off x="1883708"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30</a:t>
            </a:r>
          </a:p>
        </p:txBody>
      </p:sp>
      <p:sp>
        <p:nvSpPr>
          <p:cNvPr id="17" name="TextBox 16">
            <a:extLst>
              <a:ext uri="{FF2B5EF4-FFF2-40B4-BE49-F238E27FC236}">
                <a16:creationId xmlns:a16="http://schemas.microsoft.com/office/drawing/2014/main" id="{28A626AD-7350-7CAE-C06D-EC574E99CC24}"/>
              </a:ext>
            </a:extLst>
          </p:cNvPr>
          <p:cNvSpPr txBox="1"/>
          <p:nvPr/>
        </p:nvSpPr>
        <p:spPr>
          <a:xfrm>
            <a:off x="2349700"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35</a:t>
            </a:r>
          </a:p>
        </p:txBody>
      </p:sp>
      <p:sp>
        <p:nvSpPr>
          <p:cNvPr id="18" name="TextBox 17">
            <a:extLst>
              <a:ext uri="{FF2B5EF4-FFF2-40B4-BE49-F238E27FC236}">
                <a16:creationId xmlns:a16="http://schemas.microsoft.com/office/drawing/2014/main" id="{A3A49AD0-1946-02BD-FED4-7C66707A7C5F}"/>
              </a:ext>
            </a:extLst>
          </p:cNvPr>
          <p:cNvSpPr txBox="1"/>
          <p:nvPr/>
        </p:nvSpPr>
        <p:spPr>
          <a:xfrm>
            <a:off x="2806900"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40</a:t>
            </a:r>
          </a:p>
        </p:txBody>
      </p:sp>
      <p:sp>
        <p:nvSpPr>
          <p:cNvPr id="19" name="TextBox 18">
            <a:extLst>
              <a:ext uri="{FF2B5EF4-FFF2-40B4-BE49-F238E27FC236}">
                <a16:creationId xmlns:a16="http://schemas.microsoft.com/office/drawing/2014/main" id="{5BA92536-C495-5EE7-60A7-B7219D4AC7AB}"/>
              </a:ext>
            </a:extLst>
          </p:cNvPr>
          <p:cNvSpPr txBox="1"/>
          <p:nvPr/>
        </p:nvSpPr>
        <p:spPr>
          <a:xfrm>
            <a:off x="3259704"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45</a:t>
            </a:r>
          </a:p>
        </p:txBody>
      </p:sp>
      <p:sp>
        <p:nvSpPr>
          <p:cNvPr id="20" name="TextBox 19">
            <a:extLst>
              <a:ext uri="{FF2B5EF4-FFF2-40B4-BE49-F238E27FC236}">
                <a16:creationId xmlns:a16="http://schemas.microsoft.com/office/drawing/2014/main" id="{2B23E9C0-D9D9-4BDE-E8CD-22CE787E8E8D}"/>
              </a:ext>
            </a:extLst>
          </p:cNvPr>
          <p:cNvSpPr txBox="1"/>
          <p:nvPr/>
        </p:nvSpPr>
        <p:spPr>
          <a:xfrm>
            <a:off x="3716904"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50</a:t>
            </a:r>
          </a:p>
        </p:txBody>
      </p:sp>
      <p:sp>
        <p:nvSpPr>
          <p:cNvPr id="21" name="TextBox 20">
            <a:extLst>
              <a:ext uri="{FF2B5EF4-FFF2-40B4-BE49-F238E27FC236}">
                <a16:creationId xmlns:a16="http://schemas.microsoft.com/office/drawing/2014/main" id="{36DE4A64-AA5E-98CA-268D-53AF4AB45553}"/>
              </a:ext>
            </a:extLst>
          </p:cNvPr>
          <p:cNvSpPr txBox="1"/>
          <p:nvPr/>
        </p:nvSpPr>
        <p:spPr>
          <a:xfrm>
            <a:off x="4187292"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55</a:t>
            </a:r>
          </a:p>
        </p:txBody>
      </p:sp>
      <p:sp>
        <p:nvSpPr>
          <p:cNvPr id="22" name="TextBox 21">
            <a:extLst>
              <a:ext uri="{FF2B5EF4-FFF2-40B4-BE49-F238E27FC236}">
                <a16:creationId xmlns:a16="http://schemas.microsoft.com/office/drawing/2014/main" id="{4F134C55-75F2-C9D1-4D1D-D4CE9B6EE3F3}"/>
              </a:ext>
            </a:extLst>
          </p:cNvPr>
          <p:cNvSpPr txBox="1"/>
          <p:nvPr/>
        </p:nvSpPr>
        <p:spPr>
          <a:xfrm>
            <a:off x="4644492"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60</a:t>
            </a:r>
          </a:p>
        </p:txBody>
      </p:sp>
      <p:sp>
        <p:nvSpPr>
          <p:cNvPr id="23" name="TextBox 22">
            <a:extLst>
              <a:ext uri="{FF2B5EF4-FFF2-40B4-BE49-F238E27FC236}">
                <a16:creationId xmlns:a16="http://schemas.microsoft.com/office/drawing/2014/main" id="{8658B831-4EAE-F278-3F54-A6C2309ADD69}"/>
              </a:ext>
            </a:extLst>
          </p:cNvPr>
          <p:cNvSpPr txBox="1"/>
          <p:nvPr/>
        </p:nvSpPr>
        <p:spPr>
          <a:xfrm>
            <a:off x="5255557" y="5824026"/>
            <a:ext cx="539138" cy="246221"/>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67</a:t>
            </a:r>
          </a:p>
        </p:txBody>
      </p:sp>
      <p:sp>
        <p:nvSpPr>
          <p:cNvPr id="24" name="TextBox 23">
            <a:extLst>
              <a:ext uri="{FF2B5EF4-FFF2-40B4-BE49-F238E27FC236}">
                <a16:creationId xmlns:a16="http://schemas.microsoft.com/office/drawing/2014/main" id="{ADE1A0D2-C65D-7E40-939E-FD47BDD2CBAA}"/>
              </a:ext>
            </a:extLst>
          </p:cNvPr>
          <p:cNvSpPr txBox="1"/>
          <p:nvPr/>
        </p:nvSpPr>
        <p:spPr>
          <a:xfrm>
            <a:off x="5622271" y="5577805"/>
            <a:ext cx="539138"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0</a:t>
            </a:r>
          </a:p>
        </p:txBody>
      </p:sp>
      <p:sp>
        <p:nvSpPr>
          <p:cNvPr id="25" name="TextBox 24">
            <a:extLst>
              <a:ext uri="{FF2B5EF4-FFF2-40B4-BE49-F238E27FC236}">
                <a16:creationId xmlns:a16="http://schemas.microsoft.com/office/drawing/2014/main" id="{5F815E6F-D22F-DCF0-1855-2759859ABF46}"/>
              </a:ext>
            </a:extLst>
          </p:cNvPr>
          <p:cNvSpPr txBox="1"/>
          <p:nvPr/>
        </p:nvSpPr>
        <p:spPr>
          <a:xfrm>
            <a:off x="5622271" y="5199736"/>
            <a:ext cx="743360"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$250,000</a:t>
            </a:r>
          </a:p>
        </p:txBody>
      </p:sp>
      <p:sp>
        <p:nvSpPr>
          <p:cNvPr id="26" name="TextBox 25">
            <a:extLst>
              <a:ext uri="{FF2B5EF4-FFF2-40B4-BE49-F238E27FC236}">
                <a16:creationId xmlns:a16="http://schemas.microsoft.com/office/drawing/2014/main" id="{CE460296-33B1-A7EA-58DE-C00C7804D688}"/>
              </a:ext>
            </a:extLst>
          </p:cNvPr>
          <p:cNvSpPr txBox="1"/>
          <p:nvPr/>
        </p:nvSpPr>
        <p:spPr>
          <a:xfrm>
            <a:off x="5622271" y="4777705"/>
            <a:ext cx="743360"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$500,000</a:t>
            </a:r>
          </a:p>
        </p:txBody>
      </p:sp>
      <p:sp>
        <p:nvSpPr>
          <p:cNvPr id="27" name="TextBox 26">
            <a:extLst>
              <a:ext uri="{FF2B5EF4-FFF2-40B4-BE49-F238E27FC236}">
                <a16:creationId xmlns:a16="http://schemas.microsoft.com/office/drawing/2014/main" id="{C434F3DA-9663-4098-389B-D47CEF63FA27}"/>
              </a:ext>
            </a:extLst>
          </p:cNvPr>
          <p:cNvSpPr txBox="1"/>
          <p:nvPr/>
        </p:nvSpPr>
        <p:spPr>
          <a:xfrm>
            <a:off x="5622271" y="4342485"/>
            <a:ext cx="743360"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$750,000</a:t>
            </a:r>
          </a:p>
        </p:txBody>
      </p:sp>
      <p:sp>
        <p:nvSpPr>
          <p:cNvPr id="28" name="TextBox 27">
            <a:extLst>
              <a:ext uri="{FF2B5EF4-FFF2-40B4-BE49-F238E27FC236}">
                <a16:creationId xmlns:a16="http://schemas.microsoft.com/office/drawing/2014/main" id="{921215EE-B39A-0F0C-F5B5-EFDEAFE06CE8}"/>
              </a:ext>
            </a:extLst>
          </p:cNvPr>
          <p:cNvSpPr txBox="1"/>
          <p:nvPr/>
        </p:nvSpPr>
        <p:spPr>
          <a:xfrm>
            <a:off x="5622271" y="3929247"/>
            <a:ext cx="919206"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$1,000,000</a:t>
            </a:r>
          </a:p>
        </p:txBody>
      </p:sp>
      <p:sp>
        <p:nvSpPr>
          <p:cNvPr id="29" name="TextBox 28">
            <a:extLst>
              <a:ext uri="{FF2B5EF4-FFF2-40B4-BE49-F238E27FC236}">
                <a16:creationId xmlns:a16="http://schemas.microsoft.com/office/drawing/2014/main" id="{1132AADE-7EAF-BE01-2476-31DC1D99393C}"/>
              </a:ext>
            </a:extLst>
          </p:cNvPr>
          <p:cNvSpPr txBox="1"/>
          <p:nvPr/>
        </p:nvSpPr>
        <p:spPr>
          <a:xfrm>
            <a:off x="5622271" y="3511613"/>
            <a:ext cx="919206"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$1,250,000</a:t>
            </a:r>
          </a:p>
        </p:txBody>
      </p:sp>
      <p:sp>
        <p:nvSpPr>
          <p:cNvPr id="30" name="TextBox 29">
            <a:extLst>
              <a:ext uri="{FF2B5EF4-FFF2-40B4-BE49-F238E27FC236}">
                <a16:creationId xmlns:a16="http://schemas.microsoft.com/office/drawing/2014/main" id="{E8875C78-092A-0E2B-1C1E-C729C554A7D3}"/>
              </a:ext>
            </a:extLst>
          </p:cNvPr>
          <p:cNvSpPr txBox="1"/>
          <p:nvPr/>
        </p:nvSpPr>
        <p:spPr>
          <a:xfrm>
            <a:off x="5622271" y="3102770"/>
            <a:ext cx="919206"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$1,500,000</a:t>
            </a:r>
          </a:p>
        </p:txBody>
      </p:sp>
      <p:pic>
        <p:nvPicPr>
          <p:cNvPr id="31" name="Picture 30">
            <a:extLst>
              <a:ext uri="{FF2B5EF4-FFF2-40B4-BE49-F238E27FC236}">
                <a16:creationId xmlns:a16="http://schemas.microsoft.com/office/drawing/2014/main" id="{3A6CB686-367C-4A86-FD1C-25A33A13CC2C}"/>
              </a:ext>
            </a:extLst>
          </p:cNvPr>
          <p:cNvPicPr>
            <a:picLocks noChangeAspect="1"/>
          </p:cNvPicPr>
          <p:nvPr/>
        </p:nvPicPr>
        <p:blipFill>
          <a:blip r:embed="rId5"/>
          <a:stretch>
            <a:fillRect/>
          </a:stretch>
        </p:blipFill>
        <p:spPr>
          <a:xfrm>
            <a:off x="5560407" y="4614625"/>
            <a:ext cx="2421107" cy="1556426"/>
          </a:xfrm>
          <a:prstGeom prst="rect">
            <a:avLst/>
          </a:prstGeom>
        </p:spPr>
      </p:pic>
      <p:sp>
        <p:nvSpPr>
          <p:cNvPr id="32" name="TextBox 31">
            <a:extLst>
              <a:ext uri="{FF2B5EF4-FFF2-40B4-BE49-F238E27FC236}">
                <a16:creationId xmlns:a16="http://schemas.microsoft.com/office/drawing/2014/main" id="{A7924358-6E1A-B26B-B945-65F4FE1CCD1A}"/>
              </a:ext>
            </a:extLst>
          </p:cNvPr>
          <p:cNvSpPr txBox="1"/>
          <p:nvPr/>
        </p:nvSpPr>
        <p:spPr>
          <a:xfrm>
            <a:off x="1422678" y="3061311"/>
            <a:ext cx="1115873"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Starting at 25</a:t>
            </a:r>
          </a:p>
        </p:txBody>
      </p:sp>
      <p:sp>
        <p:nvSpPr>
          <p:cNvPr id="33" name="TextBox 32">
            <a:extLst>
              <a:ext uri="{FF2B5EF4-FFF2-40B4-BE49-F238E27FC236}">
                <a16:creationId xmlns:a16="http://schemas.microsoft.com/office/drawing/2014/main" id="{C394E13F-C120-541C-F720-2869BEB5AAB1}"/>
              </a:ext>
            </a:extLst>
          </p:cNvPr>
          <p:cNvSpPr txBox="1"/>
          <p:nvPr/>
        </p:nvSpPr>
        <p:spPr>
          <a:xfrm>
            <a:off x="1426508" y="3260788"/>
            <a:ext cx="1115873" cy="246221"/>
          </a:xfrm>
          <a:prstGeom prst="rect">
            <a:avLst/>
          </a:prstGeom>
          <a:solidFill>
            <a:schemeClr val="bg1"/>
          </a:solidFill>
        </p:spPr>
        <p:txBody>
          <a:bodyPr wrap="square" rtlCol="0">
            <a:spAutoFit/>
          </a:bodyPr>
          <a:lstStyle/>
          <a:p>
            <a:r>
              <a:rPr lang="en-US" sz="1000" dirty="0">
                <a:latin typeface="Century Gothic" panose="020B0502020202020204" pitchFamily="34" charset="0"/>
              </a:rPr>
              <a:t>Starting at 30</a:t>
            </a:r>
          </a:p>
        </p:txBody>
      </p:sp>
      <p:sp>
        <p:nvSpPr>
          <p:cNvPr id="34" name="Rectangle 33">
            <a:extLst>
              <a:ext uri="{FF2B5EF4-FFF2-40B4-BE49-F238E27FC236}">
                <a16:creationId xmlns:a16="http://schemas.microsoft.com/office/drawing/2014/main" id="{803C4AD9-8460-0E64-09A0-E6A38E2C2D18}"/>
              </a:ext>
            </a:extLst>
          </p:cNvPr>
          <p:cNvSpPr/>
          <p:nvPr/>
        </p:nvSpPr>
        <p:spPr>
          <a:xfrm>
            <a:off x="3495830" y="2994130"/>
            <a:ext cx="1301801" cy="736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452C1441-9E88-CF11-09E8-50C0E5FAC16F}"/>
              </a:ext>
            </a:extLst>
          </p:cNvPr>
          <p:cNvSpPr txBox="1"/>
          <p:nvPr/>
        </p:nvSpPr>
        <p:spPr>
          <a:xfrm>
            <a:off x="3610558" y="3132421"/>
            <a:ext cx="1190041" cy="246221"/>
          </a:xfrm>
          <a:prstGeom prst="rect">
            <a:avLst/>
          </a:prstGeom>
          <a:solidFill>
            <a:srgbClr val="0D8342"/>
          </a:solidFill>
        </p:spPr>
        <p:txBody>
          <a:bodyPr wrap="square" rtlCol="0">
            <a:spAutoFit/>
          </a:bodyPr>
          <a:lstStyle/>
          <a:p>
            <a:pPr algn="ctr"/>
            <a:r>
              <a:rPr lang="en-US" sz="1000" b="1" dirty="0">
                <a:solidFill>
                  <a:schemeClr val="bg1"/>
                </a:solidFill>
                <a:latin typeface="Century Gothic" panose="020B0502020202020204" pitchFamily="34" charset="0"/>
              </a:rPr>
              <a:t>$1.48 million</a:t>
            </a:r>
          </a:p>
        </p:txBody>
      </p:sp>
      <p:sp>
        <p:nvSpPr>
          <p:cNvPr id="36" name="Rectangle 35">
            <a:extLst>
              <a:ext uri="{FF2B5EF4-FFF2-40B4-BE49-F238E27FC236}">
                <a16:creationId xmlns:a16="http://schemas.microsoft.com/office/drawing/2014/main" id="{C7DAD861-29C9-8525-A842-54D4FBEA1084}"/>
              </a:ext>
            </a:extLst>
          </p:cNvPr>
          <p:cNvSpPr/>
          <p:nvPr/>
        </p:nvSpPr>
        <p:spPr>
          <a:xfrm>
            <a:off x="2936657" y="3768335"/>
            <a:ext cx="1301801" cy="73696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0F8DB9B-8418-964A-3CD3-3CA303D4CE7E}"/>
              </a:ext>
            </a:extLst>
          </p:cNvPr>
          <p:cNvSpPr txBox="1"/>
          <p:nvPr/>
        </p:nvSpPr>
        <p:spPr>
          <a:xfrm>
            <a:off x="3048417" y="3884985"/>
            <a:ext cx="1190041" cy="246221"/>
          </a:xfrm>
          <a:prstGeom prst="rect">
            <a:avLst/>
          </a:prstGeom>
          <a:solidFill>
            <a:srgbClr val="C1CF2F"/>
          </a:solidFill>
        </p:spPr>
        <p:txBody>
          <a:bodyPr wrap="square" rtlCol="0">
            <a:spAutoFit/>
          </a:bodyPr>
          <a:lstStyle/>
          <a:p>
            <a:pPr algn="ctr"/>
            <a:r>
              <a:rPr lang="en-US" sz="1000" b="1" dirty="0">
                <a:latin typeface="Century Gothic" panose="020B0502020202020204" pitchFamily="34" charset="0"/>
              </a:rPr>
              <a:t>$1.03 million</a:t>
            </a:r>
          </a:p>
        </p:txBody>
      </p:sp>
      <p:sp>
        <p:nvSpPr>
          <p:cNvPr id="38" name="TextBox 37">
            <a:extLst>
              <a:ext uri="{FF2B5EF4-FFF2-40B4-BE49-F238E27FC236}">
                <a16:creationId xmlns:a16="http://schemas.microsoft.com/office/drawing/2014/main" id="{69091104-0DDC-92A3-3F5D-18BAD452FFBA}"/>
              </a:ext>
            </a:extLst>
          </p:cNvPr>
          <p:cNvSpPr txBox="1"/>
          <p:nvPr/>
        </p:nvSpPr>
        <p:spPr>
          <a:xfrm>
            <a:off x="2926026" y="4142430"/>
            <a:ext cx="1434822" cy="400110"/>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Total contributed:</a:t>
            </a:r>
          </a:p>
          <a:p>
            <a:pPr algn="ctr"/>
            <a:r>
              <a:rPr lang="en-US" sz="1000" dirty="0">
                <a:latin typeface="Century Gothic" panose="020B0502020202020204" pitchFamily="34" charset="0"/>
              </a:rPr>
              <a:t>$222,000</a:t>
            </a:r>
          </a:p>
        </p:txBody>
      </p:sp>
      <p:sp>
        <p:nvSpPr>
          <p:cNvPr id="39" name="TextBox 38">
            <a:extLst>
              <a:ext uri="{FF2B5EF4-FFF2-40B4-BE49-F238E27FC236}">
                <a16:creationId xmlns:a16="http://schemas.microsoft.com/office/drawing/2014/main" id="{65F64CA7-304B-70FF-8BE7-404551B6CA38}"/>
              </a:ext>
            </a:extLst>
          </p:cNvPr>
          <p:cNvSpPr txBox="1"/>
          <p:nvPr/>
        </p:nvSpPr>
        <p:spPr>
          <a:xfrm>
            <a:off x="3519123" y="3379102"/>
            <a:ext cx="1434822" cy="400110"/>
          </a:xfrm>
          <a:prstGeom prst="rect">
            <a:avLst/>
          </a:prstGeom>
          <a:solidFill>
            <a:schemeClr val="bg1"/>
          </a:solidFill>
        </p:spPr>
        <p:txBody>
          <a:bodyPr wrap="square" rtlCol="0">
            <a:spAutoFit/>
          </a:bodyPr>
          <a:lstStyle/>
          <a:p>
            <a:pPr algn="ctr"/>
            <a:r>
              <a:rPr lang="en-US" sz="1000" dirty="0">
                <a:latin typeface="Century Gothic" panose="020B0502020202020204" pitchFamily="34" charset="0"/>
              </a:rPr>
              <a:t>Total contributed:</a:t>
            </a:r>
          </a:p>
          <a:p>
            <a:pPr algn="ctr"/>
            <a:r>
              <a:rPr lang="en-US" sz="1000" dirty="0">
                <a:latin typeface="Century Gothic" panose="020B0502020202020204" pitchFamily="34" charset="0"/>
              </a:rPr>
              <a:t>$252,000</a:t>
            </a:r>
          </a:p>
        </p:txBody>
      </p:sp>
    </p:spTree>
    <p:extLst>
      <p:ext uri="{BB962C8B-B14F-4D97-AF65-F5344CB8AC3E}">
        <p14:creationId xmlns:p14="http://schemas.microsoft.com/office/powerpoint/2010/main" val="1793495856"/>
      </p:ext>
    </p:extLst>
  </p:cSld>
  <p:clrMapOvr>
    <a:masterClrMapping/>
  </p:clrMapOvr>
</p:sld>
</file>

<file path=ppt/theme/theme1.xml><?xml version="1.0" encoding="utf-8"?>
<a:theme xmlns:a="http://schemas.openxmlformats.org/drawingml/2006/main" name="GestaltVTI">
  <a:themeElements>
    <a:clrScheme name="AnalogousFromDarkSeedLeftStep">
      <a:dk1>
        <a:srgbClr val="000000"/>
      </a:dk1>
      <a:lt1>
        <a:srgbClr val="FFFFFF"/>
      </a:lt1>
      <a:dk2>
        <a:srgbClr val="1E301B"/>
      </a:dk2>
      <a:lt2>
        <a:srgbClr val="F1F0F3"/>
      </a:lt2>
      <a:accent1>
        <a:srgbClr val="85AE23"/>
      </a:accent1>
      <a:accent2>
        <a:srgbClr val="B4A118"/>
      </a:accent2>
      <a:accent3>
        <a:srgbClr val="E2802D"/>
      </a:accent3>
      <a:accent4>
        <a:srgbClr val="D1231C"/>
      </a:accent4>
      <a:accent5>
        <a:srgbClr val="E22D71"/>
      </a:accent5>
      <a:accent6>
        <a:srgbClr val="D11CAB"/>
      </a:accent6>
      <a:hlink>
        <a:srgbClr val="C34D66"/>
      </a:hlink>
      <a:folHlink>
        <a:srgbClr val="7F7F7F"/>
      </a:folHlink>
    </a:clrScheme>
    <a:fontScheme name="Bierstadt">
      <a:majorFont>
        <a:latin typeface="Bierstadt"/>
        <a:ea typeface=""/>
        <a:cs typeface=""/>
      </a:majorFont>
      <a:minorFont>
        <a:latin typeface="Bierstad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staltVTI" id="{4F87C71D-53D1-4B71-BF97-FD0EA4B25665}" vid="{A110AFC4-8D8A-4C02-8885-7BA370B379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236</TotalTime>
  <Words>1371</Words>
  <Application>Microsoft Macintosh PowerPoint</Application>
  <PresentationFormat>Widescreen</PresentationFormat>
  <Paragraphs>164</Paragraphs>
  <Slides>12</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Bierstadt</vt:lpstr>
      <vt:lpstr>Calibri</vt:lpstr>
      <vt:lpstr>Calibri Light</vt:lpstr>
      <vt:lpstr>Century Gothic</vt:lpstr>
      <vt:lpstr>GestaltVTI</vt:lpstr>
      <vt:lpstr>The power of compounding</vt:lpstr>
      <vt:lpstr>What is compound interest?</vt:lpstr>
      <vt:lpstr>Simple and compound interest formulas</vt:lpstr>
      <vt:lpstr>Which is better, simple or compound interest?</vt:lpstr>
      <vt:lpstr>Investigation</vt:lpstr>
      <vt:lpstr>Investigation</vt:lpstr>
      <vt:lpstr>7% simple interest VS 6% interest,  compounded annually</vt:lpstr>
      <vt:lpstr>PowerPoint Presentation</vt:lpstr>
      <vt:lpstr>Tips: Invest early</vt:lpstr>
      <vt:lpstr>Invest often</vt:lpstr>
      <vt:lpstr>Diversify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Gagliardi, Monica</dc:creator>
  <cp:lastModifiedBy>Darien Desroches</cp:lastModifiedBy>
  <cp:revision>101</cp:revision>
  <dcterms:created xsi:type="dcterms:W3CDTF">2023-10-22T21:01:04Z</dcterms:created>
  <dcterms:modified xsi:type="dcterms:W3CDTF">2024-05-09T22:05:23Z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e873328-34e0-4f6c-84cb-dd757c63c1a0_Enabled">
    <vt:lpwstr>true</vt:lpwstr>
  </property>
  <property fmtid="{D5CDD505-2E9C-101B-9397-08002B2CF9AE}" pid="3" name="MSIP_Label_be873328-34e0-4f6c-84cb-dd757c63c1a0_SetDate">
    <vt:lpwstr>2023-11-01T18:04:36Z</vt:lpwstr>
  </property>
  <property fmtid="{D5CDD505-2E9C-101B-9397-08002B2CF9AE}" pid="4" name="MSIP_Label_be873328-34e0-4f6c-84cb-dd757c63c1a0_Method">
    <vt:lpwstr>Privileged</vt:lpwstr>
  </property>
  <property fmtid="{D5CDD505-2E9C-101B-9397-08002B2CF9AE}" pid="5" name="MSIP_Label_be873328-34e0-4f6c-84cb-dd757c63c1a0_Name">
    <vt:lpwstr>FIL-Internal</vt:lpwstr>
  </property>
  <property fmtid="{D5CDD505-2E9C-101B-9397-08002B2CF9AE}" pid="6" name="MSIP_Label_be873328-34e0-4f6c-84cb-dd757c63c1a0_SiteId">
    <vt:lpwstr>6b94db52-3791-432c-b97e-871411cd202e</vt:lpwstr>
  </property>
  <property fmtid="{D5CDD505-2E9C-101B-9397-08002B2CF9AE}" pid="7" name="MSIP_Label_be873328-34e0-4f6c-84cb-dd757c63c1a0_ActionId">
    <vt:lpwstr>ee0202de-5cf6-46c2-8a21-1c0b412b413b</vt:lpwstr>
  </property>
  <property fmtid="{D5CDD505-2E9C-101B-9397-08002B2CF9AE}" pid="8" name="MSIP_Label_be873328-34e0-4f6c-84cb-dd757c63c1a0_ContentBits">
    <vt:lpwstr>0</vt:lpwstr>
  </property>
</Properties>
</file>