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60"/>
  </p:notesMasterIdLst>
  <p:sldIdLst>
    <p:sldId id="281" r:id="rId2"/>
    <p:sldId id="513" r:id="rId3"/>
    <p:sldId id="444" r:id="rId4"/>
    <p:sldId id="527" r:id="rId5"/>
    <p:sldId id="528" r:id="rId6"/>
    <p:sldId id="445" r:id="rId7"/>
    <p:sldId id="529" r:id="rId8"/>
    <p:sldId id="485" r:id="rId9"/>
    <p:sldId id="486" r:id="rId10"/>
    <p:sldId id="530" r:id="rId11"/>
    <p:sldId id="487" r:id="rId12"/>
    <p:sldId id="531" r:id="rId13"/>
    <p:sldId id="532" r:id="rId14"/>
    <p:sldId id="488" r:id="rId15"/>
    <p:sldId id="489" r:id="rId16"/>
    <p:sldId id="533" r:id="rId17"/>
    <p:sldId id="490" r:id="rId18"/>
    <p:sldId id="534" r:id="rId19"/>
    <p:sldId id="535" r:id="rId20"/>
    <p:sldId id="471" r:id="rId21"/>
    <p:sldId id="494" r:id="rId22"/>
    <p:sldId id="536" r:id="rId23"/>
    <p:sldId id="474" r:id="rId24"/>
    <p:sldId id="496" r:id="rId25"/>
    <p:sldId id="537" r:id="rId26"/>
    <p:sldId id="476" r:id="rId27"/>
    <p:sldId id="498" r:id="rId28"/>
    <p:sldId id="538" r:id="rId29"/>
    <p:sldId id="502" r:id="rId30"/>
    <p:sldId id="539" r:id="rId31"/>
    <p:sldId id="503" r:id="rId32"/>
    <p:sldId id="504" r:id="rId33"/>
    <p:sldId id="540" r:id="rId34"/>
    <p:sldId id="541" r:id="rId35"/>
    <p:sldId id="542" r:id="rId36"/>
    <p:sldId id="543" r:id="rId37"/>
    <p:sldId id="544" r:id="rId38"/>
    <p:sldId id="509" r:id="rId39"/>
    <p:sldId id="545" r:id="rId40"/>
    <p:sldId id="546" r:id="rId41"/>
    <p:sldId id="547" r:id="rId42"/>
    <p:sldId id="548" r:id="rId43"/>
    <p:sldId id="549" r:id="rId44"/>
    <p:sldId id="550" r:id="rId45"/>
    <p:sldId id="551" r:id="rId46"/>
    <p:sldId id="552" r:id="rId47"/>
    <p:sldId id="553" r:id="rId48"/>
    <p:sldId id="554" r:id="rId49"/>
    <p:sldId id="555" r:id="rId50"/>
    <p:sldId id="556" r:id="rId51"/>
    <p:sldId id="557" r:id="rId52"/>
    <p:sldId id="558" r:id="rId53"/>
    <p:sldId id="559" r:id="rId54"/>
    <p:sldId id="560" r:id="rId55"/>
    <p:sldId id="561" r:id="rId56"/>
    <p:sldId id="562" r:id="rId57"/>
    <p:sldId id="563" r:id="rId58"/>
    <p:sldId id="564" r:id="rId5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429C636-1258-1300-6AF9-A1C07C859FB5}" name="Gagliardi, Monica" initials="GM" userId="S::monica.flores@fidelity.ca::403ed6f2-ccb6-4a32-97e9-f49bef3accc9" providerId="AD"/>
  <p188:author id="{DF88A69D-1FA6-9820-9E52-8F80F4157C52}" name="Young, Alexandra" initials="YA" userId="S::alexandra.young@fidelity.ca::352ee25d-62a0-42da-b6b2-af7e76994482" providerId="AD"/>
  <p188:author id="{E972F8CF-B59F-7B46-CD8D-153C09311A4D}" name="Gill, Ravina" initials="GR" userId="S::ravina.gill@fidelity.ca::4ab046ad-39f6-4281-85c3-6be506179019" providerId="AD"/>
  <p188:author id="{0A16D4D1-4734-95FF-367D-C374CF13C49F}" name="Ponce, Vanessa" initials="PV" userId="S::vanessa.ponce@fidelity.ca::30c8e74a-fa94-4ed1-b031-97ff44e964e5" providerId="AD"/>
  <p188:author id="{E34789F2-C444-EAB7-7B99-F93D7A14117D}" name="Darien Desroches" initials="DD" userId="c7371e85daf18b3f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5885"/>
    <a:srgbClr val="6ABD4A"/>
    <a:srgbClr val="B9E5F0"/>
    <a:srgbClr val="00B5E2"/>
    <a:srgbClr val="EBF4FA"/>
    <a:srgbClr val="E0EFD8"/>
    <a:srgbClr val="00A690"/>
    <a:srgbClr val="A2AAAD"/>
    <a:srgbClr val="333F48"/>
    <a:srgbClr val="F2A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890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88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79444D-42D3-4CC0-927A-FF18E050527A}" type="datetimeFigureOut">
              <a:t>3/19/26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96D0F3-C04C-4EB4-93F2-B3F04278AF6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591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Video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58E14-23EC-4C25-974C-48FA83988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58193" cy="66833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3200">
                <a:solidFill>
                  <a:srgbClr val="205885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0D1AF-36B8-4BB8-BD6A-71194F7BC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2FD5A5-A16C-00DE-E581-0AFD83A16CAB}"/>
              </a:ext>
            </a:extLst>
          </p:cNvPr>
          <p:cNvSpPr/>
          <p:nvPr userDrawn="1"/>
        </p:nvSpPr>
        <p:spPr>
          <a:xfrm>
            <a:off x="0" y="2057400"/>
            <a:ext cx="12192000" cy="3963988"/>
          </a:xfrm>
          <a:prstGeom prst="rect">
            <a:avLst/>
          </a:prstGeom>
          <a:solidFill>
            <a:srgbClr val="B9E5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E0EFD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60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93" userDrawn="1">
          <p15:clr>
            <a:srgbClr val="FBAE40"/>
          </p15:clr>
        </p15:guide>
        <p15:guide id="2" pos="325" userDrawn="1">
          <p15:clr>
            <a:srgbClr val="FBAE40"/>
          </p15:clr>
        </p15:guide>
        <p15:guide id="3" orient="horz" pos="731" userDrawn="1">
          <p15:clr>
            <a:srgbClr val="FBAE40"/>
          </p15:clr>
        </p15:guide>
        <p15:guide id="4" pos="735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98B43-D1CE-43F4-A367-EF1FE9688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B73978-8CDF-4C0E-ABA1-7291A0347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76990" y="995362"/>
            <a:ext cx="5027005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BECC62-ED45-451E-BEC5-A03C6A55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40442"/>
            <a:ext cx="5020948" cy="25285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1A7A86-B983-4315-9312-936B4FCF75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2E88C0-25A5-46F9-AB35-EAD50E6B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0F9EA8-45AD-478E-8606-9328245BC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996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F6B8E-1D8E-4105-9BBB-D53AD24B7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487045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825530-6629-4FEA-9670-EB21A2F5B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662168" y="969264"/>
            <a:ext cx="5021182" cy="487045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64C7A-A73F-46F5-BC33-696671DAEE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B3CC0-B649-4509-A4B6-DF9D20EFA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CECCCA-3F2A-46F3-BF45-7C862FF1D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775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D7BD47B-C187-494C-812F-46BE0040B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7995"/>
          </a:xfrm>
          <a:prstGeom prst="rect">
            <a:avLst/>
          </a:prstGeom>
          <a:solidFill>
            <a:schemeClr val="bg2">
              <a:lumMod val="9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50133B-2446-4168-AA17-6538910668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62168" y="996791"/>
            <a:ext cx="5011962" cy="495692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06A9AD-2756-4C51-A958-6756301EB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7870" y="996791"/>
            <a:ext cx="5021183" cy="495692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2995D-CCEA-43AF-973B-8B6B56A567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029CF-BA62-4CCD-956E-FFA0B37B8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E0B3D-96AB-41B3-ABDD-5B0DE863D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18136A-0796-46EB-89BB-4C73C0258F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769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ulle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58E14-23EC-4C25-974C-48FA83988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58193" cy="66833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3200">
                <a:solidFill>
                  <a:srgbClr val="205885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9FEDD4-20A1-49F6-9E3E-0B26B426B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1991844"/>
            <a:ext cx="11158193" cy="4029786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342900" indent="-342900" algn="l">
              <a:lnSpc>
                <a:spcPct val="100000"/>
              </a:lnSpc>
              <a:buClr>
                <a:srgbClr val="A2AAAD"/>
              </a:buClr>
              <a:buFont typeface="Arial" panose="020B0604020202020204" pitchFamily="34" charset="0"/>
              <a:buChar char="•"/>
              <a:defRPr sz="2500" i="0"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0D1AF-36B8-4BB8-BD6A-71194F7BC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1818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93" userDrawn="1">
          <p15:clr>
            <a:srgbClr val="FBAE40"/>
          </p15:clr>
        </p15:guide>
        <p15:guide id="2" pos="325" userDrawn="1">
          <p15:clr>
            <a:srgbClr val="FBAE40"/>
          </p15:clr>
        </p15:guide>
        <p15:guide id="3" orient="horz" pos="731" userDrawn="1">
          <p15:clr>
            <a:srgbClr val="FBAE40"/>
          </p15:clr>
        </p15:guide>
        <p15:guide id="4" pos="7355" userDrawn="1">
          <p15:clr>
            <a:srgbClr val="FBAE40"/>
          </p15:clr>
        </p15:guide>
        <p15:guide id="5" orient="horz" pos="125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63D8A-C68D-4CF9-9D15-3E09BCC09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9" y="1160463"/>
            <a:ext cx="11158193" cy="53237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205885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2A8B7-F430-4F4A-BB63-481F51E58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4BBE33-EAC1-3B1E-8EFB-448124FA14AC}"/>
              </a:ext>
            </a:extLst>
          </p:cNvPr>
          <p:cNvSpPr txBox="1"/>
          <p:nvPr userDrawn="1"/>
        </p:nvSpPr>
        <p:spPr>
          <a:xfrm>
            <a:off x="552033" y="2009274"/>
            <a:ext cx="5247187" cy="4012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AA535C0-5BE2-5A59-3D11-8ABCC9A629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7525" y="2128838"/>
            <a:ext cx="5184775" cy="3892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BB27B774-CAD3-DF42-BBF0-6DE55F243F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97220" y="2128838"/>
            <a:ext cx="5184775" cy="3892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38190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BAC1C-A332-4BA5-8C9C-FE0396C81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056" cy="4870974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8D137-710E-4125-B5E9-F63E7F1C9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2167" y="3566639"/>
            <a:ext cx="5021183" cy="2279979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480C5-E9A6-425E-B050-03E444BE92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1B4831-6C0B-4E0B-A341-91E4C5D36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11EE6-252D-46DD-94DF-C42657EF2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469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04B06-C54A-4B7B-B6D1-436428EAF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520769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23919-9A2F-4D97-8F31-6E35BD597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63049" y="969264"/>
            <a:ext cx="5290751" cy="255511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8DA345-F684-4BAA-A22C-E725B3A60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63049" y="3621849"/>
            <a:ext cx="5290751" cy="255511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399C52-9753-45D8-9646-CF31BB0157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F95E57-622C-4199-940E-F5462E1AC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1B7592-00E8-41EF-B749-2A5EA8E46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149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F4AA536-072F-4374-926E-17E038EC7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7995"/>
          </a:xfrm>
          <a:prstGeom prst="rect">
            <a:avLst/>
          </a:prstGeom>
          <a:solidFill>
            <a:schemeClr val="bg2">
              <a:lumMod val="9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2291277-967B-4176-B40B-9EC360626994}"/>
              </a:ext>
            </a:extLst>
          </p:cNvPr>
          <p:cNvSpPr/>
          <p:nvPr/>
        </p:nvSpPr>
        <p:spPr>
          <a:xfrm>
            <a:off x="517869" y="508090"/>
            <a:ext cx="111556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B11C00-F7CB-4484-807A-D12745CD3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9" y="978119"/>
            <a:ext cx="11165481" cy="107305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FAAA6E-E243-48B3-9585-3C1420B3E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7870" y="2178908"/>
            <a:ext cx="5020056" cy="65490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D01B8-0F2E-41A4-B21C-334393F6A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7870" y="2876085"/>
            <a:ext cx="5020056" cy="332289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89B23F-3E60-415A-9CE7-0928B5CFB2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2168" y="2178908"/>
            <a:ext cx="5021182" cy="65490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223446-0CDC-402B-8D71-D9D29F6DF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62168" y="2876085"/>
            <a:ext cx="5021182" cy="332289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2B77D3-C6EC-4FFD-9E10-24E1AC5420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9DF31B-BD07-4DC2-95C2-B77E51AA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54CE5A-3A0A-4AAB-81D2-F1C20636E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449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216B8-52AB-412B-BBE7-B6BE698FA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487045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F779C3-9D19-467E-A5D2-0920834D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72BB4-C8D8-4F74-9677-5AC979932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6B49B8-779F-4492-ABD9-96F0D042A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26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B976BF-9339-48D6-881A-280D15492E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77605-C9C8-432E-9662-D7D410B15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2432B6-4A12-46EF-98A7-B5D50BD51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050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F191C-AF68-4230-A7B2-F8F07B486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F9F11-5FCF-4D7E-BA51-38CB84277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3182" y="987423"/>
            <a:ext cx="5020948" cy="48736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3B519B-06C0-41BC-95FB-FB1FE4363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61038"/>
            <a:ext cx="5020948" cy="25079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B8B70C-015C-4832-AFF6-D033E02274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F1A6FB-8C14-46D1-90A5-0FF11DE78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90030" y="169283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82C585-6FA1-4E94-9C1C-A1DEDE551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907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F282A-DF4A-4A2D-9672-8F0F770A3F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1757" y="6451599"/>
            <a:ext cx="637909" cy="1691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DFDF98CC-160E-494C-8C3C-8CDC5FA257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E57300-C7FF-4578-99A0-42B0295B123C}"/>
              </a:ext>
            </a:extLst>
          </p:cNvPr>
          <p:cNvSpPr/>
          <p:nvPr/>
        </p:nvSpPr>
        <p:spPr>
          <a:xfrm>
            <a:off x="1" y="230284"/>
            <a:ext cx="1842447" cy="466685"/>
          </a:xfrm>
          <a:prstGeom prst="rect">
            <a:avLst/>
          </a:prstGeom>
          <a:solidFill>
            <a:srgbClr val="00B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A690"/>
              </a:solidFill>
            </a:endParaRPr>
          </a:p>
        </p:txBody>
      </p:sp>
      <p:pic>
        <p:nvPicPr>
          <p:cNvPr id="10" name="Picture 9" descr="A blue and black logo&#10;&#10;Description automatically generated">
            <a:extLst>
              <a:ext uri="{FF2B5EF4-FFF2-40B4-BE49-F238E27FC236}">
                <a16:creationId xmlns:a16="http://schemas.microsoft.com/office/drawing/2014/main" id="{CD5AB2A9-403F-025D-C64F-BA17CAA50F38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70" y="6277840"/>
            <a:ext cx="1600200" cy="342900"/>
          </a:xfrm>
          <a:prstGeom prst="rect">
            <a:avLst/>
          </a:prstGeom>
        </p:spPr>
      </p:pic>
      <p:pic>
        <p:nvPicPr>
          <p:cNvPr id="12" name="Picture 11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6F3DAC8A-A5F7-92FE-0813-D8E70B90A44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733" y="230284"/>
            <a:ext cx="1676397" cy="46668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EBC3D8A-1F30-A2D6-D920-8223E6E639FB}"/>
              </a:ext>
            </a:extLst>
          </p:cNvPr>
          <p:cNvSpPr txBox="1"/>
          <p:nvPr userDrawn="1"/>
        </p:nvSpPr>
        <p:spPr>
          <a:xfrm>
            <a:off x="409433" y="278960"/>
            <a:ext cx="1433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Century Gothic" panose="020B0502020202020204" pitchFamily="34" charset="0"/>
              </a:rPr>
              <a:t>Lesson 7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3B7BA9-0BD9-9116-F1CC-B9CA6D49E9E4}"/>
              </a:ext>
            </a:extLst>
          </p:cNvPr>
          <p:cNvSpPr txBox="1"/>
          <p:nvPr userDrawn="1"/>
        </p:nvSpPr>
        <p:spPr>
          <a:xfrm>
            <a:off x="2395310" y="6433019"/>
            <a:ext cx="4800518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  <a:buClr>
                <a:srgbClr val="A2AAAD"/>
              </a:buClr>
            </a:pPr>
            <a:r>
              <a:rPr lang="en-CA" sz="900" b="0" i="0" u="none" strike="noStrike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Century Gothic" panose="020B0502020202020204" pitchFamily="34" charset="0"/>
              </a:rPr>
              <a:t>© 2026 FIDELITY INVESTMENTS CANADA ULC          </a:t>
            </a:r>
            <a:r>
              <a:rPr lang="en-CA" sz="900" dirty="0">
                <a:latin typeface="Century Gothic" panose="020B0502020202020204" pitchFamily="34" charset="0"/>
              </a:rPr>
              <a:t>3469415-v2025123</a:t>
            </a:r>
            <a:endParaRPr lang="en-US" sz="900" dirty="0">
              <a:solidFill>
                <a:schemeClr val="accent5"/>
              </a:solidFill>
              <a:latin typeface="Century Gothic" panose="020B050202020202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1054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25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 userDrawn="1">
          <p15:clr>
            <a:srgbClr val="F26B43"/>
          </p15:clr>
        </p15:guide>
        <p15:guide id="2" pos="325" userDrawn="1">
          <p15:clr>
            <a:srgbClr val="F26B43"/>
          </p15:clr>
        </p15:guide>
        <p15:guide id="3" pos="7355" userDrawn="1">
          <p15:clr>
            <a:srgbClr val="F26B43"/>
          </p15:clr>
        </p15:guide>
        <p15:guide id="4" orient="horz" pos="379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7vVn35TOeIA?feature=oembed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7vVn35TOeIA?feature=oembed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4ADED-E4F4-96B4-771C-22B444389C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CA" dirty="0"/>
              <a:t>Monitoring your investment portfolio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9EBC07-E89A-480E-0B63-1C54B7A50807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F1ADBB-F79D-BADA-AC9D-C2A8B61D7835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E6CB1-45A9-C8FE-81D0-492E8B4E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</a:t>
            </a:fld>
            <a:endParaRPr lang="en-US" dirty="0"/>
          </a:p>
        </p:txBody>
      </p:sp>
      <p:pic>
        <p:nvPicPr>
          <p:cNvPr id="7" name="Online Media 6" descr="How to invest: Monitoring portfolio performance">
            <a:hlinkClick r:id="" action="ppaction://media"/>
            <a:extLst>
              <a:ext uri="{FF2B5EF4-FFF2-40B4-BE49-F238E27FC236}">
                <a16:creationId xmlns:a16="http://schemas.microsoft.com/office/drawing/2014/main" id="{0E5F0B7B-155E-BEC4-3675-C0288628B98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290483" y="2420027"/>
            <a:ext cx="5611034" cy="317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753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C4C00-BF3D-07C4-E7E0-94B18FCFF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C430F-0734-BAD4-E50A-EC273B1080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What is a benchmark in investing?</a:t>
            </a: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617766-DC69-78D2-1FAF-9B974CDE61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A) The original value of your investment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b="1" dirty="0">
                <a:solidFill>
                  <a:srgbClr val="6ABD4A"/>
                </a:solidFill>
              </a:rPr>
              <a:t>B) A standard to compare your investment’s performance against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C) A document explaining market trends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D) A report card from your advisor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endParaRPr lang="en-CA" sz="2600" dirty="0">
              <a:solidFill>
                <a:srgbClr val="000000"/>
              </a:solidFill>
            </a:endParaRPr>
          </a:p>
          <a:p>
            <a:pPr marL="146050" lvl="0" indent="0">
              <a:spcBef>
                <a:spcPts val="1200"/>
              </a:spcBef>
              <a:buSzPts val="1300"/>
              <a:buNone/>
            </a:pPr>
            <a:endParaRPr lang="en-CA" sz="26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2D6A48-9963-0220-12A7-BF9307B47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327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E907-9514-F20F-5990-E08F136B9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B59F6-E9BD-5BB3-A3A5-14823AB07B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What is a benchmark?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120C54-EB82-C688-BF36-CC1D33BF6B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1" y="1989436"/>
            <a:ext cx="5582518" cy="4003591"/>
          </a:xfrm>
        </p:spPr>
        <p:txBody>
          <a:bodyPr>
            <a:noAutofit/>
          </a:bodyPr>
          <a:lstStyle/>
          <a:p>
            <a:pPr marL="498475" indent="-352425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A reference point to compare your portfolio’s performance</a:t>
            </a:r>
          </a:p>
          <a:p>
            <a:pPr marL="498475" indent="-352425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Measures effectiveness of investment strategy</a:t>
            </a:r>
          </a:p>
          <a:p>
            <a:pPr marL="498475" indent="-352425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Ensure alignment with portfolio composition</a:t>
            </a:r>
          </a:p>
          <a:p>
            <a:pPr marL="498475" indent="-352425">
              <a:spcBef>
                <a:spcPts val="1200"/>
              </a:spcBef>
              <a:buSzPct val="100000"/>
            </a:pPr>
            <a:endParaRPr lang="en-CA" sz="2600" dirty="0">
              <a:solidFill>
                <a:srgbClr val="000000"/>
              </a:solidFill>
            </a:endParaRPr>
          </a:p>
          <a:p>
            <a:pPr marL="498475" indent="-352425">
              <a:spcBef>
                <a:spcPts val="1200"/>
              </a:spcBef>
              <a:buSzPct val="100000"/>
            </a:pPr>
            <a:endParaRPr lang="en-CA" sz="26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280CCD-4D72-D65B-12EE-FEB6D56B4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11</a:t>
            </a:fld>
            <a:endParaRPr lang="en-US" dirty="0"/>
          </a:p>
        </p:txBody>
      </p:sp>
      <p:pic>
        <p:nvPicPr>
          <p:cNvPr id="5" name="Google Shape;151;p24" title="pexels-anna-nekrashevich-6801874.jpg">
            <a:extLst>
              <a:ext uri="{FF2B5EF4-FFF2-40B4-BE49-F238E27FC236}">
                <a16:creationId xmlns:a16="http://schemas.microsoft.com/office/drawing/2014/main" id="{AF5A35F6-547E-ED8C-086D-646F99895D9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840187" y="1845688"/>
            <a:ext cx="5351813" cy="38518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1308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48D23-ECBA-FE64-92B4-2F5C9C010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DB3AB-40A7-8395-DC8C-AF96E06E4D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67449" cy="668337"/>
          </a:xfrm>
        </p:spPr>
        <p:txBody>
          <a:bodyPr/>
          <a:lstStyle/>
          <a:p>
            <a:r>
              <a:rPr lang="en-CA" dirty="0"/>
              <a:t>If your portfolio is mostly technology stocks, which benchmark makes the most sense?</a:t>
            </a: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D6A70D-AFCC-06C5-ED7D-29823BD736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2481943"/>
            <a:ext cx="11309949" cy="3511084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A) TSX Composite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B) Global Aggregate Bond Index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C) Dow Jones Industrial Average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D) NASDAQ Composite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endParaRPr lang="en-CA" sz="26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134006-46F0-C768-1F3A-0D2CACE46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805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7CF20-6342-8FF4-4E9A-2A154C3BA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21909-40AC-D841-0E74-448D2CCD96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67449" cy="668337"/>
          </a:xfrm>
        </p:spPr>
        <p:txBody>
          <a:bodyPr/>
          <a:lstStyle/>
          <a:p>
            <a:r>
              <a:rPr lang="en-CA" dirty="0"/>
              <a:t>If your portfolio is mostly technology stocks, which benchmark makes the most sense?</a:t>
            </a: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F2814C-24BC-FC54-94C3-29AF31A82E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2481943"/>
            <a:ext cx="11309949" cy="3511084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A) TSX Composite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B) Global Aggregate Bond Index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C) Dow Jones Industrial Average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b="1" dirty="0">
                <a:solidFill>
                  <a:srgbClr val="6ABD4A"/>
                </a:solidFill>
              </a:rPr>
              <a:t>D) NASDAQ Composite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endParaRPr lang="en-CA" sz="26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5FE264-4AB4-13F5-8B8C-E8F1BA536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511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BBDC5-22D9-FF3B-AE49-EF082863E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B546B-88E8-E5AE-8F62-2C62C0D45B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Types of benchmarks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B6B472-90F0-F8F6-0546-F2213BF33E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6049181" cy="4003591"/>
          </a:xfrm>
        </p:spPr>
        <p:txBody>
          <a:bodyPr>
            <a:noAutofit/>
          </a:bodyPr>
          <a:lstStyle/>
          <a:p>
            <a:pPr marL="411163" indent="-265113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Examples: TSX, S&amp;P 500, NASDAQ, Dow Jones</a:t>
            </a:r>
          </a:p>
          <a:p>
            <a:pPr marL="411163" indent="-265113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Tech-heavy: NASDAQ Composite</a:t>
            </a:r>
          </a:p>
          <a:p>
            <a:pPr marL="411163" indent="-265113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Balanced: 50% Global Aggregate Bond + 50% S&amp;P 500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B610D8-CAA4-2CD7-01AE-57AF0EF56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14</a:t>
            </a:fld>
            <a:endParaRPr lang="en-US" dirty="0"/>
          </a:p>
        </p:txBody>
      </p:sp>
      <p:pic>
        <p:nvPicPr>
          <p:cNvPr id="5" name="Google Shape;169;p27" title="pexels-kindelmedia-7054384.jpg">
            <a:extLst>
              <a:ext uri="{FF2B5EF4-FFF2-40B4-BE49-F238E27FC236}">
                <a16:creationId xmlns:a16="http://schemas.microsoft.com/office/drawing/2014/main" id="{FD89D1A8-474A-7A47-CA89-0BCEAEB6AC8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65023" y="1989436"/>
            <a:ext cx="4962602" cy="2796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4744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74F3A-D074-10CE-63AF-FC09C7C55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EAEC9-C0E5-8CF0-2CBE-247FE2DD15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67449" cy="668337"/>
          </a:xfrm>
        </p:spPr>
        <p:txBody>
          <a:bodyPr/>
          <a:lstStyle/>
          <a:p>
            <a:r>
              <a:rPr lang="en-CA" dirty="0"/>
              <a:t>In the apple-tree example, what does the increase in the tree's value represent?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52ED0B-A9DE-ECC4-C75C-F76B7C6A3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2493818"/>
            <a:ext cx="11309949" cy="3499209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A) Standard deviation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B) Dividends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C) Price appreciation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D) Rebalancing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endParaRPr lang="en-CA" sz="26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122A69-054D-E3EE-00E5-A5FDE88ED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6144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4D804-1D9E-AD75-1673-53EB40996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A5EE3-6DD4-ADC7-B5DF-A48B7025F9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67449" cy="668337"/>
          </a:xfrm>
        </p:spPr>
        <p:txBody>
          <a:bodyPr/>
          <a:lstStyle/>
          <a:p>
            <a:r>
              <a:rPr lang="en-CA" dirty="0"/>
              <a:t>In the apple-tree example, what does the increase in the tree's value represent?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5A7D72-74FC-7433-86EE-6DD4CC9A0D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2493818"/>
            <a:ext cx="11309949" cy="3499209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A) Standard deviation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B) Dividends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b="1" dirty="0">
                <a:solidFill>
                  <a:srgbClr val="6ABD4A"/>
                </a:solidFill>
              </a:rPr>
              <a:t>C) Price appreciation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D) Rebalancing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endParaRPr lang="en-CA" sz="26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E1A560-ABE7-6935-2FA5-DFBB2C520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1971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6CD37-9DB5-8F16-30FB-43FA2BD60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DBFFC-8DFF-D3E3-4C74-334D36950A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How to calculate returns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06E9BF-1936-3A21-1022-287F2BF53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17</a:t>
            </a:fld>
            <a:endParaRPr lang="en-US" dirty="0"/>
          </a:p>
        </p:txBody>
      </p:sp>
      <p:pic>
        <p:nvPicPr>
          <p:cNvPr id="7" name="Google Shape;186;p30" title="Screenshot 2025-07-08 at 11.30.32 AM.png">
            <a:extLst>
              <a:ext uri="{FF2B5EF4-FFF2-40B4-BE49-F238E27FC236}">
                <a16:creationId xmlns:a16="http://schemas.microsoft.com/office/drawing/2014/main" id="{B5B35466-280B-997D-894B-1CDB855010C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17870" y="1969606"/>
            <a:ext cx="3752287" cy="4344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20FD11-B110-64BC-343F-5537F145BF13}"/>
              </a:ext>
            </a:extLst>
          </p:cNvPr>
          <p:cNvSpPr txBox="1"/>
          <p:nvPr/>
        </p:nvSpPr>
        <p:spPr>
          <a:xfrm>
            <a:off x="517870" y="2544812"/>
            <a:ext cx="4766649" cy="801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5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Imagine you have </a:t>
            </a:r>
            <a:r>
              <a:rPr lang="en-US" sz="1500" b="1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three</a:t>
            </a:r>
            <a:r>
              <a:rPr lang="en-US" sz="15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 apple trees. If each apple tree is originally worth $100 and increases in value to $133.33, what is the return value?</a:t>
            </a:r>
            <a:endParaRPr lang="en-US" sz="1500" dirty="0">
              <a:latin typeface="Century Gothic" panose="020B0502020202020204" pitchFamily="34" charset="0"/>
            </a:endParaRPr>
          </a:p>
        </p:txBody>
      </p:sp>
      <p:pic>
        <p:nvPicPr>
          <p:cNvPr id="10" name="Google Shape;187;p30" title="Screenshot 2025-07-08 at 11.32.13 AM.png">
            <a:extLst>
              <a:ext uri="{FF2B5EF4-FFF2-40B4-BE49-F238E27FC236}">
                <a16:creationId xmlns:a16="http://schemas.microsoft.com/office/drawing/2014/main" id="{14F31E32-4FAF-BBBB-4D08-DC198FC2255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870" y="3561401"/>
            <a:ext cx="3222857" cy="45359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14527B7-BD32-8A19-53E6-63CBD1221297}"/>
              </a:ext>
            </a:extLst>
          </p:cNvPr>
          <p:cNvSpPr txBox="1"/>
          <p:nvPr/>
        </p:nvSpPr>
        <p:spPr>
          <a:xfrm>
            <a:off x="388916" y="4121700"/>
            <a:ext cx="6097978" cy="1661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17500" lvl="0" indent="-2095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-US" sz="1500" dirty="0">
                <a:solidFill>
                  <a:schemeClr val="dk1"/>
                </a:solidFill>
                <a:latin typeface="Century Gothic" panose="020B0502020202020204" pitchFamily="34" charset="0"/>
              </a:rPr>
              <a:t>Take the value of your three trees ($400)</a:t>
            </a:r>
          </a:p>
          <a:p>
            <a:pPr marL="317500" lvl="0" indent="-209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-US" sz="1500" dirty="0">
                <a:solidFill>
                  <a:schemeClr val="dk1"/>
                </a:solidFill>
                <a:latin typeface="Century Gothic" panose="020B0502020202020204" pitchFamily="34" charset="0"/>
              </a:rPr>
              <a:t>Subtract the original value ($300), then add whatever apples have grown ($20 worth)</a:t>
            </a:r>
          </a:p>
          <a:p>
            <a:pPr marL="317500" lvl="0" indent="-209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-US" sz="1500" dirty="0">
                <a:solidFill>
                  <a:schemeClr val="dk1"/>
                </a:solidFill>
                <a:latin typeface="Century Gothic" panose="020B0502020202020204" pitchFamily="34" charset="0"/>
              </a:rPr>
              <a:t>Divide by the initial value ($300)</a:t>
            </a:r>
          </a:p>
          <a:p>
            <a:pPr marL="317500" lvl="0" indent="-209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-US" sz="1500" dirty="0">
                <a:solidFill>
                  <a:schemeClr val="dk1"/>
                </a:solidFill>
                <a:latin typeface="Century Gothic" panose="020B0502020202020204" pitchFamily="34" charset="0"/>
              </a:rPr>
              <a:t>Multiply by 100</a:t>
            </a:r>
          </a:p>
          <a:p>
            <a:pPr marL="317500" lvl="0" indent="-209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-US" sz="1500" dirty="0">
                <a:solidFill>
                  <a:schemeClr val="dk1"/>
                </a:solidFill>
                <a:latin typeface="Century Gothic" panose="020B0502020202020204" pitchFamily="34" charset="0"/>
              </a:rPr>
              <a:t>The return value is 40%</a:t>
            </a:r>
          </a:p>
        </p:txBody>
      </p:sp>
      <p:pic>
        <p:nvPicPr>
          <p:cNvPr id="13" name="Google Shape;188;p30" title="pexels-kpaukshtite-1444630.jpg">
            <a:extLst>
              <a:ext uri="{FF2B5EF4-FFF2-40B4-BE49-F238E27FC236}">
                <a16:creationId xmlns:a16="http://schemas.microsoft.com/office/drawing/2014/main" id="{49B8882B-20DF-8193-9FEE-67F5C069DD0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79626" y="1301575"/>
            <a:ext cx="3012374" cy="451965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90;p30">
            <a:extLst>
              <a:ext uri="{FF2B5EF4-FFF2-40B4-BE49-F238E27FC236}">
                <a16:creationId xmlns:a16="http://schemas.microsoft.com/office/drawing/2014/main" id="{3D207ECA-F0E2-A2D6-0A0C-CD0A48A4B47D}"/>
              </a:ext>
            </a:extLst>
          </p:cNvPr>
          <p:cNvSpPr/>
          <p:nvPr/>
        </p:nvSpPr>
        <p:spPr>
          <a:xfrm>
            <a:off x="6907483" y="1302019"/>
            <a:ext cx="2078413" cy="1950038"/>
          </a:xfrm>
          <a:prstGeom prst="rect">
            <a:avLst/>
          </a:prstGeom>
          <a:solidFill>
            <a:srgbClr val="B9E5F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03188" lvl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chemeClr val="dk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Note: Online </a:t>
            </a:r>
            <a:r>
              <a:rPr lang="en-US" sz="1500" b="1" dirty="0">
                <a:solidFill>
                  <a:schemeClr val="dk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brokerages</a:t>
            </a:r>
            <a:r>
              <a:rPr lang="en-US" sz="1500" dirty="0">
                <a:solidFill>
                  <a:schemeClr val="dk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and </a:t>
            </a:r>
            <a:r>
              <a:rPr lang="en-US" sz="1500" b="1" dirty="0">
                <a:solidFill>
                  <a:schemeClr val="dk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financial</a:t>
            </a:r>
            <a:r>
              <a:rPr lang="en-US" sz="1500" dirty="0">
                <a:solidFill>
                  <a:schemeClr val="dk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advisors provide return information t</a:t>
            </a:r>
            <a:br>
              <a:rPr lang="en-US" sz="1500" dirty="0">
                <a:solidFill>
                  <a:schemeClr val="dk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</a:br>
            <a:r>
              <a:rPr lang="en-US" sz="1500" dirty="0" err="1">
                <a:solidFill>
                  <a:schemeClr val="dk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hese</a:t>
            </a:r>
            <a:r>
              <a:rPr lang="en-US" sz="1500" dirty="0">
                <a:solidFill>
                  <a:schemeClr val="dk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days!</a:t>
            </a:r>
            <a:endParaRPr sz="1500" dirty="0">
              <a:solidFill>
                <a:schemeClr val="dk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  <a:p>
            <a:pPr marL="103188" lvl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75536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B79C6-2B1F-BC9F-B4E3-A4B7EFCF1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30687-7974-7128-E62F-02CE5EDDB4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67449" cy="668337"/>
          </a:xfrm>
        </p:spPr>
        <p:txBody>
          <a:bodyPr/>
          <a:lstStyle/>
          <a:p>
            <a:r>
              <a:rPr lang="en-CA" dirty="0"/>
              <a:t>Which term describes how much the value of an investment goes up and down over time?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D28910-8512-23B9-BC0F-5E99747F44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2493818"/>
            <a:ext cx="11309949" cy="3499209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A) Benchmark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B) Return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C) Volatility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D) Diversification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2F6418-BF4E-27BE-5D32-9467CC4E9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1364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59227-66CF-A343-42CF-FE936541D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C2CA4-A487-BDB0-B03E-51303C95F6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67449" cy="668337"/>
          </a:xfrm>
        </p:spPr>
        <p:txBody>
          <a:bodyPr/>
          <a:lstStyle/>
          <a:p>
            <a:r>
              <a:rPr lang="en-CA" dirty="0"/>
              <a:t>Which term describes how much the value of an investment goes up and down over time?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736886-C580-CBED-0797-9DF5CAA513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2493818"/>
            <a:ext cx="11309949" cy="3499209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A) Benchmark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B) Return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b="1" dirty="0">
                <a:solidFill>
                  <a:srgbClr val="6ABD4A"/>
                </a:solidFill>
              </a:rPr>
              <a:t>C) Volatility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D) Diversification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CBDD89-C4DF-EAA5-B6FD-329BD9940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271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591B2-9F8F-B401-9CF8-494352433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751DE5-0E35-20DB-7B3E-BDA936A6D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579DC8-AE4F-B458-1E58-2BC489585616}"/>
              </a:ext>
            </a:extLst>
          </p:cNvPr>
          <p:cNvSpPr txBox="1"/>
          <p:nvPr/>
        </p:nvSpPr>
        <p:spPr>
          <a:xfrm>
            <a:off x="516902" y="2671100"/>
            <a:ext cx="10492968" cy="151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lang="en-CA" sz="5000" b="1" dirty="0">
                <a:solidFill>
                  <a:srgbClr val="205885"/>
                </a:solidFill>
                <a:latin typeface="Century Gothic" panose="020B0502020202020204" pitchFamily="34" charset="0"/>
              </a:rPr>
              <a:t>Would you rather?</a:t>
            </a:r>
          </a:p>
          <a:p>
            <a:pPr>
              <a:spcAft>
                <a:spcPts val="1500"/>
              </a:spcAft>
            </a:pPr>
            <a:r>
              <a:rPr lang="en-CA" sz="3000" dirty="0">
                <a:solidFill>
                  <a:schemeClr val="dk1"/>
                </a:solidFill>
                <a:latin typeface="Century Gothic" panose="020B0502020202020204" pitchFamily="34" charset="0"/>
              </a:rPr>
              <a:t>Pick your choice: A or B! </a:t>
            </a:r>
          </a:p>
        </p:txBody>
      </p:sp>
    </p:spTree>
    <p:extLst>
      <p:ext uri="{BB962C8B-B14F-4D97-AF65-F5344CB8AC3E}">
        <p14:creationId xmlns:p14="http://schemas.microsoft.com/office/powerpoint/2010/main" val="13136721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A526E-FCB9-B63F-80F9-3B789FA8E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6A13C-2672-34F8-B57C-D79A9F3363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50966" cy="668337"/>
          </a:xfrm>
        </p:spPr>
        <p:txBody>
          <a:bodyPr/>
          <a:lstStyle/>
          <a:p>
            <a:r>
              <a:rPr lang="en-CA" dirty="0"/>
              <a:t>Beyond return: consistency and risk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6C387C-2547-3527-92AD-91A93C07A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20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7895D7-409A-ECAA-C7F0-32064AEB7489}"/>
              </a:ext>
            </a:extLst>
          </p:cNvPr>
          <p:cNvSpPr txBox="1"/>
          <p:nvPr/>
        </p:nvSpPr>
        <p:spPr>
          <a:xfrm>
            <a:off x="517871" y="2232888"/>
            <a:ext cx="7224841" cy="17440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en-CA" sz="2600" dirty="0">
                <a:latin typeface="Century Gothic" panose="020B0502020202020204" pitchFamily="34" charset="0"/>
              </a:rPr>
              <a:t>Consider performance consistency and risk level</a:t>
            </a:r>
          </a:p>
          <a:p>
            <a:pPr marL="342900" lvl="0" indent="-342900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en-CA" sz="2600" dirty="0">
                <a:latin typeface="Century Gothic" panose="020B0502020202020204" pitchFamily="34" charset="0"/>
              </a:rPr>
              <a:t>Volatility: the degree fluctuation in the price of an asset over time </a:t>
            </a:r>
          </a:p>
        </p:txBody>
      </p:sp>
      <p:pic>
        <p:nvPicPr>
          <p:cNvPr id="5" name="Google Shape;208;p33" title="pexels-n-voitkevich-7172860.jpg">
            <a:extLst>
              <a:ext uri="{FF2B5EF4-FFF2-40B4-BE49-F238E27FC236}">
                <a16:creationId xmlns:a16="http://schemas.microsoft.com/office/drawing/2014/main" id="{B406ACD0-84C2-92AF-CDB1-A059777E0E2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060873" y="1327660"/>
            <a:ext cx="3131127" cy="469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45321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45F0E-D2C0-A178-D216-3D4E82A29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0148D-DC0E-FE3A-15A6-3248BDDC55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1" y="1160463"/>
            <a:ext cx="8768634" cy="668337"/>
          </a:xfrm>
        </p:spPr>
        <p:txBody>
          <a:bodyPr/>
          <a:lstStyle/>
          <a:p>
            <a:r>
              <a:rPr lang="en-CA" dirty="0"/>
              <a:t>What does standard deviation measure in an investment?</a:t>
            </a: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14BE71-4DD9-7CC7-F449-1C543F981B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1" y="2481943"/>
            <a:ext cx="7771103" cy="3522959"/>
          </a:xfrm>
        </p:spPr>
        <p:txBody>
          <a:bodyPr>
            <a:noAutofit/>
          </a:bodyPr>
          <a:lstStyle/>
          <a:p>
            <a:pPr marL="11113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en-CA" sz="2600" dirty="0">
                <a:solidFill>
                  <a:srgbClr val="000000"/>
                </a:solidFill>
              </a:rPr>
              <a:t>A) The number of investments in the portfolio</a:t>
            </a:r>
          </a:p>
          <a:p>
            <a:pPr marL="11113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en-CA" sz="2600" dirty="0">
                <a:solidFill>
                  <a:srgbClr val="000000"/>
                </a:solidFill>
              </a:rPr>
              <a:t>B) The risk of bankruptcy</a:t>
            </a:r>
          </a:p>
          <a:p>
            <a:pPr marL="11113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en-CA" sz="2600" dirty="0">
                <a:solidFill>
                  <a:srgbClr val="000000"/>
                </a:solidFill>
              </a:rPr>
              <a:t>C) The average price</a:t>
            </a:r>
          </a:p>
          <a:p>
            <a:pPr marL="11113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en-CA" sz="2600" dirty="0">
                <a:solidFill>
                  <a:srgbClr val="000000"/>
                </a:solidFill>
              </a:rPr>
              <a:t>D) The fluctuation in returns over time</a:t>
            </a:r>
          </a:p>
          <a:p>
            <a:pPr marL="11113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endParaRPr lang="en-CA" sz="26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EB39BE-28D6-BED9-950B-EBF6BACB4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8502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DCF78-CECA-E028-56FF-8795D60E4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B066F-7F53-46AE-A928-B9F054A068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1" y="1160463"/>
            <a:ext cx="8768634" cy="668337"/>
          </a:xfrm>
        </p:spPr>
        <p:txBody>
          <a:bodyPr/>
          <a:lstStyle/>
          <a:p>
            <a:r>
              <a:rPr lang="en-CA" dirty="0"/>
              <a:t>What does standard deviation measure in an investment?</a:t>
            </a: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3A889E-CBDA-EB1D-D1A0-86A682D45B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1" y="2481943"/>
            <a:ext cx="7771103" cy="3522959"/>
          </a:xfrm>
        </p:spPr>
        <p:txBody>
          <a:bodyPr>
            <a:noAutofit/>
          </a:bodyPr>
          <a:lstStyle/>
          <a:p>
            <a:pPr marL="11113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en-CA" sz="2600" dirty="0">
                <a:solidFill>
                  <a:srgbClr val="000000"/>
                </a:solidFill>
              </a:rPr>
              <a:t>A) The number of investments in the portfolio</a:t>
            </a:r>
          </a:p>
          <a:p>
            <a:pPr marL="11113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en-CA" sz="2600" dirty="0">
                <a:solidFill>
                  <a:srgbClr val="000000"/>
                </a:solidFill>
              </a:rPr>
              <a:t>B) The risk of bankruptcy</a:t>
            </a:r>
          </a:p>
          <a:p>
            <a:pPr marL="11113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en-CA" sz="2600" dirty="0">
                <a:solidFill>
                  <a:srgbClr val="000000"/>
                </a:solidFill>
              </a:rPr>
              <a:t>C) The average price</a:t>
            </a:r>
          </a:p>
          <a:p>
            <a:pPr marL="11113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en-CA" sz="2600" b="1" dirty="0">
                <a:solidFill>
                  <a:srgbClr val="6ABD4A"/>
                </a:solidFill>
              </a:rPr>
              <a:t>D) The fluctuation in returns over time</a:t>
            </a:r>
          </a:p>
          <a:p>
            <a:pPr marL="11113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endParaRPr lang="en-CA" sz="26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364F0-DD45-0562-1117-5D9932E50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7459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F8267-1B6A-5B82-B7D1-01F65177C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2F642-E29A-CBCA-B117-4CFB52ED4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50966" cy="668337"/>
          </a:xfrm>
        </p:spPr>
        <p:txBody>
          <a:bodyPr/>
          <a:lstStyle/>
          <a:p>
            <a:r>
              <a:rPr lang="en-CA" dirty="0"/>
              <a:t>Volatility vs. benchmark: beta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0E5F18-C57A-824C-2A29-D21297A04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23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B34A0B-5E25-9022-9EBF-11283D4B00FB}"/>
              </a:ext>
            </a:extLst>
          </p:cNvPr>
          <p:cNvSpPr txBox="1"/>
          <p:nvPr/>
        </p:nvSpPr>
        <p:spPr>
          <a:xfrm>
            <a:off x="517870" y="1983506"/>
            <a:ext cx="5589899" cy="3621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en-CA" sz="2400" dirty="0">
                <a:latin typeface="Century Gothic" panose="020B0502020202020204" pitchFamily="34" charset="0"/>
              </a:rPr>
              <a:t>Volatility calculated by standard deviation: variation of returns from the average</a:t>
            </a:r>
          </a:p>
          <a:p>
            <a:pPr marL="587375" lvl="0" indent="-269875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en-CA" sz="2400" b="1" dirty="0">
                <a:latin typeface="Century Gothic" panose="020B0502020202020204" pitchFamily="34" charset="0"/>
              </a:rPr>
              <a:t>Higher</a:t>
            </a:r>
            <a:r>
              <a:rPr lang="en-CA" sz="2400" dirty="0">
                <a:latin typeface="Century Gothic" panose="020B0502020202020204" pitchFamily="34" charset="0"/>
              </a:rPr>
              <a:t> SD = more </a:t>
            </a:r>
            <a:r>
              <a:rPr lang="en-CA" sz="2400" b="1" dirty="0">
                <a:latin typeface="Century Gothic" panose="020B0502020202020204" pitchFamily="34" charset="0"/>
              </a:rPr>
              <a:t>volatility</a:t>
            </a:r>
          </a:p>
          <a:p>
            <a:pPr marL="587375" lvl="0" indent="-269875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en-CA" sz="2400" b="1" dirty="0">
                <a:latin typeface="Century Gothic" panose="020B0502020202020204" pitchFamily="34" charset="0"/>
              </a:rPr>
              <a:t>Lower</a:t>
            </a:r>
            <a:r>
              <a:rPr lang="en-CA" sz="2400" dirty="0">
                <a:latin typeface="Century Gothic" panose="020B0502020202020204" pitchFamily="34" charset="0"/>
              </a:rPr>
              <a:t> SD = more </a:t>
            </a:r>
            <a:r>
              <a:rPr lang="en-CA" sz="2400" b="1" dirty="0">
                <a:latin typeface="Century Gothic" panose="020B0502020202020204" pitchFamily="34" charset="0"/>
              </a:rPr>
              <a:t>stability</a:t>
            </a:r>
          </a:p>
          <a:p>
            <a:pPr marL="342900" lvl="0" indent="-342900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en-CA" sz="2400" b="1" dirty="0">
                <a:latin typeface="Century Gothic" panose="020B0502020202020204" pitchFamily="34" charset="0"/>
              </a:rPr>
              <a:t>Beta &gt; 1: </a:t>
            </a:r>
            <a:r>
              <a:rPr lang="en-CA" sz="2400" dirty="0">
                <a:latin typeface="Century Gothic" panose="020B0502020202020204" pitchFamily="34" charset="0"/>
              </a:rPr>
              <a:t>More volatile than benchmark</a:t>
            </a:r>
          </a:p>
          <a:p>
            <a:pPr marL="342900" lvl="0" indent="-342900">
              <a:spcBef>
                <a:spcPts val="360"/>
              </a:spcBef>
              <a:buClr>
                <a:srgbClr val="A2AAAD"/>
              </a:buClr>
              <a:buSzPts val="1800"/>
              <a:buChar char="•"/>
            </a:pPr>
            <a:r>
              <a:rPr lang="en-CA" sz="2400" b="1" dirty="0">
                <a:latin typeface="Century Gothic" panose="020B0502020202020204" pitchFamily="34" charset="0"/>
              </a:rPr>
              <a:t>Beta &lt; 1: </a:t>
            </a:r>
            <a:r>
              <a:rPr lang="en-CA" sz="2400" dirty="0">
                <a:latin typeface="Century Gothic" panose="020B0502020202020204" pitchFamily="34" charset="0"/>
              </a:rPr>
              <a:t>Less volatile than benchmark</a:t>
            </a:r>
          </a:p>
        </p:txBody>
      </p:sp>
      <p:pic>
        <p:nvPicPr>
          <p:cNvPr id="5" name="Google Shape;226;p36" title="pexels-artempodrez-5716052.jpg">
            <a:extLst>
              <a:ext uri="{FF2B5EF4-FFF2-40B4-BE49-F238E27FC236}">
                <a16:creationId xmlns:a16="http://schemas.microsoft.com/office/drawing/2014/main" id="{8103C527-AC1B-CE30-A8E8-8F3AB0A0246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2341"/>
          <a:stretch/>
        </p:blipFill>
        <p:spPr>
          <a:xfrm>
            <a:off x="7233215" y="1828800"/>
            <a:ext cx="4970660" cy="41326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14722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98DEE-0163-A413-357D-FC61889DC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3F3CB-65B2-1289-D16C-F7A1935B2C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1" y="1160463"/>
            <a:ext cx="9053642" cy="668337"/>
          </a:xfrm>
        </p:spPr>
        <p:txBody>
          <a:bodyPr/>
          <a:lstStyle/>
          <a:p>
            <a:r>
              <a:rPr lang="en-CA" dirty="0"/>
              <a:t>If a portfolio has a beta greater than one, what does that mean?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5C0B9E-08D8-57BB-433E-70D1FDB677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2545492"/>
            <a:ext cx="11309949" cy="3447535"/>
          </a:xfrm>
        </p:spPr>
        <p:txBody>
          <a:bodyPr>
            <a:noAutofit/>
          </a:bodyPr>
          <a:lstStyle/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en-CA" sz="2600" dirty="0">
                <a:solidFill>
                  <a:srgbClr val="000000"/>
                </a:solidFill>
              </a:rPr>
              <a:t>A) It’s more volatile than the market</a:t>
            </a:r>
          </a:p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en-CA" sz="2600" dirty="0">
                <a:solidFill>
                  <a:srgbClr val="000000"/>
                </a:solidFill>
              </a:rPr>
              <a:t>B) It pays more dividends</a:t>
            </a:r>
          </a:p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en-CA" sz="2600" dirty="0">
                <a:solidFill>
                  <a:srgbClr val="000000"/>
                </a:solidFill>
              </a:rPr>
              <a:t>C) It has lower risk than the market</a:t>
            </a:r>
          </a:p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en-CA" sz="2600" dirty="0">
                <a:solidFill>
                  <a:srgbClr val="000000"/>
                </a:solidFill>
              </a:rPr>
              <a:t>D) It’s guaranteed to outperform</a:t>
            </a:r>
          </a:p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endParaRPr lang="en-CA" sz="2600" dirty="0">
              <a:solidFill>
                <a:srgbClr val="000000"/>
              </a:solidFill>
            </a:endParaRPr>
          </a:p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endParaRPr lang="en-CA" sz="2600" dirty="0">
              <a:solidFill>
                <a:srgbClr val="000000"/>
              </a:solidFill>
            </a:endParaRPr>
          </a:p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endParaRPr lang="en-CA" sz="2600" b="1" dirty="0">
              <a:solidFill>
                <a:srgbClr val="6ABD4A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611BF3-5423-A657-68AF-700FCC0E4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7941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4A14C-D479-747B-B155-DB5E5F8C1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DDA03-3A93-6BC2-4421-DD68E3F149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1" y="1160463"/>
            <a:ext cx="9053642" cy="668337"/>
          </a:xfrm>
        </p:spPr>
        <p:txBody>
          <a:bodyPr/>
          <a:lstStyle/>
          <a:p>
            <a:r>
              <a:rPr lang="en-CA" dirty="0"/>
              <a:t>If a portfolio has a beta greater than one, what does that mean?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8F5313-043C-0EBF-4A5E-C78D00BA6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2545492"/>
            <a:ext cx="11309949" cy="3447535"/>
          </a:xfrm>
        </p:spPr>
        <p:txBody>
          <a:bodyPr>
            <a:noAutofit/>
          </a:bodyPr>
          <a:lstStyle/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en-CA" sz="2600" b="1" dirty="0">
                <a:solidFill>
                  <a:srgbClr val="6ABD4A"/>
                </a:solidFill>
              </a:rPr>
              <a:t>A) It’s more volatile than the market</a:t>
            </a:r>
          </a:p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en-CA" sz="2600" dirty="0">
                <a:solidFill>
                  <a:srgbClr val="000000"/>
                </a:solidFill>
              </a:rPr>
              <a:t>B) It pays more dividends</a:t>
            </a:r>
          </a:p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en-CA" sz="2600" dirty="0">
                <a:solidFill>
                  <a:srgbClr val="000000"/>
                </a:solidFill>
              </a:rPr>
              <a:t>C) It has lower risk than the market</a:t>
            </a:r>
          </a:p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r>
              <a:rPr lang="en-CA" sz="2600" dirty="0">
                <a:solidFill>
                  <a:srgbClr val="000000"/>
                </a:solidFill>
              </a:rPr>
              <a:t>D) It’s guaranteed to outperform</a:t>
            </a:r>
          </a:p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endParaRPr lang="en-CA" sz="2600" dirty="0">
              <a:solidFill>
                <a:srgbClr val="000000"/>
              </a:solidFill>
            </a:endParaRPr>
          </a:p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endParaRPr lang="en-CA" sz="2600" dirty="0">
              <a:solidFill>
                <a:srgbClr val="000000"/>
              </a:solidFill>
            </a:endParaRPr>
          </a:p>
          <a:p>
            <a:pPr marL="11113" lvl="0" indent="38100">
              <a:spcBef>
                <a:spcPts val="1200"/>
              </a:spcBef>
              <a:buSzPts val="1300"/>
              <a:buNone/>
              <a:tabLst>
                <a:tab pos="479425" algn="l"/>
              </a:tabLst>
            </a:pPr>
            <a:endParaRPr lang="en-CA" sz="2600" b="1" dirty="0">
              <a:solidFill>
                <a:srgbClr val="6ABD4A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E23257-C865-3F2E-E85B-9BD35DA82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7042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31482-04C7-3983-A535-272D4675B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F6B52-52C0-19C2-0A43-67729E3286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150966" cy="668337"/>
          </a:xfrm>
        </p:spPr>
        <p:txBody>
          <a:bodyPr/>
          <a:lstStyle/>
          <a:p>
            <a:r>
              <a:rPr lang="en-CA" dirty="0"/>
              <a:t>Volatility vs. benchmark: beta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D364E3-62B1-FF4C-05EB-3B71B2EC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26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C3184C-D757-E9F8-C2E0-0E5D9021FFD2}"/>
              </a:ext>
            </a:extLst>
          </p:cNvPr>
          <p:cNvSpPr txBox="1"/>
          <p:nvPr/>
        </p:nvSpPr>
        <p:spPr>
          <a:xfrm>
            <a:off x="517870" y="2086972"/>
            <a:ext cx="6401914" cy="1867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spcBef>
                <a:spcPts val="360"/>
              </a:spcBef>
              <a:buClr>
                <a:srgbClr val="A2AAAD"/>
              </a:buClr>
              <a:buFont typeface="Arial" panose="020B0604020202020204" pitchFamily="34" charset="0"/>
              <a:buChar char="•"/>
            </a:pPr>
            <a:r>
              <a:rPr lang="en-CA" sz="2800" b="1" dirty="0">
                <a:latin typeface="Century Gothic" panose="020B0502020202020204" pitchFamily="34" charset="0"/>
              </a:rPr>
              <a:t>Beta &gt; 1: </a:t>
            </a:r>
            <a:r>
              <a:rPr lang="en-CA" sz="2800" dirty="0">
                <a:latin typeface="Century Gothic" panose="020B0502020202020204" pitchFamily="34" charset="0"/>
              </a:rPr>
              <a:t>More volatile than benchmark</a:t>
            </a:r>
          </a:p>
          <a:p>
            <a:pPr marL="457200" lvl="0" indent="-457200">
              <a:spcBef>
                <a:spcPts val="360"/>
              </a:spcBef>
              <a:buClr>
                <a:srgbClr val="A2AAAD"/>
              </a:buClr>
              <a:buFont typeface="Arial" panose="020B0604020202020204" pitchFamily="34" charset="0"/>
              <a:buChar char="•"/>
            </a:pPr>
            <a:r>
              <a:rPr lang="en-CA" sz="2800" b="1" dirty="0">
                <a:latin typeface="Century Gothic" panose="020B0502020202020204" pitchFamily="34" charset="0"/>
              </a:rPr>
              <a:t>Beta &lt; 1: </a:t>
            </a:r>
            <a:r>
              <a:rPr lang="en-CA" sz="2800" dirty="0">
                <a:latin typeface="Century Gothic" panose="020B0502020202020204" pitchFamily="34" charset="0"/>
              </a:rPr>
              <a:t>Less volatile than benchmark</a:t>
            </a:r>
          </a:p>
        </p:txBody>
      </p:sp>
      <p:pic>
        <p:nvPicPr>
          <p:cNvPr id="5" name="Google Shape;244;p39" title="pexels-artempodrez-5716052.jpg">
            <a:extLst>
              <a:ext uri="{FF2B5EF4-FFF2-40B4-BE49-F238E27FC236}">
                <a16:creationId xmlns:a16="http://schemas.microsoft.com/office/drawing/2014/main" id="{E749D5EE-AEBB-5F0A-F875-EF9393AFB62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2341"/>
          <a:stretch/>
        </p:blipFill>
        <p:spPr>
          <a:xfrm>
            <a:off x="7172696" y="1828800"/>
            <a:ext cx="5019304" cy="41730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93553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DF813-74C8-08C1-5CA8-AF27E3FEA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2AA90-5E8D-CB5B-B052-EAC9E8478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The Sharpe ratio tells you:</a:t>
            </a: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E9A016-A938-0D39-7B07-CDA119200B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A) If your investment is socially responsible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B) The total return of the market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C) How much extra return you’re getting for each unit of risk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D) How many stocks are in your portfolio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endParaRPr lang="en-CA" sz="2800" dirty="0">
              <a:solidFill>
                <a:schemeClr val="dk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4D52A0-F03E-D23D-007E-A0AD21C2C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1111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98D2D-513A-CA32-BA3C-1A90CE7CE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4C0A3-13AB-7C55-55CC-235B0724A2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The Sharpe ratio tells you:</a:t>
            </a: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D674FD-BBF8-17F5-EB86-B9942C5879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A) If your investment is socially responsible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B) The total return of the market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b="1" dirty="0">
                <a:solidFill>
                  <a:srgbClr val="6ABD4A"/>
                </a:solidFill>
              </a:rPr>
              <a:t>C) How much extra return you’re getting for each unit of risk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D) How many stocks are in your portfolio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endParaRPr lang="en-CA" sz="2800" dirty="0">
              <a:solidFill>
                <a:schemeClr val="dk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9F8F79-1544-09A5-A28B-60E326508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9057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C7F9C-413B-3624-9140-4336E8A8E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BE0F9-2211-484F-65BD-A04800DBDF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1" y="1160463"/>
            <a:ext cx="11167448" cy="668337"/>
          </a:xfrm>
        </p:spPr>
        <p:txBody>
          <a:bodyPr/>
          <a:lstStyle/>
          <a:p>
            <a:r>
              <a:rPr lang="en-CA" dirty="0"/>
              <a:t>If two investments return the same amount, but one has less risk, which has the better Sharpe ratio?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83F058-2A17-0F2E-867F-56A6197BB8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1" y="2540036"/>
            <a:ext cx="11309949" cy="2977978"/>
          </a:xfrm>
        </p:spPr>
        <p:txBody>
          <a:bodyPr>
            <a:noAutofit/>
          </a:bodyPr>
          <a:lstStyle/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A) They’re the same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B) The one with less risk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C) The riskier one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D) The one with dividends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endParaRPr lang="en-CA" sz="2800" dirty="0">
              <a:solidFill>
                <a:schemeClr val="dk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50AE54-D3CD-462B-605E-597EF0DAF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071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3CD05-46CD-EE5B-0ED1-E766CC0DD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6C735-2001-8B9D-EBDF-7E80A7C4C7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Would you rather…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5F9C37-D62E-6C59-AA13-95D9A3904D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1" y="1989436"/>
            <a:ext cx="6761699" cy="4003591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b="1" dirty="0">
                <a:solidFill>
                  <a:srgbClr val="000000"/>
                </a:solidFill>
              </a:rPr>
              <a:t>Imagine you have $100 to invest.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A) Invest in something that grows slowly but steadily by 5% every year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B) Invest in something that could grow 20% some years but might also drop 10% in others</a:t>
            </a:r>
          </a:p>
          <a:p>
            <a:pPr marL="146050" indent="0">
              <a:spcBef>
                <a:spcPts val="1200"/>
              </a:spcBef>
              <a:buSzPts val="1300"/>
              <a:buNone/>
            </a:pPr>
            <a:r>
              <a:rPr lang="en-US" sz="2800" b="1" dirty="0">
                <a:solidFill>
                  <a:schemeClr val="dk1"/>
                </a:solidFill>
              </a:rPr>
              <a:t>Question: Which one feels safer? Which is more exciting?</a:t>
            </a:r>
            <a:endParaRPr lang="en-US" sz="28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EBF431-34AE-1E04-8A83-27F782418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5BE7688-A17C-DB03-3556-CC845E4AD1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205551" y="1989436"/>
            <a:ext cx="3564115" cy="3564115"/>
          </a:xfrm>
          <a:prstGeom prst="ellipse">
            <a:avLst/>
          </a:prstGeom>
          <a:solidFill>
            <a:srgbClr val="2058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05885"/>
              </a:solidFill>
            </a:endParaRPr>
          </a:p>
        </p:txBody>
      </p:sp>
      <p:pic>
        <p:nvPicPr>
          <p:cNvPr id="7" name="Picture 6" descr="A white line on a black background&#10;&#10;AI-generated content may be incorrect.">
            <a:extLst>
              <a:ext uri="{FF2B5EF4-FFF2-40B4-BE49-F238E27FC236}">
                <a16:creationId xmlns:a16="http://schemas.microsoft.com/office/drawing/2014/main" id="{6287124C-9BA8-C8EE-05D2-89064745E5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3496" y="2345724"/>
            <a:ext cx="2824720" cy="282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5540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D6F1C-EECD-F28D-05D2-745C0CC15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219EA-268D-5EEF-578F-9C45611FBA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1" y="1160463"/>
            <a:ext cx="11167448" cy="668337"/>
          </a:xfrm>
        </p:spPr>
        <p:txBody>
          <a:bodyPr/>
          <a:lstStyle/>
          <a:p>
            <a:r>
              <a:rPr lang="en-CA" dirty="0"/>
              <a:t>If two investments return the same amount, but one has less risk, which has the better Sharpe ratio?</a:t>
            </a:r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EB014E-DABB-1F6C-8009-734F94BE60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1" y="2540036"/>
            <a:ext cx="11309949" cy="2977978"/>
          </a:xfrm>
        </p:spPr>
        <p:txBody>
          <a:bodyPr>
            <a:noAutofit/>
          </a:bodyPr>
          <a:lstStyle/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A) They’re the same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b="1" dirty="0">
                <a:solidFill>
                  <a:srgbClr val="6ABD4A"/>
                </a:solidFill>
              </a:rPr>
              <a:t>B) The one with less risk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C) The riskier one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D) The one with dividends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endParaRPr lang="en-CA" sz="2800" dirty="0">
              <a:solidFill>
                <a:schemeClr val="dk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A983F8-3C58-D474-1221-C553BE0F5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0878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037D4-2902-270D-8744-99212FF6B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B7CE7-58DE-5995-0A2E-8FD64EFE2B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1" y="1160463"/>
            <a:ext cx="10059514" cy="668337"/>
          </a:xfrm>
        </p:spPr>
        <p:txBody>
          <a:bodyPr/>
          <a:lstStyle/>
          <a:p>
            <a:r>
              <a:rPr lang="en-CA" dirty="0"/>
              <a:t>Risk-adjusted return: </a:t>
            </a:r>
            <a:r>
              <a:rPr lang="en-CA" dirty="0" err="1"/>
              <a:t>sharpe</a:t>
            </a:r>
            <a:r>
              <a:rPr lang="en-CA" dirty="0"/>
              <a:t> ratio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10F057-D9CD-6FF6-DF43-83E10F2A3C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2" y="2051223"/>
            <a:ext cx="5372290" cy="2977978"/>
          </a:xfrm>
        </p:spPr>
        <p:txBody>
          <a:bodyPr>
            <a:noAutofit/>
          </a:bodyPr>
          <a:lstStyle/>
          <a:p>
            <a:pPr marL="269875" lvl="0" indent="-269875">
              <a:spcBef>
                <a:spcPts val="0"/>
              </a:spcBef>
              <a:buSzPct val="100000"/>
            </a:pP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Sharpe Ratio =  return / risk</a:t>
            </a:r>
            <a:endParaRPr lang="en-US" sz="2800" dirty="0"/>
          </a:p>
          <a:p>
            <a:pPr marL="269875" lvl="0" indent="-269875">
              <a:spcBef>
                <a:spcPts val="640"/>
              </a:spcBef>
              <a:buSzPct val="100000"/>
            </a:pP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Higher ratio = better return for risk taken</a:t>
            </a:r>
            <a:endParaRPr lang="en-US" sz="2800" dirty="0"/>
          </a:p>
          <a:p>
            <a:pPr marL="269875" lvl="0" indent="-269875">
              <a:spcBef>
                <a:spcPts val="640"/>
              </a:spcBef>
              <a:buSzPct val="100000"/>
            </a:pPr>
            <a:r>
              <a:rPr lang="en-US" sz="2800" dirty="0"/>
              <a:t>Higher Sharpe = more efficient investment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0A204B-545A-032C-E7FF-B7C422357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31</a:t>
            </a:fld>
            <a:endParaRPr lang="en-US" dirty="0"/>
          </a:p>
        </p:txBody>
      </p:sp>
      <p:pic>
        <p:nvPicPr>
          <p:cNvPr id="5" name="Google Shape;272;p44" title="pexels-kindelmedia-7651559 (1).jpg">
            <a:extLst>
              <a:ext uri="{FF2B5EF4-FFF2-40B4-BE49-F238E27FC236}">
                <a16:creationId xmlns:a16="http://schemas.microsoft.com/office/drawing/2014/main" id="{DC3D70C9-8B61-A066-8BD7-78301EAC796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42069" y="2051222"/>
            <a:ext cx="5149932" cy="3862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43189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A2874-8C5B-59A9-CDA8-83372EB18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AAC2A-9CDF-C81D-6D5B-91925A518C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1" y="1160463"/>
            <a:ext cx="9540530" cy="668337"/>
          </a:xfrm>
        </p:spPr>
        <p:txBody>
          <a:bodyPr/>
          <a:lstStyle/>
          <a:p>
            <a:r>
              <a:rPr lang="en-CA" dirty="0"/>
              <a:t>What is the main reason investors rebalance their portfolios?</a:t>
            </a: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149253-2C4D-77C9-3B1A-F9D314784E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1" y="2496066"/>
            <a:ext cx="11309949" cy="2977978"/>
          </a:xfrm>
        </p:spPr>
        <p:txBody>
          <a:bodyPr>
            <a:noAutofit/>
          </a:bodyPr>
          <a:lstStyle/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A) To sell everything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B) To adjust to changing career paths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C) To avoid paying taxes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D) To maintain their target risk level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endParaRPr lang="en-CA" sz="2800" dirty="0">
              <a:solidFill>
                <a:schemeClr val="dk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0A20D7-28ED-9938-417F-6B177ABA5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3857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08AC9-3D12-646D-AE93-062DD72BC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FA3E7-E62E-DB60-70D0-7ABD8F3A68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1" y="1160463"/>
            <a:ext cx="9540530" cy="668337"/>
          </a:xfrm>
        </p:spPr>
        <p:txBody>
          <a:bodyPr/>
          <a:lstStyle/>
          <a:p>
            <a:r>
              <a:rPr lang="en-CA" dirty="0"/>
              <a:t>What is the main reason investors rebalance their portfolios?</a:t>
            </a: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E4FE4C-4D30-19C8-6BB9-50672B1697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1" y="2496066"/>
            <a:ext cx="11309949" cy="2977978"/>
          </a:xfrm>
        </p:spPr>
        <p:txBody>
          <a:bodyPr>
            <a:noAutofit/>
          </a:bodyPr>
          <a:lstStyle/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A) To sell everything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B) To adjust to changing career paths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C) To avoid paying taxes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b="1" dirty="0">
                <a:solidFill>
                  <a:srgbClr val="6ABD4A"/>
                </a:solidFill>
              </a:rPr>
              <a:t>D) To maintain their target risk level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endParaRPr lang="en-CA" sz="2800" dirty="0">
              <a:solidFill>
                <a:schemeClr val="dk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B24FB9-AC6C-455F-CE95-7E7EE4956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9052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5B42C-0E5C-05D0-6997-55827C06A6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Rebalancing a portfolio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0B0B66-4B36-8DAF-6181-1A82F523A4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1" y="1991844"/>
            <a:ext cx="5206035" cy="4029786"/>
          </a:xfrm>
        </p:spPr>
        <p:txBody>
          <a:bodyPr/>
          <a:lstStyle/>
          <a:p>
            <a:r>
              <a:rPr lang="en-US" dirty="0"/>
              <a:t>Adjusts assets to maintain target allocation</a:t>
            </a:r>
          </a:p>
          <a:p>
            <a:r>
              <a:rPr lang="en-US" dirty="0"/>
              <a:t>Keeps risk level aligned </a:t>
            </a:r>
            <a:br>
              <a:rPr lang="en-US" dirty="0"/>
            </a:br>
            <a:r>
              <a:rPr lang="en-US" dirty="0"/>
              <a:t>with goals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0820C5-3C4E-DB4D-D053-758F916A9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34</a:t>
            </a:fld>
            <a:endParaRPr lang="en-US" dirty="0"/>
          </a:p>
        </p:txBody>
      </p:sp>
      <p:pic>
        <p:nvPicPr>
          <p:cNvPr id="5" name="Google Shape;289;p47" title="pexels-shiva-smyth-394854-1051449.jpg">
            <a:extLst>
              <a:ext uri="{FF2B5EF4-FFF2-40B4-BE49-F238E27FC236}">
                <a16:creationId xmlns:a16="http://schemas.microsoft.com/office/drawing/2014/main" id="{15D53AF7-E64D-A286-84A7-DC080ADEBED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468096" y="1894685"/>
            <a:ext cx="5723904" cy="38150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46360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D8809-7119-C58F-13C7-044FA7FAD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B6DC6-E253-DF34-1743-635E97B392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1" y="1160463"/>
            <a:ext cx="9540530" cy="668337"/>
          </a:xfrm>
        </p:spPr>
        <p:txBody>
          <a:bodyPr/>
          <a:lstStyle/>
          <a:p>
            <a:r>
              <a:rPr lang="en-CA" dirty="0"/>
              <a:t>Which of the following is not one of the three steps of rebalancing?</a:t>
            </a: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0FCEC5-D62A-ED1D-006E-9355962B65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1" y="2496066"/>
            <a:ext cx="11309949" cy="2977978"/>
          </a:xfrm>
        </p:spPr>
        <p:txBody>
          <a:bodyPr>
            <a:noAutofit/>
          </a:bodyPr>
          <a:lstStyle/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A) Only invest in bonds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B) Monitor regularly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C) Set a target allocation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D) Buy or sell to realign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endParaRPr lang="en-CA" sz="2800" dirty="0">
              <a:solidFill>
                <a:schemeClr val="dk1"/>
              </a:solidFill>
            </a:endParaRP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endParaRPr lang="en-CA" sz="2800" dirty="0">
              <a:solidFill>
                <a:schemeClr val="dk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1ABA0D-02F5-8FBD-0290-E5D70A5D0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1724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0C844B-9BFF-DEF7-BAB5-73A00170D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57542-48EA-3BD2-9705-0F06A351A5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1" y="1160463"/>
            <a:ext cx="9540530" cy="668337"/>
          </a:xfrm>
        </p:spPr>
        <p:txBody>
          <a:bodyPr/>
          <a:lstStyle/>
          <a:p>
            <a:r>
              <a:rPr lang="en-CA" dirty="0"/>
              <a:t>Which of the following is not one of the three steps of rebalancing?</a:t>
            </a: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B58F95-82C9-ECD0-2201-CB28C64D6D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1" y="2496066"/>
            <a:ext cx="11309949" cy="2977978"/>
          </a:xfrm>
        </p:spPr>
        <p:txBody>
          <a:bodyPr>
            <a:noAutofit/>
          </a:bodyPr>
          <a:lstStyle/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b="1" dirty="0">
                <a:solidFill>
                  <a:srgbClr val="6ABD4A"/>
                </a:solidFill>
              </a:rPr>
              <a:t>A) Only invest in bonds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B) Monitor regularly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C) Set a target allocation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r>
              <a:rPr lang="en-CA" sz="2800" dirty="0">
                <a:solidFill>
                  <a:schemeClr val="dk1"/>
                </a:solidFill>
              </a:rPr>
              <a:t>D) Buy or sell to realign</a:t>
            </a: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endParaRPr lang="en-CA" sz="2800" dirty="0">
              <a:solidFill>
                <a:schemeClr val="dk1"/>
              </a:solidFill>
            </a:endParaRPr>
          </a:p>
          <a:p>
            <a:pPr marL="0" lvl="0" indent="0">
              <a:spcBef>
                <a:spcPts val="1400"/>
              </a:spcBef>
              <a:buClr>
                <a:schemeClr val="dk1"/>
              </a:buClr>
              <a:buSzPts val="1100"/>
              <a:buNone/>
            </a:pPr>
            <a:endParaRPr lang="en-CA" sz="2800" dirty="0">
              <a:solidFill>
                <a:schemeClr val="dk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7F1F18-9159-C380-3820-04FAB79C1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298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536C1-B0B0-56BB-5122-FDAD8352B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700B1-E1D0-B1FB-E69D-AF03DCE55B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Rebalancing a portfolio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1B172C-1BBD-FE11-24F6-D8A7F325FD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1" y="1991844"/>
            <a:ext cx="5206035" cy="4029786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/>
              <a:t>Steps to rebalancing: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1. Set target allocation.</a:t>
            </a:r>
          </a:p>
          <a:p>
            <a:pPr marL="0" indent="0">
              <a:buNone/>
            </a:pPr>
            <a:r>
              <a:rPr lang="en-US" dirty="0"/>
              <a:t>2. Monitor regularly.</a:t>
            </a:r>
          </a:p>
          <a:p>
            <a:pPr marL="0" indent="0">
              <a:buNone/>
            </a:pPr>
            <a:r>
              <a:rPr lang="en-US" dirty="0"/>
              <a:t>3. Buy/sell to return to target.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74AA80-CC87-FC2E-D799-083FF6FB7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37</a:t>
            </a:fld>
            <a:endParaRPr lang="en-US" dirty="0"/>
          </a:p>
        </p:txBody>
      </p:sp>
      <p:pic>
        <p:nvPicPr>
          <p:cNvPr id="5" name="Google Shape;289;p47" title="pexels-shiva-smyth-394854-1051449.jpg">
            <a:extLst>
              <a:ext uri="{FF2B5EF4-FFF2-40B4-BE49-F238E27FC236}">
                <a16:creationId xmlns:a16="http://schemas.microsoft.com/office/drawing/2014/main" id="{776A3532-31B5-2817-FB3C-CC4D497EE5B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468096" y="1894685"/>
            <a:ext cx="5723904" cy="38150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82730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49335-718E-EB38-8FB3-70B6F79D0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1AF90-BFBC-357A-B634-8B506AD46D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dirty="0"/>
              <a:t>Wrap-up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1C8D97-0B8C-10C4-0108-8B91611716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1" y="2051223"/>
            <a:ext cx="6061059" cy="2977978"/>
          </a:xfrm>
        </p:spPr>
        <p:txBody>
          <a:bodyPr>
            <a:noAutofit/>
          </a:bodyPr>
          <a:lstStyle/>
          <a:p>
            <a:pPr indent="-331788">
              <a:spcBef>
                <a:spcPts val="1400"/>
              </a:spcBef>
              <a:buSzPct val="100000"/>
            </a:pPr>
            <a:r>
              <a:rPr lang="en-CA" sz="2800" dirty="0">
                <a:solidFill>
                  <a:schemeClr val="dk1"/>
                </a:solidFill>
              </a:rPr>
              <a:t>Monitor and rebalance to stay on track.</a:t>
            </a:r>
          </a:p>
          <a:p>
            <a:pPr indent="-331788">
              <a:spcBef>
                <a:spcPts val="1400"/>
              </a:spcBef>
              <a:buSzPct val="100000"/>
            </a:pPr>
            <a:r>
              <a:rPr lang="en-CA" sz="2800" dirty="0">
                <a:solidFill>
                  <a:schemeClr val="dk1"/>
                </a:solidFill>
              </a:rPr>
              <a:t>Helps grow and protect your investments long-term.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720451-2D90-6ADB-743E-5CB1187A1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38</a:t>
            </a:fld>
            <a:endParaRPr lang="en-US" dirty="0"/>
          </a:p>
        </p:txBody>
      </p:sp>
      <p:pic>
        <p:nvPicPr>
          <p:cNvPr id="5" name="Google Shape;314;p51" title="pexels-n-voitkevich-7172858.jpg">
            <a:extLst>
              <a:ext uri="{FF2B5EF4-FFF2-40B4-BE49-F238E27FC236}">
                <a16:creationId xmlns:a16="http://schemas.microsoft.com/office/drawing/2014/main" id="{2CFA82FC-05DE-FDEF-A672-4961687DCE4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79756" y="1294409"/>
            <a:ext cx="3612243" cy="48013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3737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7BF4F-6531-30CF-6553-00E05EA21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419A0-0FAF-832B-C16B-EE210F4823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dirty="0"/>
              <a:t>Matching activity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E7C002-B1DF-F52C-9562-7D314538E2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1" y="2051223"/>
            <a:ext cx="11072766" cy="2977978"/>
          </a:xfrm>
        </p:spPr>
        <p:txBody>
          <a:bodyPr>
            <a:noAutofit/>
          </a:bodyPr>
          <a:lstStyle/>
          <a:p>
            <a:pPr marL="525462" indent="-514350">
              <a:spcBef>
                <a:spcPts val="1400"/>
              </a:spcBef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CA" sz="2800" dirty="0">
                <a:solidFill>
                  <a:schemeClr val="dk1"/>
                </a:solidFill>
              </a:rPr>
              <a:t>Get into groups of three or four</a:t>
            </a:r>
          </a:p>
          <a:p>
            <a:pPr marL="525462" indent="-514350">
              <a:spcBef>
                <a:spcPts val="1400"/>
              </a:spcBef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CA" sz="2800" dirty="0">
                <a:solidFill>
                  <a:schemeClr val="dk1"/>
                </a:solidFill>
              </a:rPr>
              <a:t>Match each investor with two or three monitoring concepts or strategies that best fit their profile</a:t>
            </a:r>
          </a:p>
          <a:p>
            <a:pPr marL="525462" indent="-514350">
              <a:spcBef>
                <a:spcPts val="1400"/>
              </a:spcBef>
              <a:buClr>
                <a:schemeClr val="tx1"/>
              </a:buClr>
              <a:buSzPct val="100000"/>
              <a:buFont typeface="+mj-lt"/>
              <a:buAutoNum type="arabicPeriod"/>
            </a:pPr>
            <a:r>
              <a:rPr lang="en-CA" sz="2800" dirty="0">
                <a:solidFill>
                  <a:schemeClr val="dk1"/>
                </a:solidFill>
              </a:rPr>
              <a:t>Use your knowledge of benchmarks, volatility, Sharpe ratio and rebalancing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FDF225-AE0E-A883-B133-188234DF1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106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248B1-93C1-F358-C7DF-3F7E0671B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881B8-9B91-6358-6E7D-76914DA264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Would you rather…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164A2A-F2E2-1110-9D15-E564CD18FF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1" y="1989436"/>
            <a:ext cx="6761699" cy="4003591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b="1" dirty="0">
                <a:solidFill>
                  <a:srgbClr val="000000"/>
                </a:solidFill>
              </a:rPr>
              <a:t>Imagine you have $100 to invest.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A) Know exactly how much your investment is worth every day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B) Just wait and find out at the end of the year</a:t>
            </a:r>
          </a:p>
          <a:p>
            <a:pPr marL="146050" indent="0">
              <a:spcBef>
                <a:spcPts val="1200"/>
              </a:spcBef>
              <a:buSzPts val="1300"/>
              <a:buNone/>
            </a:pPr>
            <a:r>
              <a:rPr lang="en-US" sz="2800" b="1" dirty="0">
                <a:solidFill>
                  <a:schemeClr val="dk1"/>
                </a:solidFill>
              </a:rPr>
              <a:t>Question: Would it stress you out not knowing? Or do you like surprises?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CE59A5-1708-F8A4-7F3F-E6EEF418C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5D8AFF5-A17B-4C07-7766-FA53E2430A6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205551" y="1989436"/>
            <a:ext cx="3564115" cy="3564115"/>
          </a:xfrm>
          <a:prstGeom prst="ellipse">
            <a:avLst/>
          </a:prstGeom>
          <a:solidFill>
            <a:srgbClr val="2058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05885"/>
              </a:solidFill>
            </a:endParaRPr>
          </a:p>
        </p:txBody>
      </p:sp>
      <p:pic>
        <p:nvPicPr>
          <p:cNvPr id="7" name="Picture 6" descr="A magnifying glass with a dollar sign&#10;&#10;AI-generated content may be incorrect.">
            <a:extLst>
              <a:ext uri="{FF2B5EF4-FFF2-40B4-BE49-F238E27FC236}">
                <a16:creationId xmlns:a16="http://schemas.microsoft.com/office/drawing/2014/main" id="{A25A1495-6DA0-960D-BAEC-528E7796F6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106" y="2353376"/>
            <a:ext cx="2812791" cy="28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8877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F0853-9FF4-7533-082D-A9E648692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11637-1BD2-600B-4A6D-881B17D69A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dirty="0"/>
              <a:t>Tips for matching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20A3DC-958C-CF8F-67DC-6EFCD97C20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2051223"/>
            <a:ext cx="11072767" cy="2977978"/>
          </a:xfrm>
        </p:spPr>
        <p:txBody>
          <a:bodyPr>
            <a:noAutofit/>
          </a:bodyPr>
          <a:lstStyle/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Consider the investor’s </a:t>
            </a:r>
            <a:r>
              <a:rPr lang="en-CA" b="1" dirty="0">
                <a:solidFill>
                  <a:schemeClr val="dk1"/>
                </a:solidFill>
              </a:rPr>
              <a:t>risk tolerance </a:t>
            </a:r>
            <a:r>
              <a:rPr lang="en-CA" dirty="0">
                <a:solidFill>
                  <a:schemeClr val="dk1"/>
                </a:solidFill>
              </a:rPr>
              <a:t>and </a:t>
            </a:r>
            <a:r>
              <a:rPr lang="en-CA" b="1" dirty="0">
                <a:solidFill>
                  <a:schemeClr val="dk1"/>
                </a:solidFill>
              </a:rPr>
              <a:t>time horizon</a:t>
            </a:r>
          </a:p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Match benchmarks to the </a:t>
            </a:r>
            <a:r>
              <a:rPr lang="en-CA" b="1" dirty="0">
                <a:solidFill>
                  <a:schemeClr val="dk1"/>
                </a:solidFill>
              </a:rPr>
              <a:t>type of portfolio </a:t>
            </a:r>
            <a:r>
              <a:rPr lang="en-CA" dirty="0">
                <a:solidFill>
                  <a:schemeClr val="dk1"/>
                </a:solidFill>
              </a:rPr>
              <a:t>(e.g., NASDAQ for </a:t>
            </a:r>
            <a:br>
              <a:rPr lang="en-CA" dirty="0">
                <a:solidFill>
                  <a:schemeClr val="dk1"/>
                </a:solidFill>
              </a:rPr>
            </a:br>
            <a:r>
              <a:rPr lang="en-CA" dirty="0">
                <a:solidFill>
                  <a:schemeClr val="dk1"/>
                </a:solidFill>
              </a:rPr>
              <a:t>tech-heavy)</a:t>
            </a:r>
          </a:p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Think about </a:t>
            </a:r>
            <a:r>
              <a:rPr lang="en-CA" b="1" dirty="0">
                <a:solidFill>
                  <a:schemeClr val="dk1"/>
                </a:solidFill>
              </a:rPr>
              <a:t>volatility</a:t>
            </a:r>
            <a:r>
              <a:rPr lang="en-CA" dirty="0">
                <a:solidFill>
                  <a:schemeClr val="dk1"/>
                </a:solidFill>
              </a:rPr>
              <a:t> and how comfortable the investor is with risk</a:t>
            </a:r>
          </a:p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Use </a:t>
            </a:r>
            <a:r>
              <a:rPr lang="en-CA" b="1" dirty="0">
                <a:solidFill>
                  <a:schemeClr val="dk1"/>
                </a:solidFill>
              </a:rPr>
              <a:t>rebalancing strategies </a:t>
            </a:r>
            <a:r>
              <a:rPr lang="en-CA" dirty="0">
                <a:solidFill>
                  <a:schemeClr val="dk1"/>
                </a:solidFill>
              </a:rPr>
              <a:t>that align with their goals</a:t>
            </a:r>
          </a:p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Evaluate risk-adjusted returns (Sharpe ratio) for performance insights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AD39F2-CC58-8F5E-18E8-58AEC4594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5849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C0620-6EFB-415C-A204-6138BBD24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09A79-339D-2BE3-3706-70E15E60D2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dirty="0"/>
              <a:t>Present and discuss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447EF8-067E-D9E6-D0B6-B94C98DBA9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2051223"/>
            <a:ext cx="11072767" cy="2977978"/>
          </a:xfrm>
        </p:spPr>
        <p:txBody>
          <a:bodyPr>
            <a:noAutofit/>
          </a:bodyPr>
          <a:lstStyle/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After matching, each group shares one investor and their matches</a:t>
            </a:r>
          </a:p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The class votes on best fits; focus on reasoning over “winning”</a:t>
            </a:r>
          </a:p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There is no single right answer – explain your choices clearly!</a:t>
            </a:r>
          </a:p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Use the concepts from the video to support your matches</a:t>
            </a:r>
          </a:p>
          <a:p>
            <a:pPr indent="-331788">
              <a:spcBef>
                <a:spcPts val="1400"/>
              </a:spcBef>
              <a:buSzPct val="100000"/>
            </a:pPr>
            <a:endParaRPr lang="en-CA" dirty="0">
              <a:solidFill>
                <a:schemeClr val="dk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B20768-8DFB-6048-5D46-B76A08A12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5430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4291B-6521-DF0E-FFF2-311A97ED9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88F8C-274C-5913-FED3-453613D8F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dirty="0"/>
              <a:t>Sophia, 28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DC342F-5E55-A218-D843-68D7FB2D5C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2051223"/>
            <a:ext cx="11072767" cy="2977978"/>
          </a:xfrm>
        </p:spPr>
        <p:txBody>
          <a:bodyPr>
            <a:noAutofit/>
          </a:bodyPr>
          <a:lstStyle/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e NASDAQ Composite as benchmark</a:t>
            </a:r>
          </a:p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Accept higher volatility for potential higher returns</a:t>
            </a:r>
          </a:p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Rebalance portfolio quarterly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4F820C-819D-FCB7-B8F5-699466CBF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4338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6D62F-3E83-D952-DED5-6C7F1DAEA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99DB7-FE0C-FB07-548C-F28C1B1A52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dirty="0"/>
              <a:t>Dwayne, 65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15927F-44D0-54C0-C5FB-6E7CEB0901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2051223"/>
            <a:ext cx="11072767" cy="2977978"/>
          </a:xfrm>
        </p:spPr>
        <p:txBody>
          <a:bodyPr>
            <a:noAutofit/>
          </a:bodyPr>
          <a:lstStyle/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Use Global Aggregate Bond Index as benchmark</a:t>
            </a:r>
          </a:p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Focus on preserving capital</a:t>
            </a:r>
          </a:p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Rebalance only when allocation deviates by 5% or more</a:t>
            </a:r>
          </a:p>
          <a:p>
            <a:pPr indent="-331788">
              <a:spcBef>
                <a:spcPts val="1400"/>
              </a:spcBef>
              <a:buSzPct val="100000"/>
            </a:pPr>
            <a:endParaRPr lang="en-CA" dirty="0">
              <a:solidFill>
                <a:schemeClr val="dk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52C839-B382-687E-86DF-3DC258AE5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3041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8A6CF-461D-5A24-A186-300287AD5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C0AEE-D70F-2926-0B53-375F01E9D1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dirty="0"/>
              <a:t>Lena, 17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941ED8-AD0F-B957-7A14-2E5EE85083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2051223"/>
            <a:ext cx="11072767" cy="2977978"/>
          </a:xfrm>
        </p:spPr>
        <p:txBody>
          <a:bodyPr>
            <a:noAutofit/>
          </a:bodyPr>
          <a:lstStyle/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Focus on preserving capital</a:t>
            </a:r>
          </a:p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Avoid comparing your portfolio to unrelated benchmarks</a:t>
            </a:r>
          </a:p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Use benchmarks aligned to portfolio assets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BCB1AF-98AB-EF89-17CB-11D303230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5801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4FE37-4C61-BA28-8979-70A1734EF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F8F8E-589E-C02A-D875-CE7E1364FD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dirty="0"/>
              <a:t>Mason, 35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1B006D-12FC-3146-ABF8-8802F596DE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2051223"/>
            <a:ext cx="11072767" cy="2977978"/>
          </a:xfrm>
        </p:spPr>
        <p:txBody>
          <a:bodyPr>
            <a:noAutofit/>
          </a:bodyPr>
          <a:lstStyle/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Accept higher volatility for potential higher returns</a:t>
            </a:r>
          </a:p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Aim for high Sharpe ratio</a:t>
            </a:r>
          </a:p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Monitor portfolio return regularly</a:t>
            </a:r>
          </a:p>
          <a:p>
            <a:pPr indent="-331788">
              <a:spcBef>
                <a:spcPts val="1400"/>
              </a:spcBef>
              <a:buSzPct val="100000"/>
            </a:pPr>
            <a:endParaRPr lang="en-CA" dirty="0">
              <a:solidFill>
                <a:schemeClr val="dk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26A440-9354-C294-C307-52897BD3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4825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6912A-E874-DF67-6FC9-BD67EBADF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37789-2F25-4AFC-9ADE-809BC394EC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dirty="0"/>
              <a:t>Jesse, 45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C08B65-3671-2189-6D78-8DFFC59085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2051223"/>
            <a:ext cx="9873039" cy="2977978"/>
          </a:xfrm>
        </p:spPr>
        <p:txBody>
          <a:bodyPr>
            <a:noAutofit/>
          </a:bodyPr>
          <a:lstStyle/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Use blended benchmark: 50% Global Aggregate Bond plus 50% S&amp;P 500</a:t>
            </a:r>
          </a:p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Rebalance portfolio quarterly</a:t>
            </a:r>
          </a:p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Compare portfolio beta to benchmark</a:t>
            </a:r>
          </a:p>
          <a:p>
            <a:pPr indent="-331788">
              <a:spcBef>
                <a:spcPts val="1400"/>
              </a:spcBef>
              <a:buSzPct val="100000"/>
            </a:pPr>
            <a:endParaRPr lang="en-CA" dirty="0">
              <a:solidFill>
                <a:schemeClr val="dk1"/>
              </a:solidFill>
            </a:endParaRPr>
          </a:p>
          <a:p>
            <a:pPr indent="-331788">
              <a:spcBef>
                <a:spcPts val="1400"/>
              </a:spcBef>
              <a:buSzPct val="100000"/>
            </a:pPr>
            <a:endParaRPr lang="en-CA" dirty="0">
              <a:solidFill>
                <a:schemeClr val="dk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2DF7DB-F1F5-19FF-1392-F3389AB44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6400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5C0E3-7A23-B24E-8363-1544A63DE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58A16-21B5-CAAE-E35D-A0C6380EB6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dirty="0"/>
              <a:t>Mindy, 50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DD9F83-7E16-0531-A158-7093EAA708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2051223"/>
            <a:ext cx="9873039" cy="2977978"/>
          </a:xfrm>
        </p:spPr>
        <p:txBody>
          <a:bodyPr>
            <a:noAutofit/>
          </a:bodyPr>
          <a:lstStyle/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Aim for high Sharpe ratio</a:t>
            </a:r>
          </a:p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Check portfolio volatility (standard deviation)</a:t>
            </a:r>
          </a:p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Use risk-adjusted metrics to evaluate performance</a:t>
            </a:r>
          </a:p>
          <a:p>
            <a:pPr indent="-331788">
              <a:spcBef>
                <a:spcPts val="1400"/>
              </a:spcBef>
              <a:buSzPct val="100000"/>
            </a:pPr>
            <a:endParaRPr lang="en-CA" dirty="0">
              <a:solidFill>
                <a:schemeClr val="dk1"/>
              </a:solidFill>
            </a:endParaRPr>
          </a:p>
          <a:p>
            <a:pPr indent="-331788">
              <a:spcBef>
                <a:spcPts val="1400"/>
              </a:spcBef>
              <a:buSzPct val="100000"/>
            </a:pPr>
            <a:endParaRPr lang="en-CA" dirty="0">
              <a:solidFill>
                <a:schemeClr val="dk1"/>
              </a:solidFill>
            </a:endParaRPr>
          </a:p>
          <a:p>
            <a:pPr indent="-331788">
              <a:spcBef>
                <a:spcPts val="1400"/>
              </a:spcBef>
              <a:buSzPct val="100000"/>
            </a:pPr>
            <a:endParaRPr lang="en-CA" dirty="0">
              <a:solidFill>
                <a:schemeClr val="dk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F7A5E-4C5D-C677-2132-5D7624BB9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1092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D8F8E-CB76-7C6D-7B25-4DA77650B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2FFED-B47D-40C3-4CAF-62E44CA473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dirty="0"/>
              <a:t>Reflection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816F16-611B-CA46-163C-0F0B4473D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2051223"/>
            <a:ext cx="10431179" cy="2977978"/>
          </a:xfrm>
        </p:spPr>
        <p:txBody>
          <a:bodyPr>
            <a:noAutofit/>
          </a:bodyPr>
          <a:lstStyle/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What was the hardest match to make during the game? Why?</a:t>
            </a:r>
          </a:p>
          <a:p>
            <a:pPr indent="-331788">
              <a:spcBef>
                <a:spcPts val="1400"/>
              </a:spcBef>
              <a:buSzPct val="100000"/>
            </a:pPr>
            <a:r>
              <a:rPr lang="en-CA" dirty="0">
                <a:solidFill>
                  <a:schemeClr val="dk1"/>
                </a:solidFill>
              </a:rPr>
              <a:t>What did you learn about rebalancing or Sharpe ratio that surprised you?</a:t>
            </a:r>
          </a:p>
          <a:p>
            <a:pPr indent="-331788">
              <a:spcBef>
                <a:spcPts val="1400"/>
              </a:spcBef>
              <a:buSzPct val="100000"/>
            </a:pPr>
            <a:endParaRPr lang="en-CA" dirty="0">
              <a:solidFill>
                <a:schemeClr val="dk1"/>
              </a:solidFill>
            </a:endParaRPr>
          </a:p>
          <a:p>
            <a:pPr indent="-331788">
              <a:spcBef>
                <a:spcPts val="1400"/>
              </a:spcBef>
              <a:buSzPct val="100000"/>
            </a:pPr>
            <a:endParaRPr lang="en-CA" dirty="0">
              <a:solidFill>
                <a:schemeClr val="dk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0FA705-66C4-9281-F6FF-C30C64D0A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8350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7F170-00EE-ED99-C536-CAED3FED6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36A62-CB2A-2FFA-71F1-00B47BCC47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b="0" dirty="0"/>
              <a:t>True or false?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21CE8D-67E2-382D-A19F-30D5D0B0B2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2051223"/>
            <a:ext cx="10431179" cy="2977978"/>
          </a:xfrm>
        </p:spPr>
        <p:txBody>
          <a:bodyPr>
            <a:noAutofit/>
          </a:bodyPr>
          <a:lstStyle/>
          <a:p>
            <a:pPr marL="11112" indent="0">
              <a:spcBef>
                <a:spcPts val="1400"/>
              </a:spcBef>
              <a:buSzPct val="100000"/>
              <a:buNone/>
            </a:pPr>
            <a:r>
              <a:rPr lang="en-US" sz="2800" dirty="0"/>
              <a:t>Benchmarks help investors know if their portfolio is doing better than the market.</a:t>
            </a:r>
            <a:endParaRPr lang="en-CA" dirty="0">
              <a:solidFill>
                <a:schemeClr val="dk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0741A3-686D-2313-2FEF-FEAE5E5F3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182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9EAEF-3E31-03F0-A923-368EEA002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540A-94F3-D433-FD6C-E071712D07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Would you rather…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E04DE8-BE1E-AD6A-C5E5-A36E0EF8D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1" y="1989436"/>
            <a:ext cx="6927954" cy="4003591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b="1" dirty="0">
                <a:solidFill>
                  <a:srgbClr val="000000"/>
                </a:solidFill>
              </a:rPr>
              <a:t>Imagine you have $100 to invest.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A) Get steady returns but earn a little less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B) Take a chance to earn more, even if it means more risk</a:t>
            </a:r>
          </a:p>
          <a:p>
            <a:pPr marL="146050" indent="0">
              <a:spcBef>
                <a:spcPts val="1200"/>
              </a:spcBef>
              <a:buSzPts val="1300"/>
              <a:buNone/>
            </a:pPr>
            <a:r>
              <a:rPr lang="en-US" sz="2800" b="1" dirty="0">
                <a:solidFill>
                  <a:schemeClr val="dk1"/>
                </a:solidFill>
              </a:rPr>
              <a:t>Question: What influences your choice — goals, personality or timing?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4522AE-3EF2-FC0C-BFFF-4B120E071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71DE49D-182F-3661-333F-E23E98C3528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205551" y="1989436"/>
            <a:ext cx="3564115" cy="3564115"/>
          </a:xfrm>
          <a:prstGeom prst="ellipse">
            <a:avLst/>
          </a:prstGeom>
          <a:solidFill>
            <a:srgbClr val="2058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05885"/>
              </a:solidFill>
            </a:endParaRPr>
          </a:p>
        </p:txBody>
      </p:sp>
      <p:pic>
        <p:nvPicPr>
          <p:cNvPr id="7" name="Picture 6" descr="A white line drawing of a dart board and a dart arrow&#10;&#10;AI-generated content may be incorrect.">
            <a:extLst>
              <a:ext uri="{FF2B5EF4-FFF2-40B4-BE49-F238E27FC236}">
                <a16:creationId xmlns:a16="http://schemas.microsoft.com/office/drawing/2014/main" id="{C3202E72-8A80-C3F2-B302-3AE6C5842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732" y="2303597"/>
            <a:ext cx="2869644" cy="286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440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53EAC-DD52-6050-0CD0-7BCDDDD95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8B9A7-97DC-54A1-C9A8-C340103835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dirty="0"/>
              <a:t>True</a:t>
            </a:r>
            <a:r>
              <a:rPr lang="en-CA" b="0" dirty="0"/>
              <a:t> or false?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DB7C21-065F-FE49-054C-706E1ECCF3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2051223"/>
            <a:ext cx="10431179" cy="2977978"/>
          </a:xfrm>
        </p:spPr>
        <p:txBody>
          <a:bodyPr>
            <a:noAutofit/>
          </a:bodyPr>
          <a:lstStyle/>
          <a:p>
            <a:pPr marL="11112" indent="0">
              <a:spcBef>
                <a:spcPts val="1400"/>
              </a:spcBef>
              <a:buSzPct val="100000"/>
              <a:buNone/>
            </a:pPr>
            <a:r>
              <a:rPr lang="en-US" sz="2800" dirty="0"/>
              <a:t>Benchmarks help investors know if their portfolio is doing better than the market.</a:t>
            </a:r>
          </a:p>
          <a:p>
            <a:pPr marL="11112" indent="0">
              <a:spcBef>
                <a:spcPts val="1400"/>
              </a:spcBef>
              <a:buSzPct val="100000"/>
              <a:buNone/>
            </a:pPr>
            <a:r>
              <a:rPr lang="en-US" sz="2800" dirty="0">
                <a:solidFill>
                  <a:srgbClr val="205885"/>
                </a:solidFill>
              </a:rPr>
              <a:t>Benchmarks provide a point of comparison to see if your portfolio is outperforming or underperforming the market.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1FC892-F13A-B9D7-E2E2-5C57F050C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0914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73C83-9B33-864D-F094-E6B895C6C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07C96-02E1-7FEC-0677-6D0837D24E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b="0" dirty="0"/>
              <a:t>True or false?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7175A6-BFC5-4BB6-216E-43404F9C10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2051223"/>
            <a:ext cx="10431179" cy="2977978"/>
          </a:xfrm>
        </p:spPr>
        <p:txBody>
          <a:bodyPr>
            <a:noAutofit/>
          </a:bodyPr>
          <a:lstStyle/>
          <a:p>
            <a:pPr marL="11112" indent="0">
              <a:spcBef>
                <a:spcPts val="1400"/>
              </a:spcBef>
              <a:buSzPct val="100000"/>
              <a:buNone/>
            </a:pPr>
            <a:r>
              <a:rPr lang="en-US" sz="2800" dirty="0"/>
              <a:t>Higher volatility always means better returns.</a:t>
            </a:r>
            <a:endParaRPr lang="en-CA" dirty="0">
              <a:solidFill>
                <a:schemeClr val="dk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5B0100-1E2E-AEBE-1BA7-06ACB4AD8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4245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0B173-1D26-CC19-8367-C07450B14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EF8EF-9D33-3D79-F8D5-82ED6450BD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b="0" dirty="0"/>
              <a:t>True or </a:t>
            </a:r>
            <a:r>
              <a:rPr lang="en-CA" dirty="0"/>
              <a:t>false</a:t>
            </a:r>
            <a:r>
              <a:rPr lang="en-CA" b="0" dirty="0"/>
              <a:t>?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86F1BA-532D-BB6E-CBA6-3D2180024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2051223"/>
            <a:ext cx="10431179" cy="2977978"/>
          </a:xfrm>
        </p:spPr>
        <p:txBody>
          <a:bodyPr>
            <a:noAutofit/>
          </a:bodyPr>
          <a:lstStyle/>
          <a:p>
            <a:pPr marL="11112" indent="0">
              <a:spcBef>
                <a:spcPts val="1400"/>
              </a:spcBef>
              <a:buSzPct val="100000"/>
              <a:buNone/>
            </a:pPr>
            <a:r>
              <a:rPr lang="en-US" sz="2800" dirty="0"/>
              <a:t>Higher volatility always means better returns.</a:t>
            </a:r>
          </a:p>
          <a:p>
            <a:pPr marL="11112" indent="0">
              <a:spcBef>
                <a:spcPts val="1400"/>
              </a:spcBef>
              <a:buSzPct val="100000"/>
              <a:buNone/>
            </a:pPr>
            <a:r>
              <a:rPr lang="en-US" sz="2800" dirty="0">
                <a:solidFill>
                  <a:srgbClr val="205885"/>
                </a:solidFill>
              </a:rPr>
              <a:t>Higher volatility means more fluctuation in returns, not necessarily better returns.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CCBD70-5BA9-4451-7704-BA2B87010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21978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CA030-F8D4-88C6-6943-9E3B1F1A2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09BA3-E782-43E0-7C0E-AF8FDFFA15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b="0" dirty="0"/>
              <a:t>True or false?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C7707F-5E96-114B-A272-3B5AC74C1C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2051223"/>
            <a:ext cx="10431179" cy="2977978"/>
          </a:xfrm>
        </p:spPr>
        <p:txBody>
          <a:bodyPr>
            <a:noAutofit/>
          </a:bodyPr>
          <a:lstStyle/>
          <a:p>
            <a:pPr marL="11112" indent="0">
              <a:spcBef>
                <a:spcPts val="1400"/>
              </a:spcBef>
              <a:buSzPct val="100000"/>
              <a:buNone/>
            </a:pPr>
            <a:r>
              <a:rPr lang="en-US" sz="2800" dirty="0"/>
              <a:t>Rebalancing can help keep your risk level stable.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180D9F-8889-B878-DC6C-1B6524AEB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8140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A2550-6654-BE62-853A-A84A08D95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75BD9-1862-77E2-5DB0-2ED79A2D74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dirty="0"/>
              <a:t>True</a:t>
            </a:r>
            <a:r>
              <a:rPr lang="en-CA" b="0" dirty="0"/>
              <a:t> or false?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093D6B-BEFA-82AC-6131-D69FBC3BA4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2051223"/>
            <a:ext cx="10431179" cy="2977978"/>
          </a:xfrm>
        </p:spPr>
        <p:txBody>
          <a:bodyPr>
            <a:noAutofit/>
          </a:bodyPr>
          <a:lstStyle/>
          <a:p>
            <a:pPr marL="11112" indent="0">
              <a:spcBef>
                <a:spcPts val="1400"/>
              </a:spcBef>
              <a:buSzPct val="100000"/>
              <a:buNone/>
            </a:pPr>
            <a:r>
              <a:rPr lang="en-US" sz="2800" dirty="0"/>
              <a:t>Rebalancing can help keep your risk level stable.</a:t>
            </a:r>
          </a:p>
          <a:p>
            <a:pPr marL="11112" indent="0">
              <a:spcBef>
                <a:spcPts val="1400"/>
              </a:spcBef>
              <a:buSzPct val="100000"/>
              <a:buNone/>
            </a:pPr>
            <a:r>
              <a:rPr lang="en-US" sz="2800" dirty="0">
                <a:solidFill>
                  <a:srgbClr val="205885"/>
                </a:solidFill>
              </a:rPr>
              <a:t>Rebalancing adjusts asset allocations to maintain your intended risk tolerance.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8FD1AD-6F17-DD7E-3FE3-C0B10B77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06974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33090B-AD23-1699-27A2-8A448E1A1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0076B-E91C-E845-C090-77DE287A8F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b="0" dirty="0"/>
              <a:t>True or false?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9B7E92-83B6-1DE3-2507-D195520449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1" y="2051223"/>
            <a:ext cx="9813662" cy="2977978"/>
          </a:xfrm>
        </p:spPr>
        <p:txBody>
          <a:bodyPr>
            <a:noAutofit/>
          </a:bodyPr>
          <a:lstStyle/>
          <a:p>
            <a:pPr marL="11112" indent="0">
              <a:spcBef>
                <a:spcPts val="1400"/>
              </a:spcBef>
              <a:buSzPct val="100000"/>
              <a:buNone/>
            </a:pPr>
            <a:r>
              <a:rPr lang="en-US" sz="2800" dirty="0"/>
              <a:t>Sharpe ratio tells you how much return you get for the risk you take.</a:t>
            </a:r>
            <a:endParaRPr lang="en-US" sz="2800" dirty="0">
              <a:solidFill>
                <a:srgbClr val="205885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7FD07B-DD3F-2406-1717-49A5AECCB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48715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E3570-7C66-594B-C164-B1CA7AA42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47ED7-6246-6324-0357-C3AD3C52DC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dirty="0"/>
              <a:t>True</a:t>
            </a:r>
            <a:r>
              <a:rPr lang="en-CA" b="0" dirty="0"/>
              <a:t> or false?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31B7E2-684A-64FF-01F7-F062346F24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1" y="2051223"/>
            <a:ext cx="9813662" cy="2977978"/>
          </a:xfrm>
        </p:spPr>
        <p:txBody>
          <a:bodyPr>
            <a:noAutofit/>
          </a:bodyPr>
          <a:lstStyle/>
          <a:p>
            <a:pPr marL="11112" indent="0">
              <a:spcBef>
                <a:spcPts val="1400"/>
              </a:spcBef>
              <a:buSzPct val="100000"/>
              <a:buNone/>
            </a:pPr>
            <a:r>
              <a:rPr lang="en-US" sz="2800" dirty="0"/>
              <a:t>Sharpe ratio tells you how much return you get for the risk you take.</a:t>
            </a:r>
          </a:p>
          <a:p>
            <a:pPr marL="11112" indent="0">
              <a:spcBef>
                <a:spcPts val="1400"/>
              </a:spcBef>
              <a:buSzPct val="100000"/>
              <a:buNone/>
            </a:pPr>
            <a:r>
              <a:rPr lang="en-US" sz="2800" dirty="0">
                <a:solidFill>
                  <a:srgbClr val="205885"/>
                </a:solidFill>
              </a:rPr>
              <a:t>Sharpe ratio is a risk-adjusted return metric — higher means better reward for risk taken.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DD77F4-BCBC-26F3-C5F4-C4B0334DC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1656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8B4AE4-2A0C-8393-4FE2-143240DBC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2D4D2B6-A626-33AA-E68D-C269EADF95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1" y="2051223"/>
            <a:ext cx="9813662" cy="2977978"/>
          </a:xfrm>
        </p:spPr>
        <p:txBody>
          <a:bodyPr>
            <a:noAutofit/>
          </a:bodyPr>
          <a:lstStyle/>
          <a:p>
            <a:pPr marL="11112" indent="0">
              <a:spcBef>
                <a:spcPts val="1400"/>
              </a:spcBef>
              <a:buSzPct val="100000"/>
              <a:buNone/>
            </a:pPr>
            <a:r>
              <a:rPr lang="en-US" sz="2800" dirty="0"/>
              <a:t>Imagine you’re like Mason (high risk, tech stocks). NASDAQ drops 20%, but your portfolio only drops 10%. What does this tell you about your portfolio’s </a:t>
            </a:r>
            <a:r>
              <a:rPr lang="en-US" sz="2800" b="1" dirty="0"/>
              <a:t>beta</a:t>
            </a:r>
            <a:r>
              <a:rPr lang="en-US" sz="2800" dirty="0"/>
              <a:t>? What might you do next?</a:t>
            </a:r>
            <a:endParaRPr lang="en-US" sz="2800" dirty="0">
              <a:solidFill>
                <a:srgbClr val="205885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50B019-7204-BA9A-D2B5-FEECAE563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96500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0B86D-3FFE-FA9D-1C66-43BE4BDA5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60D6B-7D16-C894-3AE9-F7B54265E0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11072767" cy="668337"/>
          </a:xfrm>
        </p:spPr>
        <p:txBody>
          <a:bodyPr/>
          <a:lstStyle/>
          <a:p>
            <a:r>
              <a:rPr lang="en-CA" sz="2300" dirty="0"/>
              <a:t>Imagine you’re like Mason (high risk, tech stocks). NASDAQ drops 20%, but your portfolio only drops 10%. What does this tell you about your portfolio’s beta? What might you do next?</a:t>
            </a:r>
            <a:endParaRPr lang="en-CA" sz="2300" b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943306-C68F-0E57-499B-6B4BA414E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1" y="2466859"/>
            <a:ext cx="11072766" cy="3637058"/>
          </a:xfrm>
        </p:spPr>
        <p:txBody>
          <a:bodyPr>
            <a:noAutofit/>
          </a:bodyPr>
          <a:lstStyle/>
          <a:p>
            <a:pPr marL="269875" lvl="0" indent="-258763">
              <a:lnSpc>
                <a:spcPct val="115000"/>
              </a:lnSpc>
              <a:spcBef>
                <a:spcPts val="1200"/>
              </a:spcBef>
              <a:buSzPct val="100000"/>
              <a:buChar char="●"/>
            </a:pPr>
            <a:r>
              <a:rPr lang="en-US" sz="1800" b="1" dirty="0">
                <a:ea typeface="Arial"/>
                <a:cs typeface="Arial"/>
                <a:sym typeface="Arial"/>
              </a:rPr>
              <a:t>Beta insight:</a:t>
            </a:r>
            <a:br>
              <a:rPr lang="en-US" sz="1800" b="1" dirty="0">
                <a:ea typeface="Arial"/>
                <a:cs typeface="Arial"/>
                <a:sym typeface="Arial"/>
              </a:rPr>
            </a:br>
            <a:r>
              <a:rPr lang="en-US" sz="1800" dirty="0">
                <a:ea typeface="Arial"/>
                <a:cs typeface="Arial"/>
                <a:sym typeface="Arial"/>
              </a:rPr>
              <a:t>Your portfolio has a beta less than one compared to NASDAQ, meaning it is less volatile than the benchmark. Despite being tech-heavy and high-risk, your portfolio dropped less than the NASDAQ index.</a:t>
            </a:r>
          </a:p>
          <a:p>
            <a:pPr marL="269875" lvl="0" indent="-258763">
              <a:lnSpc>
                <a:spcPct val="115000"/>
              </a:lnSpc>
              <a:spcBef>
                <a:spcPts val="800"/>
              </a:spcBef>
              <a:buSzPct val="100000"/>
              <a:buChar char="●"/>
            </a:pPr>
            <a:r>
              <a:rPr lang="en-US" sz="1800" b="1" dirty="0">
                <a:ea typeface="Arial"/>
                <a:cs typeface="Arial"/>
                <a:sym typeface="Arial"/>
              </a:rPr>
              <a:t>What to do next:</a:t>
            </a:r>
          </a:p>
          <a:p>
            <a:pPr marL="539750" lvl="1" indent="-269875" algn="l">
              <a:lnSpc>
                <a:spcPct val="115000"/>
              </a:lnSpc>
              <a:spcBef>
                <a:spcPts val="0"/>
              </a:spcBef>
              <a:buSzPts val="1700"/>
              <a:buChar char="○"/>
            </a:pPr>
            <a:r>
              <a:rPr lang="en-US" sz="18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You might review the portfolio to understand which assets reduced risk </a:t>
            </a:r>
            <a:br>
              <a:rPr lang="en-US" sz="18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</a:br>
            <a:r>
              <a:rPr lang="en-US" sz="18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(e.g., diversification, bonds).</a:t>
            </a:r>
          </a:p>
          <a:p>
            <a:pPr marL="539750" lvl="1" indent="-269875" algn="l">
              <a:lnSpc>
                <a:spcPct val="115000"/>
              </a:lnSpc>
              <a:spcBef>
                <a:spcPts val="0"/>
              </a:spcBef>
              <a:buSzPts val="1700"/>
              <a:buChar char="○"/>
            </a:pPr>
            <a:r>
              <a:rPr lang="en-US" sz="18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Decide if this lower volatility fits your risk tolerance and goals.</a:t>
            </a:r>
          </a:p>
          <a:p>
            <a:pPr marL="539750" lvl="1" indent="-269875" algn="l">
              <a:lnSpc>
                <a:spcPct val="115000"/>
              </a:lnSpc>
              <a:spcBef>
                <a:spcPts val="0"/>
              </a:spcBef>
              <a:buSzPts val="1700"/>
              <a:buChar char="○"/>
            </a:pPr>
            <a:r>
              <a:rPr lang="en-US" sz="18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Consider rebalancing if you want to increase exposure to higher-risk, higher-reward assets.</a:t>
            </a:r>
          </a:p>
          <a:p>
            <a:pPr marL="539750" lvl="1" indent="-269875" algn="l">
              <a:lnSpc>
                <a:spcPct val="115000"/>
              </a:lnSpc>
              <a:spcBef>
                <a:spcPts val="0"/>
              </a:spcBef>
              <a:buSzPts val="1700"/>
              <a:buChar char="○"/>
            </a:pPr>
            <a:r>
              <a:rPr lang="en-US" sz="1800" dirty="0">
                <a:latin typeface="Century Gothic" panose="020B0502020202020204" pitchFamily="34" charset="0"/>
                <a:ea typeface="Arial"/>
                <a:cs typeface="Arial"/>
                <a:sym typeface="Arial"/>
              </a:rPr>
              <a:t>Continue monitoring to see if this pattern persists or changes with market conditions.</a:t>
            </a:r>
            <a:endParaRPr lang="en-US" sz="1800" dirty="0">
              <a:solidFill>
                <a:srgbClr val="205885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36F936-118E-E47C-C55B-27821250D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93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D1783-E8D9-721A-B16C-652FCDF93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B6FEC-61E9-DCB8-6BD0-056947F9DF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So… why does this matter?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EC9108-7187-B5FC-D1FB-8010CAEBE1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0003663" cy="4003591"/>
          </a:xfrm>
        </p:spPr>
        <p:txBody>
          <a:bodyPr>
            <a:noAutofit/>
          </a:bodyPr>
          <a:lstStyle/>
          <a:p>
            <a:pPr marL="498475" indent="-352425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Every investor makes choices about risk and reward.</a:t>
            </a:r>
          </a:p>
          <a:p>
            <a:pPr marL="498475" indent="-352425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But once you've invested, you need to monitor how your money is doing.</a:t>
            </a:r>
          </a:p>
          <a:p>
            <a:pPr marL="498475" indent="-352425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Let’s play a video to learn how investors track performance – and make smart decisions based on it!</a:t>
            </a:r>
          </a:p>
          <a:p>
            <a:pPr marL="498475" indent="-352425">
              <a:spcBef>
                <a:spcPts val="1200"/>
              </a:spcBef>
              <a:buSzPct val="100000"/>
            </a:pPr>
            <a:endParaRPr lang="en-CA" sz="26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79FEEF-31B0-7E24-947C-A58903DA0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028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4ADED-E4F4-96B4-771C-22B444389C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267739"/>
            <a:ext cx="11357455" cy="561061"/>
          </a:xfrm>
        </p:spPr>
        <p:txBody>
          <a:bodyPr>
            <a:noAutofit/>
          </a:bodyPr>
          <a:lstStyle/>
          <a:p>
            <a:r>
              <a:rPr lang="en-CA" sz="2400" dirty="0"/>
              <a:t>Video and questions (play or read transcript and answer at the same time)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9EBC07-E89A-480E-0B63-1C54B7A50807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F1ADBB-F79D-BADA-AC9D-C2A8B61D7835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E6CB1-45A9-C8FE-81D0-492E8B4E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7</a:t>
            </a:fld>
            <a:endParaRPr lang="en-US" dirty="0"/>
          </a:p>
        </p:txBody>
      </p:sp>
      <p:pic>
        <p:nvPicPr>
          <p:cNvPr id="7" name="Online Media 6" descr="How to invest: Monitoring portfolio performance">
            <a:hlinkClick r:id="" action="ppaction://media"/>
            <a:extLst>
              <a:ext uri="{FF2B5EF4-FFF2-40B4-BE49-F238E27FC236}">
                <a16:creationId xmlns:a16="http://schemas.microsoft.com/office/drawing/2014/main" id="{0E5F0B7B-155E-BEC4-3675-C0288628B98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290483" y="2420027"/>
            <a:ext cx="5611034" cy="317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816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1A1CF-3088-DAFE-5132-02A17299C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538CA-3390-8027-D048-DAFB2E862E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Why monitor performance?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0844F5-1B8F-482D-FBA4-28CEEB6AE1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6144183" cy="4003591"/>
          </a:xfrm>
        </p:spPr>
        <p:txBody>
          <a:bodyPr>
            <a:noAutofit/>
          </a:bodyPr>
          <a:lstStyle/>
          <a:p>
            <a:pPr marL="411163" indent="-265113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Investing without monitoring is like driving without a speedometer.</a:t>
            </a:r>
          </a:p>
          <a:p>
            <a:pPr marL="411163" indent="-265113">
              <a:spcBef>
                <a:spcPts val="1200"/>
              </a:spcBef>
              <a:buSzPct val="100000"/>
            </a:pPr>
            <a:r>
              <a:rPr lang="en-CA" sz="2600" dirty="0">
                <a:solidFill>
                  <a:srgbClr val="000000"/>
                </a:solidFill>
              </a:rPr>
              <a:t>Monitoring ensures alignment with goals and risk tolerance.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3B7024-297F-18DE-226D-DEB8758A3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8</a:t>
            </a:fld>
            <a:endParaRPr lang="en-US" dirty="0"/>
          </a:p>
        </p:txBody>
      </p:sp>
      <p:pic>
        <p:nvPicPr>
          <p:cNvPr id="5" name="Google Shape;133;p21" title="pexels-jessef11-1213294.jpg">
            <a:extLst>
              <a:ext uri="{FF2B5EF4-FFF2-40B4-BE49-F238E27FC236}">
                <a16:creationId xmlns:a16="http://schemas.microsoft.com/office/drawing/2014/main" id="{10281C03-A0D0-2D60-2546-F83377F17C8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945265" y="1989436"/>
            <a:ext cx="5246735" cy="34969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6113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7085A-091E-A4FB-EC2F-CE168B225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17901-278F-94DE-EDF6-50F2185F7D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1160463"/>
            <a:ext cx="9627027" cy="668337"/>
          </a:xfrm>
        </p:spPr>
        <p:txBody>
          <a:bodyPr/>
          <a:lstStyle/>
          <a:p>
            <a:r>
              <a:rPr lang="en-CA" dirty="0"/>
              <a:t>What is a benchmark in investing?</a:t>
            </a:r>
            <a:br>
              <a:rPr lang="en-CA" dirty="0"/>
            </a:b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8E2443-9CC9-1744-D177-882962A889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370" y="1989436"/>
            <a:ext cx="11309949" cy="4003591"/>
          </a:xfrm>
        </p:spPr>
        <p:txBody>
          <a:bodyPr>
            <a:noAutofit/>
          </a:bodyPr>
          <a:lstStyle/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A) The original value of your investment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B) A standard to compare your investment’s performance against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C) A document explaining market trends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r>
              <a:rPr lang="en-CA" sz="2600" dirty="0">
                <a:solidFill>
                  <a:srgbClr val="000000"/>
                </a:solidFill>
              </a:rPr>
              <a:t>D) A report card from your advisor</a:t>
            </a:r>
          </a:p>
          <a:p>
            <a:pPr marL="146050" lvl="0" indent="0">
              <a:spcBef>
                <a:spcPts val="1200"/>
              </a:spcBef>
              <a:buSzPts val="1300"/>
              <a:buNone/>
            </a:pPr>
            <a:endParaRPr lang="en-CA" sz="2600" dirty="0">
              <a:solidFill>
                <a:srgbClr val="000000"/>
              </a:solidFill>
            </a:endParaRPr>
          </a:p>
          <a:p>
            <a:pPr marL="146050" lvl="0" indent="0">
              <a:spcBef>
                <a:spcPts val="1200"/>
              </a:spcBef>
              <a:buSzPts val="1300"/>
              <a:buNone/>
            </a:pPr>
            <a:endParaRPr lang="en-CA" sz="26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240A2B-1EB3-99E1-58DA-EDEDF12E0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462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GestaltVTI">
  <a:themeElements>
    <a:clrScheme name="AnalogousFromDarkSeedLeftStep">
      <a:dk1>
        <a:srgbClr val="000000"/>
      </a:dk1>
      <a:lt1>
        <a:srgbClr val="FFFFFF"/>
      </a:lt1>
      <a:dk2>
        <a:srgbClr val="1E301B"/>
      </a:dk2>
      <a:lt2>
        <a:srgbClr val="F1F0F3"/>
      </a:lt2>
      <a:accent1>
        <a:srgbClr val="85AE23"/>
      </a:accent1>
      <a:accent2>
        <a:srgbClr val="B4A118"/>
      </a:accent2>
      <a:accent3>
        <a:srgbClr val="E2802D"/>
      </a:accent3>
      <a:accent4>
        <a:srgbClr val="D1231C"/>
      </a:accent4>
      <a:accent5>
        <a:srgbClr val="E22D71"/>
      </a:accent5>
      <a:accent6>
        <a:srgbClr val="D11CAB"/>
      </a:accent6>
      <a:hlink>
        <a:srgbClr val="C34D66"/>
      </a:hlink>
      <a:folHlink>
        <a:srgbClr val="7F7F7F"/>
      </a:folHlink>
    </a:clrScheme>
    <a:fontScheme name="Bierstad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884</TotalTime>
  <Words>2101</Words>
  <Application>Microsoft Macintosh PowerPoint</Application>
  <PresentationFormat>Widescreen</PresentationFormat>
  <Paragraphs>300</Paragraphs>
  <Slides>58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3" baseType="lpstr">
      <vt:lpstr>Arial</vt:lpstr>
      <vt:lpstr>Bierstadt</vt:lpstr>
      <vt:lpstr>Calibri</vt:lpstr>
      <vt:lpstr>Century Gothic</vt:lpstr>
      <vt:lpstr>GestaltVTI</vt:lpstr>
      <vt:lpstr>Monitoring your investment portfolio</vt:lpstr>
      <vt:lpstr>PowerPoint Presentation</vt:lpstr>
      <vt:lpstr>Would you rather…</vt:lpstr>
      <vt:lpstr>Would you rather…</vt:lpstr>
      <vt:lpstr>Would you rather…</vt:lpstr>
      <vt:lpstr>So… why does this matter?</vt:lpstr>
      <vt:lpstr>Video and questions (play or read transcript and answer at the same time)</vt:lpstr>
      <vt:lpstr>Why monitor performance?</vt:lpstr>
      <vt:lpstr>What is a benchmark in investing? </vt:lpstr>
      <vt:lpstr>What is a benchmark in investing? </vt:lpstr>
      <vt:lpstr>What is a benchmark?</vt:lpstr>
      <vt:lpstr>If your portfolio is mostly technology stocks, which benchmark makes the most sense? </vt:lpstr>
      <vt:lpstr>If your portfolio is mostly technology stocks, which benchmark makes the most sense? </vt:lpstr>
      <vt:lpstr>Types of benchmarks</vt:lpstr>
      <vt:lpstr>In the apple-tree example, what does the increase in the tree's value represent?   </vt:lpstr>
      <vt:lpstr>In the apple-tree example, what does the increase in the tree's value represent?   </vt:lpstr>
      <vt:lpstr>How to calculate returns</vt:lpstr>
      <vt:lpstr>Which term describes how much the value of an investment goes up and down over time?   </vt:lpstr>
      <vt:lpstr>Which term describes how much the value of an investment goes up and down over time?   </vt:lpstr>
      <vt:lpstr>Beyond return: consistency and risk</vt:lpstr>
      <vt:lpstr>What does standard deviation measure in an investment? </vt:lpstr>
      <vt:lpstr>What does standard deviation measure in an investment? </vt:lpstr>
      <vt:lpstr>Volatility vs. benchmark: beta</vt:lpstr>
      <vt:lpstr>If a portfolio has a beta greater than one, what does that mean?   </vt:lpstr>
      <vt:lpstr>If a portfolio has a beta greater than one, what does that mean?   </vt:lpstr>
      <vt:lpstr>Volatility vs. benchmark: beta</vt:lpstr>
      <vt:lpstr>The Sharpe ratio tells you: </vt:lpstr>
      <vt:lpstr>The Sharpe ratio tells you: </vt:lpstr>
      <vt:lpstr>If two investments return the same amount, but one has less risk, which has the better Sharpe ratio?   </vt:lpstr>
      <vt:lpstr>If two investments return the same amount, but one has less risk, which has the better Sharpe ratio?   </vt:lpstr>
      <vt:lpstr>Risk-adjusted return: sharpe ratio</vt:lpstr>
      <vt:lpstr>What is the main reason investors rebalance their portfolios? </vt:lpstr>
      <vt:lpstr>What is the main reason investors rebalance their portfolios? </vt:lpstr>
      <vt:lpstr>Rebalancing a portfolio</vt:lpstr>
      <vt:lpstr>Which of the following is not one of the three steps of rebalancing? </vt:lpstr>
      <vt:lpstr>Which of the following is not one of the three steps of rebalancing? </vt:lpstr>
      <vt:lpstr>Rebalancing a portfolio</vt:lpstr>
      <vt:lpstr>Wrap-up</vt:lpstr>
      <vt:lpstr>Matching activity</vt:lpstr>
      <vt:lpstr>Tips for matching</vt:lpstr>
      <vt:lpstr>Present and discuss</vt:lpstr>
      <vt:lpstr>Sophia, 28</vt:lpstr>
      <vt:lpstr>Dwayne, 65</vt:lpstr>
      <vt:lpstr>Lena, 17</vt:lpstr>
      <vt:lpstr>Mason, 35</vt:lpstr>
      <vt:lpstr>Jesse, 45</vt:lpstr>
      <vt:lpstr>Mindy, 50</vt:lpstr>
      <vt:lpstr>Reflection</vt:lpstr>
      <vt:lpstr>True or false? </vt:lpstr>
      <vt:lpstr>True or false? </vt:lpstr>
      <vt:lpstr>True or false? </vt:lpstr>
      <vt:lpstr>True or false? </vt:lpstr>
      <vt:lpstr>True or false? </vt:lpstr>
      <vt:lpstr>True or false? </vt:lpstr>
      <vt:lpstr>True or false? </vt:lpstr>
      <vt:lpstr>True or false? </vt:lpstr>
      <vt:lpstr>PowerPoint Presentation</vt:lpstr>
      <vt:lpstr>Imagine you’re like Mason (high risk, tech stocks). NASDAQ drops 20%, but your portfolio only drops 10%. What does this tell you about your portfolio’s beta? What might you do next?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Gagliardi, Monica</dc:creator>
  <cp:lastModifiedBy>Walter Goschen</cp:lastModifiedBy>
  <cp:revision>172</cp:revision>
  <dcterms:created xsi:type="dcterms:W3CDTF">2023-10-22T21:01:04Z</dcterms:created>
  <dcterms:modified xsi:type="dcterms:W3CDTF">2026-03-19T20:49:46Z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e873328-34e0-4f6c-84cb-dd757c63c1a0_Enabled">
    <vt:lpwstr>true</vt:lpwstr>
  </property>
  <property fmtid="{D5CDD505-2E9C-101B-9397-08002B2CF9AE}" pid="3" name="MSIP_Label_be873328-34e0-4f6c-84cb-dd757c63c1a0_SetDate">
    <vt:lpwstr>2023-11-01T18:04:36Z</vt:lpwstr>
  </property>
  <property fmtid="{D5CDD505-2E9C-101B-9397-08002B2CF9AE}" pid="4" name="MSIP_Label_be873328-34e0-4f6c-84cb-dd757c63c1a0_Method">
    <vt:lpwstr>Privileged</vt:lpwstr>
  </property>
  <property fmtid="{D5CDD505-2E9C-101B-9397-08002B2CF9AE}" pid="5" name="MSIP_Label_be873328-34e0-4f6c-84cb-dd757c63c1a0_Name">
    <vt:lpwstr>FIL-Internal</vt:lpwstr>
  </property>
  <property fmtid="{D5CDD505-2E9C-101B-9397-08002B2CF9AE}" pid="6" name="MSIP_Label_be873328-34e0-4f6c-84cb-dd757c63c1a0_SiteId">
    <vt:lpwstr>6b94db52-3791-432c-b97e-871411cd202e</vt:lpwstr>
  </property>
  <property fmtid="{D5CDD505-2E9C-101B-9397-08002B2CF9AE}" pid="7" name="MSIP_Label_be873328-34e0-4f6c-84cb-dd757c63c1a0_ActionId">
    <vt:lpwstr>ee0202de-5cf6-46c2-8a21-1c0b412b413b</vt:lpwstr>
  </property>
  <property fmtid="{D5CDD505-2E9C-101B-9397-08002B2CF9AE}" pid="8" name="MSIP_Label_be873328-34e0-4f6c-84cb-dd757c63c1a0_ContentBits">
    <vt:lpwstr>0</vt:lpwstr>
  </property>
</Properties>
</file>