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26"/>
  </p:notesMasterIdLst>
  <p:sldIdLst>
    <p:sldId id="281" r:id="rId2"/>
    <p:sldId id="513" r:id="rId3"/>
    <p:sldId id="565" r:id="rId4"/>
    <p:sldId id="444" r:id="rId5"/>
    <p:sldId id="566" r:id="rId6"/>
    <p:sldId id="567" r:id="rId7"/>
    <p:sldId id="568" r:id="rId8"/>
    <p:sldId id="445" r:id="rId9"/>
    <p:sldId id="529" r:id="rId10"/>
    <p:sldId id="485" r:id="rId11"/>
    <p:sldId id="487" r:id="rId12"/>
    <p:sldId id="488" r:id="rId13"/>
    <p:sldId id="490" r:id="rId14"/>
    <p:sldId id="471" r:id="rId15"/>
    <p:sldId id="474" r:id="rId16"/>
    <p:sldId id="503" r:id="rId17"/>
    <p:sldId id="544" r:id="rId18"/>
    <p:sldId id="509" r:id="rId19"/>
    <p:sldId id="545" r:id="rId20"/>
    <p:sldId id="569" r:id="rId21"/>
    <p:sldId id="570" r:id="rId22"/>
    <p:sldId id="571" r:id="rId23"/>
    <p:sldId id="572" r:id="rId24"/>
    <p:sldId id="57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429C636-1258-1300-6AF9-A1C07C859FB5}" name="Gagliardi, Monica" initials="GM" userId="S::monica.flores@fidelity.ca::403ed6f2-ccb6-4a32-97e9-f49bef3accc9" providerId="AD"/>
  <p188:author id="{DF88A69D-1FA6-9820-9E52-8F80F4157C52}" name="Young, Alexandra" initials="YA" userId="S::alexandra.young@fidelity.ca::352ee25d-62a0-42da-b6b2-af7e76994482" providerId="AD"/>
  <p188:author id="{E972F8CF-B59F-7B46-CD8D-153C09311A4D}" name="Gill, Ravina" initials="GR" userId="S::ravina.gill@fidelity.ca::4ab046ad-39f6-4281-85c3-6be506179019" providerId="AD"/>
  <p188:author id="{0A16D4D1-4734-95FF-367D-C374CF13C49F}" name="Ponce, Vanessa" initials="PV" userId="S::vanessa.ponce@fidelity.ca::30c8e74a-fa94-4ed1-b031-97ff44e964e5" providerId="AD"/>
  <p188:author id="{E34789F2-C444-EAB7-7B99-F93D7A14117D}" name="Darien Desroches" initials="DD" userId="c7371e85daf18b3f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BD4A"/>
    <a:srgbClr val="B9E5F0"/>
    <a:srgbClr val="205885"/>
    <a:srgbClr val="00B5E2"/>
    <a:srgbClr val="EBF4FA"/>
    <a:srgbClr val="E0EFD8"/>
    <a:srgbClr val="00A690"/>
    <a:srgbClr val="A2AAAD"/>
    <a:srgbClr val="333F48"/>
    <a:srgbClr val="F2A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95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80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79444D-42D3-4CC0-927A-FF18E050527A}" type="datetimeFigureOut">
              <a:t>3/19/26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96D0F3-C04C-4EB4-93F2-B3F04278AF6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591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Video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8E14-23EC-4C25-974C-48FA83988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58193" cy="66833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3200">
                <a:solidFill>
                  <a:srgbClr val="205885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0D1AF-36B8-4BB8-BD6A-71194F7BC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2FD5A5-A16C-00DE-E581-0AFD83A16CAB}"/>
              </a:ext>
            </a:extLst>
          </p:cNvPr>
          <p:cNvSpPr/>
          <p:nvPr userDrawn="1"/>
        </p:nvSpPr>
        <p:spPr>
          <a:xfrm>
            <a:off x="0" y="2057400"/>
            <a:ext cx="12192000" cy="3963988"/>
          </a:xfrm>
          <a:prstGeom prst="rect">
            <a:avLst/>
          </a:prstGeom>
          <a:solidFill>
            <a:srgbClr val="B9E5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0EF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60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93" userDrawn="1">
          <p15:clr>
            <a:srgbClr val="FBAE40"/>
          </p15:clr>
        </p15:guide>
        <p15:guide id="2" pos="325" userDrawn="1">
          <p15:clr>
            <a:srgbClr val="FBAE40"/>
          </p15:clr>
        </p15:guide>
        <p15:guide id="3" orient="horz" pos="731" userDrawn="1">
          <p15:clr>
            <a:srgbClr val="FBAE40"/>
          </p15:clr>
        </p15:guide>
        <p15:guide id="4" pos="735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98B43-D1CE-43F4-A367-EF1FE9688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B73978-8CDF-4C0E-ABA1-7291A0347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76990" y="995362"/>
            <a:ext cx="5027005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BECC62-ED45-451E-BEC5-A03C6A55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40442"/>
            <a:ext cx="5020948" cy="25285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A7A86-B983-4315-9312-936B4FCF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2E88C0-25A5-46F9-AB35-EAD50E6B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0F9EA8-45AD-478E-8606-9328245B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996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F6B8E-1D8E-4105-9BBB-D53AD24B7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487045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825530-6629-4FEA-9670-EB21A2F5B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662168" y="969264"/>
            <a:ext cx="5021182" cy="487045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64C7A-A73F-46F5-BC33-696671DAEE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B3CC0-B649-4509-A4B6-DF9D20EFA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CECCCA-3F2A-46F3-BF45-7C862FF1D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75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D7BD47B-C187-494C-812F-46BE0040B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7995"/>
          </a:xfrm>
          <a:prstGeom prst="rect">
            <a:avLst/>
          </a:prstGeom>
          <a:solidFill>
            <a:schemeClr val="bg2">
              <a:lumMod val="9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50133B-2446-4168-AA17-6538910668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62168" y="996791"/>
            <a:ext cx="5011962" cy="495692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06A9AD-2756-4C51-A958-6756301EB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7870" y="996791"/>
            <a:ext cx="5021183" cy="495692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2995D-CCEA-43AF-973B-8B6B56A567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029CF-BA62-4CCD-956E-FFA0B37B8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E0B3D-96AB-41B3-ABDD-5B0DE863D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18136A-0796-46EB-89BB-4C73C0258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769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ulle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8E14-23EC-4C25-974C-48FA83988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58193" cy="66833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3200">
                <a:solidFill>
                  <a:srgbClr val="205885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9FEDD4-20A1-49F6-9E3E-0B26B426B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1991844"/>
            <a:ext cx="11158193" cy="4029786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342900" indent="-342900" algn="l">
              <a:lnSpc>
                <a:spcPct val="100000"/>
              </a:lnSpc>
              <a:buClr>
                <a:srgbClr val="A2AAAD"/>
              </a:buClr>
              <a:buFont typeface="Arial" panose="020B0604020202020204" pitchFamily="34" charset="0"/>
              <a:buChar char="•"/>
              <a:defRPr sz="2500" i="0"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0D1AF-36B8-4BB8-BD6A-71194F7BC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1818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93" userDrawn="1">
          <p15:clr>
            <a:srgbClr val="FBAE40"/>
          </p15:clr>
        </p15:guide>
        <p15:guide id="2" pos="325" userDrawn="1">
          <p15:clr>
            <a:srgbClr val="FBAE40"/>
          </p15:clr>
        </p15:guide>
        <p15:guide id="3" orient="horz" pos="731" userDrawn="1">
          <p15:clr>
            <a:srgbClr val="FBAE40"/>
          </p15:clr>
        </p15:guide>
        <p15:guide id="4" pos="7355" userDrawn="1">
          <p15:clr>
            <a:srgbClr val="FBAE40"/>
          </p15:clr>
        </p15:guide>
        <p15:guide id="5" orient="horz" pos="125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63D8A-C68D-4CF9-9D15-3E09BCC09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1160463"/>
            <a:ext cx="11158193" cy="53237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205885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2A8B7-F430-4F4A-BB63-481F51E58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4BBE33-EAC1-3B1E-8EFB-448124FA14AC}"/>
              </a:ext>
            </a:extLst>
          </p:cNvPr>
          <p:cNvSpPr txBox="1"/>
          <p:nvPr userDrawn="1"/>
        </p:nvSpPr>
        <p:spPr>
          <a:xfrm>
            <a:off x="552033" y="2009274"/>
            <a:ext cx="5247187" cy="4012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AA535C0-5BE2-5A59-3D11-8ABCC9A629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7525" y="2128838"/>
            <a:ext cx="5184775" cy="3892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BB27B774-CAD3-DF42-BBF0-6DE55F243F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97220" y="2128838"/>
            <a:ext cx="5184775" cy="3892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8190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BAC1C-A332-4BA5-8C9C-FE0396C81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056" cy="4870974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8D137-710E-4125-B5E9-F63E7F1C9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7" y="3566639"/>
            <a:ext cx="5021183" cy="2279979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480C5-E9A6-425E-B050-03E444BE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B4831-6C0B-4E0B-A341-91E4C5D36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11EE6-252D-46DD-94DF-C42657EF2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469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04B06-C54A-4B7B-B6D1-436428EAF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520769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23919-9A2F-4D97-8F31-6E35BD597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63049" y="969264"/>
            <a:ext cx="5290751" cy="255511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8DA345-F684-4BAA-A22C-E725B3A60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63049" y="3621849"/>
            <a:ext cx="5290751" cy="255511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399C52-9753-45D8-9646-CF31BB0157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95E57-622C-4199-940E-F5462E1AC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B7592-00E8-41EF-B749-2A5EA8E46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149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F4AA536-072F-4374-926E-17E038EC7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7995"/>
          </a:xfrm>
          <a:prstGeom prst="rect">
            <a:avLst/>
          </a:prstGeom>
          <a:solidFill>
            <a:schemeClr val="bg2">
              <a:lumMod val="9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2291277-967B-4176-B40B-9EC360626994}"/>
              </a:ext>
            </a:extLst>
          </p:cNvPr>
          <p:cNvSpPr/>
          <p:nvPr/>
        </p:nvSpPr>
        <p:spPr>
          <a:xfrm>
            <a:off x="517869" y="508090"/>
            <a:ext cx="111556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B11C00-F7CB-4484-807A-D12745CD3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978119"/>
            <a:ext cx="11165481" cy="107305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FAAA6E-E243-48B3-9585-3C1420B3E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870" y="2178908"/>
            <a:ext cx="5020056" cy="65490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D01B8-0F2E-41A4-B21C-334393F6A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7870" y="2876085"/>
            <a:ext cx="5020056" cy="332289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89B23F-3E60-415A-9CE7-0928B5CFB2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2168" y="2178908"/>
            <a:ext cx="5021182" cy="65490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223446-0CDC-402B-8D71-D9D29F6DF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62168" y="2876085"/>
            <a:ext cx="5021182" cy="332289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2B77D3-C6EC-4FFD-9E10-24E1AC5420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9DF31B-BD07-4DC2-95C2-B77E51AA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54CE5A-3A0A-4AAB-81D2-F1C20636E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449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216B8-52AB-412B-BBE7-B6BE698FA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487045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F779C3-9D19-467E-A5D2-0920834D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72BB4-C8D8-4F74-9677-5AC979932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6B49B8-779F-4492-ABD9-96F0D042A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26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B976BF-9339-48D6-881A-280D15492E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77605-C9C8-432E-9662-D7D410B15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432B6-4A12-46EF-98A7-B5D50BD51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50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F191C-AF68-4230-A7B2-F8F07B486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F9F11-5FCF-4D7E-BA51-38CB84277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182" y="987423"/>
            <a:ext cx="5020948" cy="48736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3B519B-06C0-41BC-95FB-FB1FE4363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61038"/>
            <a:ext cx="5020948" cy="25079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8B70C-015C-4832-AFF6-D033E02274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F1A6FB-8C14-46D1-90A5-0FF11DE78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82C585-6FA1-4E94-9C1C-A1DEDE551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907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F282A-DF4A-4A2D-9672-8F0F770A3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1757" y="6451599"/>
            <a:ext cx="637909" cy="1691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E57300-C7FF-4578-99A0-42B0295B123C}"/>
              </a:ext>
            </a:extLst>
          </p:cNvPr>
          <p:cNvSpPr/>
          <p:nvPr/>
        </p:nvSpPr>
        <p:spPr>
          <a:xfrm>
            <a:off x="1" y="230284"/>
            <a:ext cx="1842447" cy="466685"/>
          </a:xfrm>
          <a:prstGeom prst="rect">
            <a:avLst/>
          </a:prstGeom>
          <a:solidFill>
            <a:srgbClr val="00B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A690"/>
              </a:solidFill>
            </a:endParaRPr>
          </a:p>
        </p:txBody>
      </p:sp>
      <p:pic>
        <p:nvPicPr>
          <p:cNvPr id="10" name="Picture 9" descr="A blue and black logo&#10;&#10;Description automatically generated">
            <a:extLst>
              <a:ext uri="{FF2B5EF4-FFF2-40B4-BE49-F238E27FC236}">
                <a16:creationId xmlns:a16="http://schemas.microsoft.com/office/drawing/2014/main" id="{CD5AB2A9-403F-025D-C64F-BA17CAA50F3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70" y="6277840"/>
            <a:ext cx="1600200" cy="342900"/>
          </a:xfrm>
          <a:prstGeom prst="rect">
            <a:avLst/>
          </a:prstGeom>
        </p:spPr>
      </p:pic>
      <p:pic>
        <p:nvPicPr>
          <p:cNvPr id="12" name="Picture 11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6F3DAC8A-A5F7-92FE-0813-D8E70B90A44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733" y="230284"/>
            <a:ext cx="1676397" cy="4666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EBC3D8A-1F30-A2D6-D920-8223E6E639FB}"/>
              </a:ext>
            </a:extLst>
          </p:cNvPr>
          <p:cNvSpPr txBox="1"/>
          <p:nvPr userDrawn="1"/>
        </p:nvSpPr>
        <p:spPr>
          <a:xfrm>
            <a:off x="409433" y="278960"/>
            <a:ext cx="1433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Lesson 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3B7BA9-0BD9-9116-F1CC-B9CA6D49E9E4}"/>
              </a:ext>
            </a:extLst>
          </p:cNvPr>
          <p:cNvSpPr txBox="1"/>
          <p:nvPr userDrawn="1"/>
        </p:nvSpPr>
        <p:spPr>
          <a:xfrm>
            <a:off x="2395310" y="6433019"/>
            <a:ext cx="4800518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  <a:buClr>
                <a:srgbClr val="A2AAAD"/>
              </a:buClr>
            </a:pPr>
            <a:r>
              <a:rPr lang="en-CA" sz="900" b="0" i="0" u="none" strike="noStrike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</a:rPr>
              <a:t>© 2026 FIDELITY INVESTMENTS CANADA ULC          </a:t>
            </a:r>
            <a:r>
              <a:rPr lang="en-CA" sz="900" dirty="0">
                <a:latin typeface="Century Gothic" panose="020B0502020202020204" pitchFamily="34" charset="0"/>
              </a:rPr>
              <a:t>3469423-v2025123</a:t>
            </a:r>
            <a:endParaRPr lang="en-US" sz="900" dirty="0">
              <a:solidFill>
                <a:schemeClr val="accent5"/>
              </a:solidFill>
              <a:latin typeface="Century Gothic" panose="020B050202020202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1054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25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379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7vVn35TOeIA?feature=oembed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7vVn35TOeIA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4ADED-E4F4-96B4-771C-22B444389C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CA" dirty="0"/>
              <a:t>Monitoring your investment portfolio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9EBC07-E89A-480E-0B63-1C54B7A50807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F1ADBB-F79D-BADA-AC9D-C2A8B61D7835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E6CB1-45A9-C8FE-81D0-492E8B4E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</a:t>
            </a:fld>
            <a:endParaRPr lang="en-US" dirty="0"/>
          </a:p>
        </p:txBody>
      </p:sp>
      <p:pic>
        <p:nvPicPr>
          <p:cNvPr id="7" name="Online Media 6" descr="How to invest: Monitoring portfolio performance">
            <a:hlinkClick r:id="" action="ppaction://media"/>
            <a:extLst>
              <a:ext uri="{FF2B5EF4-FFF2-40B4-BE49-F238E27FC236}">
                <a16:creationId xmlns:a16="http://schemas.microsoft.com/office/drawing/2014/main" id="{0E5F0B7B-155E-BEC4-3675-C0288628B98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290483" y="2420027"/>
            <a:ext cx="5611034" cy="317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753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1A1CF-3088-DAFE-5132-02A17299C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538CA-3390-8027-D048-DAFB2E862E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Why monitor performance?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0844F5-1B8F-482D-FBA4-28CEEB6AE1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6144183" cy="4003591"/>
          </a:xfrm>
        </p:spPr>
        <p:txBody>
          <a:bodyPr>
            <a:noAutofit/>
          </a:bodyPr>
          <a:lstStyle/>
          <a:p>
            <a:pPr marL="411163" indent="-265113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Investing without monitoring is like driving without a speedometer.</a:t>
            </a:r>
          </a:p>
          <a:p>
            <a:pPr marL="411163" indent="-265113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Monitoring ensures alignment with goals and risk tolerance.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3B7024-297F-18DE-226D-DEB8758A3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10</a:t>
            </a:fld>
            <a:endParaRPr lang="en-US" dirty="0"/>
          </a:p>
        </p:txBody>
      </p:sp>
      <p:pic>
        <p:nvPicPr>
          <p:cNvPr id="5" name="Google Shape;133;p21" title="pexels-jessef11-1213294.jpg">
            <a:extLst>
              <a:ext uri="{FF2B5EF4-FFF2-40B4-BE49-F238E27FC236}">
                <a16:creationId xmlns:a16="http://schemas.microsoft.com/office/drawing/2014/main" id="{10281C03-A0D0-2D60-2546-F83377F17C8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945265" y="1989436"/>
            <a:ext cx="5246735" cy="34969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6113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E907-9514-F20F-5990-E08F136B9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B59F6-E9BD-5BB3-A3A5-14823AB07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What is a benchmark?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120C54-EB82-C688-BF36-CC1D33BF6B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1" y="1989436"/>
            <a:ext cx="5582518" cy="4003591"/>
          </a:xfrm>
        </p:spPr>
        <p:txBody>
          <a:bodyPr>
            <a:noAutofit/>
          </a:bodyPr>
          <a:lstStyle/>
          <a:p>
            <a:pPr marL="498475" indent="-352425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A reference point to compare your portfolio’s performance</a:t>
            </a:r>
          </a:p>
          <a:p>
            <a:pPr marL="498475" indent="-352425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Measures effectiveness of investment strategy</a:t>
            </a:r>
          </a:p>
          <a:p>
            <a:pPr marL="498475" indent="-352425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Ensure alignment with portfolio composition</a:t>
            </a:r>
          </a:p>
          <a:p>
            <a:pPr marL="498475" indent="-352425">
              <a:spcBef>
                <a:spcPts val="1200"/>
              </a:spcBef>
              <a:buSzPct val="100000"/>
            </a:pPr>
            <a:endParaRPr lang="en-CA" sz="2600" dirty="0">
              <a:solidFill>
                <a:srgbClr val="000000"/>
              </a:solidFill>
            </a:endParaRPr>
          </a:p>
          <a:p>
            <a:pPr marL="498475" indent="-352425">
              <a:spcBef>
                <a:spcPts val="1200"/>
              </a:spcBef>
              <a:buSzPct val="100000"/>
            </a:pPr>
            <a:endParaRPr lang="en-CA" sz="26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280CCD-4D72-D65B-12EE-FEB6D56B4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11</a:t>
            </a:fld>
            <a:endParaRPr lang="en-US" dirty="0"/>
          </a:p>
        </p:txBody>
      </p:sp>
      <p:pic>
        <p:nvPicPr>
          <p:cNvPr id="5" name="Google Shape;151;p24" title="pexels-anna-nekrashevich-6801874.jpg">
            <a:extLst>
              <a:ext uri="{FF2B5EF4-FFF2-40B4-BE49-F238E27FC236}">
                <a16:creationId xmlns:a16="http://schemas.microsoft.com/office/drawing/2014/main" id="{AF5A35F6-547E-ED8C-086D-646F99895D9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840187" y="1845688"/>
            <a:ext cx="5351813" cy="38518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1308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BBDC5-22D9-FF3B-AE49-EF082863E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B546B-88E8-E5AE-8F62-2C62C0D45B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Types of benchmarks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B6B472-90F0-F8F6-0546-F2213BF33E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6049181" cy="4003591"/>
          </a:xfrm>
        </p:spPr>
        <p:txBody>
          <a:bodyPr>
            <a:noAutofit/>
          </a:bodyPr>
          <a:lstStyle/>
          <a:p>
            <a:pPr marL="411163" indent="-265113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Examples: TSX, S&amp;P 500, NASDAQ, Dow Jones</a:t>
            </a:r>
          </a:p>
          <a:p>
            <a:pPr marL="411163" indent="-265113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Tech-heavy: NASDAQ Composite</a:t>
            </a:r>
          </a:p>
          <a:p>
            <a:pPr marL="411163" indent="-265113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Balanced: 50% Global Aggregate Bond + 50% S&amp;P 500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B610D8-CAA4-2CD7-01AE-57AF0EF56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12</a:t>
            </a:fld>
            <a:endParaRPr lang="en-US" dirty="0"/>
          </a:p>
        </p:txBody>
      </p:sp>
      <p:pic>
        <p:nvPicPr>
          <p:cNvPr id="5" name="Google Shape;169;p27" title="pexels-kindelmedia-7054384.jpg">
            <a:extLst>
              <a:ext uri="{FF2B5EF4-FFF2-40B4-BE49-F238E27FC236}">
                <a16:creationId xmlns:a16="http://schemas.microsoft.com/office/drawing/2014/main" id="{FD89D1A8-474A-7A47-CA89-0BCEAEB6AC8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65023" y="1989436"/>
            <a:ext cx="4962602" cy="2796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4744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6CD37-9DB5-8F16-30FB-43FA2BD60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DBFFC-8DFF-D3E3-4C74-334D36950A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How to calculate returns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06E9BF-1936-3A21-1022-287F2BF53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13</a:t>
            </a:fld>
            <a:endParaRPr lang="en-US" dirty="0"/>
          </a:p>
        </p:txBody>
      </p:sp>
      <p:pic>
        <p:nvPicPr>
          <p:cNvPr id="7" name="Google Shape;186;p30" title="Screenshot 2025-07-08 at 11.30.32 AM.png">
            <a:extLst>
              <a:ext uri="{FF2B5EF4-FFF2-40B4-BE49-F238E27FC236}">
                <a16:creationId xmlns:a16="http://schemas.microsoft.com/office/drawing/2014/main" id="{B5B35466-280B-997D-894B-1CDB855010C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17870" y="1969606"/>
            <a:ext cx="3752287" cy="4344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20FD11-B110-64BC-343F-5537F145BF13}"/>
              </a:ext>
            </a:extLst>
          </p:cNvPr>
          <p:cNvSpPr txBox="1"/>
          <p:nvPr/>
        </p:nvSpPr>
        <p:spPr>
          <a:xfrm>
            <a:off x="517870" y="2544812"/>
            <a:ext cx="4766649" cy="801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5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Imagine you have </a:t>
            </a:r>
            <a:r>
              <a:rPr lang="en-US" sz="1500" b="1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three</a:t>
            </a:r>
            <a:r>
              <a:rPr lang="en-US" sz="15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 apple trees. If each apple tree is originally worth $100 and increases in value to $133.33, what is the return value?</a:t>
            </a:r>
            <a:endParaRPr lang="en-US" sz="1500" dirty="0">
              <a:latin typeface="Century Gothic" panose="020B0502020202020204" pitchFamily="34" charset="0"/>
            </a:endParaRPr>
          </a:p>
        </p:txBody>
      </p:sp>
      <p:pic>
        <p:nvPicPr>
          <p:cNvPr id="10" name="Google Shape;187;p30" title="Screenshot 2025-07-08 at 11.32.13 AM.png">
            <a:extLst>
              <a:ext uri="{FF2B5EF4-FFF2-40B4-BE49-F238E27FC236}">
                <a16:creationId xmlns:a16="http://schemas.microsoft.com/office/drawing/2014/main" id="{14F31E32-4FAF-BBBB-4D08-DC198FC2255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870" y="3561401"/>
            <a:ext cx="3222857" cy="45359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14527B7-BD32-8A19-53E6-63CBD1221297}"/>
              </a:ext>
            </a:extLst>
          </p:cNvPr>
          <p:cNvSpPr txBox="1"/>
          <p:nvPr/>
        </p:nvSpPr>
        <p:spPr>
          <a:xfrm>
            <a:off x="388916" y="4121700"/>
            <a:ext cx="6097978" cy="1661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7500" lvl="0" indent="-2095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US" sz="1500" dirty="0">
                <a:solidFill>
                  <a:schemeClr val="dk1"/>
                </a:solidFill>
                <a:latin typeface="Century Gothic" panose="020B0502020202020204" pitchFamily="34" charset="0"/>
              </a:rPr>
              <a:t>Take the value of your three trees ($400)</a:t>
            </a:r>
          </a:p>
          <a:p>
            <a:pPr marL="317500" lvl="0" indent="-209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US" sz="1500" dirty="0">
                <a:solidFill>
                  <a:schemeClr val="dk1"/>
                </a:solidFill>
                <a:latin typeface="Century Gothic" panose="020B0502020202020204" pitchFamily="34" charset="0"/>
              </a:rPr>
              <a:t>Subtract the original value ($300), then add whatever apples have grown ($20 worth)</a:t>
            </a:r>
          </a:p>
          <a:p>
            <a:pPr marL="317500" lvl="0" indent="-209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US" sz="1500" dirty="0">
                <a:solidFill>
                  <a:schemeClr val="dk1"/>
                </a:solidFill>
                <a:latin typeface="Century Gothic" panose="020B0502020202020204" pitchFamily="34" charset="0"/>
              </a:rPr>
              <a:t>Divide by the initial value ($300)</a:t>
            </a:r>
          </a:p>
          <a:p>
            <a:pPr marL="317500" lvl="0" indent="-209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US" sz="1500" dirty="0">
                <a:solidFill>
                  <a:schemeClr val="dk1"/>
                </a:solidFill>
                <a:latin typeface="Century Gothic" panose="020B0502020202020204" pitchFamily="34" charset="0"/>
              </a:rPr>
              <a:t>Multiply by 100</a:t>
            </a:r>
          </a:p>
          <a:p>
            <a:pPr marL="317500" lvl="0" indent="-209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US" sz="1500" dirty="0">
                <a:solidFill>
                  <a:schemeClr val="dk1"/>
                </a:solidFill>
                <a:latin typeface="Century Gothic" panose="020B0502020202020204" pitchFamily="34" charset="0"/>
              </a:rPr>
              <a:t>The return value is 40%</a:t>
            </a:r>
          </a:p>
        </p:txBody>
      </p:sp>
      <p:pic>
        <p:nvPicPr>
          <p:cNvPr id="13" name="Google Shape;188;p30" title="pexels-kpaukshtite-1444630.jpg">
            <a:extLst>
              <a:ext uri="{FF2B5EF4-FFF2-40B4-BE49-F238E27FC236}">
                <a16:creationId xmlns:a16="http://schemas.microsoft.com/office/drawing/2014/main" id="{49B8882B-20DF-8193-9FEE-67F5C069DD0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79626" y="1301575"/>
            <a:ext cx="3012374" cy="451965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90;p30">
            <a:extLst>
              <a:ext uri="{FF2B5EF4-FFF2-40B4-BE49-F238E27FC236}">
                <a16:creationId xmlns:a16="http://schemas.microsoft.com/office/drawing/2014/main" id="{3D207ECA-F0E2-A2D6-0A0C-CD0A48A4B47D}"/>
              </a:ext>
            </a:extLst>
          </p:cNvPr>
          <p:cNvSpPr/>
          <p:nvPr/>
        </p:nvSpPr>
        <p:spPr>
          <a:xfrm>
            <a:off x="6907483" y="1302019"/>
            <a:ext cx="2078413" cy="1950038"/>
          </a:xfrm>
          <a:prstGeom prst="rect">
            <a:avLst/>
          </a:prstGeom>
          <a:solidFill>
            <a:srgbClr val="B9E5F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03188" lvl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chemeClr val="dk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Note: Online </a:t>
            </a:r>
            <a:r>
              <a:rPr lang="en-US" sz="1500" b="1" dirty="0">
                <a:solidFill>
                  <a:schemeClr val="dk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brokerages</a:t>
            </a:r>
            <a:r>
              <a:rPr lang="en-US" sz="1500" dirty="0">
                <a:solidFill>
                  <a:schemeClr val="dk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and </a:t>
            </a:r>
            <a:r>
              <a:rPr lang="en-US" sz="1500" b="1" dirty="0">
                <a:solidFill>
                  <a:schemeClr val="dk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financial</a:t>
            </a:r>
            <a:r>
              <a:rPr lang="en-US" sz="1500" dirty="0">
                <a:solidFill>
                  <a:schemeClr val="dk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advisors provide return information t</a:t>
            </a:r>
            <a:br>
              <a:rPr lang="en-US" sz="1500" dirty="0">
                <a:solidFill>
                  <a:schemeClr val="dk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</a:br>
            <a:r>
              <a:rPr lang="en-US" sz="1500" dirty="0" err="1">
                <a:solidFill>
                  <a:schemeClr val="dk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hese</a:t>
            </a:r>
            <a:r>
              <a:rPr lang="en-US" sz="1500" dirty="0">
                <a:solidFill>
                  <a:schemeClr val="dk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days!</a:t>
            </a:r>
            <a:endParaRPr sz="1500" dirty="0">
              <a:solidFill>
                <a:schemeClr val="dk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  <a:p>
            <a:pPr marL="103188" lvl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7553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A526E-FCB9-B63F-80F9-3B789FA8E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6A13C-2672-34F8-B57C-D79A9F3363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50966" cy="668337"/>
          </a:xfrm>
        </p:spPr>
        <p:txBody>
          <a:bodyPr/>
          <a:lstStyle/>
          <a:p>
            <a:r>
              <a:rPr lang="en-CA" dirty="0"/>
              <a:t>Beyond return: consistency and risk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6C387C-2547-3527-92AD-91A93C07A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14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7895D7-409A-ECAA-C7F0-32064AEB7489}"/>
              </a:ext>
            </a:extLst>
          </p:cNvPr>
          <p:cNvSpPr txBox="1"/>
          <p:nvPr/>
        </p:nvSpPr>
        <p:spPr>
          <a:xfrm>
            <a:off x="517871" y="2232888"/>
            <a:ext cx="7224841" cy="1744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en-CA" sz="2600" dirty="0">
                <a:latin typeface="Century Gothic" panose="020B0502020202020204" pitchFamily="34" charset="0"/>
              </a:rPr>
              <a:t>Consider performance consistency and risk level</a:t>
            </a:r>
          </a:p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en-CA" sz="2600" dirty="0">
                <a:latin typeface="Century Gothic" panose="020B0502020202020204" pitchFamily="34" charset="0"/>
              </a:rPr>
              <a:t>Volatility: the degree fluctuation in the price of an asset over time </a:t>
            </a:r>
          </a:p>
        </p:txBody>
      </p:sp>
      <p:pic>
        <p:nvPicPr>
          <p:cNvPr id="5" name="Google Shape;208;p33" title="pexels-n-voitkevich-7172860.jpg">
            <a:extLst>
              <a:ext uri="{FF2B5EF4-FFF2-40B4-BE49-F238E27FC236}">
                <a16:creationId xmlns:a16="http://schemas.microsoft.com/office/drawing/2014/main" id="{B406ACD0-84C2-92AF-CDB1-A059777E0E2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060873" y="1327660"/>
            <a:ext cx="3131127" cy="469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4532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F8267-1B6A-5B82-B7D1-01F65177C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2F642-E29A-CBCA-B117-4CFB52ED4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50966" cy="668337"/>
          </a:xfrm>
        </p:spPr>
        <p:txBody>
          <a:bodyPr/>
          <a:lstStyle/>
          <a:p>
            <a:r>
              <a:rPr lang="en-CA" dirty="0"/>
              <a:t>Volatility vs. benchmark: beta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0E5F18-C57A-824C-2A29-D21297A04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15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B34A0B-5E25-9022-9EBF-11283D4B00FB}"/>
              </a:ext>
            </a:extLst>
          </p:cNvPr>
          <p:cNvSpPr txBox="1"/>
          <p:nvPr/>
        </p:nvSpPr>
        <p:spPr>
          <a:xfrm>
            <a:off x="517870" y="1983506"/>
            <a:ext cx="5589899" cy="3621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en-CA" sz="2400" dirty="0">
                <a:latin typeface="Century Gothic" panose="020B0502020202020204" pitchFamily="34" charset="0"/>
              </a:rPr>
              <a:t>Volatility calculated by standard deviation: variation of returns from the average</a:t>
            </a:r>
          </a:p>
          <a:p>
            <a:pPr marL="587375" lvl="0" indent="-269875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en-CA" sz="2400" b="1" dirty="0">
                <a:latin typeface="Century Gothic" panose="020B0502020202020204" pitchFamily="34" charset="0"/>
              </a:rPr>
              <a:t>Higher</a:t>
            </a:r>
            <a:r>
              <a:rPr lang="en-CA" sz="2400" dirty="0">
                <a:latin typeface="Century Gothic" panose="020B0502020202020204" pitchFamily="34" charset="0"/>
              </a:rPr>
              <a:t> SD = more </a:t>
            </a:r>
            <a:r>
              <a:rPr lang="en-CA" sz="2400" b="1" dirty="0">
                <a:latin typeface="Century Gothic" panose="020B0502020202020204" pitchFamily="34" charset="0"/>
              </a:rPr>
              <a:t>volatility</a:t>
            </a:r>
          </a:p>
          <a:p>
            <a:pPr marL="587375" lvl="0" indent="-269875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en-CA" sz="2400" b="1" dirty="0">
                <a:latin typeface="Century Gothic" panose="020B0502020202020204" pitchFamily="34" charset="0"/>
              </a:rPr>
              <a:t>Lower</a:t>
            </a:r>
            <a:r>
              <a:rPr lang="en-CA" sz="2400" dirty="0">
                <a:latin typeface="Century Gothic" panose="020B0502020202020204" pitchFamily="34" charset="0"/>
              </a:rPr>
              <a:t> SD = more </a:t>
            </a:r>
            <a:r>
              <a:rPr lang="en-CA" sz="2400" b="1" dirty="0">
                <a:latin typeface="Century Gothic" panose="020B0502020202020204" pitchFamily="34" charset="0"/>
              </a:rPr>
              <a:t>stability</a:t>
            </a:r>
          </a:p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en-CA" sz="2400" b="1" dirty="0">
                <a:latin typeface="Century Gothic" panose="020B0502020202020204" pitchFamily="34" charset="0"/>
              </a:rPr>
              <a:t>Beta &gt; 1: </a:t>
            </a:r>
            <a:r>
              <a:rPr lang="en-CA" sz="2400" dirty="0">
                <a:latin typeface="Century Gothic" panose="020B0502020202020204" pitchFamily="34" charset="0"/>
              </a:rPr>
              <a:t>More volatile than benchmark</a:t>
            </a:r>
          </a:p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en-CA" sz="2400" b="1" dirty="0">
                <a:latin typeface="Century Gothic" panose="020B0502020202020204" pitchFamily="34" charset="0"/>
              </a:rPr>
              <a:t>Beta &lt; 1: </a:t>
            </a:r>
            <a:r>
              <a:rPr lang="en-CA" sz="2400" dirty="0">
                <a:latin typeface="Century Gothic" panose="020B0502020202020204" pitchFamily="34" charset="0"/>
              </a:rPr>
              <a:t>Less volatile than benchmark</a:t>
            </a:r>
          </a:p>
        </p:txBody>
      </p:sp>
      <p:pic>
        <p:nvPicPr>
          <p:cNvPr id="5" name="Google Shape;226;p36" title="pexels-artempodrez-5716052.jpg">
            <a:extLst>
              <a:ext uri="{FF2B5EF4-FFF2-40B4-BE49-F238E27FC236}">
                <a16:creationId xmlns:a16="http://schemas.microsoft.com/office/drawing/2014/main" id="{8103C527-AC1B-CE30-A8E8-8F3AB0A0246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2341"/>
          <a:stretch/>
        </p:blipFill>
        <p:spPr>
          <a:xfrm>
            <a:off x="7233215" y="1828800"/>
            <a:ext cx="4970660" cy="41326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14722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037D4-2902-270D-8744-99212FF6B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B7CE7-58DE-5995-0A2E-8FD64EFE2B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1" y="1160463"/>
            <a:ext cx="10059514" cy="668337"/>
          </a:xfrm>
        </p:spPr>
        <p:txBody>
          <a:bodyPr/>
          <a:lstStyle/>
          <a:p>
            <a:r>
              <a:rPr lang="en-CA" dirty="0"/>
              <a:t>Risk-adjusted return: </a:t>
            </a:r>
            <a:r>
              <a:rPr lang="en-CA" dirty="0" err="1"/>
              <a:t>sharpe</a:t>
            </a:r>
            <a:r>
              <a:rPr lang="en-CA" dirty="0"/>
              <a:t> ratio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10F057-D9CD-6FF6-DF43-83E10F2A3C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2" y="2051223"/>
            <a:ext cx="5372290" cy="2977978"/>
          </a:xfrm>
        </p:spPr>
        <p:txBody>
          <a:bodyPr>
            <a:noAutofit/>
          </a:bodyPr>
          <a:lstStyle/>
          <a:p>
            <a:pPr marL="269875" lvl="0" indent="-269875">
              <a:spcBef>
                <a:spcPts val="0"/>
              </a:spcBef>
              <a:buSzPct val="100000"/>
            </a:pP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Sharpe Ratio =  return / risk</a:t>
            </a:r>
            <a:endParaRPr lang="en-US" sz="2800" dirty="0"/>
          </a:p>
          <a:p>
            <a:pPr marL="269875" lvl="0" indent="-269875">
              <a:spcBef>
                <a:spcPts val="640"/>
              </a:spcBef>
              <a:buSzPct val="100000"/>
            </a:pP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Higher ratio = better return for risk taken</a:t>
            </a:r>
            <a:endParaRPr lang="en-US" sz="2800" dirty="0"/>
          </a:p>
          <a:p>
            <a:pPr marL="269875" lvl="0" indent="-269875">
              <a:spcBef>
                <a:spcPts val="640"/>
              </a:spcBef>
              <a:buSzPct val="100000"/>
            </a:pPr>
            <a:r>
              <a:rPr lang="en-US" sz="2800" dirty="0"/>
              <a:t>Higher Sharpe = more efficient investment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A204B-545A-032C-E7FF-B7C422357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16</a:t>
            </a:fld>
            <a:endParaRPr lang="en-US" dirty="0"/>
          </a:p>
        </p:txBody>
      </p:sp>
      <p:pic>
        <p:nvPicPr>
          <p:cNvPr id="5" name="Google Shape;272;p44" title="pexels-kindelmedia-7651559 (1).jpg">
            <a:extLst>
              <a:ext uri="{FF2B5EF4-FFF2-40B4-BE49-F238E27FC236}">
                <a16:creationId xmlns:a16="http://schemas.microsoft.com/office/drawing/2014/main" id="{DC3D70C9-8B61-A066-8BD7-78301EAC796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42069" y="2051222"/>
            <a:ext cx="5149932" cy="3862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4318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536C1-B0B0-56BB-5122-FDAD8352B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700B1-E1D0-B1FB-E69D-AF03DCE55B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Rebalancing a portfolio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1B172C-1BBD-FE11-24F6-D8A7F325FD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2" y="1991844"/>
            <a:ext cx="5206034" cy="4029786"/>
          </a:xfrm>
        </p:spPr>
        <p:txBody>
          <a:bodyPr>
            <a:normAutofit/>
          </a:bodyPr>
          <a:lstStyle/>
          <a:p>
            <a:r>
              <a:rPr lang="en-US" sz="2400" dirty="0"/>
              <a:t>Adjusts assets to maintain target allocation</a:t>
            </a:r>
          </a:p>
          <a:p>
            <a:r>
              <a:rPr lang="en-US" sz="2400" dirty="0"/>
              <a:t>Keeps risk level aligned </a:t>
            </a:r>
            <a:br>
              <a:rPr lang="en-US" sz="2400" dirty="0"/>
            </a:br>
            <a:r>
              <a:rPr lang="en-US" sz="2400" dirty="0"/>
              <a:t>with goals</a:t>
            </a:r>
            <a:endParaRPr lang="en-US" sz="2400" b="1" dirty="0"/>
          </a:p>
          <a:p>
            <a:pPr marL="0" indent="0">
              <a:buNone/>
            </a:pPr>
            <a:r>
              <a:rPr lang="en-US" sz="2400" dirty="0"/>
              <a:t>1. Set target allocation.</a:t>
            </a:r>
          </a:p>
          <a:p>
            <a:pPr marL="0" indent="0">
              <a:buNone/>
            </a:pPr>
            <a:r>
              <a:rPr lang="en-US" sz="2400" dirty="0"/>
              <a:t>2. Monitor regularly.</a:t>
            </a:r>
          </a:p>
          <a:p>
            <a:pPr marL="0" indent="0">
              <a:buNone/>
            </a:pPr>
            <a:r>
              <a:rPr lang="en-US" sz="2400" dirty="0"/>
              <a:t>3. Buy/sell to return to target.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74AA80-CC87-FC2E-D799-083FF6FB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17</a:t>
            </a:fld>
            <a:endParaRPr lang="en-US" dirty="0"/>
          </a:p>
        </p:txBody>
      </p:sp>
      <p:pic>
        <p:nvPicPr>
          <p:cNvPr id="5" name="Google Shape;289;p47" title="pexels-shiva-smyth-394854-1051449.jpg">
            <a:extLst>
              <a:ext uri="{FF2B5EF4-FFF2-40B4-BE49-F238E27FC236}">
                <a16:creationId xmlns:a16="http://schemas.microsoft.com/office/drawing/2014/main" id="{776A3532-31B5-2817-FB3C-CC4D497EE5B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468096" y="1894685"/>
            <a:ext cx="5723904" cy="3815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82730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49335-718E-EB38-8FB3-70B6F79D0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1AF90-BFBC-357A-B634-8B506AD46D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dirty="0"/>
              <a:t>Wrap-up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1C8D97-0B8C-10C4-0108-8B91611716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1" y="2051223"/>
            <a:ext cx="6061059" cy="2977978"/>
          </a:xfrm>
        </p:spPr>
        <p:txBody>
          <a:bodyPr>
            <a:noAutofit/>
          </a:bodyPr>
          <a:lstStyle/>
          <a:p>
            <a:pPr indent="-331788">
              <a:spcBef>
                <a:spcPts val="1400"/>
              </a:spcBef>
              <a:buSzPct val="100000"/>
            </a:pPr>
            <a:r>
              <a:rPr lang="en-CA" sz="2800" dirty="0">
                <a:solidFill>
                  <a:schemeClr val="dk1"/>
                </a:solidFill>
              </a:rPr>
              <a:t>Monitor and rebalance to stay on track.</a:t>
            </a:r>
          </a:p>
          <a:p>
            <a:pPr indent="-331788">
              <a:spcBef>
                <a:spcPts val="1400"/>
              </a:spcBef>
              <a:buSzPct val="100000"/>
            </a:pPr>
            <a:r>
              <a:rPr lang="en-CA" sz="2800" dirty="0">
                <a:solidFill>
                  <a:schemeClr val="dk1"/>
                </a:solidFill>
              </a:rPr>
              <a:t>Helps grow and protect your investments long-term.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720451-2D90-6ADB-743E-5CB1187A1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18</a:t>
            </a:fld>
            <a:endParaRPr lang="en-US" dirty="0"/>
          </a:p>
        </p:txBody>
      </p:sp>
      <p:pic>
        <p:nvPicPr>
          <p:cNvPr id="5" name="Google Shape;314;p51" title="pexels-n-voitkevich-7172858.jpg">
            <a:extLst>
              <a:ext uri="{FF2B5EF4-FFF2-40B4-BE49-F238E27FC236}">
                <a16:creationId xmlns:a16="http://schemas.microsoft.com/office/drawing/2014/main" id="{2CFA82FC-05DE-FDEF-A672-4961687DCE4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79756" y="1294409"/>
            <a:ext cx="3612243" cy="48013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373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7BF4F-6531-30CF-6553-00E05EA21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419A0-0FAF-832B-C16B-EE210F4823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dirty="0"/>
              <a:t>Simulation activity!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E7C002-B1DF-F52C-9562-7D314538E2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1" y="2051222"/>
            <a:ext cx="11072766" cy="3892377"/>
          </a:xfrm>
        </p:spPr>
        <p:txBody>
          <a:bodyPr>
            <a:noAutofit/>
          </a:bodyPr>
          <a:lstStyle/>
          <a:p>
            <a:pPr marL="11112" indent="0">
              <a:spcBef>
                <a:spcPts val="1400"/>
              </a:spcBef>
              <a:spcAft>
                <a:spcPts val="1800"/>
              </a:spcAft>
              <a:buClr>
                <a:schemeClr val="tx1"/>
              </a:buClr>
              <a:buSzPct val="100000"/>
              <a:buNone/>
            </a:pPr>
            <a:r>
              <a:rPr lang="en-CA" b="1" dirty="0">
                <a:solidFill>
                  <a:schemeClr val="dk1"/>
                </a:solidFill>
              </a:rPr>
              <a:t>Simulation instructions: build and balance your portfolio</a:t>
            </a:r>
            <a:endParaRPr lang="en-CA" b="1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  <a:p>
            <a:pPr marL="1208088" lvl="0" indent="1588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SzPts val="2000"/>
              <a:buNone/>
            </a:pPr>
            <a:r>
              <a:rPr lang="en-US" dirty="0">
                <a:ea typeface="Arial"/>
                <a:cs typeface="Arial"/>
                <a:sym typeface="Arial"/>
              </a:rPr>
              <a:t>Start with </a:t>
            </a:r>
            <a:r>
              <a:rPr lang="en-US" b="1" dirty="0">
                <a:ea typeface="Arial"/>
                <a:cs typeface="Arial"/>
                <a:sym typeface="Arial"/>
              </a:rPr>
              <a:t>$10,000</a:t>
            </a:r>
            <a:r>
              <a:rPr lang="en-US" dirty="0">
                <a:ea typeface="Arial"/>
                <a:cs typeface="Arial"/>
                <a:sym typeface="Arial"/>
              </a:rPr>
              <a:t> in investment money.</a:t>
            </a:r>
            <a:br>
              <a:rPr lang="en-US" dirty="0">
                <a:ea typeface="Arial"/>
                <a:cs typeface="Arial"/>
                <a:sym typeface="Arial"/>
              </a:rPr>
            </a:br>
            <a:endParaRPr lang="en-US" dirty="0">
              <a:ea typeface="Arial"/>
              <a:cs typeface="Arial"/>
              <a:sym typeface="Arial"/>
            </a:endParaRPr>
          </a:p>
          <a:p>
            <a:pPr marL="1208088" lvl="0" indent="1588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ts val="2000"/>
              <a:buNone/>
            </a:pPr>
            <a:r>
              <a:rPr lang="en-US" dirty="0">
                <a:ea typeface="Arial"/>
                <a:cs typeface="Arial"/>
                <a:sym typeface="Arial"/>
              </a:rPr>
              <a:t>Choose </a:t>
            </a:r>
            <a:r>
              <a:rPr lang="en-US" b="1" dirty="0">
                <a:ea typeface="Arial"/>
                <a:cs typeface="Arial"/>
                <a:sym typeface="Arial"/>
              </a:rPr>
              <a:t>four assets</a:t>
            </a:r>
            <a:r>
              <a:rPr lang="en-US" dirty="0">
                <a:ea typeface="Arial"/>
                <a:cs typeface="Arial"/>
                <a:sym typeface="Arial"/>
              </a:rPr>
              <a:t> from your team’s Asset Cards and write them down in Step 1.</a:t>
            </a:r>
            <a:br>
              <a:rPr lang="en-US" dirty="0">
                <a:ea typeface="Arial"/>
                <a:cs typeface="Arial"/>
                <a:sym typeface="Arial"/>
              </a:rPr>
            </a:br>
            <a:endParaRPr lang="en-US" dirty="0">
              <a:ea typeface="Arial"/>
              <a:cs typeface="Arial"/>
              <a:sym typeface="Arial"/>
            </a:endParaRPr>
          </a:p>
          <a:p>
            <a:pPr marL="1208088" lvl="0" indent="1588">
              <a:lnSpc>
                <a:spcPct val="115000"/>
              </a:lnSpc>
              <a:spcBef>
                <a:spcPts val="0"/>
              </a:spcBef>
              <a:buSzPts val="2000"/>
              <a:buNone/>
            </a:pPr>
            <a:r>
              <a:rPr lang="en-US" dirty="0">
                <a:ea typeface="Arial"/>
                <a:cs typeface="Arial"/>
                <a:sym typeface="Arial"/>
              </a:rPr>
              <a:t>Aim for a balanced portfolio (mix of risk levels).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FDF225-AE0E-A883-B133-188234DF1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19</a:t>
            </a:fld>
            <a:endParaRPr lang="en-US" dirty="0"/>
          </a:p>
        </p:txBody>
      </p:sp>
      <p:pic>
        <p:nvPicPr>
          <p:cNvPr id="6" name="Picture 5" descr="A blue line drawing of a dollar bill&#10;&#10;AI-generated content may be incorrect.">
            <a:extLst>
              <a:ext uri="{FF2B5EF4-FFF2-40B4-BE49-F238E27FC236}">
                <a16:creationId xmlns:a16="http://schemas.microsoft.com/office/drawing/2014/main" id="{52AD8D47-50B4-9137-E385-4E8031B6F4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70" y="2512622"/>
            <a:ext cx="1111250" cy="1111250"/>
          </a:xfrm>
          <a:prstGeom prst="rect">
            <a:avLst/>
          </a:prstGeom>
        </p:spPr>
      </p:pic>
      <p:pic>
        <p:nvPicPr>
          <p:cNvPr id="8" name="Picture 7" descr="A blue line drawing of a hand holding cards&#10;&#10;AI-generated content may be incorrect.">
            <a:extLst>
              <a:ext uri="{FF2B5EF4-FFF2-40B4-BE49-F238E27FC236}">
                <a16:creationId xmlns:a16="http://schemas.microsoft.com/office/drawing/2014/main" id="{42FB79D9-2529-4E0B-09B8-A0E41B56B8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80" y="3677119"/>
            <a:ext cx="1111250" cy="1111250"/>
          </a:xfrm>
          <a:prstGeom prst="rect">
            <a:avLst/>
          </a:prstGeom>
        </p:spPr>
      </p:pic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02AB90E9-ACD8-FD4F-157C-C7EB0B8C96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80" y="4946546"/>
            <a:ext cx="1111250" cy="111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106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591B2-9F8F-B401-9CF8-494352433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751DE5-0E35-20DB-7B3E-BDA936A6D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579DC8-AE4F-B458-1E58-2BC489585616}"/>
              </a:ext>
            </a:extLst>
          </p:cNvPr>
          <p:cNvSpPr txBox="1"/>
          <p:nvPr/>
        </p:nvSpPr>
        <p:spPr>
          <a:xfrm>
            <a:off x="638789" y="1809326"/>
            <a:ext cx="10492968" cy="3239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en-US" sz="32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Before we get into today’s lesson on monitoring your investments, let’s take a look at a short story about someone who did all the right things at first… but still didn’t reach their financial goals.</a:t>
            </a:r>
          </a:p>
          <a:p>
            <a:pPr lvl="0"/>
            <a:r>
              <a:rPr lang="en-US" sz="3200" dirty="0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Your job is to figure out: </a:t>
            </a:r>
          </a:p>
          <a:p>
            <a:pPr lvl="0">
              <a:buClr>
                <a:schemeClr val="dk1"/>
              </a:buClr>
              <a:buSzPts val="1100"/>
            </a:pPr>
            <a:r>
              <a:rPr lang="en-US" sz="3200" b="1" dirty="0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What went wrong?</a:t>
            </a:r>
            <a:endParaRPr lang="en-US" sz="4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6721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71F2E-0C44-5A6F-1029-788A3BD51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8A98D-3FA8-1BCE-3BAB-98D12F37A9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dirty="0"/>
              <a:t>For each year (three rounds)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2BDBB4-6382-982B-B38B-739890CC50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309" y="2063579"/>
            <a:ext cx="11072766" cy="3892377"/>
          </a:xfrm>
        </p:spPr>
        <p:txBody>
          <a:bodyPr>
            <a:noAutofit/>
          </a:bodyPr>
          <a:lstStyle/>
          <a:p>
            <a:pPr marL="1208088" lvl="0" indent="1588">
              <a:lnSpc>
                <a:spcPct val="115000"/>
              </a:lnSpc>
              <a:spcBef>
                <a:spcPts val="1200"/>
              </a:spcBef>
              <a:spcAft>
                <a:spcPts val="1700"/>
              </a:spcAft>
              <a:buSzPts val="2000"/>
              <a:buNone/>
            </a:pPr>
            <a:r>
              <a:rPr lang="en-US" sz="2000" dirty="0">
                <a:ea typeface="Arial"/>
                <a:cs typeface="Arial"/>
                <a:sym typeface="Arial"/>
              </a:rPr>
              <a:t>You will see market return at the end of each year. </a:t>
            </a:r>
          </a:p>
          <a:p>
            <a:pPr marL="1208088" lvl="0" indent="1588">
              <a:lnSpc>
                <a:spcPct val="115000"/>
              </a:lnSpc>
              <a:spcBef>
                <a:spcPts val="1200"/>
              </a:spcBef>
              <a:spcAft>
                <a:spcPts val="1700"/>
              </a:spcAft>
              <a:buSzPts val="2000"/>
              <a:buNone/>
            </a:pPr>
            <a:r>
              <a:rPr lang="en-US" sz="2000" dirty="0">
                <a:ea typeface="Arial"/>
                <a:cs typeface="Arial"/>
                <a:sym typeface="Arial"/>
              </a:rPr>
              <a:t>Record the outcomes of your portfolio in Step 2. </a:t>
            </a:r>
          </a:p>
          <a:p>
            <a:pPr marL="1208088" lvl="0" indent="1588">
              <a:lnSpc>
                <a:spcPct val="115000"/>
              </a:lnSpc>
              <a:spcBef>
                <a:spcPts val="1200"/>
              </a:spcBef>
              <a:spcAft>
                <a:spcPts val="1700"/>
              </a:spcAft>
              <a:buSzPts val="2000"/>
              <a:buNone/>
            </a:pPr>
            <a:r>
              <a:rPr lang="en-US" sz="2000" dirty="0">
                <a:ea typeface="Arial"/>
                <a:cs typeface="Arial"/>
                <a:sym typeface="Arial"/>
              </a:rPr>
              <a:t>Calculate your </a:t>
            </a:r>
            <a:r>
              <a:rPr lang="en-US" sz="2000" b="1" dirty="0">
                <a:ea typeface="Arial"/>
                <a:cs typeface="Arial"/>
                <a:sym typeface="Arial"/>
              </a:rPr>
              <a:t>year-end value </a:t>
            </a:r>
            <a:r>
              <a:rPr lang="en-US" sz="2000" dirty="0">
                <a:ea typeface="Arial"/>
                <a:cs typeface="Arial"/>
                <a:sym typeface="Arial"/>
              </a:rPr>
              <a:t>for each asset: </a:t>
            </a:r>
            <a:br>
              <a:rPr lang="en-US" sz="2000" dirty="0">
                <a:ea typeface="Arial"/>
                <a:cs typeface="Arial"/>
                <a:sym typeface="Arial"/>
              </a:rPr>
            </a:br>
            <a:r>
              <a:rPr lang="en-US" sz="2000" b="1" dirty="0">
                <a:ea typeface="Arial"/>
                <a:cs typeface="Arial"/>
                <a:sym typeface="Arial"/>
              </a:rPr>
              <a:t>starting value × (1 + return rate)</a:t>
            </a:r>
          </a:p>
          <a:p>
            <a:pPr marL="1208088" lvl="0" indent="1588">
              <a:lnSpc>
                <a:spcPct val="115000"/>
              </a:lnSpc>
              <a:spcBef>
                <a:spcPts val="1200"/>
              </a:spcBef>
              <a:spcAft>
                <a:spcPts val="1700"/>
              </a:spcAft>
              <a:buSzPts val="2000"/>
              <a:buNone/>
            </a:pPr>
            <a:r>
              <a:rPr lang="en-US" sz="2000" dirty="0">
                <a:ea typeface="Arial"/>
                <a:cs typeface="Arial"/>
                <a:sym typeface="Arial"/>
              </a:rPr>
              <a:t>Add up your </a:t>
            </a:r>
            <a:r>
              <a:rPr lang="en-US" sz="2000" b="1" dirty="0">
                <a:ea typeface="Arial"/>
                <a:cs typeface="Arial"/>
                <a:sym typeface="Arial"/>
              </a:rPr>
              <a:t>total portfolio value</a:t>
            </a:r>
            <a:r>
              <a:rPr lang="en-US" sz="2000" dirty="0">
                <a:ea typeface="Arial"/>
                <a:cs typeface="Arial"/>
                <a:sym typeface="Arial"/>
              </a:rPr>
              <a:t>.</a:t>
            </a:r>
          </a:p>
          <a:p>
            <a:pPr marL="1208088" lvl="0" indent="1588">
              <a:lnSpc>
                <a:spcPct val="115000"/>
              </a:lnSpc>
              <a:spcBef>
                <a:spcPts val="1200"/>
              </a:spcBef>
              <a:spcAft>
                <a:spcPts val="1700"/>
              </a:spcAft>
              <a:buSzPts val="2000"/>
              <a:buNone/>
            </a:pPr>
            <a:r>
              <a:rPr lang="en-US" sz="2000" dirty="0">
                <a:ea typeface="Arial"/>
                <a:cs typeface="Arial"/>
                <a:sym typeface="Arial"/>
              </a:rPr>
              <a:t>Decide: Will you </a:t>
            </a:r>
            <a:r>
              <a:rPr lang="en-US" sz="2000" b="1" dirty="0">
                <a:ea typeface="Arial"/>
                <a:cs typeface="Arial"/>
                <a:sym typeface="Arial"/>
              </a:rPr>
              <a:t>rebalance</a:t>
            </a:r>
            <a:r>
              <a:rPr lang="en-US" sz="2000" dirty="0">
                <a:ea typeface="Arial"/>
                <a:cs typeface="Arial"/>
                <a:sym typeface="Arial"/>
              </a:rPr>
              <a:t> your portfolio?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F7F7E6-F774-B166-6055-857A69E06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20</a:t>
            </a:fld>
            <a:endParaRPr lang="en-US" dirty="0"/>
          </a:p>
        </p:txBody>
      </p:sp>
      <p:pic>
        <p:nvPicPr>
          <p:cNvPr id="7" name="Picture 6" descr="A blue line on a black background&#10;&#10;AI-generated content may be incorrect.">
            <a:extLst>
              <a:ext uri="{FF2B5EF4-FFF2-40B4-BE49-F238E27FC236}">
                <a16:creationId xmlns:a16="http://schemas.microsoft.com/office/drawing/2014/main" id="{947BB0CF-ADF5-2498-C436-F375915EF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84" y="1854542"/>
            <a:ext cx="809539" cy="809539"/>
          </a:xfrm>
          <a:prstGeom prst="rect">
            <a:avLst/>
          </a:prstGeom>
        </p:spPr>
      </p:pic>
      <p:pic>
        <p:nvPicPr>
          <p:cNvPr id="11" name="Picture 10" descr="A blue line drawing of a notepad and a pen&#10;&#10;AI-generated content may be incorrect.">
            <a:extLst>
              <a:ext uri="{FF2B5EF4-FFF2-40B4-BE49-F238E27FC236}">
                <a16:creationId xmlns:a16="http://schemas.microsoft.com/office/drawing/2014/main" id="{687752A4-BB5E-D0BB-C039-4484DDFCC2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41" y="2607703"/>
            <a:ext cx="809539" cy="80953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53C7069-B2F7-634C-E272-F3A407E1B00E}"/>
              </a:ext>
            </a:extLst>
          </p:cNvPr>
          <p:cNvSpPr txBox="1"/>
          <p:nvPr/>
        </p:nvSpPr>
        <p:spPr>
          <a:xfrm>
            <a:off x="613720" y="4252908"/>
            <a:ext cx="9638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205885"/>
                </a:solidFill>
                <a:latin typeface="Century Gothic" panose="020B0502020202020204" pitchFamily="34" charset="0"/>
              </a:rPr>
              <a:t>+</a:t>
            </a:r>
          </a:p>
        </p:txBody>
      </p:sp>
      <p:pic>
        <p:nvPicPr>
          <p:cNvPr id="14" name="Picture 13" descr="A blue line drawing of a person's head&#10;&#10;AI-generated content may be incorrect.">
            <a:extLst>
              <a:ext uri="{FF2B5EF4-FFF2-40B4-BE49-F238E27FC236}">
                <a16:creationId xmlns:a16="http://schemas.microsoft.com/office/drawing/2014/main" id="{15B4059A-5143-8092-7FAE-95B644332E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27" y="3499747"/>
            <a:ext cx="759082" cy="759082"/>
          </a:xfrm>
          <a:prstGeom prst="rect">
            <a:avLst/>
          </a:prstGeom>
        </p:spPr>
      </p:pic>
      <p:pic>
        <p:nvPicPr>
          <p:cNvPr id="16" name="Picture 15" descr="A blue line drawing of a person on a scale&#10;&#10;AI-generated content may be incorrect.">
            <a:extLst>
              <a:ext uri="{FF2B5EF4-FFF2-40B4-BE49-F238E27FC236}">
                <a16:creationId xmlns:a16="http://schemas.microsoft.com/office/drawing/2014/main" id="{9553DFAC-B75C-A916-9216-B046B415D6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41" y="5136166"/>
            <a:ext cx="759082" cy="75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0779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62543-FDD0-B508-5398-42D628714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35D36-9C5F-CC80-2B39-6EBED756EB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251796" cy="668337"/>
          </a:xfrm>
        </p:spPr>
        <p:txBody>
          <a:bodyPr/>
          <a:lstStyle/>
          <a:p>
            <a:r>
              <a:rPr lang="en-CA" dirty="0"/>
              <a:t>Market year summary: Year one asset class returns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10B99C-8852-2624-7AEF-BB1CF13CB5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1" y="1915295"/>
            <a:ext cx="2602607" cy="668338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000" b="1" dirty="0">
                <a:solidFill>
                  <a:srgbClr val="000000"/>
                </a:solidFill>
              </a:rPr>
              <a:t>General market summary</a:t>
            </a:r>
            <a:endParaRPr lang="en-CA" sz="2000" dirty="0">
              <a:solidFill>
                <a:srgbClr val="000000"/>
              </a:solidFill>
            </a:endParaRPr>
          </a:p>
          <a:p>
            <a:pPr marL="455613" indent="-309563">
              <a:spcBef>
                <a:spcPts val="1200"/>
              </a:spcBef>
              <a:buSzPct val="100000"/>
            </a:pPr>
            <a:endParaRPr lang="en-CA" sz="28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A4FDF-674D-CF6B-A4A4-7F2737644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21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3FCBB6-72B6-4FC3-DA09-9CB15C87F078}"/>
              </a:ext>
            </a:extLst>
          </p:cNvPr>
          <p:cNvSpPr txBox="1"/>
          <p:nvPr/>
        </p:nvSpPr>
        <p:spPr>
          <a:xfrm>
            <a:off x="2866767" y="1915295"/>
            <a:ext cx="87916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entury Gothic" panose="020B0502020202020204" pitchFamily="34" charset="0"/>
              </a:rPr>
              <a:t>The economy is stable with moderate growth. Inflation and interest rates are low, leading to positive returns across most asset classes.</a:t>
            </a:r>
          </a:p>
        </p:txBody>
      </p:sp>
      <p:graphicFrame>
        <p:nvGraphicFramePr>
          <p:cNvPr id="7" name="Google Shape;223;p40">
            <a:extLst>
              <a:ext uri="{FF2B5EF4-FFF2-40B4-BE49-F238E27FC236}">
                <a16:creationId xmlns:a16="http://schemas.microsoft.com/office/drawing/2014/main" id="{175D7C9C-075D-D5C9-3DA5-DC89F56C30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5114360"/>
              </p:ext>
            </p:extLst>
          </p:nvPr>
        </p:nvGraphicFramePr>
        <p:xfrm>
          <a:off x="517870" y="2941907"/>
          <a:ext cx="2633103" cy="18286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7486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4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Government Bond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+3%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S&amp;P 500 ETF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+8%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Tech stock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+10%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Google Shape;223;p40">
            <a:extLst>
              <a:ext uri="{FF2B5EF4-FFF2-40B4-BE49-F238E27FC236}">
                <a16:creationId xmlns:a16="http://schemas.microsoft.com/office/drawing/2014/main" id="{DAFCDB2B-C191-A406-3FE2-4805E96804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3093259"/>
              </p:ext>
            </p:extLst>
          </p:nvPr>
        </p:nvGraphicFramePr>
        <p:xfrm>
          <a:off x="3520563" y="2941907"/>
          <a:ext cx="3905848" cy="18286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966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International Equity Fund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+5%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Corporate bond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+4%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High-yield savings account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+1.5%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Google Shape;223;p40">
            <a:extLst>
              <a:ext uri="{FF2B5EF4-FFF2-40B4-BE49-F238E27FC236}">
                <a16:creationId xmlns:a16="http://schemas.microsoft.com/office/drawing/2014/main" id="{37C9AB1A-B540-9471-7BA9-F571F6E1FE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3146372"/>
              </p:ext>
            </p:extLst>
          </p:nvPr>
        </p:nvGraphicFramePr>
        <p:xfrm>
          <a:off x="7746574" y="2941907"/>
          <a:ext cx="3905848" cy="23468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966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Crypto fund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+20%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Balanced mutual fund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+6%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Real estate investment trust (REIT)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+7%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Emerging market fund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+12%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278198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58B1383F-4E6C-E8B7-32C2-17D3693DD14F}"/>
              </a:ext>
            </a:extLst>
          </p:cNvPr>
          <p:cNvSpPr txBox="1"/>
          <p:nvPr/>
        </p:nvSpPr>
        <p:spPr>
          <a:xfrm>
            <a:off x="471534" y="5280639"/>
            <a:ext cx="6114618" cy="646331"/>
          </a:xfrm>
          <a:prstGeom prst="rect">
            <a:avLst/>
          </a:prstGeom>
          <a:solidFill>
            <a:srgbClr val="B9E5F0"/>
          </a:solidFill>
        </p:spPr>
        <p:txBody>
          <a:bodyPr wrap="square">
            <a:spAutoFit/>
          </a:bodyPr>
          <a:lstStyle/>
          <a:p>
            <a:pPr marL="147638" lvl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Century Gothic" panose="020B0502020202020204" pitchFamily="34" charset="0"/>
              </a:rPr>
              <a:t>Inflation is </a:t>
            </a:r>
            <a:r>
              <a:rPr lang="en-US" sz="1800" b="1" dirty="0">
                <a:latin typeface="Century Gothic" panose="020B0502020202020204" pitchFamily="34" charset="0"/>
              </a:rPr>
              <a:t>1.8%.</a:t>
            </a:r>
            <a:r>
              <a:rPr lang="en-US" sz="1800" dirty="0">
                <a:latin typeface="Century Gothic" panose="020B0502020202020204" pitchFamily="34" charset="0"/>
              </a:rPr>
              <a:t> Interest rates remain steady at </a:t>
            </a:r>
            <a:r>
              <a:rPr lang="en-US" sz="1800" b="1" dirty="0">
                <a:latin typeface="Century Gothic" panose="020B0502020202020204" pitchFamily="34" charset="0"/>
              </a:rPr>
              <a:t>2%.</a:t>
            </a:r>
            <a:r>
              <a:rPr lang="en-US" sz="1800" dirty="0">
                <a:latin typeface="Century Gothic" panose="020B0502020202020204" pitchFamily="34" charset="0"/>
              </a:rPr>
              <a:t> Optimism supports equity growth.</a:t>
            </a:r>
          </a:p>
        </p:txBody>
      </p:sp>
    </p:spTree>
    <p:extLst>
      <p:ext uri="{BB962C8B-B14F-4D97-AF65-F5344CB8AC3E}">
        <p14:creationId xmlns:p14="http://schemas.microsoft.com/office/powerpoint/2010/main" val="15959046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BA4D8-82DC-9EAD-4BF1-1C963C317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E64CE-011E-C7C3-CA3A-4AB6EF6BF6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251796" cy="668337"/>
          </a:xfrm>
        </p:spPr>
        <p:txBody>
          <a:bodyPr/>
          <a:lstStyle/>
          <a:p>
            <a:r>
              <a:rPr lang="en-CA" dirty="0"/>
              <a:t>Market year summary: Year two asset class returns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DA9730-EAFF-EEFD-781C-D0F90E2DE1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1" y="1915295"/>
            <a:ext cx="2602607" cy="668338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000" b="1" dirty="0">
                <a:solidFill>
                  <a:srgbClr val="000000"/>
                </a:solidFill>
              </a:rPr>
              <a:t>General market summary</a:t>
            </a:r>
            <a:endParaRPr lang="en-CA" sz="2000" dirty="0">
              <a:solidFill>
                <a:srgbClr val="000000"/>
              </a:solidFill>
            </a:endParaRPr>
          </a:p>
          <a:p>
            <a:pPr marL="455613" indent="-309563">
              <a:spcBef>
                <a:spcPts val="1200"/>
              </a:spcBef>
              <a:buSzPct val="100000"/>
            </a:pPr>
            <a:endParaRPr lang="en-CA" sz="28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837BF4-54C0-76C8-FAA8-EBCCBDEE5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22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AB2104-E35F-0DBD-1DB8-C96E2BAEC654}"/>
              </a:ext>
            </a:extLst>
          </p:cNvPr>
          <p:cNvSpPr txBox="1"/>
          <p:nvPr/>
        </p:nvSpPr>
        <p:spPr>
          <a:xfrm>
            <a:off x="2866767" y="1915295"/>
            <a:ext cx="87916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entury Gothic" panose="020B0502020202020204" pitchFamily="34" charset="0"/>
              </a:rPr>
              <a:t>Global uncertainty causes market volatility. Rising interest rates impact bonds and high-risk assets decline significantly.</a:t>
            </a:r>
          </a:p>
        </p:txBody>
      </p:sp>
      <p:graphicFrame>
        <p:nvGraphicFramePr>
          <p:cNvPr id="7" name="Google Shape;223;p40">
            <a:extLst>
              <a:ext uri="{FF2B5EF4-FFF2-40B4-BE49-F238E27FC236}">
                <a16:creationId xmlns:a16="http://schemas.microsoft.com/office/drawing/2014/main" id="{F07C365E-33CF-6350-037F-51ABDB7C0D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3536162"/>
              </p:ext>
            </p:extLst>
          </p:nvPr>
        </p:nvGraphicFramePr>
        <p:xfrm>
          <a:off x="517870" y="2941907"/>
          <a:ext cx="2633103" cy="18286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7486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4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Government Bond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+2%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S&amp;P 500 ETF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+6%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Tech stock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–12%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Google Shape;223;p40">
            <a:extLst>
              <a:ext uri="{FF2B5EF4-FFF2-40B4-BE49-F238E27FC236}">
                <a16:creationId xmlns:a16="http://schemas.microsoft.com/office/drawing/2014/main" id="{CC025184-D9B9-32AB-6E88-C7545F2F94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9622848"/>
              </p:ext>
            </p:extLst>
          </p:nvPr>
        </p:nvGraphicFramePr>
        <p:xfrm>
          <a:off x="3520563" y="2941907"/>
          <a:ext cx="3905848" cy="18286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966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International Equity Fund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–3%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Corporate bond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+1%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High-yield savings account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+2%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Google Shape;223;p40">
            <a:extLst>
              <a:ext uri="{FF2B5EF4-FFF2-40B4-BE49-F238E27FC236}">
                <a16:creationId xmlns:a16="http://schemas.microsoft.com/office/drawing/2014/main" id="{38CE87E7-0675-9C87-A44D-B770BA5240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9369160"/>
              </p:ext>
            </p:extLst>
          </p:nvPr>
        </p:nvGraphicFramePr>
        <p:xfrm>
          <a:off x="7746574" y="2941907"/>
          <a:ext cx="3905848" cy="23468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966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Crypto fund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–25%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Balanced mutual fund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+4%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Real estate investment trust (REIT)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+1%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Emerging market fund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–10%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278198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B53F7D2D-445C-A2D2-A05C-D20C81DA81EA}"/>
              </a:ext>
            </a:extLst>
          </p:cNvPr>
          <p:cNvSpPr txBox="1"/>
          <p:nvPr/>
        </p:nvSpPr>
        <p:spPr>
          <a:xfrm>
            <a:off x="471534" y="5280639"/>
            <a:ext cx="5916910" cy="646331"/>
          </a:xfrm>
          <a:prstGeom prst="rect">
            <a:avLst/>
          </a:prstGeom>
          <a:solidFill>
            <a:srgbClr val="B9E5F0"/>
          </a:solidFill>
        </p:spPr>
        <p:txBody>
          <a:bodyPr wrap="square">
            <a:spAutoFit/>
          </a:bodyPr>
          <a:lstStyle/>
          <a:p>
            <a:pPr marL="147638" lvl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Century Gothic" panose="020B0502020202020204" pitchFamily="34" charset="0"/>
              </a:rPr>
              <a:t>Interest rates increase to </a:t>
            </a:r>
            <a:r>
              <a:rPr lang="en-US" sz="1800" b="1" dirty="0">
                <a:latin typeface="Century Gothic" panose="020B0502020202020204" pitchFamily="34" charset="0"/>
              </a:rPr>
              <a:t>3.5%</a:t>
            </a:r>
            <a:r>
              <a:rPr lang="en-US" sz="1800" dirty="0">
                <a:latin typeface="Century Gothic" panose="020B0502020202020204" pitchFamily="34" charset="0"/>
              </a:rPr>
              <a:t>. Inflation hits </a:t>
            </a:r>
            <a:r>
              <a:rPr lang="en-US" sz="1800" b="1" dirty="0">
                <a:latin typeface="Century Gothic" panose="020B0502020202020204" pitchFamily="34" charset="0"/>
              </a:rPr>
              <a:t>3.2%</a:t>
            </a:r>
            <a:r>
              <a:rPr lang="en-US" sz="1800" dirty="0">
                <a:latin typeface="Century Gothic" panose="020B0502020202020204" pitchFamily="34" charset="0"/>
              </a:rPr>
              <a:t>. </a:t>
            </a:r>
            <a:br>
              <a:rPr lang="en-US" sz="1800" dirty="0">
                <a:latin typeface="Century Gothic" panose="020B0502020202020204" pitchFamily="34" charset="0"/>
              </a:rPr>
            </a:br>
            <a:r>
              <a:rPr lang="en-US" sz="1800" dirty="0">
                <a:latin typeface="Century Gothic" panose="020B0502020202020204" pitchFamily="34" charset="0"/>
              </a:rPr>
              <a:t>Caution advised with high-volatility investments.</a:t>
            </a:r>
          </a:p>
        </p:txBody>
      </p:sp>
    </p:spTree>
    <p:extLst>
      <p:ext uri="{BB962C8B-B14F-4D97-AF65-F5344CB8AC3E}">
        <p14:creationId xmlns:p14="http://schemas.microsoft.com/office/powerpoint/2010/main" val="10950326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3C355-2E7B-5056-B18E-343161C9D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F4D91-B1B4-63E5-AD8A-F7367312E9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251796" cy="668337"/>
          </a:xfrm>
        </p:spPr>
        <p:txBody>
          <a:bodyPr/>
          <a:lstStyle/>
          <a:p>
            <a:r>
              <a:rPr lang="en-CA" dirty="0"/>
              <a:t>Market year summary: Year three asset class returns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62D293-7216-84FD-7F62-E898157037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1" y="1915295"/>
            <a:ext cx="2602607" cy="668338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000" b="1" dirty="0">
                <a:solidFill>
                  <a:srgbClr val="000000"/>
                </a:solidFill>
              </a:rPr>
              <a:t>General market summary</a:t>
            </a:r>
            <a:endParaRPr lang="en-CA" sz="2000" dirty="0">
              <a:solidFill>
                <a:srgbClr val="000000"/>
              </a:solidFill>
            </a:endParaRPr>
          </a:p>
          <a:p>
            <a:pPr marL="455613" indent="-309563">
              <a:spcBef>
                <a:spcPts val="1200"/>
              </a:spcBef>
              <a:buSzPct val="100000"/>
            </a:pPr>
            <a:endParaRPr lang="en-CA" sz="28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74FA78-F5C3-9AB6-BEC1-41BF5AD3F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23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F350CF-BA92-7A46-E539-A93BD649F050}"/>
              </a:ext>
            </a:extLst>
          </p:cNvPr>
          <p:cNvSpPr txBox="1"/>
          <p:nvPr/>
        </p:nvSpPr>
        <p:spPr>
          <a:xfrm>
            <a:off x="2866767" y="1915295"/>
            <a:ext cx="87916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entury Gothic" panose="020B0502020202020204" pitchFamily="34" charset="0"/>
              </a:rPr>
              <a:t>The market rebounds after a difficult year. Growth sectors recover, interest rates stabilize, and global confidence improves.</a:t>
            </a:r>
          </a:p>
        </p:txBody>
      </p:sp>
      <p:graphicFrame>
        <p:nvGraphicFramePr>
          <p:cNvPr id="7" name="Google Shape;223;p40">
            <a:extLst>
              <a:ext uri="{FF2B5EF4-FFF2-40B4-BE49-F238E27FC236}">
                <a16:creationId xmlns:a16="http://schemas.microsoft.com/office/drawing/2014/main" id="{487D8E8C-3381-6EA9-3D82-22C116E6BA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6873609"/>
              </p:ext>
            </p:extLst>
          </p:nvPr>
        </p:nvGraphicFramePr>
        <p:xfrm>
          <a:off x="517870" y="2941907"/>
          <a:ext cx="2633103" cy="18286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7486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4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Government Bond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+4%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S&amp;P 500 ETF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+12%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Tech stock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+18%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Google Shape;223;p40">
            <a:extLst>
              <a:ext uri="{FF2B5EF4-FFF2-40B4-BE49-F238E27FC236}">
                <a16:creationId xmlns:a16="http://schemas.microsoft.com/office/drawing/2014/main" id="{22C0EC28-E121-714C-5BA8-4528E22F30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2910407"/>
              </p:ext>
            </p:extLst>
          </p:nvPr>
        </p:nvGraphicFramePr>
        <p:xfrm>
          <a:off x="3520563" y="2941907"/>
          <a:ext cx="3905848" cy="18286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966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International Equity Fund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+9%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Corporate bond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+4%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High-yield savings account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+1.8%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Google Shape;223;p40">
            <a:extLst>
              <a:ext uri="{FF2B5EF4-FFF2-40B4-BE49-F238E27FC236}">
                <a16:creationId xmlns:a16="http://schemas.microsoft.com/office/drawing/2014/main" id="{BE8FE326-7416-CBC8-F7FF-AFA2D83DFD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9486496"/>
              </p:ext>
            </p:extLst>
          </p:nvPr>
        </p:nvGraphicFramePr>
        <p:xfrm>
          <a:off x="7746574" y="2941907"/>
          <a:ext cx="3905848" cy="23468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966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Crypto fund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+10%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Balanced mutual fund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+7%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Real estate investment trust (REIT)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+5%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Century Gothic" panose="020B0502020202020204" pitchFamily="34" charset="0"/>
                        </a:rPr>
                        <a:t>Emerging market fund</a:t>
                      </a:r>
                      <a:endParaRPr sz="18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entury Gothic" panose="020B0502020202020204" pitchFamily="34" charset="0"/>
                        </a:rPr>
                        <a:t>+15%</a:t>
                      </a:r>
                      <a:endParaRPr sz="18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278198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78707EBB-C554-51DF-1C94-BC55C4FAD24E}"/>
              </a:ext>
            </a:extLst>
          </p:cNvPr>
          <p:cNvSpPr txBox="1"/>
          <p:nvPr/>
        </p:nvSpPr>
        <p:spPr>
          <a:xfrm>
            <a:off x="471534" y="5280639"/>
            <a:ext cx="6114618" cy="646331"/>
          </a:xfrm>
          <a:prstGeom prst="rect">
            <a:avLst/>
          </a:prstGeom>
          <a:solidFill>
            <a:srgbClr val="B9E5F0"/>
          </a:solidFill>
        </p:spPr>
        <p:txBody>
          <a:bodyPr wrap="square">
            <a:spAutoFit/>
          </a:bodyPr>
          <a:lstStyle/>
          <a:p>
            <a:pPr marL="147638" lvl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Century Gothic" panose="020B0502020202020204" pitchFamily="34" charset="0"/>
              </a:rPr>
              <a:t>Interest rates stabilize at </a:t>
            </a:r>
            <a:r>
              <a:rPr lang="en-US" sz="1800" b="1" dirty="0">
                <a:latin typeface="Century Gothic" panose="020B0502020202020204" pitchFamily="34" charset="0"/>
              </a:rPr>
              <a:t>2.5%. </a:t>
            </a:r>
            <a:r>
              <a:rPr lang="en-US" sz="1800" dirty="0">
                <a:latin typeface="Century Gothic" panose="020B0502020202020204" pitchFamily="34" charset="0"/>
              </a:rPr>
              <a:t>Inflation lowers to </a:t>
            </a:r>
            <a:r>
              <a:rPr lang="en-US" sz="1800" b="1" dirty="0">
                <a:latin typeface="Century Gothic" panose="020B0502020202020204" pitchFamily="34" charset="0"/>
              </a:rPr>
              <a:t>2%</a:t>
            </a:r>
            <a:r>
              <a:rPr lang="en-US" sz="1800" dirty="0">
                <a:latin typeface="Century Gothic" panose="020B0502020202020204" pitchFamily="34" charset="0"/>
              </a:rPr>
              <a:t>. Investors regain confidence across most sectors.</a:t>
            </a:r>
          </a:p>
        </p:txBody>
      </p:sp>
    </p:spTree>
    <p:extLst>
      <p:ext uri="{BB962C8B-B14F-4D97-AF65-F5344CB8AC3E}">
        <p14:creationId xmlns:p14="http://schemas.microsoft.com/office/powerpoint/2010/main" val="30817215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59513-A0C6-88A8-FA51-950D3845B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D2AD5-1B1D-E114-C6CA-5489696C5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dirty="0"/>
              <a:t>Final summary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DD4CB4-A843-E46B-426E-24F7AA662C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1" y="2051222"/>
            <a:ext cx="11072766" cy="3892377"/>
          </a:xfrm>
        </p:spPr>
        <p:txBody>
          <a:bodyPr>
            <a:noAutofit/>
          </a:bodyPr>
          <a:lstStyle/>
          <a:p>
            <a:pPr marL="944563" lvl="0" indent="0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SzPts val="2000"/>
              <a:buNone/>
            </a:pPr>
            <a:r>
              <a:rPr lang="en-US" sz="1800" dirty="0">
                <a:ea typeface="Arial"/>
                <a:cs typeface="Arial"/>
                <a:sym typeface="Arial"/>
              </a:rPr>
              <a:t>Calculate your </a:t>
            </a:r>
            <a:r>
              <a:rPr lang="en-US" sz="1800" b="1" dirty="0">
                <a:ea typeface="Arial"/>
                <a:cs typeface="Arial"/>
                <a:sym typeface="Arial"/>
              </a:rPr>
              <a:t>total return (%) </a:t>
            </a:r>
            <a:r>
              <a:rPr lang="en-US" sz="1800" dirty="0">
                <a:ea typeface="Arial"/>
                <a:cs typeface="Arial"/>
                <a:sym typeface="Arial"/>
              </a:rPr>
              <a:t>over three years:</a:t>
            </a:r>
            <a:br>
              <a:rPr lang="en-US" sz="1800" dirty="0">
                <a:ea typeface="Arial"/>
                <a:cs typeface="Arial"/>
                <a:sym typeface="Arial"/>
              </a:rPr>
            </a:br>
            <a:r>
              <a:rPr lang="en-US" sz="1800" b="1" dirty="0">
                <a:ea typeface="Arial"/>
                <a:cs typeface="Arial"/>
                <a:sym typeface="Arial"/>
              </a:rPr>
              <a:t>(final value – starting value) ÷ starting value × 100</a:t>
            </a:r>
            <a:br>
              <a:rPr lang="en-US" sz="1800" dirty="0">
                <a:ea typeface="Arial"/>
                <a:cs typeface="Arial"/>
                <a:sym typeface="Arial"/>
              </a:rPr>
            </a:br>
            <a:endParaRPr lang="en-US" sz="1800" dirty="0">
              <a:ea typeface="Arial"/>
              <a:cs typeface="Arial"/>
              <a:sym typeface="Arial"/>
            </a:endParaRPr>
          </a:p>
          <a:p>
            <a:pPr marL="944563" lv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ts val="2000"/>
              <a:buNone/>
            </a:pPr>
            <a:r>
              <a:rPr lang="en-US" sz="1800" b="1" dirty="0">
                <a:ea typeface="Arial"/>
                <a:cs typeface="Arial"/>
                <a:sym typeface="Arial"/>
              </a:rPr>
              <a:t>Reflect with your group in Step 3:</a:t>
            </a:r>
          </a:p>
          <a:p>
            <a:pPr marL="1209675" lvl="0" indent="-265113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1800" b="1" dirty="0">
                <a:ea typeface="Arial"/>
                <a:cs typeface="Arial"/>
                <a:sym typeface="Arial"/>
              </a:rPr>
              <a:t>Performance analysis: </a:t>
            </a:r>
            <a:r>
              <a:rPr lang="en-US" sz="1800" dirty="0">
                <a:ea typeface="Arial"/>
                <a:cs typeface="Arial"/>
                <a:sym typeface="Arial"/>
              </a:rPr>
              <a:t>How did your portfolio perform over the three simulated years? Which assets contributed most to your gains or losses?</a:t>
            </a:r>
          </a:p>
          <a:p>
            <a:pPr marL="1209675" lvl="0" indent="-265113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1800" b="1" dirty="0">
                <a:ea typeface="Arial"/>
                <a:cs typeface="Arial"/>
                <a:sym typeface="Arial"/>
              </a:rPr>
              <a:t>Rebalancing decisions: </a:t>
            </a:r>
            <a:r>
              <a:rPr lang="en-US" sz="1800" dirty="0">
                <a:ea typeface="Arial"/>
                <a:cs typeface="Arial"/>
                <a:sym typeface="Arial"/>
              </a:rPr>
              <a:t>How often did you rebalance your portfolio? What factors influenced your decision to rebalance or not?</a:t>
            </a:r>
          </a:p>
          <a:p>
            <a:pPr marL="1209675" lvl="0" indent="-265113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1800" b="1" dirty="0">
                <a:ea typeface="Arial"/>
                <a:cs typeface="Arial"/>
                <a:sym typeface="Arial"/>
              </a:rPr>
              <a:t>Market impact:</a:t>
            </a:r>
            <a:r>
              <a:rPr lang="en-US" sz="1800" dirty="0">
                <a:ea typeface="Arial"/>
                <a:cs typeface="Arial"/>
                <a:sym typeface="Arial"/>
              </a:rPr>
              <a:t> How did the different market conditions each year impact your portfolio? Were there any surprises?</a:t>
            </a:r>
          </a:p>
          <a:p>
            <a:pPr marL="1208088" lvl="0" indent="1588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ts val="2000"/>
              <a:buNone/>
            </a:pPr>
            <a:endParaRPr lang="en-US" sz="1800" dirty="0"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A643E7-FE07-D88F-A1EB-AF8E3E532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24</a:t>
            </a:fld>
            <a:endParaRPr lang="en-US" dirty="0"/>
          </a:p>
        </p:txBody>
      </p:sp>
      <p:pic>
        <p:nvPicPr>
          <p:cNvPr id="5" name="Picture 4" descr="A blue line drawing of a person's head&#10;&#10;AI-generated content may be incorrect.">
            <a:extLst>
              <a:ext uri="{FF2B5EF4-FFF2-40B4-BE49-F238E27FC236}">
                <a16:creationId xmlns:a16="http://schemas.microsoft.com/office/drawing/2014/main" id="{1D98A125-D6CB-E71D-EDE2-E33FD0CB2F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63" y="2051222"/>
            <a:ext cx="759082" cy="759082"/>
          </a:xfrm>
          <a:prstGeom prst="rect">
            <a:avLst/>
          </a:prstGeom>
        </p:spPr>
      </p:pic>
      <p:pic>
        <p:nvPicPr>
          <p:cNvPr id="11" name="Picture 10" descr="A group of people with speech bubbles&#10;&#10;AI-generated content may be incorrect.">
            <a:extLst>
              <a:ext uri="{FF2B5EF4-FFF2-40B4-BE49-F238E27FC236}">
                <a16:creationId xmlns:a16="http://schemas.microsoft.com/office/drawing/2014/main" id="{555DBE73-2365-F14F-6995-849023153F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60" y="3132944"/>
            <a:ext cx="842575" cy="84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276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D9394-E4A1-212C-89D6-D0CBA47DB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EC053-3382-0E38-1485-87D32D386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2BC49F-3F52-4F60-C144-AAC30385D7F4}"/>
              </a:ext>
            </a:extLst>
          </p:cNvPr>
          <p:cNvSpPr txBox="1"/>
          <p:nvPr/>
        </p:nvSpPr>
        <p:spPr>
          <a:xfrm>
            <a:off x="504546" y="2286379"/>
            <a:ext cx="10492968" cy="22852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en-CA" sz="5000" b="1" dirty="0">
                <a:solidFill>
                  <a:srgbClr val="205885"/>
                </a:solidFill>
                <a:latin typeface="Century Gothic" panose="020B0502020202020204" pitchFamily="34" charset="0"/>
              </a:rPr>
              <a:t>Work together in groups and solve the case study!</a:t>
            </a:r>
          </a:p>
          <a:p>
            <a:pPr>
              <a:spcAft>
                <a:spcPts val="1500"/>
              </a:spcAft>
            </a:pPr>
            <a:r>
              <a:rPr lang="en-CA" sz="3000" dirty="0">
                <a:solidFill>
                  <a:schemeClr val="dk1"/>
                </a:solidFill>
                <a:latin typeface="Century Gothic" panose="020B0502020202020204" pitchFamily="34" charset="0"/>
              </a:rPr>
              <a:t>10 Minutes</a:t>
            </a:r>
          </a:p>
        </p:txBody>
      </p:sp>
    </p:spTree>
    <p:extLst>
      <p:ext uri="{BB962C8B-B14F-4D97-AF65-F5344CB8AC3E}">
        <p14:creationId xmlns:p14="http://schemas.microsoft.com/office/powerpoint/2010/main" val="3715858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3CD05-46CD-EE5B-0ED1-E766CC0DD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6C735-2001-8B9D-EBDF-7E80A7C4C7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Year one - solid start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5F9C37-D62E-6C59-AA13-95D9A3904D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1" y="1989436"/>
            <a:ext cx="10263797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800" b="1" dirty="0">
                <a:solidFill>
                  <a:srgbClr val="000000"/>
                </a:solidFill>
              </a:rPr>
              <a:t>What went right:</a:t>
            </a:r>
          </a:p>
          <a:p>
            <a:pPr marL="455613" indent="-309563">
              <a:spcBef>
                <a:spcPts val="1200"/>
              </a:spcBef>
              <a:buSzPct val="100000"/>
            </a:pPr>
            <a:r>
              <a:rPr lang="en-CA" sz="2800" dirty="0">
                <a:solidFill>
                  <a:srgbClr val="000000"/>
                </a:solidFill>
              </a:rPr>
              <a:t>Malik had a </a:t>
            </a:r>
            <a:r>
              <a:rPr lang="en-CA" sz="2800" b="1" dirty="0">
                <a:solidFill>
                  <a:srgbClr val="000000"/>
                </a:solidFill>
              </a:rPr>
              <a:t>clear goal</a:t>
            </a:r>
            <a:r>
              <a:rPr lang="en-CA" sz="2800" dirty="0">
                <a:solidFill>
                  <a:srgbClr val="000000"/>
                </a:solidFill>
              </a:rPr>
              <a:t>: to grow money for college over four years</a:t>
            </a:r>
          </a:p>
          <a:p>
            <a:pPr marL="455613" indent="-309563">
              <a:spcBef>
                <a:spcPts val="1200"/>
              </a:spcBef>
              <a:buSzPct val="100000"/>
            </a:pPr>
            <a:r>
              <a:rPr lang="en-CA" sz="2800" dirty="0">
                <a:solidFill>
                  <a:srgbClr val="000000"/>
                </a:solidFill>
              </a:rPr>
              <a:t>He chose a </a:t>
            </a:r>
            <a:r>
              <a:rPr lang="en-CA" sz="2800" b="1" dirty="0">
                <a:solidFill>
                  <a:srgbClr val="000000"/>
                </a:solidFill>
              </a:rPr>
              <a:t>balanced portfolio</a:t>
            </a:r>
            <a:r>
              <a:rPr lang="en-CA" sz="2800" dirty="0">
                <a:solidFill>
                  <a:srgbClr val="000000"/>
                </a:solidFill>
              </a:rPr>
              <a:t>: 50% global bonds and 50% equities</a:t>
            </a:r>
          </a:p>
          <a:p>
            <a:pPr marL="455613" indent="-309563">
              <a:spcBef>
                <a:spcPts val="1200"/>
              </a:spcBef>
              <a:buSzPct val="100000"/>
            </a:pPr>
            <a:r>
              <a:rPr lang="en-CA" sz="2800" dirty="0">
                <a:solidFill>
                  <a:srgbClr val="000000"/>
                </a:solidFill>
              </a:rPr>
              <a:t>He likely stayed </a:t>
            </a:r>
            <a:r>
              <a:rPr lang="en-CA" sz="2800" b="1" dirty="0">
                <a:solidFill>
                  <a:srgbClr val="000000"/>
                </a:solidFill>
              </a:rPr>
              <a:t>within his risk tolerance </a:t>
            </a:r>
            <a:r>
              <a:rPr lang="en-CA" sz="2800" dirty="0">
                <a:solidFill>
                  <a:srgbClr val="000000"/>
                </a:solidFill>
              </a:rPr>
              <a:t>and earned a steady 8% return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EBF431-34AE-1E04-8A83-27F782418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554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7CE39-7D15-3140-4CEF-F55CF82D8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19452-31D9-B01B-F160-1946F26896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Year two - market shifts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F77BF9-58E7-40D9-4BB2-9F6301BD0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1" y="1989436"/>
            <a:ext cx="11394295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700" b="1" dirty="0">
                <a:solidFill>
                  <a:srgbClr val="000000"/>
                </a:solidFill>
              </a:rPr>
              <a:t>What likely went wrong:</a:t>
            </a:r>
          </a:p>
          <a:p>
            <a:pPr marL="455613" indent="-309563">
              <a:spcBef>
                <a:spcPts val="1200"/>
              </a:spcBef>
              <a:buSzPct val="100000"/>
            </a:pPr>
            <a:r>
              <a:rPr lang="en-CA" sz="2700" dirty="0">
                <a:solidFill>
                  <a:srgbClr val="000000"/>
                </a:solidFill>
              </a:rPr>
              <a:t>Malik changed his investment mix based on </a:t>
            </a:r>
            <a:r>
              <a:rPr lang="en-CA" sz="2700" b="1" dirty="0">
                <a:solidFill>
                  <a:srgbClr val="000000"/>
                </a:solidFill>
              </a:rPr>
              <a:t>market trends </a:t>
            </a:r>
            <a:br>
              <a:rPr lang="en-CA" sz="2700" b="1" dirty="0">
                <a:solidFill>
                  <a:srgbClr val="000000"/>
                </a:solidFill>
              </a:rPr>
            </a:br>
            <a:r>
              <a:rPr lang="en-CA" sz="2700" dirty="0">
                <a:solidFill>
                  <a:srgbClr val="000000"/>
                </a:solidFill>
              </a:rPr>
              <a:t>(tech and crypto)</a:t>
            </a:r>
          </a:p>
          <a:p>
            <a:pPr marL="455613" indent="-309563">
              <a:spcBef>
                <a:spcPts val="1200"/>
              </a:spcBef>
              <a:buSzPct val="100000"/>
            </a:pPr>
            <a:r>
              <a:rPr lang="en-CA" sz="2700" dirty="0">
                <a:solidFill>
                  <a:srgbClr val="000000"/>
                </a:solidFill>
              </a:rPr>
              <a:t>He reduced bond holdings and increased high-growth, </a:t>
            </a:r>
            <a:r>
              <a:rPr lang="en-CA" sz="2700" b="1" dirty="0">
                <a:solidFill>
                  <a:srgbClr val="000000"/>
                </a:solidFill>
              </a:rPr>
              <a:t>high-risk assets</a:t>
            </a:r>
          </a:p>
          <a:p>
            <a:pPr marL="455613" indent="-309563">
              <a:spcBef>
                <a:spcPts val="1200"/>
              </a:spcBef>
              <a:buSzPct val="100000"/>
            </a:pPr>
            <a:r>
              <a:rPr lang="en-CA" sz="2700" dirty="0">
                <a:solidFill>
                  <a:srgbClr val="000000"/>
                </a:solidFill>
              </a:rPr>
              <a:t>Risk level increased </a:t>
            </a:r>
            <a:r>
              <a:rPr lang="en-CA" sz="2700" b="1" dirty="0">
                <a:solidFill>
                  <a:srgbClr val="000000"/>
                </a:solidFill>
              </a:rPr>
              <a:t>without adjusting goals </a:t>
            </a:r>
            <a:r>
              <a:rPr lang="en-CA" sz="2700" dirty="0">
                <a:solidFill>
                  <a:srgbClr val="000000"/>
                </a:solidFill>
              </a:rPr>
              <a:t>or timeline</a:t>
            </a:r>
          </a:p>
          <a:p>
            <a:pPr marL="455613" indent="-309563">
              <a:spcBef>
                <a:spcPts val="1200"/>
              </a:spcBef>
              <a:buSzPct val="100000"/>
            </a:pPr>
            <a:r>
              <a:rPr lang="en-CA" sz="2700" dirty="0">
                <a:solidFill>
                  <a:srgbClr val="000000"/>
                </a:solidFill>
              </a:rPr>
              <a:t>New allocation (70% equities, 30% bonds) </a:t>
            </a:r>
            <a:r>
              <a:rPr lang="en-CA" sz="2700" b="1" dirty="0">
                <a:solidFill>
                  <a:srgbClr val="000000"/>
                </a:solidFill>
              </a:rPr>
              <a:t>no longer aligned </a:t>
            </a:r>
            <a:r>
              <a:rPr lang="en-CA" sz="2700" dirty="0">
                <a:solidFill>
                  <a:srgbClr val="000000"/>
                </a:solidFill>
              </a:rPr>
              <a:t>with moderate risk tolerance</a:t>
            </a:r>
          </a:p>
          <a:p>
            <a:pPr marL="455613" indent="-309563">
              <a:spcBef>
                <a:spcPts val="1200"/>
              </a:spcBef>
              <a:buSzPct val="100000"/>
            </a:pPr>
            <a:endParaRPr lang="en-CA" sz="28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CB61D-3075-076E-4B2A-D6833A4C3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005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2B612-2447-D46C-1E9D-0E238514C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9EA03-1FCD-2236-0523-5FE1A76AAA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Year three - volatility hits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72A686-B59D-FBFF-1E52-FDD94AFAD3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1" y="1989436"/>
            <a:ext cx="11394295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700" b="1" dirty="0">
                <a:solidFill>
                  <a:srgbClr val="000000"/>
                </a:solidFill>
              </a:rPr>
              <a:t>What likely went wrong:</a:t>
            </a:r>
          </a:p>
          <a:p>
            <a:pPr marL="455613" indent="-309563">
              <a:spcBef>
                <a:spcPts val="1200"/>
              </a:spcBef>
              <a:buSzPct val="100000"/>
            </a:pPr>
            <a:r>
              <a:rPr lang="en-CA" sz="2700" b="1" dirty="0">
                <a:solidFill>
                  <a:srgbClr val="000000"/>
                </a:solidFill>
              </a:rPr>
              <a:t>Tech-focused</a:t>
            </a:r>
            <a:r>
              <a:rPr lang="en-CA" sz="2700" dirty="0">
                <a:solidFill>
                  <a:srgbClr val="000000"/>
                </a:solidFill>
              </a:rPr>
              <a:t> investments dropped significantly</a:t>
            </a:r>
          </a:p>
          <a:p>
            <a:pPr marL="455613" indent="-309563">
              <a:spcBef>
                <a:spcPts val="1200"/>
              </a:spcBef>
              <a:buSzPct val="100000"/>
            </a:pPr>
            <a:r>
              <a:rPr lang="en-CA" sz="2700" dirty="0">
                <a:solidFill>
                  <a:srgbClr val="000000"/>
                </a:solidFill>
              </a:rPr>
              <a:t>Malik </a:t>
            </a:r>
            <a:r>
              <a:rPr lang="en-CA" sz="2700" b="1" dirty="0">
                <a:solidFill>
                  <a:srgbClr val="000000"/>
                </a:solidFill>
              </a:rPr>
              <a:t>wasn’t actively </a:t>
            </a:r>
            <a:r>
              <a:rPr lang="en-CA" sz="2700" dirty="0">
                <a:solidFill>
                  <a:srgbClr val="000000"/>
                </a:solidFill>
              </a:rPr>
              <a:t>monitoring his portfolio</a:t>
            </a:r>
          </a:p>
          <a:p>
            <a:pPr marL="455613" indent="-309563">
              <a:spcBef>
                <a:spcPts val="1200"/>
              </a:spcBef>
              <a:buSzPct val="100000"/>
            </a:pPr>
            <a:r>
              <a:rPr lang="en-CA" sz="2700" b="1" dirty="0">
                <a:solidFill>
                  <a:srgbClr val="000000"/>
                </a:solidFill>
              </a:rPr>
              <a:t>Ignored</a:t>
            </a:r>
            <a:r>
              <a:rPr lang="en-CA" sz="2700" dirty="0">
                <a:solidFill>
                  <a:srgbClr val="000000"/>
                </a:solidFill>
              </a:rPr>
              <a:t> brokerage notices and reminders</a:t>
            </a:r>
          </a:p>
          <a:p>
            <a:pPr marL="455613" indent="-309563">
              <a:spcBef>
                <a:spcPts val="1200"/>
              </a:spcBef>
              <a:buSzPct val="100000"/>
            </a:pPr>
            <a:r>
              <a:rPr lang="en-CA" sz="2700" dirty="0">
                <a:solidFill>
                  <a:srgbClr val="000000"/>
                </a:solidFill>
              </a:rPr>
              <a:t>Unintentionally </a:t>
            </a:r>
            <a:r>
              <a:rPr lang="en-CA" sz="2700" b="1" dirty="0">
                <a:solidFill>
                  <a:srgbClr val="000000"/>
                </a:solidFill>
              </a:rPr>
              <a:t>shifted to 80% equities</a:t>
            </a:r>
            <a:r>
              <a:rPr lang="en-CA" sz="2700" dirty="0">
                <a:solidFill>
                  <a:srgbClr val="000000"/>
                </a:solidFill>
              </a:rPr>
              <a:t>, 20% bonds—too aggressive</a:t>
            </a:r>
          </a:p>
          <a:p>
            <a:pPr marL="455613" indent="-309563">
              <a:spcBef>
                <a:spcPts val="1200"/>
              </a:spcBef>
              <a:buSzPct val="100000"/>
            </a:pPr>
            <a:r>
              <a:rPr lang="en-CA" sz="2700" b="1" dirty="0">
                <a:solidFill>
                  <a:srgbClr val="000000"/>
                </a:solidFill>
              </a:rPr>
              <a:t>Didn’t rebalance </a:t>
            </a:r>
            <a:r>
              <a:rPr lang="en-CA" sz="2700" dirty="0">
                <a:solidFill>
                  <a:srgbClr val="000000"/>
                </a:solidFill>
              </a:rPr>
              <a:t>to reduce volatility</a:t>
            </a:r>
          </a:p>
          <a:p>
            <a:pPr marL="455613" indent="-309563">
              <a:spcBef>
                <a:spcPts val="1200"/>
              </a:spcBef>
              <a:buSzPct val="100000"/>
            </a:pPr>
            <a:endParaRPr lang="en-CA" sz="2700" dirty="0">
              <a:solidFill>
                <a:srgbClr val="000000"/>
              </a:solidFill>
            </a:endParaRPr>
          </a:p>
          <a:p>
            <a:pPr marL="455613" indent="-309563">
              <a:spcBef>
                <a:spcPts val="1200"/>
              </a:spcBef>
              <a:buSzPct val="100000"/>
            </a:pPr>
            <a:endParaRPr lang="en-CA" sz="28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8F3AD9-1B35-BD19-9BAC-F484FC95A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026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B81CB-E425-9149-B84F-3F9FBBF68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6D8BC-5FCB-7835-6C77-21F9B0B60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Year four - unexpected results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3E703F-ACA1-0CD0-1322-C9278FCBDB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1" y="1989436"/>
            <a:ext cx="11524186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700" b="1" dirty="0">
                <a:solidFill>
                  <a:srgbClr val="000000"/>
                </a:solidFill>
              </a:rPr>
              <a:t>What likely went wrong:</a:t>
            </a:r>
          </a:p>
          <a:p>
            <a:pPr marL="455613" indent="-309563">
              <a:spcBef>
                <a:spcPts val="1200"/>
              </a:spcBef>
              <a:buSzPct val="100000"/>
            </a:pPr>
            <a:r>
              <a:rPr lang="en-CA" sz="2200" dirty="0">
                <a:solidFill>
                  <a:srgbClr val="000000"/>
                </a:solidFill>
              </a:rPr>
              <a:t>Surprised portfolio </a:t>
            </a:r>
            <a:r>
              <a:rPr lang="en-CA" sz="2200" b="1" dirty="0">
                <a:solidFill>
                  <a:srgbClr val="000000"/>
                </a:solidFill>
              </a:rPr>
              <a:t>hadn’t recovered </a:t>
            </a:r>
            <a:r>
              <a:rPr lang="en-CA" sz="2200" dirty="0">
                <a:solidFill>
                  <a:srgbClr val="000000"/>
                </a:solidFill>
              </a:rPr>
              <a:t>despite market improvement</a:t>
            </a:r>
          </a:p>
          <a:p>
            <a:pPr marL="455613" indent="-309563">
              <a:spcBef>
                <a:spcPts val="1200"/>
              </a:spcBef>
              <a:buSzPct val="100000"/>
            </a:pPr>
            <a:r>
              <a:rPr lang="en-CA" sz="2200" dirty="0">
                <a:solidFill>
                  <a:srgbClr val="000000"/>
                </a:solidFill>
              </a:rPr>
              <a:t>Overexposure to </a:t>
            </a:r>
            <a:r>
              <a:rPr lang="en-CA" sz="2200" b="1" dirty="0">
                <a:solidFill>
                  <a:srgbClr val="000000"/>
                </a:solidFill>
              </a:rPr>
              <a:t>slow-recovering</a:t>
            </a:r>
            <a:r>
              <a:rPr lang="en-CA" sz="2200" dirty="0">
                <a:solidFill>
                  <a:srgbClr val="000000"/>
                </a:solidFill>
              </a:rPr>
              <a:t> sectors like tech</a:t>
            </a:r>
          </a:p>
          <a:p>
            <a:pPr marL="455613" indent="-309563">
              <a:spcBef>
                <a:spcPts val="1200"/>
              </a:spcBef>
              <a:buSzPct val="100000"/>
            </a:pPr>
            <a:r>
              <a:rPr lang="en-CA" sz="2200" b="1" dirty="0">
                <a:solidFill>
                  <a:srgbClr val="000000"/>
                </a:solidFill>
              </a:rPr>
              <a:t>Ignored risk-adjusted </a:t>
            </a:r>
            <a:r>
              <a:rPr lang="en-CA" sz="2200" dirty="0">
                <a:solidFill>
                  <a:srgbClr val="000000"/>
                </a:solidFill>
              </a:rPr>
              <a:t>metrics and timing issues.</a:t>
            </a:r>
          </a:p>
          <a:p>
            <a:pPr marL="455613" indent="-309563">
              <a:spcBef>
                <a:spcPts val="1200"/>
              </a:spcBef>
              <a:buSzPct val="100000"/>
            </a:pPr>
            <a:r>
              <a:rPr lang="en-CA" sz="2200" dirty="0">
                <a:solidFill>
                  <a:srgbClr val="000000"/>
                </a:solidFill>
              </a:rPr>
              <a:t>Final return missed expectations due to:</a:t>
            </a:r>
          </a:p>
          <a:p>
            <a:pPr marL="849313" indent="-357188">
              <a:spcBef>
                <a:spcPts val="1200"/>
              </a:spcBef>
              <a:buSzPct val="75000"/>
              <a:buFont typeface="Courier New" panose="02070309020205020404" pitchFamily="49" charset="0"/>
              <a:buChar char="o"/>
            </a:pPr>
            <a:r>
              <a:rPr lang="en-CA" sz="2200" b="1" dirty="0">
                <a:solidFill>
                  <a:srgbClr val="000000"/>
                </a:solidFill>
              </a:rPr>
              <a:t>Lack of monitoring</a:t>
            </a:r>
          </a:p>
          <a:p>
            <a:pPr marL="849313" indent="-357188">
              <a:spcBef>
                <a:spcPts val="1200"/>
              </a:spcBef>
              <a:buSzPct val="75000"/>
              <a:buFont typeface="Courier New" panose="02070309020205020404" pitchFamily="49" charset="0"/>
              <a:buChar char="o"/>
            </a:pPr>
            <a:r>
              <a:rPr lang="en-CA" sz="2200" b="1" dirty="0">
                <a:solidFill>
                  <a:srgbClr val="000000"/>
                </a:solidFill>
              </a:rPr>
              <a:t>Failure to rebalance</a:t>
            </a:r>
          </a:p>
          <a:p>
            <a:pPr marL="849313" indent="-357188">
              <a:spcBef>
                <a:spcPts val="1200"/>
              </a:spcBef>
              <a:buSzPct val="75000"/>
              <a:buFont typeface="Courier New" panose="02070309020205020404" pitchFamily="49" charset="0"/>
              <a:buChar char="o"/>
            </a:pPr>
            <a:r>
              <a:rPr lang="en-CA" sz="2200" b="1" dirty="0">
                <a:solidFill>
                  <a:srgbClr val="000000"/>
                </a:solidFill>
              </a:rPr>
              <a:t>Chasing trends without reevaluating goals</a:t>
            </a:r>
          </a:p>
          <a:p>
            <a:pPr marL="455613" indent="-309563">
              <a:spcBef>
                <a:spcPts val="1200"/>
              </a:spcBef>
              <a:buSzPct val="100000"/>
            </a:pPr>
            <a:endParaRPr lang="en-CA" sz="2700" dirty="0">
              <a:solidFill>
                <a:srgbClr val="000000"/>
              </a:solidFill>
            </a:endParaRPr>
          </a:p>
          <a:p>
            <a:pPr marL="455613" indent="-309563">
              <a:spcBef>
                <a:spcPts val="1200"/>
              </a:spcBef>
              <a:buSzPct val="100000"/>
            </a:pPr>
            <a:endParaRPr lang="en-CA" sz="28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BBF15C-6932-9D24-E44A-B0EE87EA7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075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D1783-E8D9-721A-B16C-652FCDF93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79FEEF-31B0-7E24-947C-A58903DA0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7" name="Google Shape;223;p40">
            <a:extLst>
              <a:ext uri="{FF2B5EF4-FFF2-40B4-BE49-F238E27FC236}">
                <a16:creationId xmlns:a16="http://schemas.microsoft.com/office/drawing/2014/main" id="{2EF57F3F-0B27-48BF-FF74-6260260ADF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8728451"/>
              </p:ext>
            </p:extLst>
          </p:nvPr>
        </p:nvGraphicFramePr>
        <p:xfrm>
          <a:off x="516903" y="1210961"/>
          <a:ext cx="11252763" cy="465420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720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321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884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2000" b="1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Concept</a:t>
                      </a:r>
                      <a:endParaRPr sz="2000" b="1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2000" b="1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alibri"/>
                          <a:cs typeface="Calibri"/>
                          <a:sym typeface="Calibri"/>
                        </a:rPr>
                        <a:t>What Malik should have done</a:t>
                      </a: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>
                          <a:latin typeface="Century Gothic" panose="020B0502020202020204" pitchFamily="34" charset="0"/>
                        </a:rPr>
                        <a:t>Monitoring</a:t>
                      </a:r>
                      <a:endParaRPr sz="19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dirty="0">
                          <a:latin typeface="Century Gothic" panose="020B0502020202020204" pitchFamily="34" charset="0"/>
                        </a:rPr>
                        <a:t>Regularly reviewed portfolio performance and asset allocation</a:t>
                      </a:r>
                      <a:endParaRPr sz="19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>
                          <a:latin typeface="Century Gothic" panose="020B0502020202020204" pitchFamily="34" charset="0"/>
                        </a:rPr>
                        <a:t>Benchmarking</a:t>
                      </a:r>
                      <a:endParaRPr sz="19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dirty="0">
                          <a:latin typeface="Century Gothic" panose="020B0502020202020204" pitchFamily="34" charset="0"/>
                        </a:rPr>
                        <a:t>Compared his performance to relevant market indexes to evaluate changes</a:t>
                      </a:r>
                      <a:endParaRPr sz="19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>
                          <a:latin typeface="Century Gothic" panose="020B0502020202020204" pitchFamily="34" charset="0"/>
                        </a:rPr>
                        <a:t>Rebalancing</a:t>
                      </a:r>
                      <a:endParaRPr sz="19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dirty="0">
                          <a:latin typeface="Century Gothic" panose="020B0502020202020204" pitchFamily="34" charset="0"/>
                        </a:rPr>
                        <a:t>Adjusted portfolio back to original 50/50 allocation annually or semi-annually</a:t>
                      </a:r>
                      <a:endParaRPr sz="19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>
                          <a:latin typeface="Century Gothic" panose="020B0502020202020204" pitchFamily="34" charset="0"/>
                        </a:rPr>
                        <a:t>Risk tolerance</a:t>
                      </a:r>
                      <a:endParaRPr sz="19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dirty="0">
                          <a:latin typeface="Century Gothic" panose="020B0502020202020204" pitchFamily="34" charset="0"/>
                        </a:rPr>
                        <a:t>Stuck to a moderate risk level appropriate for a four-year investment horizon</a:t>
                      </a:r>
                      <a:endParaRPr sz="19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>
                          <a:latin typeface="Century Gothic" panose="020B0502020202020204" pitchFamily="34" charset="0"/>
                        </a:rPr>
                        <a:t>Volatility awareness</a:t>
                      </a:r>
                      <a:endParaRPr sz="19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dirty="0">
                          <a:latin typeface="Century Gothic" panose="020B0502020202020204" pitchFamily="34" charset="0"/>
                        </a:rPr>
                        <a:t>Understood that shifting heavily into tech increased the chance of large swings</a:t>
                      </a:r>
                      <a:endParaRPr sz="19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1" dirty="0">
                          <a:latin typeface="Century Gothic" panose="020B0502020202020204" pitchFamily="34" charset="0"/>
                        </a:rPr>
                        <a:t>Sharpe ratio awareness</a:t>
                      </a: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dirty="0">
                          <a:latin typeface="Century Gothic" panose="020B0502020202020204" pitchFamily="34" charset="0"/>
                        </a:rPr>
                        <a:t>Considered whether the higher returns were worth the increased risk</a:t>
                      </a:r>
                      <a:endParaRPr sz="19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5051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8028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4ADED-E4F4-96B4-771C-22B444389C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267739"/>
            <a:ext cx="11357455" cy="561061"/>
          </a:xfrm>
        </p:spPr>
        <p:txBody>
          <a:bodyPr>
            <a:noAutofit/>
          </a:bodyPr>
          <a:lstStyle/>
          <a:p>
            <a:r>
              <a:rPr lang="en-CA" sz="2400" dirty="0"/>
              <a:t>Video and questions (play or read transcript and answer at the same time)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9EBC07-E89A-480E-0B63-1C54B7A50807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F1ADBB-F79D-BADA-AC9D-C2A8B61D7835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E6CB1-45A9-C8FE-81D0-492E8B4E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9</a:t>
            </a:fld>
            <a:endParaRPr lang="en-US" dirty="0"/>
          </a:p>
        </p:txBody>
      </p:sp>
      <p:pic>
        <p:nvPicPr>
          <p:cNvPr id="7" name="Online Media 6" descr="How to invest: Monitoring portfolio performance">
            <a:hlinkClick r:id="" action="ppaction://media"/>
            <a:extLst>
              <a:ext uri="{FF2B5EF4-FFF2-40B4-BE49-F238E27FC236}">
                <a16:creationId xmlns:a16="http://schemas.microsoft.com/office/drawing/2014/main" id="{0E5F0B7B-155E-BEC4-3675-C0288628B98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290483" y="2420027"/>
            <a:ext cx="5611034" cy="317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816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estaltVTI">
  <a:themeElements>
    <a:clrScheme name="AnalogousFromDarkSeedLeftStep">
      <a:dk1>
        <a:srgbClr val="000000"/>
      </a:dk1>
      <a:lt1>
        <a:srgbClr val="FFFFFF"/>
      </a:lt1>
      <a:dk2>
        <a:srgbClr val="1E301B"/>
      </a:dk2>
      <a:lt2>
        <a:srgbClr val="F1F0F3"/>
      </a:lt2>
      <a:accent1>
        <a:srgbClr val="85AE23"/>
      </a:accent1>
      <a:accent2>
        <a:srgbClr val="B4A118"/>
      </a:accent2>
      <a:accent3>
        <a:srgbClr val="E2802D"/>
      </a:accent3>
      <a:accent4>
        <a:srgbClr val="D1231C"/>
      </a:accent4>
      <a:accent5>
        <a:srgbClr val="E22D71"/>
      </a:accent5>
      <a:accent6>
        <a:srgbClr val="D11CAB"/>
      </a:accent6>
      <a:hlink>
        <a:srgbClr val="C34D66"/>
      </a:hlink>
      <a:folHlink>
        <a:srgbClr val="7F7F7F"/>
      </a:folHlink>
    </a:clrScheme>
    <a:fontScheme name="Bierstad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1090</TotalTime>
  <Words>1249</Words>
  <Application>Microsoft Macintosh PowerPoint</Application>
  <PresentationFormat>Widescreen</PresentationFormat>
  <Paragraphs>203</Paragraphs>
  <Slides>24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Bierstadt</vt:lpstr>
      <vt:lpstr>Calibri</vt:lpstr>
      <vt:lpstr>Century Gothic</vt:lpstr>
      <vt:lpstr>Courier New</vt:lpstr>
      <vt:lpstr>GestaltVTI</vt:lpstr>
      <vt:lpstr>Monitoring your investment portfolio</vt:lpstr>
      <vt:lpstr>PowerPoint Presentation</vt:lpstr>
      <vt:lpstr>PowerPoint Presentation</vt:lpstr>
      <vt:lpstr>Year one - solid start</vt:lpstr>
      <vt:lpstr>Year two - market shifts</vt:lpstr>
      <vt:lpstr>Year three - volatility hits</vt:lpstr>
      <vt:lpstr>Year four - unexpected results</vt:lpstr>
      <vt:lpstr>PowerPoint Presentation</vt:lpstr>
      <vt:lpstr>Video and questions (play or read transcript and answer at the same time)</vt:lpstr>
      <vt:lpstr>Why monitor performance?</vt:lpstr>
      <vt:lpstr>What is a benchmark?</vt:lpstr>
      <vt:lpstr>Types of benchmarks</vt:lpstr>
      <vt:lpstr>How to calculate returns</vt:lpstr>
      <vt:lpstr>Beyond return: consistency and risk</vt:lpstr>
      <vt:lpstr>Volatility vs. benchmark: beta</vt:lpstr>
      <vt:lpstr>Risk-adjusted return: sharpe ratio</vt:lpstr>
      <vt:lpstr>Rebalancing a portfolio</vt:lpstr>
      <vt:lpstr>Wrap-up</vt:lpstr>
      <vt:lpstr>Simulation activity!</vt:lpstr>
      <vt:lpstr>For each year (three rounds)</vt:lpstr>
      <vt:lpstr>Market year summary: Year one asset class returns</vt:lpstr>
      <vt:lpstr>Market year summary: Year two asset class returns</vt:lpstr>
      <vt:lpstr>Market year summary: Year three asset class returns</vt:lpstr>
      <vt:lpstr>Final 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Gagliardi, Monica</dc:creator>
  <cp:lastModifiedBy>Walter Goschen</cp:lastModifiedBy>
  <cp:revision>177</cp:revision>
  <dcterms:created xsi:type="dcterms:W3CDTF">2023-10-22T21:01:04Z</dcterms:created>
  <dcterms:modified xsi:type="dcterms:W3CDTF">2026-03-19T20:49:33Z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e873328-34e0-4f6c-84cb-dd757c63c1a0_Enabled">
    <vt:lpwstr>true</vt:lpwstr>
  </property>
  <property fmtid="{D5CDD505-2E9C-101B-9397-08002B2CF9AE}" pid="3" name="MSIP_Label_be873328-34e0-4f6c-84cb-dd757c63c1a0_SetDate">
    <vt:lpwstr>2023-11-01T18:04:36Z</vt:lpwstr>
  </property>
  <property fmtid="{D5CDD505-2E9C-101B-9397-08002B2CF9AE}" pid="4" name="MSIP_Label_be873328-34e0-4f6c-84cb-dd757c63c1a0_Method">
    <vt:lpwstr>Privileged</vt:lpwstr>
  </property>
  <property fmtid="{D5CDD505-2E9C-101B-9397-08002B2CF9AE}" pid="5" name="MSIP_Label_be873328-34e0-4f6c-84cb-dd757c63c1a0_Name">
    <vt:lpwstr>FIL-Internal</vt:lpwstr>
  </property>
  <property fmtid="{D5CDD505-2E9C-101B-9397-08002B2CF9AE}" pid="6" name="MSIP_Label_be873328-34e0-4f6c-84cb-dd757c63c1a0_SiteId">
    <vt:lpwstr>6b94db52-3791-432c-b97e-871411cd202e</vt:lpwstr>
  </property>
  <property fmtid="{D5CDD505-2E9C-101B-9397-08002B2CF9AE}" pid="7" name="MSIP_Label_be873328-34e0-4f6c-84cb-dd757c63c1a0_ActionId">
    <vt:lpwstr>ee0202de-5cf6-46c2-8a21-1c0b412b413b</vt:lpwstr>
  </property>
  <property fmtid="{D5CDD505-2E9C-101B-9397-08002B2CF9AE}" pid="8" name="MSIP_Label_be873328-34e0-4f6c-84cb-dd757c63c1a0_ContentBits">
    <vt:lpwstr>0</vt:lpwstr>
  </property>
</Properties>
</file>