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47"/>
  </p:notesMasterIdLst>
  <p:sldIdLst>
    <p:sldId id="281" r:id="rId2"/>
    <p:sldId id="294" r:id="rId3"/>
    <p:sldId id="527" r:id="rId4"/>
    <p:sldId id="528" r:id="rId5"/>
    <p:sldId id="529" r:id="rId6"/>
    <p:sldId id="477" r:id="rId7"/>
    <p:sldId id="483" r:id="rId8"/>
    <p:sldId id="445" r:id="rId9"/>
    <p:sldId id="487" r:id="rId10"/>
    <p:sldId id="471" r:id="rId11"/>
    <p:sldId id="474" r:id="rId12"/>
    <p:sldId id="476" r:id="rId13"/>
    <p:sldId id="500" r:id="rId14"/>
    <p:sldId id="501" r:id="rId15"/>
    <p:sldId id="526" r:id="rId16"/>
    <p:sldId id="508" r:id="rId17"/>
    <p:sldId id="509" r:id="rId18"/>
    <p:sldId id="530" r:id="rId19"/>
    <p:sldId id="541" r:id="rId20"/>
    <p:sldId id="531" r:id="rId21"/>
    <p:sldId id="532" r:id="rId22"/>
    <p:sldId id="533" r:id="rId23"/>
    <p:sldId id="534" r:id="rId24"/>
    <p:sldId id="535" r:id="rId25"/>
    <p:sldId id="536" r:id="rId26"/>
    <p:sldId id="537" r:id="rId27"/>
    <p:sldId id="538" r:id="rId28"/>
    <p:sldId id="539" r:id="rId29"/>
    <p:sldId id="540" r:id="rId30"/>
    <p:sldId id="542" r:id="rId31"/>
    <p:sldId id="543" r:id="rId32"/>
    <p:sldId id="544" r:id="rId33"/>
    <p:sldId id="545" r:id="rId34"/>
    <p:sldId id="547" r:id="rId35"/>
    <p:sldId id="548" r:id="rId36"/>
    <p:sldId id="549" r:id="rId37"/>
    <p:sldId id="550" r:id="rId38"/>
    <p:sldId id="551" r:id="rId39"/>
    <p:sldId id="552" r:id="rId40"/>
    <p:sldId id="553" r:id="rId41"/>
    <p:sldId id="554" r:id="rId42"/>
    <p:sldId id="555" r:id="rId43"/>
    <p:sldId id="556" r:id="rId44"/>
    <p:sldId id="525" r:id="rId45"/>
    <p:sldId id="546"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29C636-1258-1300-6AF9-A1C07C859FB5}" name="Gagliardi, Monica" initials="GM" userId="S::monica.flores@fidelity.ca::403ed6f2-ccb6-4a32-97e9-f49bef3accc9" providerId="AD"/>
  <p188:author id="{DF88A69D-1FA6-9820-9E52-8F80F4157C52}" name="Young, Alexandra" initials="YA" userId="S::alexandra.young@fidelity.ca::352ee25d-62a0-42da-b6b2-af7e76994482" providerId="AD"/>
  <p188:author id="{E972F8CF-B59F-7B46-CD8D-153C09311A4D}" name="Gill, Ravina" initials="GR" userId="S::ravina.gill@fidelity.ca::4ab046ad-39f6-4281-85c3-6be506179019" providerId="AD"/>
  <p188:author id="{0A16D4D1-4734-95FF-367D-C374CF13C49F}" name="Ponce, Vanessa" initials="PV" userId="S::vanessa.ponce@fidelity.ca::30c8e74a-fa94-4ed1-b031-97ff44e964e5" providerId="AD"/>
  <p188:author id="{E34789F2-C444-EAB7-7B99-F93D7A14117D}" name="Darien Desroches" initials="DD" userId="c7371e85daf18b3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E5F0"/>
    <a:srgbClr val="205885"/>
    <a:srgbClr val="6ABD4A"/>
    <a:srgbClr val="00B5E2"/>
    <a:srgbClr val="EBF4FA"/>
    <a:srgbClr val="E0EFD8"/>
    <a:srgbClr val="00A690"/>
    <a:srgbClr val="A2AAAD"/>
    <a:srgbClr val="333F48"/>
    <a:srgbClr val="F2A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autoAdjust="0"/>
    <p:restoredTop sz="94660"/>
  </p:normalViewPr>
  <p:slideViewPr>
    <p:cSldViewPr snapToGrid="0">
      <p:cViewPr varScale="1">
        <p:scale>
          <a:sx n="108" d="100"/>
          <a:sy n="108" d="100"/>
        </p:scale>
        <p:origin x="272" y="4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79444D-42D3-4CC0-927A-FF18E050527A}" type="datetimeFigureOut">
              <a:t>3/19/26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96D0F3-C04C-4EB4-93F2-B3F04278AF65}" type="slidenum">
              <a:t>‹#›</a:t>
            </a:fld>
            <a:endParaRPr lang="en-US"/>
          </a:p>
        </p:txBody>
      </p:sp>
    </p:spTree>
    <p:extLst>
      <p:ext uri="{BB962C8B-B14F-4D97-AF65-F5344CB8AC3E}">
        <p14:creationId xmlns:p14="http://schemas.microsoft.com/office/powerpoint/2010/main" val="3048591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Video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58E14-23EC-4C25-974C-48FA83988655}"/>
              </a:ext>
            </a:extLst>
          </p:cNvPr>
          <p:cNvSpPr>
            <a:spLocks noGrp="1"/>
          </p:cNvSpPr>
          <p:nvPr>
            <p:ph type="ctrTitle"/>
          </p:nvPr>
        </p:nvSpPr>
        <p:spPr>
          <a:xfrm>
            <a:off x="517870" y="1160463"/>
            <a:ext cx="11158193" cy="668337"/>
          </a:xfrm>
          <a:prstGeom prst="rect">
            <a:avLst/>
          </a:prstGeom>
        </p:spPr>
        <p:txBody>
          <a:bodyPr anchor="t" anchorCtr="0">
            <a:noAutofit/>
          </a:bodyPr>
          <a:lstStyle>
            <a:lvl1pPr algn="l">
              <a:defRPr sz="3200">
                <a:solidFill>
                  <a:srgbClr val="205885"/>
                </a:solidFill>
                <a:latin typeface="Century Gothic" panose="020B0502020202020204" pitchFamily="34" charset="0"/>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E730D1AF-36B8-4BB8-BD6A-71194F7BC31C}"/>
              </a:ext>
            </a:extLst>
          </p:cNvPr>
          <p:cNvSpPr>
            <a:spLocks noGrp="1"/>
          </p:cNvSpPr>
          <p:nvPr>
            <p:ph type="sldNum" sz="quarter" idx="12"/>
          </p:nvPr>
        </p:nvSpPr>
        <p:spPr/>
        <p:txBody>
          <a:bodyPr/>
          <a:lstStyle/>
          <a:p>
            <a:fld id="{DFDF98CC-160E-494C-8C3C-8CDC5FA257DE}" type="slidenum">
              <a:rPr lang="en-US" smtClean="0"/>
              <a:t>‹#›</a:t>
            </a:fld>
            <a:endParaRPr lang="en-US" dirty="0"/>
          </a:p>
        </p:txBody>
      </p:sp>
      <p:sp>
        <p:nvSpPr>
          <p:cNvPr id="7" name="Rectangle 6">
            <a:extLst>
              <a:ext uri="{FF2B5EF4-FFF2-40B4-BE49-F238E27FC236}">
                <a16:creationId xmlns:a16="http://schemas.microsoft.com/office/drawing/2014/main" id="{722FD5A5-A16C-00DE-E581-0AFD83A16CAB}"/>
              </a:ext>
            </a:extLst>
          </p:cNvPr>
          <p:cNvSpPr/>
          <p:nvPr userDrawn="1"/>
        </p:nvSpPr>
        <p:spPr>
          <a:xfrm>
            <a:off x="0" y="2057400"/>
            <a:ext cx="12192000" cy="3963988"/>
          </a:xfrm>
          <a:prstGeom prst="rect">
            <a:avLst/>
          </a:prstGeom>
          <a:solidFill>
            <a:srgbClr val="B9E5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0EFD8"/>
              </a:solidFill>
            </a:endParaRPr>
          </a:p>
        </p:txBody>
      </p:sp>
    </p:spTree>
    <p:extLst>
      <p:ext uri="{BB962C8B-B14F-4D97-AF65-F5344CB8AC3E}">
        <p14:creationId xmlns:p14="http://schemas.microsoft.com/office/powerpoint/2010/main" val="331860826"/>
      </p:ext>
    </p:extLst>
  </p:cSld>
  <p:clrMapOvr>
    <a:masterClrMapping/>
  </p:clrMapOvr>
  <p:extLst>
    <p:ext uri="{DCECCB84-F9BA-43D5-87BE-67443E8EF086}">
      <p15:sldGuideLst xmlns:p15="http://schemas.microsoft.com/office/powerpoint/2012/main">
        <p15:guide id="1" orient="horz" pos="3793" userDrawn="1">
          <p15:clr>
            <a:srgbClr val="FBAE40"/>
          </p15:clr>
        </p15:guide>
        <p15:guide id="2" pos="325" userDrawn="1">
          <p15:clr>
            <a:srgbClr val="FBAE40"/>
          </p15:clr>
        </p15:guide>
        <p15:guide id="3" orient="horz" pos="731" userDrawn="1">
          <p15:clr>
            <a:srgbClr val="FBAE40"/>
          </p15:clr>
        </p15:guide>
        <p15:guide id="4" pos="735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8B43-D1CE-43F4-A367-EF1FE9688913}"/>
              </a:ext>
            </a:extLst>
          </p:cNvPr>
          <p:cNvSpPr>
            <a:spLocks noGrp="1"/>
          </p:cNvSpPr>
          <p:nvPr>
            <p:ph type="title"/>
          </p:nvPr>
        </p:nvSpPr>
        <p:spPr>
          <a:xfrm>
            <a:off x="517870" y="978408"/>
            <a:ext cx="5020948" cy="2270641"/>
          </a:xfrm>
          <a:prstGeom prst="rect">
            <a:avLst/>
          </a:prstGeom>
        </p:spPr>
        <p:txBody>
          <a:bodyPr anchor="t">
            <a:noAutofit/>
          </a:bodyPr>
          <a:lstStyle>
            <a:lvl1pPr>
              <a:defRPr sz="4400"/>
            </a:lvl1pPr>
          </a:lstStyle>
          <a:p>
            <a:r>
              <a:rPr lang="en-US"/>
              <a:t>Click to edit Master title style</a:t>
            </a:r>
          </a:p>
        </p:txBody>
      </p:sp>
      <p:sp>
        <p:nvSpPr>
          <p:cNvPr id="3" name="Picture Placeholder 2">
            <a:extLst>
              <a:ext uri="{FF2B5EF4-FFF2-40B4-BE49-F238E27FC236}">
                <a16:creationId xmlns:a16="http://schemas.microsoft.com/office/drawing/2014/main" id="{E2B73978-8CDF-4C0E-ABA1-7291A0347362}"/>
              </a:ext>
            </a:extLst>
          </p:cNvPr>
          <p:cNvSpPr>
            <a:spLocks noGrp="1"/>
          </p:cNvSpPr>
          <p:nvPr>
            <p:ph type="pic" idx="1"/>
          </p:nvPr>
        </p:nvSpPr>
        <p:spPr>
          <a:xfrm>
            <a:off x="6176990" y="995362"/>
            <a:ext cx="5027005"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5BECC62-ED45-451E-BEC5-A03C6A554D26}"/>
              </a:ext>
            </a:extLst>
          </p:cNvPr>
          <p:cNvSpPr>
            <a:spLocks noGrp="1"/>
          </p:cNvSpPr>
          <p:nvPr>
            <p:ph type="body" sz="half" idx="2"/>
          </p:nvPr>
        </p:nvSpPr>
        <p:spPr>
          <a:xfrm>
            <a:off x="517870" y="3340442"/>
            <a:ext cx="5020948" cy="2528545"/>
          </a:xfrm>
          <a:prstGeom prst="rect">
            <a:avLst/>
          </a:prstGeom>
        </p:spPr>
        <p:txBody>
          <a:bodyPr>
            <a:normAutofit/>
          </a:bodyPr>
          <a:lstStyle>
            <a:lvl1pPr marL="0" indent="0">
              <a:buNone/>
              <a:defRPr sz="2200" b="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1A7A86-B983-4315-9312-936B4FCF75FE}"/>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1E2E88C0-25A5-46F9-AB35-EAD50E6B913C}"/>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A0F9EA8-45AD-478E-8606-9328245BC8A6}"/>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2823996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F6B8E-1D8E-4105-9BBB-D53AD24B7381}"/>
              </a:ext>
            </a:extLst>
          </p:cNvPr>
          <p:cNvSpPr>
            <a:spLocks noGrp="1"/>
          </p:cNvSpPr>
          <p:nvPr>
            <p:ph type="title"/>
          </p:nvPr>
        </p:nvSpPr>
        <p:spPr>
          <a:xfrm>
            <a:off x="517870" y="978408"/>
            <a:ext cx="5021182" cy="4870457"/>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825530-6629-4FEA-9670-EB21A2F5BA4F}"/>
              </a:ext>
            </a:extLst>
          </p:cNvPr>
          <p:cNvSpPr>
            <a:spLocks noGrp="1"/>
          </p:cNvSpPr>
          <p:nvPr>
            <p:ph type="body" orient="vert" idx="1"/>
          </p:nvPr>
        </p:nvSpPr>
        <p:spPr>
          <a:xfrm>
            <a:off x="6662168" y="969264"/>
            <a:ext cx="5021182" cy="487045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664C7A-A73F-46F5-BC33-696671DAEEE7}"/>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12B3CC0-B649-4509-A4B6-DF9D20EFACE6}"/>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2CECCCA-3F2A-46F3-BF45-7C862FF1D752}"/>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6797751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7BD47B-C187-494C-812F-46BE0040B915}"/>
              </a:ext>
              <a:ext uri="{C183D7F6-B498-43B3-948B-1728B52AA6E4}">
                <adec:decorative xmlns:adec="http://schemas.microsoft.com/office/drawing/2017/decorative" val="1"/>
              </a:ext>
            </a:extLst>
          </p:cNvPr>
          <p:cNvSpPr/>
          <p:nvPr/>
        </p:nvSpPr>
        <p:spPr>
          <a:xfrm>
            <a:off x="0" y="0"/>
            <a:ext cx="12188952" cy="6857995"/>
          </a:xfrm>
          <a:prstGeom prst="rect">
            <a:avLst/>
          </a:prstGeom>
          <a:solidFill>
            <a:schemeClr val="bg2">
              <a:lumMod val="9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5A50133B-2446-4168-AA17-6538910668FD}"/>
              </a:ext>
            </a:extLst>
          </p:cNvPr>
          <p:cNvSpPr>
            <a:spLocks noGrp="1"/>
          </p:cNvSpPr>
          <p:nvPr>
            <p:ph type="title" orient="vert"/>
          </p:nvPr>
        </p:nvSpPr>
        <p:spPr>
          <a:xfrm>
            <a:off x="6662168" y="996791"/>
            <a:ext cx="5011962" cy="495692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06A9AD-2756-4C51-A958-6756301EB938}"/>
              </a:ext>
            </a:extLst>
          </p:cNvPr>
          <p:cNvSpPr>
            <a:spLocks noGrp="1"/>
          </p:cNvSpPr>
          <p:nvPr>
            <p:ph type="body" orient="vert" idx="1"/>
          </p:nvPr>
        </p:nvSpPr>
        <p:spPr>
          <a:xfrm>
            <a:off x="517870" y="996791"/>
            <a:ext cx="5021183" cy="495692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42995D-CCEA-43AF-973B-8B6B56A567E8}"/>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2A4029CF-BA62-4CCD-956E-FFA0B37B8A3D}"/>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2CE0B3D-96AB-41B3-ABDD-5B0DE863DAFC}"/>
              </a:ext>
            </a:extLst>
          </p:cNvPr>
          <p:cNvSpPr>
            <a:spLocks noGrp="1"/>
          </p:cNvSpPr>
          <p:nvPr>
            <p:ph type="sldNum" sz="quarter" idx="12"/>
          </p:nvPr>
        </p:nvSpPr>
        <p:spPr/>
        <p:txBody>
          <a:bodyPr/>
          <a:lstStyle/>
          <a:p>
            <a:fld id="{DFDF98CC-160E-494C-8C3C-8CDC5FA257DE}" type="slidenum">
              <a:rPr lang="en-US" smtClean="0"/>
              <a:t>‹#›</a:t>
            </a:fld>
            <a:endParaRPr lang="en-US"/>
          </a:p>
        </p:txBody>
      </p:sp>
      <p:sp>
        <p:nvSpPr>
          <p:cNvPr id="12" name="Rectangle 11">
            <a:extLst>
              <a:ext uri="{FF2B5EF4-FFF2-40B4-BE49-F238E27FC236}">
                <a16:creationId xmlns:a16="http://schemas.microsoft.com/office/drawing/2014/main" id="{4618136A-0796-46EB-89BB-4C73C0258FE9}"/>
              </a:ext>
              <a:ext uri="{C183D7F6-B498-43B3-948B-1728B52AA6E4}">
                <adec:decorative xmlns:adec="http://schemas.microsoft.com/office/drawing/2017/decorative" val="1"/>
              </a:ext>
            </a:extLst>
          </p:cNvPr>
          <p:cNvSpPr/>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4769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ullets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58E14-23EC-4C25-974C-48FA83988655}"/>
              </a:ext>
            </a:extLst>
          </p:cNvPr>
          <p:cNvSpPr>
            <a:spLocks noGrp="1"/>
          </p:cNvSpPr>
          <p:nvPr>
            <p:ph type="ctrTitle"/>
          </p:nvPr>
        </p:nvSpPr>
        <p:spPr>
          <a:xfrm>
            <a:off x="517870" y="1160463"/>
            <a:ext cx="11158193" cy="668337"/>
          </a:xfrm>
          <a:prstGeom prst="rect">
            <a:avLst/>
          </a:prstGeom>
        </p:spPr>
        <p:txBody>
          <a:bodyPr anchor="t" anchorCtr="0">
            <a:noAutofit/>
          </a:bodyPr>
          <a:lstStyle>
            <a:lvl1pPr algn="l">
              <a:defRPr sz="3200">
                <a:solidFill>
                  <a:srgbClr val="205885"/>
                </a:solidFill>
                <a:latin typeface="Century Gothic" panose="020B0502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2E9FEDD4-20A1-49F6-9E3E-0B26B426BB73}"/>
              </a:ext>
            </a:extLst>
          </p:cNvPr>
          <p:cNvSpPr>
            <a:spLocks noGrp="1"/>
          </p:cNvSpPr>
          <p:nvPr>
            <p:ph type="subTitle" idx="1"/>
          </p:nvPr>
        </p:nvSpPr>
        <p:spPr>
          <a:xfrm>
            <a:off x="517870" y="1991844"/>
            <a:ext cx="11158193" cy="4029786"/>
          </a:xfrm>
          <a:prstGeom prst="rect">
            <a:avLst/>
          </a:prstGeom>
        </p:spPr>
        <p:txBody>
          <a:bodyPr anchor="t" anchorCtr="0">
            <a:normAutofit/>
          </a:bodyPr>
          <a:lstStyle>
            <a:lvl1pPr marL="342900" indent="-342900" algn="l">
              <a:lnSpc>
                <a:spcPct val="100000"/>
              </a:lnSpc>
              <a:buClr>
                <a:srgbClr val="A2AAAD"/>
              </a:buClr>
              <a:buFont typeface="Arial" panose="020B0604020202020204" pitchFamily="34" charset="0"/>
              <a:buChar char="•"/>
              <a:defRPr sz="2500" i="0">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a:extLst>
              <a:ext uri="{FF2B5EF4-FFF2-40B4-BE49-F238E27FC236}">
                <a16:creationId xmlns:a16="http://schemas.microsoft.com/office/drawing/2014/main" id="{E730D1AF-36B8-4BB8-BD6A-71194F7BC31C}"/>
              </a:ext>
            </a:extLst>
          </p:cNvPr>
          <p:cNvSpPr>
            <a:spLocks noGrp="1"/>
          </p:cNvSpPr>
          <p:nvPr>
            <p:ph type="sldNum" sz="quarter" idx="12"/>
          </p:nvPr>
        </p:nvSpPr>
        <p:spPr/>
        <p:txBody>
          <a:bodyPr/>
          <a:lstStyle/>
          <a:p>
            <a:fld id="{DFDF98CC-160E-494C-8C3C-8CDC5FA257DE}" type="slidenum">
              <a:rPr lang="en-US" smtClean="0"/>
              <a:t>‹#›</a:t>
            </a:fld>
            <a:endParaRPr lang="en-US" dirty="0"/>
          </a:p>
        </p:txBody>
      </p:sp>
    </p:spTree>
    <p:extLst>
      <p:ext uri="{BB962C8B-B14F-4D97-AF65-F5344CB8AC3E}">
        <p14:creationId xmlns:p14="http://schemas.microsoft.com/office/powerpoint/2010/main" val="3544181888"/>
      </p:ext>
    </p:extLst>
  </p:cSld>
  <p:clrMapOvr>
    <a:masterClrMapping/>
  </p:clrMapOvr>
  <p:extLst>
    <p:ext uri="{DCECCB84-F9BA-43D5-87BE-67443E8EF086}">
      <p15:sldGuideLst xmlns:p15="http://schemas.microsoft.com/office/powerpoint/2012/main">
        <p15:guide id="1" orient="horz" pos="3793" userDrawn="1">
          <p15:clr>
            <a:srgbClr val="FBAE40"/>
          </p15:clr>
        </p15:guide>
        <p15:guide id="2" pos="325" userDrawn="1">
          <p15:clr>
            <a:srgbClr val="FBAE40"/>
          </p15:clr>
        </p15:guide>
        <p15:guide id="3" orient="horz" pos="731" userDrawn="1">
          <p15:clr>
            <a:srgbClr val="FBAE40"/>
          </p15:clr>
        </p15:guide>
        <p15:guide id="4" pos="7355" userDrawn="1">
          <p15:clr>
            <a:srgbClr val="FBAE40"/>
          </p15:clr>
        </p15:guide>
        <p15:guide id="5" orient="horz" pos="125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63D8A-C68D-4CF9-9D15-3E09BCC09F66}"/>
              </a:ext>
            </a:extLst>
          </p:cNvPr>
          <p:cNvSpPr>
            <a:spLocks noGrp="1"/>
          </p:cNvSpPr>
          <p:nvPr>
            <p:ph type="title"/>
          </p:nvPr>
        </p:nvSpPr>
        <p:spPr>
          <a:xfrm>
            <a:off x="517869" y="1160463"/>
            <a:ext cx="11158193" cy="532370"/>
          </a:xfrm>
          <a:prstGeom prst="rect">
            <a:avLst/>
          </a:prstGeom>
        </p:spPr>
        <p:txBody>
          <a:bodyPr/>
          <a:lstStyle>
            <a:lvl1pPr>
              <a:defRPr sz="3200">
                <a:solidFill>
                  <a:srgbClr val="205885"/>
                </a:solidFill>
                <a:latin typeface="Century Gothic" panose="020B0502020202020204" pitchFamily="34" charset="0"/>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D972A8B7-F430-4F4A-BB63-481F51E58800}"/>
              </a:ext>
            </a:extLst>
          </p:cNvPr>
          <p:cNvSpPr>
            <a:spLocks noGrp="1"/>
          </p:cNvSpPr>
          <p:nvPr>
            <p:ph type="sldNum" sz="quarter" idx="12"/>
          </p:nvPr>
        </p:nvSpPr>
        <p:spPr/>
        <p:txBody>
          <a:bodyPr/>
          <a:lstStyle/>
          <a:p>
            <a:fld id="{DFDF98CC-160E-494C-8C3C-8CDC5FA257DE}" type="slidenum">
              <a:rPr lang="en-US" smtClean="0"/>
              <a:t>‹#›</a:t>
            </a:fld>
            <a:endParaRPr lang="en-US"/>
          </a:p>
        </p:txBody>
      </p:sp>
      <p:sp>
        <p:nvSpPr>
          <p:cNvPr id="9" name="TextBox 8">
            <a:extLst>
              <a:ext uri="{FF2B5EF4-FFF2-40B4-BE49-F238E27FC236}">
                <a16:creationId xmlns:a16="http://schemas.microsoft.com/office/drawing/2014/main" id="{184BBE33-EAC1-3B1E-8EFB-448124FA14AC}"/>
              </a:ext>
            </a:extLst>
          </p:cNvPr>
          <p:cNvSpPr txBox="1"/>
          <p:nvPr userDrawn="1"/>
        </p:nvSpPr>
        <p:spPr>
          <a:xfrm>
            <a:off x="552033" y="2009274"/>
            <a:ext cx="5247187" cy="4012113"/>
          </a:xfrm>
          <a:prstGeom prst="rect">
            <a:avLst/>
          </a:prstGeom>
          <a:noFill/>
        </p:spPr>
        <p:txBody>
          <a:bodyPr wrap="square" rtlCol="0">
            <a:spAutoFit/>
          </a:bodyPr>
          <a:lstStyle/>
          <a:p>
            <a:endParaRPr lang="en-US" dirty="0"/>
          </a:p>
        </p:txBody>
      </p:sp>
      <p:sp>
        <p:nvSpPr>
          <p:cNvPr id="13" name="Text Placeholder 12">
            <a:extLst>
              <a:ext uri="{FF2B5EF4-FFF2-40B4-BE49-F238E27FC236}">
                <a16:creationId xmlns:a16="http://schemas.microsoft.com/office/drawing/2014/main" id="{CAA535C0-5BE2-5A59-3D11-8ABCC9A62912}"/>
              </a:ext>
            </a:extLst>
          </p:cNvPr>
          <p:cNvSpPr>
            <a:spLocks noGrp="1"/>
          </p:cNvSpPr>
          <p:nvPr>
            <p:ph type="body" sz="quarter" idx="13"/>
          </p:nvPr>
        </p:nvSpPr>
        <p:spPr>
          <a:xfrm>
            <a:off x="517525" y="2128838"/>
            <a:ext cx="5184775" cy="389255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2">
            <a:extLst>
              <a:ext uri="{FF2B5EF4-FFF2-40B4-BE49-F238E27FC236}">
                <a16:creationId xmlns:a16="http://schemas.microsoft.com/office/drawing/2014/main" id="{BB27B774-CAD3-DF42-BBF0-6DE55F243F01}"/>
              </a:ext>
            </a:extLst>
          </p:cNvPr>
          <p:cNvSpPr>
            <a:spLocks noGrp="1"/>
          </p:cNvSpPr>
          <p:nvPr>
            <p:ph type="body" sz="quarter" idx="14"/>
          </p:nvPr>
        </p:nvSpPr>
        <p:spPr>
          <a:xfrm>
            <a:off x="6497220" y="2128838"/>
            <a:ext cx="5184775" cy="38925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8190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BAC1C-A332-4BA5-8C9C-FE0396C81619}"/>
              </a:ext>
            </a:extLst>
          </p:cNvPr>
          <p:cNvSpPr>
            <a:spLocks noGrp="1"/>
          </p:cNvSpPr>
          <p:nvPr>
            <p:ph type="title"/>
          </p:nvPr>
        </p:nvSpPr>
        <p:spPr>
          <a:xfrm>
            <a:off x="517870" y="978408"/>
            <a:ext cx="5020056" cy="4870974"/>
          </a:xfrm>
          <a:prstGeom prst="rect">
            <a:avLst/>
          </a:prstGeom>
        </p:spPr>
        <p:txBody>
          <a:bodyPr anchor="t">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50D8D137-710E-4125-B5E9-F63E7F1C9C9D}"/>
              </a:ext>
            </a:extLst>
          </p:cNvPr>
          <p:cNvSpPr>
            <a:spLocks noGrp="1"/>
          </p:cNvSpPr>
          <p:nvPr>
            <p:ph type="body" idx="1"/>
          </p:nvPr>
        </p:nvSpPr>
        <p:spPr>
          <a:xfrm>
            <a:off x="6662167" y="3566639"/>
            <a:ext cx="5021183" cy="2279979"/>
          </a:xfrm>
          <a:prstGeom prst="rect">
            <a:avLst/>
          </a:prstGeom>
        </p:spPr>
        <p:txBody>
          <a:bodyPr anchor="b">
            <a:normAutofit/>
          </a:bodyPr>
          <a:lstStyle>
            <a:lvl1pPr marL="0" indent="0">
              <a:buNone/>
              <a:defRPr sz="2200" i="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5480C5-E9A6-425E-B050-03E444BE92C9}"/>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951B4831-6C0B-4E0B-A341-91E4C5D36B79}"/>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F011EE6-252D-46DD-94DF-C42657EF2CD9}"/>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189469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04B06-C54A-4B7B-B6D1-436428EAF8E2}"/>
              </a:ext>
            </a:extLst>
          </p:cNvPr>
          <p:cNvSpPr>
            <a:spLocks noGrp="1"/>
          </p:cNvSpPr>
          <p:nvPr>
            <p:ph type="title"/>
          </p:nvPr>
        </p:nvSpPr>
        <p:spPr>
          <a:xfrm>
            <a:off x="517870" y="978408"/>
            <a:ext cx="5021182" cy="520769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5723919-9A2F-4D97-8F31-6E35BD5975B0}"/>
              </a:ext>
            </a:extLst>
          </p:cNvPr>
          <p:cNvSpPr>
            <a:spLocks noGrp="1"/>
          </p:cNvSpPr>
          <p:nvPr>
            <p:ph sz="half" idx="1"/>
          </p:nvPr>
        </p:nvSpPr>
        <p:spPr>
          <a:xfrm>
            <a:off x="6063049" y="969264"/>
            <a:ext cx="5290751" cy="255511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8DA345-F684-4BAA-A22C-E725B3A6037F}"/>
              </a:ext>
            </a:extLst>
          </p:cNvPr>
          <p:cNvSpPr>
            <a:spLocks noGrp="1"/>
          </p:cNvSpPr>
          <p:nvPr>
            <p:ph sz="half" idx="2"/>
          </p:nvPr>
        </p:nvSpPr>
        <p:spPr>
          <a:xfrm>
            <a:off x="6063049" y="3621849"/>
            <a:ext cx="5290751" cy="255511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399C52-9753-45D8-9646-CF31BB01577C}"/>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C2F95E57-622C-4199-940E-F5462E1AC44A}"/>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01B7592-00E8-41EF-B749-2A5EA8E460DA}"/>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443149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F4AA536-072F-4374-926E-17E038EC7E98}"/>
              </a:ext>
              <a:ext uri="{C183D7F6-B498-43B3-948B-1728B52AA6E4}">
                <adec:decorative xmlns:adec="http://schemas.microsoft.com/office/drawing/2017/decorative" val="1"/>
              </a:ext>
            </a:extLst>
          </p:cNvPr>
          <p:cNvSpPr/>
          <p:nvPr/>
        </p:nvSpPr>
        <p:spPr>
          <a:xfrm>
            <a:off x="0" y="0"/>
            <a:ext cx="12188952" cy="6857995"/>
          </a:xfrm>
          <a:prstGeom prst="rect">
            <a:avLst/>
          </a:prstGeom>
          <a:solidFill>
            <a:schemeClr val="bg2">
              <a:lumMod val="9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0FAAA6E-E243-48B3-9585-3C1420B3E19F}"/>
              </a:ext>
            </a:extLst>
          </p:cNvPr>
          <p:cNvSpPr>
            <a:spLocks noGrp="1"/>
          </p:cNvSpPr>
          <p:nvPr>
            <p:ph type="body" idx="1"/>
          </p:nvPr>
        </p:nvSpPr>
        <p:spPr>
          <a:xfrm>
            <a:off x="517870" y="2178908"/>
            <a:ext cx="5020056" cy="654908"/>
          </a:xfrm>
          <a:prstGeom prst="rect">
            <a:avLst/>
          </a:prstGeo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876085"/>
            <a:ext cx="5020056" cy="332289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89B23F-3E60-415A-9CE7-0928B5CFB2B3}"/>
              </a:ext>
            </a:extLst>
          </p:cNvPr>
          <p:cNvSpPr>
            <a:spLocks noGrp="1"/>
          </p:cNvSpPr>
          <p:nvPr>
            <p:ph type="body" sz="quarter" idx="3"/>
          </p:nvPr>
        </p:nvSpPr>
        <p:spPr>
          <a:xfrm>
            <a:off x="6662168" y="2178908"/>
            <a:ext cx="5021182" cy="654908"/>
          </a:xfrm>
          <a:prstGeom prst="rect">
            <a:avLst/>
          </a:prstGeo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223446-0CDC-402B-8D71-D9D29F6DFFCC}"/>
              </a:ext>
            </a:extLst>
          </p:cNvPr>
          <p:cNvSpPr>
            <a:spLocks noGrp="1"/>
          </p:cNvSpPr>
          <p:nvPr>
            <p:ph sz="quarter" idx="4"/>
          </p:nvPr>
        </p:nvSpPr>
        <p:spPr>
          <a:xfrm>
            <a:off x="6662168" y="2876085"/>
            <a:ext cx="5021182" cy="332289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2B77D3-C6EC-4FFD-9E10-24E1AC542019}"/>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0644494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216B8-52AB-412B-BBE7-B6BE698FA29B}"/>
              </a:ext>
            </a:extLst>
          </p:cNvPr>
          <p:cNvSpPr>
            <a:spLocks noGrp="1"/>
          </p:cNvSpPr>
          <p:nvPr>
            <p:ph type="title"/>
          </p:nvPr>
        </p:nvSpPr>
        <p:spPr>
          <a:xfrm>
            <a:off x="517870" y="978408"/>
            <a:ext cx="5021182" cy="4870457"/>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BF779C3-9D19-467E-A5D2-0920834DA13C}"/>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8E272BB4-C8D8-4F74-9677-5AC979932A75}"/>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596B49B8-779F-4492-ABD9-96F0D042AC41}"/>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212426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B976BF-9339-48D6-881A-280D15492E05}"/>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45277605-C9C8-432E-9662-D7D410B151D5}"/>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522432B6-4A12-46EF-98A7-B5D50BD516F0}"/>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54605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F191C-AF68-4230-A7B2-F8F07B486EDC}"/>
              </a:ext>
            </a:extLst>
          </p:cNvPr>
          <p:cNvSpPr>
            <a:spLocks noGrp="1"/>
          </p:cNvSpPr>
          <p:nvPr>
            <p:ph type="title"/>
          </p:nvPr>
        </p:nvSpPr>
        <p:spPr>
          <a:xfrm>
            <a:off x="517870" y="978408"/>
            <a:ext cx="5020948" cy="2270641"/>
          </a:xfrm>
          <a:prstGeom prst="rect">
            <a:avLst/>
          </a:prstGeom>
        </p:spPr>
        <p:txBody>
          <a:bodyPr anchor="t">
            <a:noAutofit/>
          </a:bodyPr>
          <a:lstStyle>
            <a:lvl1pPr>
              <a:defRPr sz="4400"/>
            </a:lvl1pPr>
          </a:lstStyle>
          <a:p>
            <a:r>
              <a:rPr lang="en-US"/>
              <a:t>Click to edit Master title style</a:t>
            </a:r>
          </a:p>
        </p:txBody>
      </p:sp>
      <p:sp>
        <p:nvSpPr>
          <p:cNvPr id="3" name="Content Placeholder 2">
            <a:extLst>
              <a:ext uri="{FF2B5EF4-FFF2-40B4-BE49-F238E27FC236}">
                <a16:creationId xmlns:a16="http://schemas.microsoft.com/office/drawing/2014/main" id="{358F9F11-5FCF-4D7E-BA51-38CB84277DC9}"/>
              </a:ext>
            </a:extLst>
          </p:cNvPr>
          <p:cNvSpPr>
            <a:spLocks noGrp="1"/>
          </p:cNvSpPr>
          <p:nvPr>
            <p:ph idx="1"/>
          </p:nvPr>
        </p:nvSpPr>
        <p:spPr>
          <a:xfrm>
            <a:off x="6653182" y="987423"/>
            <a:ext cx="5020948" cy="4873625"/>
          </a:xfrm>
          <a:prstGeom prst="rect">
            <a:avLst/>
          </a:prstGeo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3B519B-06C0-41BC-95FB-FB1FE436375E}"/>
              </a:ext>
            </a:extLst>
          </p:cNvPr>
          <p:cNvSpPr>
            <a:spLocks noGrp="1"/>
          </p:cNvSpPr>
          <p:nvPr>
            <p:ph type="body" sz="half" idx="2"/>
          </p:nvPr>
        </p:nvSpPr>
        <p:spPr>
          <a:xfrm>
            <a:off x="517870" y="3361038"/>
            <a:ext cx="5020948" cy="2507949"/>
          </a:xfrm>
          <a:prstGeom prst="rect">
            <a:avLst/>
          </a:prstGeom>
        </p:spPr>
        <p:txBody>
          <a:bodyPr>
            <a:normAutofit/>
          </a:bodyPr>
          <a:lstStyle>
            <a:lvl1pPr marL="0" indent="0">
              <a:buNone/>
              <a:defRPr sz="2400" b="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B8B70C-015C-4832-AFF6-D033E022746B}"/>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BEF1A6FB-8C14-46D1-90A5-0FF11DE78632}"/>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782C585-6FA1-4E94-9C1C-A1DEDE551086}"/>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348907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CCF282A-DF4A-4A2D-9672-8F0F770A3F1A}"/>
              </a:ext>
            </a:extLst>
          </p:cNvPr>
          <p:cNvSpPr>
            <a:spLocks noGrp="1"/>
          </p:cNvSpPr>
          <p:nvPr>
            <p:ph type="sldNum" sz="quarter" idx="4"/>
          </p:nvPr>
        </p:nvSpPr>
        <p:spPr>
          <a:xfrm>
            <a:off x="11131757" y="6451599"/>
            <a:ext cx="637909" cy="169141"/>
          </a:xfrm>
          <a:prstGeom prst="rect">
            <a:avLst/>
          </a:prstGeom>
        </p:spPr>
        <p:txBody>
          <a:bodyPr vert="horz" lIns="91440" tIns="45720" rIns="91440" bIns="45720" rtlCol="0" anchor="ctr"/>
          <a:lstStyle>
            <a:lvl1pPr algn="r">
              <a:defRPr sz="900">
                <a:solidFill>
                  <a:schemeClr val="tx1"/>
                </a:solidFill>
                <a:latin typeface="Century Gothic" panose="020B0502020202020204" pitchFamily="34" charset="0"/>
              </a:defRPr>
            </a:lvl1pPr>
          </a:lstStyle>
          <a:p>
            <a:fld id="{DFDF98CC-160E-494C-8C3C-8CDC5FA257DE}" type="slidenum">
              <a:rPr lang="en-US" smtClean="0"/>
              <a:pPr/>
              <a:t>‹#›</a:t>
            </a:fld>
            <a:endParaRPr lang="en-US" dirty="0"/>
          </a:p>
        </p:txBody>
      </p:sp>
      <p:sp>
        <p:nvSpPr>
          <p:cNvPr id="14" name="Rectangle 13">
            <a:extLst>
              <a:ext uri="{FF2B5EF4-FFF2-40B4-BE49-F238E27FC236}">
                <a16:creationId xmlns:a16="http://schemas.microsoft.com/office/drawing/2014/main" id="{ADE57300-C7FF-4578-99A0-42B0295B123C}"/>
              </a:ext>
            </a:extLst>
          </p:cNvPr>
          <p:cNvSpPr/>
          <p:nvPr/>
        </p:nvSpPr>
        <p:spPr>
          <a:xfrm>
            <a:off x="1" y="230284"/>
            <a:ext cx="1842447" cy="466685"/>
          </a:xfrm>
          <a:prstGeom prst="rect">
            <a:avLst/>
          </a:prstGeom>
          <a:solidFill>
            <a:srgbClr val="00B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A690"/>
              </a:solidFill>
            </a:endParaRPr>
          </a:p>
        </p:txBody>
      </p:sp>
      <p:pic>
        <p:nvPicPr>
          <p:cNvPr id="10" name="Picture 9" descr="A blue and black logo&#10;&#10;Description automatically generated">
            <a:extLst>
              <a:ext uri="{FF2B5EF4-FFF2-40B4-BE49-F238E27FC236}">
                <a16:creationId xmlns:a16="http://schemas.microsoft.com/office/drawing/2014/main" id="{CD5AB2A9-403F-025D-C64F-BA17CAA50F3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17870" y="6277840"/>
            <a:ext cx="1600200" cy="342900"/>
          </a:xfrm>
          <a:prstGeom prst="rect">
            <a:avLst/>
          </a:prstGeom>
        </p:spPr>
      </p:pic>
      <p:pic>
        <p:nvPicPr>
          <p:cNvPr id="12" name="Picture 11" descr="A close-up of a black background&#10;&#10;Description automatically generated">
            <a:extLst>
              <a:ext uri="{FF2B5EF4-FFF2-40B4-BE49-F238E27FC236}">
                <a16:creationId xmlns:a16="http://schemas.microsoft.com/office/drawing/2014/main" id="{6F3DAC8A-A5F7-92FE-0813-D8E70B90A44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9997733" y="230284"/>
            <a:ext cx="1676397" cy="466685"/>
          </a:xfrm>
          <a:prstGeom prst="rect">
            <a:avLst/>
          </a:prstGeom>
        </p:spPr>
      </p:pic>
      <p:sp>
        <p:nvSpPr>
          <p:cNvPr id="13" name="TextBox 12">
            <a:extLst>
              <a:ext uri="{FF2B5EF4-FFF2-40B4-BE49-F238E27FC236}">
                <a16:creationId xmlns:a16="http://schemas.microsoft.com/office/drawing/2014/main" id="{1EBC3D8A-1F30-A2D6-D920-8223E6E639FB}"/>
              </a:ext>
            </a:extLst>
          </p:cNvPr>
          <p:cNvSpPr txBox="1"/>
          <p:nvPr userDrawn="1"/>
        </p:nvSpPr>
        <p:spPr>
          <a:xfrm>
            <a:off x="409433" y="278960"/>
            <a:ext cx="1433015" cy="369332"/>
          </a:xfrm>
          <a:prstGeom prst="rect">
            <a:avLst/>
          </a:prstGeom>
          <a:noFill/>
        </p:spPr>
        <p:txBody>
          <a:bodyPr wrap="square" rtlCol="0">
            <a:spAutoFit/>
          </a:bodyPr>
          <a:lstStyle/>
          <a:p>
            <a:r>
              <a:rPr lang="en-US" b="1" dirty="0">
                <a:solidFill>
                  <a:schemeClr val="tx1"/>
                </a:solidFill>
                <a:latin typeface="Century Gothic" panose="020B0502020202020204" pitchFamily="34" charset="0"/>
              </a:rPr>
              <a:t>Lesson 6</a:t>
            </a:r>
          </a:p>
        </p:txBody>
      </p:sp>
      <p:sp>
        <p:nvSpPr>
          <p:cNvPr id="2" name="TextBox 1">
            <a:extLst>
              <a:ext uri="{FF2B5EF4-FFF2-40B4-BE49-F238E27FC236}">
                <a16:creationId xmlns:a16="http://schemas.microsoft.com/office/drawing/2014/main" id="{1A3B7BA9-0BD9-9116-F1CC-B9CA6D49E9E4}"/>
              </a:ext>
            </a:extLst>
          </p:cNvPr>
          <p:cNvSpPr txBox="1"/>
          <p:nvPr userDrawn="1"/>
        </p:nvSpPr>
        <p:spPr>
          <a:xfrm>
            <a:off x="2395310" y="6433019"/>
            <a:ext cx="4800518"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0"/>
              </a:spcBef>
              <a:buClr>
                <a:srgbClr val="A2AAAD"/>
              </a:buClr>
            </a:pPr>
            <a:r>
              <a:rPr lang="en-CA" sz="900" b="0" i="0" u="none" strike="noStrike" dirty="0">
                <a:solidFill>
                  <a:srgbClr val="222222"/>
                </a:solidFill>
                <a:effectLst/>
                <a:highlight>
                  <a:srgbClr val="FFFFFF"/>
                </a:highlight>
                <a:latin typeface="Century Gothic" panose="020B0502020202020204" pitchFamily="34" charset="0"/>
              </a:rPr>
              <a:t>© 2026 FIDELITY INVESTMENTS CANADA ULC          </a:t>
            </a:r>
            <a:r>
              <a:rPr lang="en-CA" sz="900" dirty="0">
                <a:latin typeface="Century Gothic" panose="020B0502020202020204" pitchFamily="34" charset="0"/>
              </a:rPr>
              <a:t>3449853-v2025123</a:t>
            </a:r>
            <a:endParaRPr lang="en-US" sz="900" dirty="0">
              <a:solidFill>
                <a:schemeClr val="accent5"/>
              </a:solidFill>
              <a:latin typeface="Century Gothic" panose="020B0502020202020204" pitchFamily="34" charset="0"/>
              <a:cs typeface="Arial"/>
            </a:endParaRPr>
          </a:p>
        </p:txBody>
      </p:sp>
    </p:spTree>
    <p:extLst>
      <p:ext uri="{BB962C8B-B14F-4D97-AF65-F5344CB8AC3E}">
        <p14:creationId xmlns:p14="http://schemas.microsoft.com/office/powerpoint/2010/main" val="1281054387"/>
      </p:ext>
    </p:extLst>
  </p:cSld>
  <p:clrMap bg1="lt1" tx1="dk1" bg2="lt2" tx2="dk2" accent1="accent1" accent2="accent2" accent3="accent3" accent4="accent4" accent5="accent5" accent6="accent6" hlink="hlink" folHlink="folHlink"/>
  <p:sldLayoutIdLst>
    <p:sldLayoutId id="2147483713" r:id="rId1"/>
    <p:sldLayoutId id="2147483725"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hf hdr="0" dt="0"/>
  <p:txStyles>
    <p:titleStyle>
      <a:lvl1pPr algn="l" defTabSz="914400" rtl="0" eaLnBrk="1" latinLnBrk="0" hangingPunct="1">
        <a:lnSpc>
          <a:spcPct val="100000"/>
        </a:lnSpc>
        <a:spcBef>
          <a:spcPct val="0"/>
        </a:spcBef>
        <a:buNone/>
        <a:defRPr sz="5400" b="1" kern="1200">
          <a:solidFill>
            <a:schemeClr val="tx1"/>
          </a:solidFill>
          <a:latin typeface="+mj-lt"/>
          <a:ea typeface="+mj-ea"/>
          <a:cs typeface="+mj-cs"/>
        </a:defRPr>
      </a:lvl1pPr>
    </p:titleStyle>
    <p:body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274320" indent="-27432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274320" indent="0" algn="l"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548640" indent="-27432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548640" indent="0" algn="l"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31" userDrawn="1">
          <p15:clr>
            <a:srgbClr val="F26B43"/>
          </p15:clr>
        </p15:guide>
        <p15:guide id="2" pos="325" userDrawn="1">
          <p15:clr>
            <a:srgbClr val="F26B43"/>
          </p15:clr>
        </p15:guide>
        <p15:guide id="3" pos="7355" userDrawn="1">
          <p15:clr>
            <a:srgbClr val="F26B43"/>
          </p15:clr>
        </p15:guide>
        <p15:guide id="4" orient="horz" pos="379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xml"/><Relationship Id="rId1" Type="http://schemas.openxmlformats.org/officeDocument/2006/relationships/video" Target="https://www.youtube.com/embed/3EUw-TEui_E?feature=oembed"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xml"/><Relationship Id="rId1" Type="http://schemas.openxmlformats.org/officeDocument/2006/relationships/video" Target="https://www.youtube.com/embed/3EUw-TEui_E?feature=oembed"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4ADED-E4F4-96B4-771C-22B444389C6E}"/>
              </a:ext>
            </a:extLst>
          </p:cNvPr>
          <p:cNvSpPr>
            <a:spLocks noGrp="1"/>
          </p:cNvSpPr>
          <p:nvPr>
            <p:ph type="ctrTitle"/>
          </p:nvPr>
        </p:nvSpPr>
        <p:spPr/>
        <p:txBody>
          <a:bodyPr>
            <a:noAutofit/>
          </a:bodyPr>
          <a:lstStyle/>
          <a:p>
            <a:r>
              <a:rPr lang="en-CA" dirty="0"/>
              <a:t>Types of stock orders</a:t>
            </a:r>
          </a:p>
        </p:txBody>
      </p:sp>
      <p:sp>
        <p:nvSpPr>
          <p:cNvPr id="3" name="TextBox 2">
            <a:extLst>
              <a:ext uri="{FF2B5EF4-FFF2-40B4-BE49-F238E27FC236}">
                <a16:creationId xmlns:a16="http://schemas.microsoft.com/office/drawing/2014/main" id="{6A9EBC07-E89A-480E-0B63-1C54B7A50807}"/>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4" name="TextBox 3">
            <a:extLst>
              <a:ext uri="{FF2B5EF4-FFF2-40B4-BE49-F238E27FC236}">
                <a16:creationId xmlns:a16="http://schemas.microsoft.com/office/drawing/2014/main" id="{0AF1ADBB-F79D-BADA-AC9D-C2A8B61D7835}"/>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6" name="Slide Number Placeholder 5">
            <a:extLst>
              <a:ext uri="{FF2B5EF4-FFF2-40B4-BE49-F238E27FC236}">
                <a16:creationId xmlns:a16="http://schemas.microsoft.com/office/drawing/2014/main" id="{62CE6CB1-45A9-C8FE-81D0-492E8B4ED968}"/>
              </a:ext>
            </a:extLst>
          </p:cNvPr>
          <p:cNvSpPr>
            <a:spLocks noGrp="1"/>
          </p:cNvSpPr>
          <p:nvPr>
            <p:ph type="sldNum" sz="quarter" idx="12"/>
          </p:nvPr>
        </p:nvSpPr>
        <p:spPr/>
        <p:txBody>
          <a:bodyPr/>
          <a:lstStyle/>
          <a:p>
            <a:fld id="{DFDF98CC-160E-494C-8C3C-8CDC5FA257DE}" type="slidenum">
              <a:rPr lang="en-US" smtClean="0"/>
              <a:t>1</a:t>
            </a:fld>
            <a:endParaRPr lang="en-US" dirty="0"/>
          </a:p>
        </p:txBody>
      </p:sp>
      <p:pic>
        <p:nvPicPr>
          <p:cNvPr id="5" name="Online Media 4" descr="Intro to #InvestmentVehicles - 3 Tips for beginners!">
            <a:hlinkClick r:id="" action="ppaction://media"/>
            <a:extLst>
              <a:ext uri="{FF2B5EF4-FFF2-40B4-BE49-F238E27FC236}">
                <a16:creationId xmlns:a16="http://schemas.microsoft.com/office/drawing/2014/main" id="{6C6C6F6F-B12F-C268-E547-A32F57B31D72}"/>
              </a:ext>
            </a:extLst>
          </p:cNvPr>
          <p:cNvPicPr>
            <a:picLocks noRot="1" noChangeAspect="1"/>
          </p:cNvPicPr>
          <p:nvPr>
            <a:videoFile r:link="rId1"/>
          </p:nvPr>
        </p:nvPicPr>
        <p:blipFill>
          <a:blip r:embed="rId3"/>
          <a:stretch>
            <a:fillRect/>
          </a:stretch>
        </p:blipFill>
        <p:spPr>
          <a:xfrm>
            <a:off x="3290483" y="2420027"/>
            <a:ext cx="5611034" cy="3170234"/>
          </a:xfrm>
          <a:prstGeom prst="rect">
            <a:avLst/>
          </a:prstGeom>
        </p:spPr>
      </p:pic>
    </p:spTree>
    <p:extLst>
      <p:ext uri="{BB962C8B-B14F-4D97-AF65-F5344CB8AC3E}">
        <p14:creationId xmlns:p14="http://schemas.microsoft.com/office/powerpoint/2010/main" val="1508753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A526E-FCB9-B63F-80F9-3B789FA8E9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86A13C-2672-34F8-B57C-D79A9F3363A4}"/>
              </a:ext>
            </a:extLst>
          </p:cNvPr>
          <p:cNvSpPr>
            <a:spLocks noGrp="1"/>
          </p:cNvSpPr>
          <p:nvPr>
            <p:ph type="ctrTitle"/>
          </p:nvPr>
        </p:nvSpPr>
        <p:spPr>
          <a:xfrm>
            <a:off x="517870" y="1160463"/>
            <a:ext cx="11150966" cy="668337"/>
          </a:xfrm>
        </p:spPr>
        <p:txBody>
          <a:bodyPr/>
          <a:lstStyle/>
          <a:p>
            <a:r>
              <a:rPr lang="en-CA" dirty="0"/>
              <a:t>Considerations for market &amp; limit orders</a:t>
            </a:r>
            <a:endParaRPr lang="en-US" dirty="0"/>
          </a:p>
        </p:txBody>
      </p:sp>
      <p:sp>
        <p:nvSpPr>
          <p:cNvPr id="4" name="Slide Number Placeholder 3">
            <a:extLst>
              <a:ext uri="{FF2B5EF4-FFF2-40B4-BE49-F238E27FC236}">
                <a16:creationId xmlns:a16="http://schemas.microsoft.com/office/drawing/2014/main" id="{016C387C-2547-3527-92AD-91A93C07A5D7}"/>
              </a:ext>
            </a:extLst>
          </p:cNvPr>
          <p:cNvSpPr>
            <a:spLocks noGrp="1"/>
          </p:cNvSpPr>
          <p:nvPr>
            <p:ph type="sldNum" sz="quarter" idx="12"/>
          </p:nvPr>
        </p:nvSpPr>
        <p:spPr/>
        <p:txBody>
          <a:bodyPr/>
          <a:lstStyle/>
          <a:p>
            <a:fld id="{DFDF98CC-160E-494C-8C3C-8CDC5FA257DE}" type="slidenum">
              <a:rPr lang="en-US" smtClean="0"/>
              <a:t>10</a:t>
            </a:fld>
            <a:endParaRPr lang="en-US" dirty="0"/>
          </a:p>
        </p:txBody>
      </p:sp>
      <p:sp>
        <p:nvSpPr>
          <p:cNvPr id="3" name="TextBox 2">
            <a:extLst>
              <a:ext uri="{FF2B5EF4-FFF2-40B4-BE49-F238E27FC236}">
                <a16:creationId xmlns:a16="http://schemas.microsoft.com/office/drawing/2014/main" id="{F77895D7-409A-ECAA-C7F0-32064AEB7489}"/>
              </a:ext>
            </a:extLst>
          </p:cNvPr>
          <p:cNvSpPr txBox="1"/>
          <p:nvPr/>
        </p:nvSpPr>
        <p:spPr>
          <a:xfrm>
            <a:off x="517870" y="2232888"/>
            <a:ext cx="6510727" cy="2246769"/>
          </a:xfrm>
          <a:prstGeom prst="rect">
            <a:avLst/>
          </a:prstGeom>
          <a:noFill/>
        </p:spPr>
        <p:txBody>
          <a:bodyPr wrap="square">
            <a:spAutoFit/>
          </a:bodyPr>
          <a:lstStyle/>
          <a:p>
            <a:pPr marL="342900" lvl="0" indent="-342900">
              <a:spcBef>
                <a:spcPts val="360"/>
              </a:spcBef>
              <a:buClr>
                <a:srgbClr val="A2AAAD"/>
              </a:buClr>
              <a:buSzPts val="1800"/>
              <a:buChar char="•"/>
            </a:pPr>
            <a:r>
              <a:rPr lang="en-CA" sz="2600" dirty="0">
                <a:latin typeface="Century Gothic" panose="020B0502020202020204" pitchFamily="34" charset="0"/>
              </a:rPr>
              <a:t>Broker fees</a:t>
            </a:r>
          </a:p>
          <a:p>
            <a:pPr marL="342900" lvl="0" indent="-342900">
              <a:spcBef>
                <a:spcPts val="360"/>
              </a:spcBef>
              <a:buClr>
                <a:srgbClr val="A2AAAD"/>
              </a:buClr>
              <a:buSzPts val="1800"/>
              <a:buChar char="•"/>
            </a:pPr>
            <a:r>
              <a:rPr lang="en-CA" sz="2600" dirty="0">
                <a:latin typeface="Century Gothic" panose="020B0502020202020204" pitchFamily="34" charset="0"/>
              </a:rPr>
              <a:t>Bid-ask spread affects final cost</a:t>
            </a:r>
          </a:p>
          <a:p>
            <a:pPr marL="342900" lvl="0" indent="-342900">
              <a:spcBef>
                <a:spcPts val="360"/>
              </a:spcBef>
              <a:buClr>
                <a:srgbClr val="A2AAAD"/>
              </a:buClr>
              <a:buSzPts val="1800"/>
              <a:buChar char="•"/>
            </a:pPr>
            <a:r>
              <a:rPr lang="en-CA" sz="2600" dirty="0">
                <a:latin typeface="Century Gothic" panose="020B0502020202020204" pitchFamily="34" charset="0"/>
              </a:rPr>
              <a:t>Order duration affects fees and execution</a:t>
            </a:r>
          </a:p>
          <a:p>
            <a:pPr lvl="0">
              <a:spcBef>
                <a:spcPts val="360"/>
              </a:spcBef>
              <a:buClr>
                <a:srgbClr val="A2AAAD"/>
              </a:buClr>
              <a:buSzPts val="1800"/>
            </a:pPr>
            <a:endParaRPr lang="en-CA" sz="2600" dirty="0">
              <a:latin typeface="Century Gothic" panose="020B0502020202020204" pitchFamily="34" charset="0"/>
            </a:endParaRPr>
          </a:p>
        </p:txBody>
      </p:sp>
      <p:pic>
        <p:nvPicPr>
          <p:cNvPr id="6" name="Google Shape;159;p30">
            <a:extLst>
              <a:ext uri="{FF2B5EF4-FFF2-40B4-BE49-F238E27FC236}">
                <a16:creationId xmlns:a16="http://schemas.microsoft.com/office/drawing/2014/main" id="{CF5D1CBD-220A-1F1D-5D9E-B427E04CE2B8}"/>
              </a:ext>
            </a:extLst>
          </p:cNvPr>
          <p:cNvPicPr preferRelativeResize="0"/>
          <p:nvPr/>
        </p:nvPicPr>
        <p:blipFill>
          <a:blip r:embed="rId2">
            <a:alphaModFix/>
          </a:blip>
          <a:stretch>
            <a:fillRect/>
          </a:stretch>
        </p:blipFill>
        <p:spPr>
          <a:xfrm>
            <a:off x="6521989" y="2090450"/>
            <a:ext cx="5670011" cy="3776228"/>
          </a:xfrm>
          <a:prstGeom prst="rect">
            <a:avLst/>
          </a:prstGeom>
          <a:noFill/>
          <a:ln>
            <a:noFill/>
          </a:ln>
        </p:spPr>
      </p:pic>
    </p:spTree>
    <p:extLst>
      <p:ext uri="{BB962C8B-B14F-4D97-AF65-F5344CB8AC3E}">
        <p14:creationId xmlns:p14="http://schemas.microsoft.com/office/powerpoint/2010/main" val="3444532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F8267-1B6A-5B82-B7D1-01F65177CA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A2F642-E29A-CBCA-B117-4CFB52ED4EA5}"/>
              </a:ext>
            </a:extLst>
          </p:cNvPr>
          <p:cNvSpPr>
            <a:spLocks noGrp="1"/>
          </p:cNvSpPr>
          <p:nvPr>
            <p:ph type="ctrTitle"/>
          </p:nvPr>
        </p:nvSpPr>
        <p:spPr>
          <a:xfrm>
            <a:off x="517870" y="1160463"/>
            <a:ext cx="11150966" cy="668337"/>
          </a:xfrm>
        </p:spPr>
        <p:txBody>
          <a:bodyPr/>
          <a:lstStyle/>
          <a:p>
            <a:r>
              <a:rPr lang="en-CA" dirty="0"/>
              <a:t>Stop orders (stop loss)</a:t>
            </a:r>
            <a:endParaRPr lang="en-US" dirty="0"/>
          </a:p>
        </p:txBody>
      </p:sp>
      <p:sp>
        <p:nvSpPr>
          <p:cNvPr id="4" name="Slide Number Placeholder 3">
            <a:extLst>
              <a:ext uri="{FF2B5EF4-FFF2-40B4-BE49-F238E27FC236}">
                <a16:creationId xmlns:a16="http://schemas.microsoft.com/office/drawing/2014/main" id="{7F0E5F18-C57A-824C-2A29-D21297A04B12}"/>
              </a:ext>
            </a:extLst>
          </p:cNvPr>
          <p:cNvSpPr>
            <a:spLocks noGrp="1"/>
          </p:cNvSpPr>
          <p:nvPr>
            <p:ph type="sldNum" sz="quarter" idx="12"/>
          </p:nvPr>
        </p:nvSpPr>
        <p:spPr/>
        <p:txBody>
          <a:bodyPr/>
          <a:lstStyle/>
          <a:p>
            <a:fld id="{DFDF98CC-160E-494C-8C3C-8CDC5FA257DE}" type="slidenum">
              <a:rPr lang="en-US" smtClean="0"/>
              <a:t>11</a:t>
            </a:fld>
            <a:endParaRPr lang="en-US" dirty="0"/>
          </a:p>
        </p:txBody>
      </p:sp>
      <p:sp>
        <p:nvSpPr>
          <p:cNvPr id="3" name="TextBox 2">
            <a:extLst>
              <a:ext uri="{FF2B5EF4-FFF2-40B4-BE49-F238E27FC236}">
                <a16:creationId xmlns:a16="http://schemas.microsoft.com/office/drawing/2014/main" id="{41B34A0B-5E25-9022-9EBF-11283D4B00FB}"/>
              </a:ext>
            </a:extLst>
          </p:cNvPr>
          <p:cNvSpPr txBox="1"/>
          <p:nvPr/>
        </p:nvSpPr>
        <p:spPr>
          <a:xfrm>
            <a:off x="517871" y="2232888"/>
            <a:ext cx="5589899" cy="3046988"/>
          </a:xfrm>
          <a:prstGeom prst="rect">
            <a:avLst/>
          </a:prstGeom>
          <a:noFill/>
        </p:spPr>
        <p:txBody>
          <a:bodyPr wrap="square">
            <a:spAutoFit/>
          </a:bodyPr>
          <a:lstStyle/>
          <a:p>
            <a:pPr marL="342900" lvl="0" indent="-342900">
              <a:spcBef>
                <a:spcPts val="360"/>
              </a:spcBef>
              <a:buClr>
                <a:srgbClr val="A2AAAD"/>
              </a:buClr>
              <a:buSzPts val="1800"/>
              <a:buChar char="•"/>
            </a:pPr>
            <a:r>
              <a:rPr lang="en-CA" sz="2600" dirty="0">
                <a:latin typeface="Century Gothic" panose="020B0502020202020204" pitchFamily="34" charset="0"/>
              </a:rPr>
              <a:t>Turns into market order once stop price reached</a:t>
            </a:r>
          </a:p>
          <a:p>
            <a:pPr marL="342900" lvl="0" indent="-342900">
              <a:spcBef>
                <a:spcPts val="360"/>
              </a:spcBef>
              <a:buClr>
                <a:srgbClr val="A2AAAD"/>
              </a:buClr>
              <a:buSzPts val="1800"/>
              <a:buChar char="•"/>
            </a:pPr>
            <a:r>
              <a:rPr lang="en-CA" sz="2600" dirty="0">
                <a:latin typeface="Century Gothic" panose="020B0502020202020204" pitchFamily="34" charset="0"/>
              </a:rPr>
              <a:t>Used to limit losses or protect profits</a:t>
            </a:r>
          </a:p>
          <a:p>
            <a:pPr marL="342900" lvl="0" indent="-342900">
              <a:spcBef>
                <a:spcPts val="360"/>
              </a:spcBef>
              <a:buClr>
                <a:srgbClr val="A2AAAD"/>
              </a:buClr>
              <a:buSzPts val="1800"/>
              <a:buChar char="•"/>
            </a:pPr>
            <a:r>
              <a:rPr lang="en-CA" sz="2600" dirty="0">
                <a:latin typeface="Century Gothic" panose="020B0502020202020204" pitchFamily="34" charset="0"/>
              </a:rPr>
              <a:t>Example: Sell Kicks Unlimited if price falls to $45</a:t>
            </a:r>
          </a:p>
          <a:p>
            <a:pPr lvl="0">
              <a:spcBef>
                <a:spcPts val="360"/>
              </a:spcBef>
              <a:buClr>
                <a:srgbClr val="A2AAAD"/>
              </a:buClr>
              <a:buSzPts val="1800"/>
            </a:pPr>
            <a:endParaRPr lang="en-CA" sz="2600" dirty="0">
              <a:latin typeface="Century Gothic" panose="020B0502020202020204" pitchFamily="34" charset="0"/>
            </a:endParaRPr>
          </a:p>
        </p:txBody>
      </p:sp>
      <p:pic>
        <p:nvPicPr>
          <p:cNvPr id="6" name="Google Shape;178;p33">
            <a:extLst>
              <a:ext uri="{FF2B5EF4-FFF2-40B4-BE49-F238E27FC236}">
                <a16:creationId xmlns:a16="http://schemas.microsoft.com/office/drawing/2014/main" id="{AE845CBB-CF51-D7AF-D813-FF0268BB0E20}"/>
              </a:ext>
            </a:extLst>
          </p:cNvPr>
          <p:cNvPicPr preferRelativeResize="0"/>
          <p:nvPr/>
        </p:nvPicPr>
        <p:blipFill>
          <a:blip r:embed="rId2">
            <a:alphaModFix/>
          </a:blip>
          <a:stretch>
            <a:fillRect/>
          </a:stretch>
        </p:blipFill>
        <p:spPr>
          <a:xfrm>
            <a:off x="6545846" y="2323960"/>
            <a:ext cx="5646154" cy="3373577"/>
          </a:xfrm>
          <a:prstGeom prst="rect">
            <a:avLst/>
          </a:prstGeom>
          <a:noFill/>
          <a:ln>
            <a:noFill/>
          </a:ln>
        </p:spPr>
      </p:pic>
    </p:spTree>
    <p:extLst>
      <p:ext uri="{BB962C8B-B14F-4D97-AF65-F5344CB8AC3E}">
        <p14:creationId xmlns:p14="http://schemas.microsoft.com/office/powerpoint/2010/main" val="2181472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31482-04C7-3983-A535-272D4675B6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3F6B52-52C0-19C2-0A43-67729E328632}"/>
              </a:ext>
            </a:extLst>
          </p:cNvPr>
          <p:cNvSpPr>
            <a:spLocks noGrp="1"/>
          </p:cNvSpPr>
          <p:nvPr>
            <p:ph type="ctrTitle"/>
          </p:nvPr>
        </p:nvSpPr>
        <p:spPr>
          <a:xfrm>
            <a:off x="517870" y="1160463"/>
            <a:ext cx="11150966" cy="668337"/>
          </a:xfrm>
        </p:spPr>
        <p:txBody>
          <a:bodyPr/>
          <a:lstStyle/>
          <a:p>
            <a:r>
              <a:rPr lang="en-CA" dirty="0"/>
              <a:t>Stop limit orders</a:t>
            </a:r>
            <a:endParaRPr lang="en-US" dirty="0"/>
          </a:p>
        </p:txBody>
      </p:sp>
      <p:sp>
        <p:nvSpPr>
          <p:cNvPr id="4" name="Slide Number Placeholder 3">
            <a:extLst>
              <a:ext uri="{FF2B5EF4-FFF2-40B4-BE49-F238E27FC236}">
                <a16:creationId xmlns:a16="http://schemas.microsoft.com/office/drawing/2014/main" id="{C6D364E3-62B1-FF4C-05EB-3B71B2EC1C9D}"/>
              </a:ext>
            </a:extLst>
          </p:cNvPr>
          <p:cNvSpPr>
            <a:spLocks noGrp="1"/>
          </p:cNvSpPr>
          <p:nvPr>
            <p:ph type="sldNum" sz="quarter" idx="12"/>
          </p:nvPr>
        </p:nvSpPr>
        <p:spPr/>
        <p:txBody>
          <a:bodyPr/>
          <a:lstStyle/>
          <a:p>
            <a:fld id="{DFDF98CC-160E-494C-8C3C-8CDC5FA257DE}" type="slidenum">
              <a:rPr lang="en-US" smtClean="0"/>
              <a:t>12</a:t>
            </a:fld>
            <a:endParaRPr lang="en-US" dirty="0"/>
          </a:p>
        </p:txBody>
      </p:sp>
      <p:sp>
        <p:nvSpPr>
          <p:cNvPr id="3" name="TextBox 2">
            <a:extLst>
              <a:ext uri="{FF2B5EF4-FFF2-40B4-BE49-F238E27FC236}">
                <a16:creationId xmlns:a16="http://schemas.microsoft.com/office/drawing/2014/main" id="{80C3184C-D757-E9F8-C2E0-0E5D9021FFD2}"/>
              </a:ext>
            </a:extLst>
          </p:cNvPr>
          <p:cNvSpPr txBox="1"/>
          <p:nvPr/>
        </p:nvSpPr>
        <p:spPr>
          <a:xfrm>
            <a:off x="517870" y="2086972"/>
            <a:ext cx="6401914" cy="3744615"/>
          </a:xfrm>
          <a:prstGeom prst="rect">
            <a:avLst/>
          </a:prstGeom>
          <a:noFill/>
        </p:spPr>
        <p:txBody>
          <a:bodyPr wrap="square">
            <a:spAutoFit/>
          </a:bodyPr>
          <a:lstStyle/>
          <a:p>
            <a:pPr marL="457200" lvl="0" indent="-457200">
              <a:spcBef>
                <a:spcPts val="360"/>
              </a:spcBef>
              <a:buClr>
                <a:srgbClr val="A2AAAD"/>
              </a:buClr>
              <a:buFont typeface="Arial" panose="020B0604020202020204" pitchFamily="34" charset="0"/>
              <a:buChar char="•"/>
            </a:pPr>
            <a:r>
              <a:rPr lang="en-CA" sz="2800" dirty="0">
                <a:latin typeface="Century Gothic" panose="020B0502020202020204" pitchFamily="34" charset="0"/>
              </a:rPr>
              <a:t>Combination: stop triggers a </a:t>
            </a:r>
            <a:br>
              <a:rPr lang="en-CA" sz="2800" dirty="0">
                <a:latin typeface="Century Gothic" panose="020B0502020202020204" pitchFamily="34" charset="0"/>
              </a:rPr>
            </a:br>
            <a:r>
              <a:rPr lang="en-CA" sz="2800" dirty="0">
                <a:latin typeface="Century Gothic" panose="020B0502020202020204" pitchFamily="34" charset="0"/>
              </a:rPr>
              <a:t>limit order</a:t>
            </a:r>
          </a:p>
          <a:p>
            <a:pPr marL="457200" lvl="0" indent="-457200">
              <a:spcBef>
                <a:spcPts val="360"/>
              </a:spcBef>
              <a:buClr>
                <a:srgbClr val="A2AAAD"/>
              </a:buClr>
              <a:buFont typeface="Arial" panose="020B0604020202020204" pitchFamily="34" charset="0"/>
              <a:buChar char="•"/>
            </a:pPr>
            <a:r>
              <a:rPr lang="en-CA" sz="2800" dirty="0">
                <a:latin typeface="Century Gothic" panose="020B0502020202020204" pitchFamily="34" charset="0"/>
              </a:rPr>
              <a:t>Two prices: stop price and limit price</a:t>
            </a:r>
          </a:p>
          <a:p>
            <a:pPr marL="457200" lvl="0" indent="-457200">
              <a:spcBef>
                <a:spcPts val="360"/>
              </a:spcBef>
              <a:buClr>
                <a:srgbClr val="A2AAAD"/>
              </a:buClr>
              <a:buFont typeface="Arial" panose="020B0604020202020204" pitchFamily="34" charset="0"/>
              <a:buChar char="•"/>
            </a:pPr>
            <a:r>
              <a:rPr lang="en-CA" sz="2800" dirty="0">
                <a:latin typeface="Century Gothic" panose="020B0502020202020204" pitchFamily="34" charset="0"/>
              </a:rPr>
              <a:t>Only sells at limit price or better after stop triggered</a:t>
            </a:r>
          </a:p>
          <a:p>
            <a:pPr marL="457200" lvl="0" indent="-457200">
              <a:spcBef>
                <a:spcPts val="360"/>
              </a:spcBef>
              <a:buClr>
                <a:srgbClr val="A2AAAD"/>
              </a:buClr>
              <a:buFont typeface="Arial" panose="020B0604020202020204" pitchFamily="34" charset="0"/>
              <a:buChar char="•"/>
            </a:pPr>
            <a:r>
              <a:rPr lang="en-CA" sz="2800" dirty="0">
                <a:latin typeface="Century Gothic" panose="020B0502020202020204" pitchFamily="34" charset="0"/>
              </a:rPr>
              <a:t>Example: Stop at $45, limit at $44</a:t>
            </a:r>
          </a:p>
          <a:p>
            <a:pPr marL="457200" lvl="0" indent="-457200">
              <a:spcBef>
                <a:spcPts val="360"/>
              </a:spcBef>
              <a:buClr>
                <a:srgbClr val="A2AAAD"/>
              </a:buClr>
              <a:buFont typeface="Arial" panose="020B0604020202020204" pitchFamily="34" charset="0"/>
              <a:buChar char="•"/>
            </a:pPr>
            <a:endParaRPr lang="en-CA" sz="2800" dirty="0">
              <a:latin typeface="Century Gothic" panose="020B0502020202020204" pitchFamily="34" charset="0"/>
            </a:endParaRPr>
          </a:p>
        </p:txBody>
      </p:sp>
      <p:pic>
        <p:nvPicPr>
          <p:cNvPr id="6" name="Google Shape;198;p36">
            <a:extLst>
              <a:ext uri="{FF2B5EF4-FFF2-40B4-BE49-F238E27FC236}">
                <a16:creationId xmlns:a16="http://schemas.microsoft.com/office/drawing/2014/main" id="{9EFAD60E-48E7-7EE1-1093-4BDACC7E5EA4}"/>
              </a:ext>
            </a:extLst>
          </p:cNvPr>
          <p:cNvPicPr preferRelativeResize="0"/>
          <p:nvPr/>
        </p:nvPicPr>
        <p:blipFill>
          <a:blip r:embed="rId2">
            <a:alphaModFix/>
          </a:blip>
          <a:stretch>
            <a:fillRect/>
          </a:stretch>
        </p:blipFill>
        <p:spPr>
          <a:xfrm>
            <a:off x="7685903" y="1325490"/>
            <a:ext cx="4506097" cy="4506097"/>
          </a:xfrm>
          <a:prstGeom prst="rect">
            <a:avLst/>
          </a:prstGeom>
          <a:noFill/>
          <a:ln>
            <a:noFill/>
          </a:ln>
        </p:spPr>
      </p:pic>
    </p:spTree>
    <p:extLst>
      <p:ext uri="{BB962C8B-B14F-4D97-AF65-F5344CB8AC3E}">
        <p14:creationId xmlns:p14="http://schemas.microsoft.com/office/powerpoint/2010/main" val="379935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FE41F-6E29-77C8-CEE5-5EB2AA5D1924}"/>
              </a:ext>
            </a:extLst>
          </p:cNvPr>
          <p:cNvSpPr>
            <a:spLocks noGrp="1"/>
          </p:cNvSpPr>
          <p:nvPr>
            <p:ph type="ctrTitle"/>
          </p:nvPr>
        </p:nvSpPr>
        <p:spPr/>
        <p:txBody>
          <a:bodyPr/>
          <a:lstStyle/>
          <a:p>
            <a:r>
              <a:rPr lang="en-US" dirty="0"/>
              <a:t>Trailing stop orders</a:t>
            </a:r>
          </a:p>
        </p:txBody>
      </p:sp>
      <p:sp>
        <p:nvSpPr>
          <p:cNvPr id="3" name="Subtitle 2">
            <a:extLst>
              <a:ext uri="{FF2B5EF4-FFF2-40B4-BE49-F238E27FC236}">
                <a16:creationId xmlns:a16="http://schemas.microsoft.com/office/drawing/2014/main" id="{3C3C152B-D75D-51C6-94CB-D269543E21E6}"/>
              </a:ext>
            </a:extLst>
          </p:cNvPr>
          <p:cNvSpPr>
            <a:spLocks noGrp="1"/>
          </p:cNvSpPr>
          <p:nvPr>
            <p:ph type="subTitle" idx="1"/>
          </p:nvPr>
        </p:nvSpPr>
        <p:spPr>
          <a:xfrm>
            <a:off x="517870" y="1991844"/>
            <a:ext cx="5895287" cy="4029786"/>
          </a:xfrm>
        </p:spPr>
        <p:txBody>
          <a:bodyPr>
            <a:normAutofit/>
          </a:bodyPr>
          <a:lstStyle/>
          <a:p>
            <a:r>
              <a:rPr lang="en-US" dirty="0"/>
              <a:t>Stop price trails market price by fixed $ or %</a:t>
            </a:r>
          </a:p>
          <a:p>
            <a:r>
              <a:rPr lang="en-US" dirty="0"/>
              <a:t>Adjusts as stock price moves</a:t>
            </a:r>
          </a:p>
          <a:p>
            <a:r>
              <a:rPr lang="en-US" dirty="0"/>
              <a:t>Locks in profit, sells if price falls by trail amount</a:t>
            </a:r>
          </a:p>
          <a:p>
            <a:r>
              <a:rPr lang="en-US" dirty="0"/>
              <a:t>Example: $2 trail; stock rises $50→$55, stop moves $48→$53, sells if drops to $53</a:t>
            </a:r>
          </a:p>
          <a:p>
            <a:endParaRPr lang="en-US" dirty="0"/>
          </a:p>
          <a:p>
            <a:endParaRPr lang="en-US" dirty="0"/>
          </a:p>
        </p:txBody>
      </p:sp>
      <p:sp>
        <p:nvSpPr>
          <p:cNvPr id="4" name="Slide Number Placeholder 3">
            <a:extLst>
              <a:ext uri="{FF2B5EF4-FFF2-40B4-BE49-F238E27FC236}">
                <a16:creationId xmlns:a16="http://schemas.microsoft.com/office/drawing/2014/main" id="{BA191E5C-631F-6401-50D3-B7096ACE9FA3}"/>
              </a:ext>
            </a:extLst>
          </p:cNvPr>
          <p:cNvSpPr>
            <a:spLocks noGrp="1"/>
          </p:cNvSpPr>
          <p:nvPr>
            <p:ph type="sldNum" sz="quarter" idx="12"/>
          </p:nvPr>
        </p:nvSpPr>
        <p:spPr/>
        <p:txBody>
          <a:bodyPr/>
          <a:lstStyle/>
          <a:p>
            <a:fld id="{DFDF98CC-160E-494C-8C3C-8CDC5FA257DE}" type="slidenum">
              <a:rPr lang="en-US" smtClean="0"/>
              <a:t>13</a:t>
            </a:fld>
            <a:endParaRPr lang="en-US" dirty="0"/>
          </a:p>
        </p:txBody>
      </p:sp>
      <p:pic>
        <p:nvPicPr>
          <p:cNvPr id="5" name="Google Shape;217;p39">
            <a:extLst>
              <a:ext uri="{FF2B5EF4-FFF2-40B4-BE49-F238E27FC236}">
                <a16:creationId xmlns:a16="http://schemas.microsoft.com/office/drawing/2014/main" id="{0A54C1F4-28C8-90B6-164D-52AE870DDAD6}"/>
              </a:ext>
            </a:extLst>
          </p:cNvPr>
          <p:cNvPicPr preferRelativeResize="0"/>
          <p:nvPr/>
        </p:nvPicPr>
        <p:blipFill>
          <a:blip r:embed="rId2">
            <a:alphaModFix/>
          </a:blip>
          <a:stretch>
            <a:fillRect/>
          </a:stretch>
        </p:blipFill>
        <p:spPr>
          <a:xfrm>
            <a:off x="6604157" y="1991844"/>
            <a:ext cx="5069973" cy="2796935"/>
          </a:xfrm>
          <a:prstGeom prst="rect">
            <a:avLst/>
          </a:prstGeom>
          <a:noFill/>
          <a:ln>
            <a:noFill/>
          </a:ln>
        </p:spPr>
      </p:pic>
    </p:spTree>
    <p:extLst>
      <p:ext uri="{BB962C8B-B14F-4D97-AF65-F5344CB8AC3E}">
        <p14:creationId xmlns:p14="http://schemas.microsoft.com/office/powerpoint/2010/main" val="256546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100D7-F87F-3764-BA63-0BD8AD7BB5DA}"/>
              </a:ext>
            </a:extLst>
          </p:cNvPr>
          <p:cNvSpPr>
            <a:spLocks noGrp="1"/>
          </p:cNvSpPr>
          <p:nvPr>
            <p:ph type="ctrTitle"/>
          </p:nvPr>
        </p:nvSpPr>
        <p:spPr/>
        <p:txBody>
          <a:bodyPr/>
          <a:lstStyle/>
          <a:p>
            <a:r>
              <a:rPr lang="en-US" dirty="0"/>
              <a:t>Summary</a:t>
            </a:r>
          </a:p>
        </p:txBody>
      </p:sp>
      <p:sp>
        <p:nvSpPr>
          <p:cNvPr id="4" name="Slide Number Placeholder 3">
            <a:extLst>
              <a:ext uri="{FF2B5EF4-FFF2-40B4-BE49-F238E27FC236}">
                <a16:creationId xmlns:a16="http://schemas.microsoft.com/office/drawing/2014/main" id="{DB2697E0-7F79-3179-AC6A-4EBBF7B55279}"/>
              </a:ext>
            </a:extLst>
          </p:cNvPr>
          <p:cNvSpPr>
            <a:spLocks noGrp="1"/>
          </p:cNvSpPr>
          <p:nvPr>
            <p:ph type="sldNum" sz="quarter" idx="12"/>
          </p:nvPr>
        </p:nvSpPr>
        <p:spPr/>
        <p:txBody>
          <a:bodyPr/>
          <a:lstStyle/>
          <a:p>
            <a:fld id="{DFDF98CC-160E-494C-8C3C-8CDC5FA257DE}" type="slidenum">
              <a:rPr lang="en-US" smtClean="0"/>
              <a:t>14</a:t>
            </a:fld>
            <a:endParaRPr lang="en-US" dirty="0"/>
          </a:p>
        </p:txBody>
      </p:sp>
      <p:graphicFrame>
        <p:nvGraphicFramePr>
          <p:cNvPr id="5" name="Google Shape;223;p40">
            <a:extLst>
              <a:ext uri="{FF2B5EF4-FFF2-40B4-BE49-F238E27FC236}">
                <a16:creationId xmlns:a16="http://schemas.microsoft.com/office/drawing/2014/main" id="{AF63EDB1-75AA-6C4D-9D47-CB035297868A}"/>
              </a:ext>
            </a:extLst>
          </p:cNvPr>
          <p:cNvGraphicFramePr/>
          <p:nvPr>
            <p:extLst>
              <p:ext uri="{D42A27DB-BD31-4B8C-83A1-F6EECF244321}">
                <p14:modId xmlns:p14="http://schemas.microsoft.com/office/powerpoint/2010/main" val="3517861070"/>
              </p:ext>
            </p:extLst>
          </p:nvPr>
        </p:nvGraphicFramePr>
        <p:xfrm>
          <a:off x="516903" y="1940011"/>
          <a:ext cx="11158193" cy="2558922"/>
        </p:xfrm>
        <a:graphic>
          <a:graphicData uri="http://schemas.openxmlformats.org/drawingml/2006/table">
            <a:tbl>
              <a:tblPr firstRow="1" bandRow="1">
                <a:noFill/>
              </a:tblPr>
              <a:tblGrid>
                <a:gridCol w="2349910">
                  <a:extLst>
                    <a:ext uri="{9D8B030D-6E8A-4147-A177-3AD203B41FA5}">
                      <a16:colId xmlns:a16="http://schemas.microsoft.com/office/drawing/2014/main" val="20000"/>
                    </a:ext>
                  </a:extLst>
                </a:gridCol>
                <a:gridCol w="4085006">
                  <a:extLst>
                    <a:ext uri="{9D8B030D-6E8A-4147-A177-3AD203B41FA5}">
                      <a16:colId xmlns:a16="http://schemas.microsoft.com/office/drawing/2014/main" val="20001"/>
                    </a:ext>
                  </a:extLst>
                </a:gridCol>
                <a:gridCol w="4723277">
                  <a:extLst>
                    <a:ext uri="{9D8B030D-6E8A-4147-A177-3AD203B41FA5}">
                      <a16:colId xmlns:a16="http://schemas.microsoft.com/office/drawing/2014/main" val="20002"/>
                    </a:ext>
                  </a:extLst>
                </a:gridCol>
              </a:tblGrid>
              <a:tr h="408846">
                <a:tc>
                  <a:txBody>
                    <a:bodyPr/>
                    <a:lstStyle/>
                    <a:p>
                      <a:pPr marL="0" marR="0" lvl="0" indent="0" algn="l" rtl="0">
                        <a:spcBef>
                          <a:spcPts val="0"/>
                        </a:spcBef>
                        <a:spcAft>
                          <a:spcPts val="0"/>
                        </a:spcAft>
                        <a:buNone/>
                      </a:pPr>
                      <a:r>
                        <a:rPr lang="en" sz="2000" b="1" u="none" strike="noStrike" cap="none" dirty="0">
                          <a:solidFill>
                            <a:schemeClr val="dk1"/>
                          </a:solidFill>
                          <a:latin typeface="Century Gothic" panose="020B0502020202020204" pitchFamily="34" charset="0"/>
                          <a:ea typeface="Calibri"/>
                          <a:cs typeface="Calibri"/>
                          <a:sym typeface="Calibri"/>
                        </a:rPr>
                        <a:t>Order type</a:t>
                      </a:r>
                      <a:endParaRPr sz="2000" b="1" dirty="0">
                        <a:latin typeface="Century Gothic" panose="020B0502020202020204" pitchFamily="34" charset="0"/>
                      </a:endParaRPr>
                    </a:p>
                  </a:txBody>
                  <a:tcPr marL="91450" marR="91450" marT="34300" marB="34300">
                    <a:lnL w="12700" cmpd="sng">
                      <a:noFill/>
                      <a:prstDash val="solid"/>
                    </a:lnL>
                    <a:lnR w="12700" cap="flat" cmpd="sng" algn="ctr">
                      <a:solidFill>
                        <a:schemeClr val="bg1"/>
                      </a:solidFill>
                      <a:prstDash val="solid"/>
                      <a:round/>
                      <a:headEnd type="none" w="med" len="med"/>
                      <a:tailEnd type="none" w="med" len="med"/>
                    </a:lnR>
                    <a:lnT w="12700" cmpd="sng">
                      <a:noFill/>
                      <a:prstDash val="soli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ABD4A"/>
                    </a:solidFill>
                  </a:tcPr>
                </a:tc>
                <a:tc>
                  <a:txBody>
                    <a:bodyPr/>
                    <a:lstStyle/>
                    <a:p>
                      <a:pPr marL="0" marR="0" lvl="0" indent="0" algn="l" rtl="0">
                        <a:spcBef>
                          <a:spcPts val="0"/>
                        </a:spcBef>
                        <a:spcAft>
                          <a:spcPts val="0"/>
                        </a:spcAft>
                        <a:buNone/>
                      </a:pPr>
                      <a:r>
                        <a:rPr lang="en" sz="2000" b="1" dirty="0">
                          <a:solidFill>
                            <a:schemeClr val="dk1"/>
                          </a:solidFill>
                          <a:latin typeface="Century Gothic" panose="020B0502020202020204" pitchFamily="34" charset="0"/>
                          <a:ea typeface="Calibri"/>
                          <a:cs typeface="Calibri"/>
                          <a:sym typeface="Calibri"/>
                        </a:rPr>
                        <a:t>Key feature</a:t>
                      </a:r>
                      <a:endParaRPr sz="2000" b="1" dirty="0">
                        <a:latin typeface="Century Gothic" panose="020B0502020202020204" pitchFamily="34" charset="0"/>
                      </a:endParaRPr>
                    </a:p>
                  </a:txBody>
                  <a:tcPr marL="91450" marR="91450" marT="34300" marB="343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prstDash val="soli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ABD4A"/>
                    </a:solidFill>
                  </a:tcPr>
                </a:tc>
                <a:tc>
                  <a:txBody>
                    <a:bodyPr/>
                    <a:lstStyle/>
                    <a:p>
                      <a:pPr marL="0" marR="0" lvl="0" indent="0" algn="l" rtl="0">
                        <a:spcBef>
                          <a:spcPts val="0"/>
                        </a:spcBef>
                        <a:spcAft>
                          <a:spcPts val="0"/>
                        </a:spcAft>
                        <a:buNone/>
                      </a:pPr>
                      <a:r>
                        <a:rPr lang="en" sz="2000" b="1" dirty="0">
                          <a:solidFill>
                            <a:schemeClr val="dk1"/>
                          </a:solidFill>
                          <a:latin typeface="Century Gothic" panose="020B0502020202020204" pitchFamily="34" charset="0"/>
                          <a:ea typeface="Calibri"/>
                          <a:cs typeface="Calibri"/>
                          <a:sym typeface="Calibri"/>
                        </a:rPr>
                        <a:t>Example (Kicks Unlimited)</a:t>
                      </a:r>
                      <a:endParaRPr sz="2000" b="1" dirty="0">
                        <a:latin typeface="Century Gothic" panose="020B0502020202020204" pitchFamily="34" charset="0"/>
                      </a:endParaRPr>
                    </a:p>
                  </a:txBody>
                  <a:tcPr marL="91450" marR="91450" marT="34300" marB="34300">
                    <a:lnL w="12700" cap="flat" cmpd="sng" algn="ctr">
                      <a:solidFill>
                        <a:schemeClr val="bg1"/>
                      </a:solidFill>
                      <a:prstDash val="solid"/>
                      <a:round/>
                      <a:headEnd type="none" w="med" len="med"/>
                      <a:tailEnd type="none" w="med" len="med"/>
                    </a:lnL>
                    <a:lnR w="12700" cmpd="sng">
                      <a:noFill/>
                      <a:prstDash val="solid"/>
                    </a:lnR>
                    <a:lnT w="12700" cmpd="sng">
                      <a:noFill/>
                      <a:prstDash val="soli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ABD4A"/>
                    </a:solidFill>
                  </a:tcPr>
                </a:tc>
                <a:extLst>
                  <a:ext uri="{0D108BD9-81ED-4DB2-BD59-A6C34878D82A}">
                    <a16:rowId xmlns:a16="http://schemas.microsoft.com/office/drawing/2014/main" val="10000"/>
                  </a:ext>
                </a:extLst>
              </a:tr>
              <a:tr h="420129">
                <a:tc>
                  <a:txBody>
                    <a:bodyPr/>
                    <a:lstStyle/>
                    <a:p>
                      <a:pPr marL="0" marR="0" lvl="0" indent="0" algn="l" rtl="0">
                        <a:spcBef>
                          <a:spcPts val="0"/>
                        </a:spcBef>
                        <a:spcAft>
                          <a:spcPts val="0"/>
                        </a:spcAft>
                        <a:buNone/>
                      </a:pPr>
                      <a:r>
                        <a:rPr lang="en" sz="2000" dirty="0">
                          <a:solidFill>
                            <a:schemeClr val="dk1"/>
                          </a:solidFill>
                          <a:latin typeface="Century Gothic" panose="020B0502020202020204" pitchFamily="34" charset="0"/>
                          <a:ea typeface="Calibri"/>
                          <a:cs typeface="Calibri"/>
                          <a:sym typeface="Calibri"/>
                        </a:rPr>
                        <a:t>Market</a:t>
                      </a:r>
                      <a:endParaRPr sz="2000" dirty="0">
                        <a:latin typeface="Century Gothic" panose="020B0502020202020204" pitchFamily="34" charset="0"/>
                      </a:endParaRPr>
                    </a:p>
                  </a:txBody>
                  <a:tcPr marL="91450" marR="91450" marT="34300" marB="3430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a:txBody>
                    <a:bodyPr/>
                    <a:lstStyle/>
                    <a:p>
                      <a:pPr marL="0" marR="0" lvl="0" indent="0" algn="l" rtl="0">
                        <a:spcBef>
                          <a:spcPts val="0"/>
                        </a:spcBef>
                        <a:spcAft>
                          <a:spcPts val="0"/>
                        </a:spcAft>
                        <a:buNone/>
                      </a:pPr>
                      <a:r>
                        <a:rPr lang="en" sz="2000" dirty="0">
                          <a:solidFill>
                            <a:schemeClr val="dk1"/>
                          </a:solidFill>
                          <a:latin typeface="Century Gothic" panose="020B0502020202020204" pitchFamily="34" charset="0"/>
                          <a:ea typeface="Calibri"/>
                          <a:cs typeface="Calibri"/>
                          <a:sym typeface="Calibri"/>
                        </a:rPr>
                        <a:t>Immediate execution</a:t>
                      </a:r>
                      <a:endParaRPr sz="2000" dirty="0">
                        <a:latin typeface="Century Gothic" panose="020B0502020202020204" pitchFamily="34" charset="0"/>
                      </a:endParaRPr>
                    </a:p>
                  </a:txBody>
                  <a:tcPr marL="91450" marR="91450" marT="34300" marB="34300">
                    <a:lnT w="12700" cap="flat" cmpd="sng" algn="ctr">
                      <a:solidFill>
                        <a:schemeClr val="bg1"/>
                      </a:solidFill>
                      <a:prstDash val="solid"/>
                      <a:round/>
                      <a:headEnd type="none" w="med" len="med"/>
                      <a:tailEnd type="none" w="med" len="med"/>
                    </a:lnT>
                  </a:tcPr>
                </a:tc>
                <a:tc>
                  <a:txBody>
                    <a:bodyPr/>
                    <a:lstStyle/>
                    <a:p>
                      <a:pPr marL="0" marR="0" lvl="0" indent="0" algn="l" rtl="0">
                        <a:spcBef>
                          <a:spcPts val="0"/>
                        </a:spcBef>
                        <a:spcAft>
                          <a:spcPts val="0"/>
                        </a:spcAft>
                        <a:buNone/>
                      </a:pPr>
                      <a:r>
                        <a:rPr lang="en" sz="2000" dirty="0">
                          <a:solidFill>
                            <a:schemeClr val="dk1"/>
                          </a:solidFill>
                          <a:latin typeface="Century Gothic" panose="020B0502020202020204" pitchFamily="34" charset="0"/>
                          <a:ea typeface="Calibri"/>
                          <a:cs typeface="Calibri"/>
                          <a:sym typeface="Calibri"/>
                        </a:rPr>
                        <a:t>Buy at $50 market price</a:t>
                      </a:r>
                      <a:endParaRPr sz="2000" dirty="0">
                        <a:latin typeface="Century Gothic" panose="020B0502020202020204" pitchFamily="34" charset="0"/>
                      </a:endParaRPr>
                    </a:p>
                  </a:txBody>
                  <a:tcPr marL="91450" marR="91450" marT="34300" marB="34300">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420130">
                <a:tc>
                  <a:txBody>
                    <a:bodyPr/>
                    <a:lstStyle/>
                    <a:p>
                      <a:pPr marL="0" marR="0" lvl="0" indent="0" algn="l" rtl="0">
                        <a:spcBef>
                          <a:spcPts val="0"/>
                        </a:spcBef>
                        <a:spcAft>
                          <a:spcPts val="0"/>
                        </a:spcAft>
                        <a:buNone/>
                      </a:pPr>
                      <a:r>
                        <a:rPr lang="en" sz="2000">
                          <a:solidFill>
                            <a:schemeClr val="dk1"/>
                          </a:solidFill>
                          <a:latin typeface="Century Gothic" panose="020B0502020202020204" pitchFamily="34" charset="0"/>
                          <a:ea typeface="Calibri"/>
                          <a:cs typeface="Calibri"/>
                          <a:sym typeface="Calibri"/>
                        </a:rPr>
                        <a:t>Limit</a:t>
                      </a:r>
                      <a:endParaRPr sz="2000">
                        <a:latin typeface="Century Gothic" panose="020B0502020202020204" pitchFamily="34" charset="0"/>
                      </a:endParaRPr>
                    </a:p>
                  </a:txBody>
                  <a:tcPr marL="91450" marR="91450" marT="34300" marB="34300">
                    <a:lnL w="12700" cap="flat" cmpd="sng" algn="ctr">
                      <a:solidFill>
                        <a:schemeClr val="bg1"/>
                      </a:solidFill>
                      <a:prstDash val="solid"/>
                      <a:round/>
                      <a:headEnd type="none" w="med" len="med"/>
                      <a:tailEnd type="none" w="med" len="med"/>
                    </a:lnL>
                  </a:tcPr>
                </a:tc>
                <a:tc>
                  <a:txBody>
                    <a:bodyPr/>
                    <a:lstStyle/>
                    <a:p>
                      <a:pPr marL="0" marR="0" lvl="0" indent="0" algn="l" rtl="0">
                        <a:spcBef>
                          <a:spcPts val="0"/>
                        </a:spcBef>
                        <a:spcAft>
                          <a:spcPts val="0"/>
                        </a:spcAft>
                        <a:buNone/>
                      </a:pPr>
                      <a:r>
                        <a:rPr lang="en" sz="2000" dirty="0">
                          <a:solidFill>
                            <a:schemeClr val="dk1"/>
                          </a:solidFill>
                          <a:latin typeface="Century Gothic" panose="020B0502020202020204" pitchFamily="34" charset="0"/>
                          <a:ea typeface="Calibri"/>
                          <a:cs typeface="Calibri"/>
                          <a:sym typeface="Calibri"/>
                        </a:rPr>
                        <a:t>Price control</a:t>
                      </a:r>
                      <a:endParaRPr sz="2000" dirty="0">
                        <a:latin typeface="Century Gothic" panose="020B0502020202020204" pitchFamily="34" charset="0"/>
                      </a:endParaRPr>
                    </a:p>
                  </a:txBody>
                  <a:tcPr marL="91450" marR="91450" marT="34300" marB="34300"/>
                </a:tc>
                <a:tc>
                  <a:txBody>
                    <a:bodyPr/>
                    <a:lstStyle/>
                    <a:p>
                      <a:pPr marL="0" marR="0" lvl="0" indent="0" algn="l" rtl="0">
                        <a:spcBef>
                          <a:spcPts val="0"/>
                        </a:spcBef>
                        <a:spcAft>
                          <a:spcPts val="0"/>
                        </a:spcAft>
                        <a:buNone/>
                      </a:pPr>
                      <a:r>
                        <a:rPr lang="en" sz="2000" dirty="0">
                          <a:solidFill>
                            <a:schemeClr val="dk1"/>
                          </a:solidFill>
                          <a:latin typeface="Century Gothic" panose="020B0502020202020204" pitchFamily="34" charset="0"/>
                          <a:ea typeface="Calibri"/>
                          <a:cs typeface="Calibri"/>
                          <a:sym typeface="Calibri"/>
                        </a:rPr>
                        <a:t>Buy only if ≤ $45</a:t>
                      </a:r>
                      <a:endParaRPr sz="2000" dirty="0">
                        <a:latin typeface="Century Gothic" panose="020B0502020202020204" pitchFamily="34" charset="0"/>
                      </a:endParaRPr>
                    </a:p>
                  </a:txBody>
                  <a:tcPr marL="91450" marR="91450" marT="34300" marB="34300">
                    <a:lnR w="1270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10002"/>
                  </a:ext>
                </a:extLst>
              </a:tr>
              <a:tr h="432487">
                <a:tc>
                  <a:txBody>
                    <a:bodyPr/>
                    <a:lstStyle/>
                    <a:p>
                      <a:pPr marL="0" marR="0" lvl="0" indent="0" algn="l" rtl="0">
                        <a:spcBef>
                          <a:spcPts val="0"/>
                        </a:spcBef>
                        <a:spcAft>
                          <a:spcPts val="0"/>
                        </a:spcAft>
                        <a:buNone/>
                      </a:pPr>
                      <a:r>
                        <a:rPr lang="en" sz="2000">
                          <a:solidFill>
                            <a:schemeClr val="dk1"/>
                          </a:solidFill>
                          <a:latin typeface="Century Gothic" panose="020B0502020202020204" pitchFamily="34" charset="0"/>
                          <a:ea typeface="Calibri"/>
                          <a:cs typeface="Calibri"/>
                          <a:sym typeface="Calibri"/>
                        </a:rPr>
                        <a:t>Stop</a:t>
                      </a:r>
                      <a:endParaRPr sz="2000">
                        <a:latin typeface="Century Gothic" panose="020B0502020202020204" pitchFamily="34" charset="0"/>
                      </a:endParaRPr>
                    </a:p>
                  </a:txBody>
                  <a:tcPr marL="91450" marR="91450" marT="34300" marB="34300">
                    <a:lnL w="12700" cap="flat" cmpd="sng" algn="ctr">
                      <a:solidFill>
                        <a:schemeClr val="bg1"/>
                      </a:solidFill>
                      <a:prstDash val="solid"/>
                      <a:round/>
                      <a:headEnd type="none" w="med" len="med"/>
                      <a:tailEnd type="none" w="med" len="med"/>
                    </a:lnL>
                  </a:tcPr>
                </a:tc>
                <a:tc>
                  <a:txBody>
                    <a:bodyPr/>
                    <a:lstStyle/>
                    <a:p>
                      <a:pPr marL="0" marR="0" lvl="0" indent="0" algn="l" rtl="0">
                        <a:spcBef>
                          <a:spcPts val="0"/>
                        </a:spcBef>
                        <a:spcAft>
                          <a:spcPts val="0"/>
                        </a:spcAft>
                        <a:buNone/>
                      </a:pPr>
                      <a:r>
                        <a:rPr lang="en" sz="2000" dirty="0">
                          <a:solidFill>
                            <a:schemeClr val="dk1"/>
                          </a:solidFill>
                          <a:latin typeface="Century Gothic" panose="020B0502020202020204" pitchFamily="34" charset="0"/>
                          <a:ea typeface="Calibri"/>
                          <a:cs typeface="Calibri"/>
                          <a:sym typeface="Calibri"/>
                        </a:rPr>
                        <a:t>Protect loss</a:t>
                      </a:r>
                      <a:endParaRPr sz="2000" dirty="0">
                        <a:latin typeface="Century Gothic" panose="020B0502020202020204" pitchFamily="34" charset="0"/>
                      </a:endParaRPr>
                    </a:p>
                  </a:txBody>
                  <a:tcPr marL="91450" marR="91450" marT="34300" marB="34300"/>
                </a:tc>
                <a:tc>
                  <a:txBody>
                    <a:bodyPr/>
                    <a:lstStyle/>
                    <a:p>
                      <a:pPr marL="0" marR="0" lvl="0" indent="0" algn="l" rtl="0">
                        <a:spcBef>
                          <a:spcPts val="0"/>
                        </a:spcBef>
                        <a:spcAft>
                          <a:spcPts val="0"/>
                        </a:spcAft>
                        <a:buNone/>
                      </a:pPr>
                      <a:r>
                        <a:rPr lang="en" sz="2000" dirty="0">
                          <a:solidFill>
                            <a:schemeClr val="dk1"/>
                          </a:solidFill>
                          <a:latin typeface="Century Gothic" panose="020B0502020202020204" pitchFamily="34" charset="0"/>
                          <a:ea typeface="Calibri"/>
                          <a:cs typeface="Calibri"/>
                          <a:sym typeface="Calibri"/>
                        </a:rPr>
                        <a:t>Sell if drops to $45</a:t>
                      </a:r>
                      <a:endParaRPr sz="2000" dirty="0">
                        <a:latin typeface="Century Gothic" panose="020B0502020202020204" pitchFamily="34" charset="0"/>
                      </a:endParaRPr>
                    </a:p>
                  </a:txBody>
                  <a:tcPr marL="91450" marR="91450" marT="34300" marB="34300">
                    <a:lnR w="1270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10003"/>
                  </a:ext>
                </a:extLst>
              </a:tr>
              <a:tr h="457200">
                <a:tc>
                  <a:txBody>
                    <a:bodyPr/>
                    <a:lstStyle/>
                    <a:p>
                      <a:pPr marL="0" marR="0" lvl="0" indent="0" algn="l" rtl="0">
                        <a:spcBef>
                          <a:spcPts val="0"/>
                        </a:spcBef>
                        <a:spcAft>
                          <a:spcPts val="0"/>
                        </a:spcAft>
                        <a:buNone/>
                      </a:pPr>
                      <a:r>
                        <a:rPr lang="en" sz="2000" dirty="0">
                          <a:solidFill>
                            <a:schemeClr val="dk1"/>
                          </a:solidFill>
                          <a:latin typeface="Century Gothic" panose="020B0502020202020204" pitchFamily="34" charset="0"/>
                          <a:ea typeface="Calibri"/>
                          <a:cs typeface="Calibri"/>
                          <a:sym typeface="Calibri"/>
                        </a:rPr>
                        <a:t>Stop Limit</a:t>
                      </a:r>
                      <a:endParaRPr sz="2000" dirty="0">
                        <a:latin typeface="Century Gothic" panose="020B0502020202020204" pitchFamily="34" charset="0"/>
                      </a:endParaRPr>
                    </a:p>
                  </a:txBody>
                  <a:tcPr marL="91450" marR="91450" marT="34300" marB="34300">
                    <a:lnL w="12700" cap="flat" cmpd="sng" algn="ctr">
                      <a:solidFill>
                        <a:schemeClr val="bg1"/>
                      </a:solidFill>
                      <a:prstDash val="solid"/>
                      <a:round/>
                      <a:headEnd type="none" w="med" len="med"/>
                      <a:tailEnd type="none" w="med" len="med"/>
                    </a:lnL>
                  </a:tcPr>
                </a:tc>
                <a:tc>
                  <a:txBody>
                    <a:bodyPr/>
                    <a:lstStyle/>
                    <a:p>
                      <a:pPr marL="0" marR="0" lvl="0" indent="0" algn="l" rtl="0">
                        <a:spcBef>
                          <a:spcPts val="0"/>
                        </a:spcBef>
                        <a:spcAft>
                          <a:spcPts val="0"/>
                        </a:spcAft>
                        <a:buNone/>
                      </a:pPr>
                      <a:r>
                        <a:rPr lang="en" sz="2000" dirty="0">
                          <a:solidFill>
                            <a:schemeClr val="dk1"/>
                          </a:solidFill>
                          <a:latin typeface="Century Gothic" panose="020B0502020202020204" pitchFamily="34" charset="0"/>
                          <a:ea typeface="Calibri"/>
                          <a:cs typeface="Calibri"/>
                          <a:sym typeface="Calibri"/>
                        </a:rPr>
                        <a:t>Stop and limit price</a:t>
                      </a:r>
                      <a:endParaRPr sz="2000" dirty="0">
                        <a:latin typeface="Century Gothic" panose="020B0502020202020204" pitchFamily="34" charset="0"/>
                      </a:endParaRPr>
                    </a:p>
                  </a:txBody>
                  <a:tcPr marL="91450" marR="91450" marT="34300" marB="34300"/>
                </a:tc>
                <a:tc>
                  <a:txBody>
                    <a:bodyPr/>
                    <a:lstStyle/>
                    <a:p>
                      <a:pPr marL="0" marR="0" lvl="0" indent="0" algn="l" rtl="0">
                        <a:spcBef>
                          <a:spcPts val="0"/>
                        </a:spcBef>
                        <a:spcAft>
                          <a:spcPts val="0"/>
                        </a:spcAft>
                        <a:buNone/>
                      </a:pPr>
                      <a:r>
                        <a:rPr lang="en" sz="2000" dirty="0">
                          <a:solidFill>
                            <a:schemeClr val="dk1"/>
                          </a:solidFill>
                          <a:latin typeface="Century Gothic" panose="020B0502020202020204" pitchFamily="34" charset="0"/>
                          <a:ea typeface="Calibri"/>
                          <a:cs typeface="Calibri"/>
                          <a:sym typeface="Calibri"/>
                        </a:rPr>
                        <a:t>Sell if hits $45, at ≥ $44</a:t>
                      </a:r>
                      <a:endParaRPr sz="2000" dirty="0">
                        <a:latin typeface="Century Gothic" panose="020B0502020202020204" pitchFamily="34" charset="0"/>
                      </a:endParaRPr>
                    </a:p>
                  </a:txBody>
                  <a:tcPr marL="91450" marR="91450" marT="34300" marB="34300">
                    <a:lnR w="1270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10004"/>
                  </a:ext>
                </a:extLst>
              </a:tr>
              <a:tr h="420130">
                <a:tc>
                  <a:txBody>
                    <a:bodyPr/>
                    <a:lstStyle/>
                    <a:p>
                      <a:pPr marL="0" marR="0" lvl="0" indent="0" algn="l" rtl="0">
                        <a:spcBef>
                          <a:spcPts val="0"/>
                        </a:spcBef>
                        <a:spcAft>
                          <a:spcPts val="0"/>
                        </a:spcAft>
                        <a:buNone/>
                      </a:pPr>
                      <a:r>
                        <a:rPr lang="en" sz="2000" dirty="0">
                          <a:solidFill>
                            <a:schemeClr val="dk1"/>
                          </a:solidFill>
                          <a:latin typeface="Century Gothic" panose="020B0502020202020204" pitchFamily="34" charset="0"/>
                          <a:ea typeface="Calibri"/>
                          <a:cs typeface="Calibri"/>
                          <a:sym typeface="Calibri"/>
                        </a:rPr>
                        <a:t>Trailing</a:t>
                      </a:r>
                      <a:endParaRPr sz="2000" dirty="0">
                        <a:latin typeface="Century Gothic" panose="020B0502020202020204" pitchFamily="34" charset="0"/>
                      </a:endParaRPr>
                    </a:p>
                  </a:txBody>
                  <a:tcPr marL="91450" marR="91450" marT="34300" marB="34300">
                    <a:lnL w="12700" cap="flat" cmpd="sng" algn="ctr">
                      <a:solidFill>
                        <a:schemeClr val="bg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lvl="0" indent="0" algn="l" rtl="0">
                        <a:spcBef>
                          <a:spcPts val="0"/>
                        </a:spcBef>
                        <a:spcAft>
                          <a:spcPts val="0"/>
                        </a:spcAft>
                        <a:buNone/>
                      </a:pPr>
                      <a:r>
                        <a:rPr lang="en" sz="2000" dirty="0">
                          <a:solidFill>
                            <a:schemeClr val="dk1"/>
                          </a:solidFill>
                          <a:latin typeface="Century Gothic" panose="020B0502020202020204" pitchFamily="34" charset="0"/>
                          <a:ea typeface="Calibri"/>
                          <a:cs typeface="Calibri"/>
                          <a:sym typeface="Calibri"/>
                        </a:rPr>
                        <a:t>Adjustable stop</a:t>
                      </a:r>
                      <a:endParaRPr sz="2000" dirty="0">
                        <a:latin typeface="Century Gothic" panose="020B0502020202020204" pitchFamily="34" charset="0"/>
                      </a:endParaRPr>
                    </a:p>
                  </a:txBody>
                  <a:tcPr marL="91450" marR="91450" marT="34300" marB="34300">
                    <a:lnB w="12700" cap="flat" cmpd="sng" algn="ctr">
                      <a:solidFill>
                        <a:schemeClr val="tx1"/>
                      </a:solidFill>
                      <a:prstDash val="solid"/>
                      <a:round/>
                      <a:headEnd type="none" w="med" len="med"/>
                      <a:tailEnd type="none" w="med" len="med"/>
                    </a:lnB>
                  </a:tcPr>
                </a:tc>
                <a:tc>
                  <a:txBody>
                    <a:bodyPr/>
                    <a:lstStyle/>
                    <a:p>
                      <a:pPr marL="0" marR="0" lvl="0" indent="0" algn="l" rtl="0">
                        <a:spcBef>
                          <a:spcPts val="0"/>
                        </a:spcBef>
                        <a:spcAft>
                          <a:spcPts val="0"/>
                        </a:spcAft>
                        <a:buNone/>
                      </a:pPr>
                      <a:r>
                        <a:rPr lang="en" sz="2000" dirty="0">
                          <a:solidFill>
                            <a:schemeClr val="dk1"/>
                          </a:solidFill>
                          <a:latin typeface="Century Gothic" panose="020B0502020202020204" pitchFamily="34" charset="0"/>
                          <a:ea typeface="Calibri"/>
                          <a:cs typeface="Calibri"/>
                          <a:sym typeface="Calibri"/>
                        </a:rPr>
                        <a:t>Sell if drops $2 from high</a:t>
                      </a:r>
                      <a:endParaRPr sz="2000" dirty="0">
                        <a:latin typeface="Century Gothic" panose="020B0502020202020204" pitchFamily="34" charset="0"/>
                      </a:endParaRPr>
                    </a:p>
                  </a:txBody>
                  <a:tcPr marL="91450" marR="91450" marT="34300" marB="34300">
                    <a:lnR w="12700" cap="flat" cmpd="sng" algn="ctr">
                      <a:solidFill>
                        <a:schemeClr val="bg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148811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2987C-685F-0021-130F-937220C28C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BFF740-F772-9B4A-6588-7FE32216E60E}"/>
              </a:ext>
            </a:extLst>
          </p:cNvPr>
          <p:cNvSpPr>
            <a:spLocks noGrp="1"/>
          </p:cNvSpPr>
          <p:nvPr>
            <p:ph type="ctrTitle"/>
          </p:nvPr>
        </p:nvSpPr>
        <p:spPr>
          <a:xfrm>
            <a:off x="517870" y="1160463"/>
            <a:ext cx="11150966" cy="668337"/>
          </a:xfrm>
        </p:spPr>
        <p:txBody>
          <a:bodyPr/>
          <a:lstStyle/>
          <a:p>
            <a:r>
              <a:rPr lang="en-CA" dirty="0"/>
              <a:t>Final thoughts</a:t>
            </a:r>
            <a:endParaRPr lang="en-US" dirty="0"/>
          </a:p>
        </p:txBody>
      </p:sp>
      <p:sp>
        <p:nvSpPr>
          <p:cNvPr id="4" name="Slide Number Placeholder 3">
            <a:extLst>
              <a:ext uri="{FF2B5EF4-FFF2-40B4-BE49-F238E27FC236}">
                <a16:creationId xmlns:a16="http://schemas.microsoft.com/office/drawing/2014/main" id="{8C6B69D5-993A-52DD-3F57-6470C1CDCD17}"/>
              </a:ext>
            </a:extLst>
          </p:cNvPr>
          <p:cNvSpPr>
            <a:spLocks noGrp="1"/>
          </p:cNvSpPr>
          <p:nvPr>
            <p:ph type="sldNum" sz="quarter" idx="12"/>
          </p:nvPr>
        </p:nvSpPr>
        <p:spPr/>
        <p:txBody>
          <a:bodyPr/>
          <a:lstStyle/>
          <a:p>
            <a:fld id="{DFDF98CC-160E-494C-8C3C-8CDC5FA257DE}" type="slidenum">
              <a:rPr lang="en-US" smtClean="0"/>
              <a:t>15</a:t>
            </a:fld>
            <a:endParaRPr lang="en-US" dirty="0"/>
          </a:p>
        </p:txBody>
      </p:sp>
      <p:sp>
        <p:nvSpPr>
          <p:cNvPr id="3" name="TextBox 2">
            <a:extLst>
              <a:ext uri="{FF2B5EF4-FFF2-40B4-BE49-F238E27FC236}">
                <a16:creationId xmlns:a16="http://schemas.microsoft.com/office/drawing/2014/main" id="{E7FC4D5A-E66E-2743-930F-2A391B9CDF59}"/>
              </a:ext>
            </a:extLst>
          </p:cNvPr>
          <p:cNvSpPr txBox="1"/>
          <p:nvPr/>
        </p:nvSpPr>
        <p:spPr>
          <a:xfrm>
            <a:off x="517870" y="2086972"/>
            <a:ext cx="6401914" cy="1867178"/>
          </a:xfrm>
          <a:prstGeom prst="rect">
            <a:avLst/>
          </a:prstGeom>
          <a:noFill/>
        </p:spPr>
        <p:txBody>
          <a:bodyPr wrap="square">
            <a:spAutoFit/>
          </a:bodyPr>
          <a:lstStyle/>
          <a:p>
            <a:pPr marL="457200" lvl="0" indent="-457200">
              <a:spcBef>
                <a:spcPts val="360"/>
              </a:spcBef>
              <a:buClr>
                <a:srgbClr val="A2AAAD"/>
              </a:buClr>
              <a:buFont typeface="Arial" panose="020B0604020202020204" pitchFamily="34" charset="0"/>
              <a:buChar char="•"/>
            </a:pPr>
            <a:r>
              <a:rPr lang="en-CA" sz="2800" dirty="0">
                <a:latin typeface="Century Gothic" panose="020B0502020202020204" pitchFamily="34" charset="0"/>
              </a:rPr>
              <a:t>Knowing order types helps DIY investors</a:t>
            </a:r>
          </a:p>
          <a:p>
            <a:pPr marL="457200" lvl="0" indent="-457200">
              <a:spcBef>
                <a:spcPts val="360"/>
              </a:spcBef>
              <a:buClr>
                <a:srgbClr val="A2AAAD"/>
              </a:buClr>
              <a:buFont typeface="Arial" panose="020B0604020202020204" pitchFamily="34" charset="0"/>
              <a:buChar char="•"/>
            </a:pPr>
            <a:r>
              <a:rPr lang="en-CA" sz="2800" dirty="0">
                <a:latin typeface="Century Gothic" panose="020B0502020202020204" pitchFamily="34" charset="0"/>
              </a:rPr>
              <a:t>Choose orders based on goals and risk tolerance</a:t>
            </a:r>
          </a:p>
        </p:txBody>
      </p:sp>
      <p:pic>
        <p:nvPicPr>
          <p:cNvPr id="5" name="Google Shape;373;p65">
            <a:extLst>
              <a:ext uri="{FF2B5EF4-FFF2-40B4-BE49-F238E27FC236}">
                <a16:creationId xmlns:a16="http://schemas.microsoft.com/office/drawing/2014/main" id="{74F431E5-1ABD-9341-31CF-2A70801CC3A8}"/>
              </a:ext>
            </a:extLst>
          </p:cNvPr>
          <p:cNvPicPr preferRelativeResize="0"/>
          <p:nvPr/>
        </p:nvPicPr>
        <p:blipFill>
          <a:blip r:embed="rId2">
            <a:alphaModFix/>
          </a:blip>
          <a:stretch>
            <a:fillRect/>
          </a:stretch>
        </p:blipFill>
        <p:spPr>
          <a:xfrm>
            <a:off x="7664399" y="2086972"/>
            <a:ext cx="4527601" cy="3017664"/>
          </a:xfrm>
          <a:prstGeom prst="rect">
            <a:avLst/>
          </a:prstGeom>
          <a:noFill/>
          <a:ln>
            <a:noFill/>
          </a:ln>
        </p:spPr>
      </p:pic>
    </p:spTree>
    <p:extLst>
      <p:ext uri="{BB962C8B-B14F-4D97-AF65-F5344CB8AC3E}">
        <p14:creationId xmlns:p14="http://schemas.microsoft.com/office/powerpoint/2010/main" val="1208789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ED906-17B4-3B73-6A11-20F1D8EE3AE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F19EC3-2337-CC78-6E52-F3005679B43B}"/>
              </a:ext>
            </a:extLst>
          </p:cNvPr>
          <p:cNvSpPr>
            <a:spLocks noGrp="1"/>
          </p:cNvSpPr>
          <p:nvPr>
            <p:ph type="sldNum" sz="quarter" idx="12"/>
          </p:nvPr>
        </p:nvSpPr>
        <p:spPr/>
        <p:txBody>
          <a:bodyPr/>
          <a:lstStyle/>
          <a:p>
            <a:fld id="{DFDF98CC-160E-494C-8C3C-8CDC5FA257DE}" type="slidenum">
              <a:rPr lang="en-US" smtClean="0"/>
              <a:t>16</a:t>
            </a:fld>
            <a:endParaRPr lang="en-US" dirty="0"/>
          </a:p>
        </p:txBody>
      </p:sp>
      <p:sp>
        <p:nvSpPr>
          <p:cNvPr id="3" name="TextBox 2">
            <a:extLst>
              <a:ext uri="{FF2B5EF4-FFF2-40B4-BE49-F238E27FC236}">
                <a16:creationId xmlns:a16="http://schemas.microsoft.com/office/drawing/2014/main" id="{6682EBF0-68A6-92CE-2950-95D72976C290}"/>
              </a:ext>
            </a:extLst>
          </p:cNvPr>
          <p:cNvSpPr txBox="1"/>
          <p:nvPr/>
        </p:nvSpPr>
        <p:spPr>
          <a:xfrm>
            <a:off x="516902" y="2644170"/>
            <a:ext cx="11158193" cy="861774"/>
          </a:xfrm>
          <a:prstGeom prst="rect">
            <a:avLst/>
          </a:prstGeom>
          <a:noFill/>
        </p:spPr>
        <p:txBody>
          <a:bodyPr wrap="square">
            <a:spAutoFit/>
          </a:bodyPr>
          <a:lstStyle/>
          <a:p>
            <a:r>
              <a:rPr lang="en-CA" sz="5000" b="1" dirty="0">
                <a:solidFill>
                  <a:srgbClr val="205885"/>
                </a:solidFill>
                <a:latin typeface="Century Gothic" panose="020B0502020202020204" pitchFamily="34" charset="0"/>
              </a:rPr>
              <a:t>Stock market game!</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4294452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49335-718E-EB38-8FB3-70B6F79D0F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1AF90-BFBC-357A-B634-8B506AD46DA9}"/>
              </a:ext>
            </a:extLst>
          </p:cNvPr>
          <p:cNvSpPr>
            <a:spLocks noGrp="1"/>
          </p:cNvSpPr>
          <p:nvPr>
            <p:ph type="ctrTitle"/>
          </p:nvPr>
        </p:nvSpPr>
        <p:spPr>
          <a:xfrm>
            <a:off x="517870" y="1160463"/>
            <a:ext cx="11072767" cy="668337"/>
          </a:xfrm>
        </p:spPr>
        <p:txBody>
          <a:bodyPr/>
          <a:lstStyle/>
          <a:p>
            <a:r>
              <a:rPr lang="en-CA" dirty="0"/>
              <a:t>Game overview</a:t>
            </a:r>
            <a:br>
              <a:rPr lang="en-CA" dirty="0"/>
            </a:br>
            <a:br>
              <a:rPr lang="en-CA" dirty="0"/>
            </a:br>
            <a:br>
              <a:rPr lang="en-CA" dirty="0"/>
            </a:br>
            <a:endParaRPr lang="en-CA" dirty="0"/>
          </a:p>
        </p:txBody>
      </p:sp>
      <p:sp>
        <p:nvSpPr>
          <p:cNvPr id="3" name="Subtitle 2">
            <a:extLst>
              <a:ext uri="{FF2B5EF4-FFF2-40B4-BE49-F238E27FC236}">
                <a16:creationId xmlns:a16="http://schemas.microsoft.com/office/drawing/2014/main" id="{8B1C8D97-0B8C-10C4-0108-8B9161171615}"/>
              </a:ext>
            </a:extLst>
          </p:cNvPr>
          <p:cNvSpPr>
            <a:spLocks noGrp="1"/>
          </p:cNvSpPr>
          <p:nvPr>
            <p:ph type="subTitle" idx="1"/>
          </p:nvPr>
        </p:nvSpPr>
        <p:spPr>
          <a:xfrm>
            <a:off x="399278" y="2051223"/>
            <a:ext cx="11309949" cy="2977978"/>
          </a:xfrm>
        </p:spPr>
        <p:txBody>
          <a:bodyPr>
            <a:noAutofit/>
          </a:bodyPr>
          <a:lstStyle/>
          <a:p>
            <a:pPr marL="357188" indent="-341313">
              <a:spcBef>
                <a:spcPts val="0"/>
              </a:spcBef>
              <a:buSzPct val="100000"/>
            </a:pPr>
            <a:r>
              <a:rPr lang="en-CA" sz="2800" dirty="0">
                <a:solidFill>
                  <a:schemeClr val="dk1"/>
                </a:solidFill>
                <a:ea typeface="Calibri"/>
                <a:cs typeface="Calibri"/>
                <a:sym typeface="Calibri"/>
              </a:rPr>
              <a:t>Students act as investors in Kicks Unlimited.</a:t>
            </a:r>
            <a:endParaRPr lang="en-CA" sz="2800" dirty="0"/>
          </a:p>
          <a:p>
            <a:pPr marL="357188" indent="-341313">
              <a:spcBef>
                <a:spcPts val="640"/>
              </a:spcBef>
              <a:buSzPct val="100000"/>
            </a:pPr>
            <a:r>
              <a:rPr lang="en-CA" sz="2800" dirty="0">
                <a:solidFill>
                  <a:schemeClr val="dk1"/>
                </a:solidFill>
                <a:ea typeface="Calibri"/>
                <a:cs typeface="Calibri"/>
                <a:sym typeface="Calibri"/>
              </a:rPr>
              <a:t>They place buy/sell orders each round.</a:t>
            </a:r>
            <a:endParaRPr lang="en-CA" sz="2800" dirty="0"/>
          </a:p>
          <a:p>
            <a:pPr marL="357188" indent="-341313">
              <a:spcBef>
                <a:spcPts val="640"/>
              </a:spcBef>
              <a:buSzPct val="100000"/>
            </a:pPr>
            <a:r>
              <a:rPr lang="en-CA" sz="2800" dirty="0">
                <a:solidFill>
                  <a:schemeClr val="dk1"/>
                </a:solidFill>
                <a:ea typeface="Calibri"/>
                <a:cs typeface="Calibri"/>
                <a:sym typeface="Calibri"/>
              </a:rPr>
              <a:t>The market price changes based on a dice roll.</a:t>
            </a:r>
            <a:endParaRPr lang="en-CA" sz="2800" dirty="0"/>
          </a:p>
          <a:p>
            <a:pPr marL="357188" indent="-341313">
              <a:spcBef>
                <a:spcPts val="640"/>
              </a:spcBef>
              <a:spcAft>
                <a:spcPts val="1200"/>
              </a:spcAft>
              <a:buSzPct val="100000"/>
            </a:pPr>
            <a:r>
              <a:rPr lang="en-CA" sz="2800" dirty="0">
                <a:solidFill>
                  <a:schemeClr val="dk1"/>
                </a:solidFill>
                <a:ea typeface="Calibri"/>
                <a:cs typeface="Calibri"/>
                <a:sym typeface="Calibri"/>
              </a:rPr>
              <a:t>Students track their trades and see if their choices paid off!</a:t>
            </a:r>
            <a:endParaRPr lang="en-CA" sz="2800" dirty="0"/>
          </a:p>
        </p:txBody>
      </p:sp>
      <p:sp>
        <p:nvSpPr>
          <p:cNvPr id="4" name="Slide Number Placeholder 3">
            <a:extLst>
              <a:ext uri="{FF2B5EF4-FFF2-40B4-BE49-F238E27FC236}">
                <a16:creationId xmlns:a16="http://schemas.microsoft.com/office/drawing/2014/main" id="{33720451-2D90-6ADB-743E-5CB1187A11EE}"/>
              </a:ext>
            </a:extLst>
          </p:cNvPr>
          <p:cNvSpPr>
            <a:spLocks noGrp="1"/>
          </p:cNvSpPr>
          <p:nvPr>
            <p:ph type="sldNum" sz="quarter" idx="12"/>
          </p:nvPr>
        </p:nvSpPr>
        <p:spPr/>
        <p:txBody>
          <a:bodyPr/>
          <a:lstStyle/>
          <a:p>
            <a:fld id="{DFDF98CC-160E-494C-8C3C-8CDC5FA257DE}" type="slidenum">
              <a:rPr lang="en-US" smtClean="0"/>
              <a:t>17</a:t>
            </a:fld>
            <a:endParaRPr lang="en-US" dirty="0"/>
          </a:p>
        </p:txBody>
      </p:sp>
    </p:spTree>
    <p:extLst>
      <p:ext uri="{BB962C8B-B14F-4D97-AF65-F5344CB8AC3E}">
        <p14:creationId xmlns:p14="http://schemas.microsoft.com/office/powerpoint/2010/main" val="363373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A03E9-8263-29D4-CE61-5F2770DCE6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FA4DE5-E60F-FEDF-CB28-1BCA531F39B5}"/>
              </a:ext>
            </a:extLst>
          </p:cNvPr>
          <p:cNvSpPr>
            <a:spLocks noGrp="1"/>
          </p:cNvSpPr>
          <p:nvPr>
            <p:ph type="ctrTitle"/>
          </p:nvPr>
        </p:nvSpPr>
        <p:spPr>
          <a:xfrm>
            <a:off x="517870" y="1160463"/>
            <a:ext cx="11072767" cy="668337"/>
          </a:xfrm>
        </p:spPr>
        <p:txBody>
          <a:bodyPr/>
          <a:lstStyle/>
          <a:p>
            <a:r>
              <a:rPr lang="en-CA" dirty="0"/>
              <a:t>Game set-up</a:t>
            </a:r>
            <a:br>
              <a:rPr lang="en-CA" dirty="0"/>
            </a:br>
            <a:br>
              <a:rPr lang="en-CA" dirty="0"/>
            </a:br>
            <a:br>
              <a:rPr lang="en-CA" dirty="0"/>
            </a:br>
            <a:endParaRPr lang="en-CA" dirty="0"/>
          </a:p>
        </p:txBody>
      </p:sp>
      <p:sp>
        <p:nvSpPr>
          <p:cNvPr id="3" name="Subtitle 2">
            <a:extLst>
              <a:ext uri="{FF2B5EF4-FFF2-40B4-BE49-F238E27FC236}">
                <a16:creationId xmlns:a16="http://schemas.microsoft.com/office/drawing/2014/main" id="{4C6C519F-F379-1F7C-225C-629A9D69B245}"/>
              </a:ext>
            </a:extLst>
          </p:cNvPr>
          <p:cNvSpPr>
            <a:spLocks noGrp="1"/>
          </p:cNvSpPr>
          <p:nvPr>
            <p:ph type="subTitle" idx="1"/>
          </p:nvPr>
        </p:nvSpPr>
        <p:spPr>
          <a:xfrm>
            <a:off x="399278" y="2051223"/>
            <a:ext cx="11309949" cy="2977978"/>
          </a:xfrm>
        </p:spPr>
        <p:txBody>
          <a:bodyPr>
            <a:noAutofit/>
          </a:bodyPr>
          <a:lstStyle/>
          <a:p>
            <a:pPr marL="530225" indent="-514350">
              <a:spcBef>
                <a:spcPts val="0"/>
              </a:spcBef>
              <a:buClr>
                <a:schemeClr val="tx1"/>
              </a:buClr>
              <a:buSzPct val="100000"/>
              <a:buFont typeface="+mj-lt"/>
              <a:buAutoNum type="arabicPeriod"/>
            </a:pPr>
            <a:r>
              <a:rPr lang="en-CA" sz="2800" dirty="0">
                <a:solidFill>
                  <a:schemeClr val="dk1"/>
                </a:solidFill>
                <a:ea typeface="Calibri"/>
                <a:cs typeface="Calibri"/>
                <a:sym typeface="Calibri"/>
              </a:rPr>
              <a:t>Divide students into teams of four</a:t>
            </a:r>
          </a:p>
          <a:p>
            <a:pPr marL="530225" indent="-514350">
              <a:spcBef>
                <a:spcPts val="0"/>
              </a:spcBef>
              <a:buClr>
                <a:schemeClr val="tx1"/>
              </a:buClr>
              <a:buSzPct val="100000"/>
              <a:buFont typeface="+mj-lt"/>
              <a:buAutoNum type="arabicPeriod"/>
            </a:pPr>
            <a:r>
              <a:rPr lang="en-CA" sz="2800" dirty="0">
                <a:solidFill>
                  <a:schemeClr val="dk1"/>
                </a:solidFill>
                <a:ea typeface="Calibri"/>
                <a:cs typeface="Calibri"/>
                <a:sym typeface="Calibri"/>
              </a:rPr>
              <a:t>Each team starts with $500 and 0 shares</a:t>
            </a:r>
          </a:p>
          <a:p>
            <a:pPr marL="530225" indent="-514350">
              <a:spcBef>
                <a:spcPts val="0"/>
              </a:spcBef>
              <a:buClr>
                <a:schemeClr val="tx1"/>
              </a:buClr>
              <a:buSzPct val="100000"/>
              <a:buFont typeface="+mj-lt"/>
              <a:buAutoNum type="arabicPeriod"/>
            </a:pPr>
            <a:r>
              <a:rPr lang="en-CA" sz="2800" dirty="0">
                <a:solidFill>
                  <a:schemeClr val="dk1"/>
                </a:solidFill>
                <a:ea typeface="Calibri"/>
                <a:cs typeface="Calibri"/>
                <a:sym typeface="Calibri"/>
              </a:rPr>
              <a:t>Use a die to simulate market movement; each number represents a movement in the market</a:t>
            </a:r>
          </a:p>
          <a:p>
            <a:pPr marL="530225" indent="-514350">
              <a:spcBef>
                <a:spcPts val="0"/>
              </a:spcBef>
              <a:buClr>
                <a:schemeClr val="tx1"/>
              </a:buClr>
              <a:buSzPct val="100000"/>
              <a:buFont typeface="+mj-lt"/>
              <a:buAutoNum type="arabicPeriod"/>
            </a:pPr>
            <a:r>
              <a:rPr lang="en-CA" sz="2800" dirty="0">
                <a:solidFill>
                  <a:schemeClr val="dk1"/>
                </a:solidFill>
                <a:ea typeface="Calibri"/>
                <a:cs typeface="Calibri"/>
                <a:sym typeface="Calibri"/>
              </a:rPr>
              <a:t>Students will track their progress each round using the provided tracking sheet</a:t>
            </a:r>
          </a:p>
          <a:p>
            <a:pPr marL="530225" indent="-514350">
              <a:spcBef>
                <a:spcPts val="0"/>
              </a:spcBef>
              <a:buClr>
                <a:schemeClr val="tx1"/>
              </a:buClr>
              <a:buSzPct val="100000"/>
              <a:buFont typeface="+mj-lt"/>
              <a:buAutoNum type="arabicPeriod"/>
            </a:pPr>
            <a:r>
              <a:rPr lang="en-CA" sz="2800" dirty="0">
                <a:solidFill>
                  <a:schemeClr val="dk1"/>
                </a:solidFill>
                <a:ea typeface="Calibri"/>
                <a:cs typeface="Calibri"/>
                <a:sym typeface="Calibri"/>
              </a:rPr>
              <a:t>The team with the highest portfolio value at the end, wins!</a:t>
            </a:r>
          </a:p>
          <a:p>
            <a:pPr marL="530225" indent="-514350">
              <a:spcBef>
                <a:spcPts val="0"/>
              </a:spcBef>
              <a:buClr>
                <a:schemeClr val="tx1"/>
              </a:buClr>
              <a:buSzPct val="100000"/>
              <a:buFont typeface="+mj-lt"/>
              <a:buAutoNum type="arabicPeriod"/>
            </a:pPr>
            <a:endParaRPr lang="en-CA" sz="2800" dirty="0">
              <a:solidFill>
                <a:schemeClr val="dk1"/>
              </a:solidFill>
              <a:ea typeface="Calibri"/>
              <a:cs typeface="Calibri"/>
              <a:sym typeface="Calibri"/>
            </a:endParaRPr>
          </a:p>
        </p:txBody>
      </p:sp>
      <p:sp>
        <p:nvSpPr>
          <p:cNvPr id="4" name="Slide Number Placeholder 3">
            <a:extLst>
              <a:ext uri="{FF2B5EF4-FFF2-40B4-BE49-F238E27FC236}">
                <a16:creationId xmlns:a16="http://schemas.microsoft.com/office/drawing/2014/main" id="{1A82903E-D311-2D05-9BB4-FB5B6E106655}"/>
              </a:ext>
            </a:extLst>
          </p:cNvPr>
          <p:cNvSpPr>
            <a:spLocks noGrp="1"/>
          </p:cNvSpPr>
          <p:nvPr>
            <p:ph type="sldNum" sz="quarter" idx="12"/>
          </p:nvPr>
        </p:nvSpPr>
        <p:spPr/>
        <p:txBody>
          <a:bodyPr/>
          <a:lstStyle/>
          <a:p>
            <a:fld id="{DFDF98CC-160E-494C-8C3C-8CDC5FA257DE}" type="slidenum">
              <a:rPr lang="en-US" smtClean="0"/>
              <a:t>18</a:t>
            </a:fld>
            <a:endParaRPr lang="en-US" dirty="0"/>
          </a:p>
        </p:txBody>
      </p:sp>
    </p:spTree>
    <p:extLst>
      <p:ext uri="{BB962C8B-B14F-4D97-AF65-F5344CB8AC3E}">
        <p14:creationId xmlns:p14="http://schemas.microsoft.com/office/powerpoint/2010/main" val="4271909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B90DB-9CCC-662B-9649-92132F0DEF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CA7F86-0E01-9D90-0267-3377BF527BFE}"/>
              </a:ext>
            </a:extLst>
          </p:cNvPr>
          <p:cNvSpPr>
            <a:spLocks noGrp="1"/>
          </p:cNvSpPr>
          <p:nvPr>
            <p:ph type="ctrTitle"/>
          </p:nvPr>
        </p:nvSpPr>
        <p:spPr>
          <a:xfrm>
            <a:off x="517870" y="1160463"/>
            <a:ext cx="11072767" cy="668337"/>
          </a:xfrm>
        </p:spPr>
        <p:txBody>
          <a:bodyPr/>
          <a:lstStyle/>
          <a:p>
            <a:r>
              <a:rPr lang="en-CA" dirty="0"/>
              <a:t>Each round</a:t>
            </a:r>
            <a:br>
              <a:rPr lang="en-CA" dirty="0"/>
            </a:br>
            <a:br>
              <a:rPr lang="en-CA" dirty="0"/>
            </a:br>
            <a:br>
              <a:rPr lang="en-CA" dirty="0"/>
            </a:br>
            <a:endParaRPr lang="en-CA" dirty="0"/>
          </a:p>
        </p:txBody>
      </p:sp>
      <p:sp>
        <p:nvSpPr>
          <p:cNvPr id="3" name="Subtitle 2">
            <a:extLst>
              <a:ext uri="{FF2B5EF4-FFF2-40B4-BE49-F238E27FC236}">
                <a16:creationId xmlns:a16="http://schemas.microsoft.com/office/drawing/2014/main" id="{929A4908-9362-98D7-0584-642800B0F332}"/>
              </a:ext>
            </a:extLst>
          </p:cNvPr>
          <p:cNvSpPr>
            <a:spLocks noGrp="1"/>
          </p:cNvSpPr>
          <p:nvPr>
            <p:ph type="subTitle" idx="1"/>
          </p:nvPr>
        </p:nvSpPr>
        <p:spPr>
          <a:xfrm>
            <a:off x="399279" y="2051223"/>
            <a:ext cx="10002022" cy="2977978"/>
          </a:xfrm>
        </p:spPr>
        <p:txBody>
          <a:bodyPr>
            <a:noAutofit/>
          </a:bodyPr>
          <a:lstStyle/>
          <a:p>
            <a:pPr marL="530225" indent="-514350">
              <a:spcBef>
                <a:spcPts val="0"/>
              </a:spcBef>
              <a:buClr>
                <a:schemeClr val="tx1"/>
              </a:buClr>
              <a:buSzPct val="100000"/>
              <a:buFont typeface="+mj-lt"/>
              <a:buAutoNum type="arabicPeriod"/>
            </a:pPr>
            <a:r>
              <a:rPr lang="en-CA" sz="2800" dirty="0">
                <a:solidFill>
                  <a:schemeClr val="dk1"/>
                </a:solidFill>
                <a:ea typeface="Calibri"/>
                <a:cs typeface="Calibri"/>
                <a:sym typeface="Calibri"/>
              </a:rPr>
              <a:t>The teacher announces the current stock price (starting at $50)</a:t>
            </a:r>
          </a:p>
          <a:p>
            <a:pPr marL="530225" indent="-514350">
              <a:spcBef>
                <a:spcPts val="0"/>
              </a:spcBef>
              <a:buClr>
                <a:schemeClr val="tx1"/>
              </a:buClr>
              <a:buSzPct val="100000"/>
              <a:buFont typeface="+mj-lt"/>
              <a:buAutoNum type="arabicPeriod"/>
            </a:pPr>
            <a:r>
              <a:rPr lang="en-CA" sz="2800" dirty="0">
                <a:solidFill>
                  <a:schemeClr val="dk1"/>
                </a:solidFill>
                <a:ea typeface="Calibri"/>
                <a:cs typeface="Calibri"/>
                <a:sym typeface="Calibri"/>
              </a:rPr>
              <a:t>Teams choose an order: market, limit, stop, etc.</a:t>
            </a:r>
          </a:p>
          <a:p>
            <a:pPr marL="530225" indent="-514350">
              <a:spcBef>
                <a:spcPts val="0"/>
              </a:spcBef>
              <a:buClr>
                <a:schemeClr val="tx1"/>
              </a:buClr>
              <a:buSzPct val="100000"/>
              <a:buFont typeface="+mj-lt"/>
              <a:buAutoNum type="arabicPeriod"/>
            </a:pPr>
            <a:r>
              <a:rPr lang="en-CA" sz="2800" dirty="0">
                <a:solidFill>
                  <a:schemeClr val="dk1"/>
                </a:solidFill>
                <a:ea typeface="Calibri"/>
                <a:cs typeface="Calibri"/>
                <a:sym typeface="Calibri"/>
              </a:rPr>
              <a:t>Roll the die to simulate the market</a:t>
            </a:r>
          </a:p>
          <a:p>
            <a:pPr marL="530225" indent="-514350">
              <a:spcBef>
                <a:spcPts val="0"/>
              </a:spcBef>
              <a:buClr>
                <a:schemeClr val="tx1"/>
              </a:buClr>
              <a:buSzPct val="100000"/>
              <a:buFont typeface="+mj-lt"/>
              <a:buAutoNum type="arabicPeriod"/>
            </a:pPr>
            <a:r>
              <a:rPr lang="en-CA" sz="2800" dirty="0">
                <a:solidFill>
                  <a:schemeClr val="dk1"/>
                </a:solidFill>
                <a:ea typeface="Calibri"/>
                <a:cs typeface="Calibri"/>
                <a:sym typeface="Calibri"/>
              </a:rPr>
              <a:t>Reveal what happened: Did the order execute? Profit or loss?</a:t>
            </a:r>
          </a:p>
          <a:p>
            <a:pPr marL="530225" indent="-514350">
              <a:spcBef>
                <a:spcPts val="0"/>
              </a:spcBef>
              <a:buClr>
                <a:schemeClr val="tx1"/>
              </a:buClr>
              <a:buSzPct val="100000"/>
              <a:buFont typeface="+mj-lt"/>
              <a:buAutoNum type="arabicPeriod"/>
            </a:pPr>
            <a:r>
              <a:rPr lang="en-CA" sz="2800" dirty="0">
                <a:solidFill>
                  <a:schemeClr val="dk1"/>
                </a:solidFill>
                <a:ea typeface="Calibri"/>
                <a:cs typeface="Calibri"/>
                <a:sym typeface="Calibri"/>
              </a:rPr>
              <a:t>Track everything on the sheet</a:t>
            </a:r>
          </a:p>
          <a:p>
            <a:pPr marL="530225" indent="-514350">
              <a:spcBef>
                <a:spcPts val="0"/>
              </a:spcBef>
              <a:buClr>
                <a:schemeClr val="tx1"/>
              </a:buClr>
              <a:buSzPct val="100000"/>
              <a:buFont typeface="+mj-lt"/>
              <a:buAutoNum type="arabicPeriod"/>
            </a:pPr>
            <a:r>
              <a:rPr lang="en-CA" sz="2800" dirty="0">
                <a:solidFill>
                  <a:schemeClr val="dk1"/>
                </a:solidFill>
                <a:ea typeface="Calibri"/>
                <a:cs typeface="Calibri"/>
                <a:sym typeface="Calibri"/>
              </a:rPr>
              <a:t>Repeat for five rounds</a:t>
            </a:r>
          </a:p>
          <a:p>
            <a:pPr marL="530225" indent="-514350">
              <a:spcBef>
                <a:spcPts val="0"/>
              </a:spcBef>
              <a:buClr>
                <a:schemeClr val="tx1"/>
              </a:buClr>
              <a:buSzPct val="100000"/>
              <a:buFont typeface="+mj-lt"/>
              <a:buAutoNum type="arabicPeriod"/>
            </a:pPr>
            <a:endParaRPr lang="en-CA" sz="2800" dirty="0">
              <a:solidFill>
                <a:schemeClr val="dk1"/>
              </a:solidFill>
              <a:ea typeface="Calibri"/>
              <a:cs typeface="Calibri"/>
              <a:sym typeface="Calibri"/>
            </a:endParaRPr>
          </a:p>
          <a:p>
            <a:pPr marL="530225" indent="-514350">
              <a:spcBef>
                <a:spcPts val="0"/>
              </a:spcBef>
              <a:buClr>
                <a:schemeClr val="tx1"/>
              </a:buClr>
              <a:buSzPct val="100000"/>
              <a:buFont typeface="+mj-lt"/>
              <a:buAutoNum type="arabicPeriod"/>
            </a:pPr>
            <a:endParaRPr lang="en-CA" sz="2800" dirty="0">
              <a:solidFill>
                <a:schemeClr val="dk1"/>
              </a:solidFill>
              <a:ea typeface="Calibri"/>
              <a:cs typeface="Calibri"/>
              <a:sym typeface="Calibri"/>
            </a:endParaRPr>
          </a:p>
        </p:txBody>
      </p:sp>
      <p:sp>
        <p:nvSpPr>
          <p:cNvPr id="4" name="Slide Number Placeholder 3">
            <a:extLst>
              <a:ext uri="{FF2B5EF4-FFF2-40B4-BE49-F238E27FC236}">
                <a16:creationId xmlns:a16="http://schemas.microsoft.com/office/drawing/2014/main" id="{CE5BCFCC-95E9-9DBB-3C3B-34F7099D4123}"/>
              </a:ext>
            </a:extLst>
          </p:cNvPr>
          <p:cNvSpPr>
            <a:spLocks noGrp="1"/>
          </p:cNvSpPr>
          <p:nvPr>
            <p:ph type="sldNum" sz="quarter" idx="12"/>
          </p:nvPr>
        </p:nvSpPr>
        <p:spPr/>
        <p:txBody>
          <a:bodyPr/>
          <a:lstStyle/>
          <a:p>
            <a:fld id="{DFDF98CC-160E-494C-8C3C-8CDC5FA257DE}" type="slidenum">
              <a:rPr lang="en-US" smtClean="0"/>
              <a:t>19</a:t>
            </a:fld>
            <a:endParaRPr lang="en-US" dirty="0"/>
          </a:p>
        </p:txBody>
      </p:sp>
    </p:spTree>
    <p:extLst>
      <p:ext uri="{BB962C8B-B14F-4D97-AF65-F5344CB8AC3E}">
        <p14:creationId xmlns:p14="http://schemas.microsoft.com/office/powerpoint/2010/main" val="3114119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8E34A-38AF-F096-37AD-F34DF98A751D}"/>
              </a:ext>
            </a:extLst>
          </p:cNvPr>
          <p:cNvSpPr>
            <a:spLocks noGrp="1"/>
          </p:cNvSpPr>
          <p:nvPr>
            <p:ph type="ctrTitle"/>
          </p:nvPr>
        </p:nvSpPr>
        <p:spPr>
          <a:xfrm>
            <a:off x="517870" y="1160463"/>
            <a:ext cx="9627027" cy="668337"/>
          </a:xfrm>
        </p:spPr>
        <p:txBody>
          <a:bodyPr/>
          <a:lstStyle/>
          <a:p>
            <a:r>
              <a:rPr lang="en-CA" dirty="0"/>
              <a:t>Minds on!</a:t>
            </a:r>
            <a:endParaRPr lang="en-US" dirty="0"/>
          </a:p>
        </p:txBody>
      </p:sp>
      <p:sp>
        <p:nvSpPr>
          <p:cNvPr id="3" name="Subtitle 2">
            <a:extLst>
              <a:ext uri="{FF2B5EF4-FFF2-40B4-BE49-F238E27FC236}">
                <a16:creationId xmlns:a16="http://schemas.microsoft.com/office/drawing/2014/main" id="{2FAFF6CB-665F-4159-BEA6-714327D76113}"/>
              </a:ext>
            </a:extLst>
          </p:cNvPr>
          <p:cNvSpPr>
            <a:spLocks noGrp="1"/>
          </p:cNvSpPr>
          <p:nvPr>
            <p:ph type="subTitle" idx="1"/>
          </p:nvPr>
        </p:nvSpPr>
        <p:spPr>
          <a:xfrm>
            <a:off x="375370" y="1989436"/>
            <a:ext cx="11309949" cy="4003591"/>
          </a:xfrm>
        </p:spPr>
        <p:txBody>
          <a:bodyPr>
            <a:noAutofit/>
          </a:bodyPr>
          <a:lstStyle/>
          <a:p>
            <a:pPr marL="146050" indent="0">
              <a:spcBef>
                <a:spcPts val="1200"/>
              </a:spcBef>
              <a:buSzPct val="100000"/>
              <a:buNone/>
            </a:pPr>
            <a:r>
              <a:rPr lang="en-CA" sz="2200" dirty="0">
                <a:solidFill>
                  <a:srgbClr val="000000"/>
                </a:solidFill>
              </a:rPr>
              <a:t>Imagine you’ve saved $200 from a part-time job. You hear that a new sneaker company called Kicks Unlimited is growing fast, and all your friends are talking about it. You’re thinking of buying four shares at $50 each.</a:t>
            </a:r>
          </a:p>
          <a:p>
            <a:pPr marL="146050" indent="0">
              <a:spcBef>
                <a:spcPts val="1200"/>
              </a:spcBef>
              <a:buSzPct val="100000"/>
              <a:buNone/>
            </a:pPr>
            <a:r>
              <a:rPr lang="en-CA" sz="2200" dirty="0">
                <a:solidFill>
                  <a:srgbClr val="000000"/>
                </a:solidFill>
              </a:rPr>
              <a:t>Suddenly, you see the stock price is starting to move.</a:t>
            </a:r>
          </a:p>
          <a:p>
            <a:pPr marL="455613" indent="-309563">
              <a:spcBef>
                <a:spcPts val="1200"/>
              </a:spcBef>
              <a:buSzPct val="100000"/>
            </a:pPr>
            <a:r>
              <a:rPr lang="en-CA" sz="2200" dirty="0">
                <a:solidFill>
                  <a:srgbClr val="000000"/>
                </a:solidFill>
              </a:rPr>
              <a:t>What would you do if the price rises to $55?</a:t>
            </a:r>
          </a:p>
          <a:p>
            <a:pPr marL="455613" indent="-309563">
              <a:spcBef>
                <a:spcPts val="1200"/>
              </a:spcBef>
              <a:buSzPct val="100000"/>
            </a:pPr>
            <a:r>
              <a:rPr lang="en-CA" sz="2200" dirty="0">
                <a:solidFill>
                  <a:srgbClr val="000000"/>
                </a:solidFill>
              </a:rPr>
              <a:t>What if it drops to $45?</a:t>
            </a:r>
          </a:p>
          <a:p>
            <a:pPr marL="455613" indent="-309563">
              <a:spcBef>
                <a:spcPts val="1200"/>
              </a:spcBef>
              <a:buSzPct val="100000"/>
            </a:pPr>
            <a:r>
              <a:rPr lang="en-CA" sz="2200" dirty="0">
                <a:solidFill>
                  <a:srgbClr val="000000"/>
                </a:solidFill>
              </a:rPr>
              <a:t>Would you buy now, wait, or sell?</a:t>
            </a:r>
          </a:p>
          <a:p>
            <a:pPr marL="455613" indent="-309563">
              <a:spcBef>
                <a:spcPts val="1200"/>
              </a:spcBef>
              <a:buSzPct val="100000"/>
            </a:pPr>
            <a:r>
              <a:rPr lang="en-CA" sz="2200" dirty="0">
                <a:solidFill>
                  <a:srgbClr val="000000"/>
                </a:solidFill>
              </a:rPr>
              <a:t>What information would help you make a smart choice?</a:t>
            </a:r>
          </a:p>
          <a:p>
            <a:pPr marL="455613" indent="-309563">
              <a:spcBef>
                <a:spcPts val="1200"/>
              </a:spcBef>
              <a:buSzPct val="100000"/>
            </a:pPr>
            <a:endParaRPr lang="en-CA" sz="2200" dirty="0">
              <a:solidFill>
                <a:srgbClr val="000000"/>
              </a:solidFill>
            </a:endParaRPr>
          </a:p>
        </p:txBody>
      </p:sp>
      <p:sp>
        <p:nvSpPr>
          <p:cNvPr id="4" name="Slide Number Placeholder 3">
            <a:extLst>
              <a:ext uri="{FF2B5EF4-FFF2-40B4-BE49-F238E27FC236}">
                <a16:creationId xmlns:a16="http://schemas.microsoft.com/office/drawing/2014/main" id="{52A5DADA-BE06-D202-DBAE-ED5B628E5A63}"/>
              </a:ext>
            </a:extLst>
          </p:cNvPr>
          <p:cNvSpPr>
            <a:spLocks noGrp="1"/>
          </p:cNvSpPr>
          <p:nvPr>
            <p:ph type="sldNum" sz="quarter" idx="12"/>
          </p:nvPr>
        </p:nvSpPr>
        <p:spPr/>
        <p:txBody>
          <a:bodyPr/>
          <a:lstStyle/>
          <a:p>
            <a:fld id="{DFDF98CC-160E-494C-8C3C-8CDC5FA257DE}" type="slidenum">
              <a:rPr lang="en-US" smtClean="0"/>
              <a:t>2</a:t>
            </a:fld>
            <a:endParaRPr lang="en-US" dirty="0"/>
          </a:p>
        </p:txBody>
      </p:sp>
    </p:spTree>
    <p:extLst>
      <p:ext uri="{BB962C8B-B14F-4D97-AF65-F5344CB8AC3E}">
        <p14:creationId xmlns:p14="http://schemas.microsoft.com/office/powerpoint/2010/main" val="2958434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C12C9-0CB4-ACE0-B20E-C7870A8235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C14B0C-6AF5-5CE8-C550-B0179974A6B7}"/>
              </a:ext>
            </a:extLst>
          </p:cNvPr>
          <p:cNvSpPr>
            <a:spLocks noGrp="1"/>
          </p:cNvSpPr>
          <p:nvPr>
            <p:ph type="ctrTitle"/>
          </p:nvPr>
        </p:nvSpPr>
        <p:spPr>
          <a:xfrm>
            <a:off x="517870" y="1160463"/>
            <a:ext cx="11072767" cy="668337"/>
          </a:xfrm>
        </p:spPr>
        <p:txBody>
          <a:bodyPr/>
          <a:lstStyle/>
          <a:p>
            <a:r>
              <a:rPr lang="en-CA" dirty="0"/>
              <a:t>Tracking Sheet instructions</a:t>
            </a:r>
            <a:br>
              <a:rPr lang="en-CA" dirty="0"/>
            </a:br>
            <a:br>
              <a:rPr lang="en-CA" dirty="0"/>
            </a:br>
            <a:br>
              <a:rPr lang="en-CA" dirty="0"/>
            </a:br>
            <a:endParaRPr lang="en-CA" dirty="0"/>
          </a:p>
        </p:txBody>
      </p:sp>
      <p:sp>
        <p:nvSpPr>
          <p:cNvPr id="3" name="Subtitle 2">
            <a:extLst>
              <a:ext uri="{FF2B5EF4-FFF2-40B4-BE49-F238E27FC236}">
                <a16:creationId xmlns:a16="http://schemas.microsoft.com/office/drawing/2014/main" id="{E4862B1C-0F03-DB30-C324-CAD81000B9DB}"/>
              </a:ext>
            </a:extLst>
          </p:cNvPr>
          <p:cNvSpPr>
            <a:spLocks noGrp="1"/>
          </p:cNvSpPr>
          <p:nvPr>
            <p:ph type="subTitle" idx="1"/>
          </p:nvPr>
        </p:nvSpPr>
        <p:spPr>
          <a:xfrm>
            <a:off x="399278" y="2051223"/>
            <a:ext cx="11309949" cy="3646314"/>
          </a:xfrm>
        </p:spPr>
        <p:txBody>
          <a:bodyPr>
            <a:noAutofit/>
          </a:bodyPr>
          <a:lstStyle/>
          <a:p>
            <a:pPr marL="15875" indent="0">
              <a:spcBef>
                <a:spcPts val="0"/>
              </a:spcBef>
              <a:buClr>
                <a:schemeClr val="tx1"/>
              </a:buClr>
              <a:buSzPct val="100000"/>
              <a:buNone/>
            </a:pPr>
            <a:r>
              <a:rPr lang="en-CA" sz="2800" dirty="0">
                <a:solidFill>
                  <a:schemeClr val="dk1"/>
                </a:solidFill>
                <a:ea typeface="Calibri"/>
                <a:cs typeface="Calibri"/>
                <a:sym typeface="Calibri"/>
              </a:rPr>
              <a:t>Each team records:</a:t>
            </a:r>
          </a:p>
          <a:p>
            <a:pPr marL="325438" indent="-309563">
              <a:spcBef>
                <a:spcPts val="0"/>
              </a:spcBef>
              <a:buSzPct val="100000"/>
            </a:pPr>
            <a:r>
              <a:rPr lang="en-CA" sz="2800" dirty="0">
                <a:solidFill>
                  <a:schemeClr val="dk1"/>
                </a:solidFill>
                <a:ea typeface="Calibri"/>
                <a:cs typeface="Calibri"/>
                <a:sym typeface="Calibri"/>
              </a:rPr>
              <a:t>Round number</a:t>
            </a:r>
          </a:p>
          <a:p>
            <a:pPr marL="325438" indent="-309563">
              <a:spcBef>
                <a:spcPts val="0"/>
              </a:spcBef>
              <a:buSzPct val="100000"/>
            </a:pPr>
            <a:r>
              <a:rPr lang="en-CA" sz="2800" dirty="0">
                <a:solidFill>
                  <a:schemeClr val="dk1"/>
                </a:solidFill>
                <a:ea typeface="Calibri"/>
                <a:cs typeface="Calibri"/>
                <a:sym typeface="Calibri"/>
              </a:rPr>
              <a:t>Current stock price</a:t>
            </a:r>
          </a:p>
          <a:p>
            <a:pPr marL="325438" indent="-309563">
              <a:spcBef>
                <a:spcPts val="0"/>
              </a:spcBef>
              <a:buSzPct val="100000"/>
            </a:pPr>
            <a:r>
              <a:rPr lang="en-CA" sz="2800" dirty="0">
                <a:solidFill>
                  <a:schemeClr val="dk1"/>
                </a:solidFill>
                <a:ea typeface="Calibri"/>
                <a:cs typeface="Calibri"/>
                <a:sym typeface="Calibri"/>
              </a:rPr>
              <a:t>Their order and action</a:t>
            </a:r>
          </a:p>
          <a:p>
            <a:pPr marL="325438" indent="-309563">
              <a:spcBef>
                <a:spcPts val="0"/>
              </a:spcBef>
              <a:buSzPct val="100000"/>
            </a:pPr>
            <a:r>
              <a:rPr lang="en-CA" sz="2800" dirty="0">
                <a:solidFill>
                  <a:schemeClr val="dk1"/>
                </a:solidFill>
                <a:ea typeface="Calibri"/>
                <a:cs typeface="Calibri"/>
                <a:sym typeface="Calibri"/>
              </a:rPr>
              <a:t>Shares bought/sold</a:t>
            </a:r>
          </a:p>
          <a:p>
            <a:pPr marL="325438" indent="-309563">
              <a:spcBef>
                <a:spcPts val="0"/>
              </a:spcBef>
              <a:buSzPct val="100000"/>
            </a:pPr>
            <a:r>
              <a:rPr lang="en-CA" sz="2800" dirty="0">
                <a:solidFill>
                  <a:schemeClr val="dk1"/>
                </a:solidFill>
                <a:ea typeface="Calibri"/>
                <a:cs typeface="Calibri"/>
                <a:sym typeface="Calibri"/>
              </a:rPr>
              <a:t>Cash remaining</a:t>
            </a:r>
          </a:p>
          <a:p>
            <a:pPr marL="325438" indent="-309563">
              <a:spcBef>
                <a:spcPts val="0"/>
              </a:spcBef>
              <a:buSzPct val="100000"/>
            </a:pPr>
            <a:r>
              <a:rPr lang="en-CA" sz="2800" dirty="0">
                <a:solidFill>
                  <a:schemeClr val="dk1"/>
                </a:solidFill>
                <a:ea typeface="Calibri"/>
                <a:cs typeface="Calibri"/>
                <a:sym typeface="Calibri"/>
              </a:rPr>
              <a:t>Shares owned</a:t>
            </a:r>
          </a:p>
          <a:p>
            <a:pPr marL="325438" indent="-309563">
              <a:spcBef>
                <a:spcPts val="0"/>
              </a:spcBef>
              <a:buSzPct val="100000"/>
            </a:pPr>
            <a:r>
              <a:rPr lang="en-CA" sz="2800" dirty="0">
                <a:solidFill>
                  <a:schemeClr val="dk1"/>
                </a:solidFill>
                <a:ea typeface="Calibri"/>
                <a:cs typeface="Calibri"/>
                <a:sym typeface="Calibri"/>
              </a:rPr>
              <a:t>Portfolio value (cash + shares × price)</a:t>
            </a:r>
          </a:p>
          <a:p>
            <a:pPr marL="530225" indent="-514350">
              <a:spcBef>
                <a:spcPts val="0"/>
              </a:spcBef>
              <a:buClr>
                <a:schemeClr val="tx1"/>
              </a:buClr>
              <a:buSzPct val="100000"/>
              <a:buFont typeface="+mj-lt"/>
              <a:buAutoNum type="arabicPeriod"/>
            </a:pPr>
            <a:endParaRPr lang="en-CA" sz="2800" dirty="0">
              <a:solidFill>
                <a:schemeClr val="dk1"/>
              </a:solidFill>
              <a:ea typeface="Calibri"/>
              <a:cs typeface="Calibri"/>
              <a:sym typeface="Calibri"/>
            </a:endParaRPr>
          </a:p>
        </p:txBody>
      </p:sp>
      <p:sp>
        <p:nvSpPr>
          <p:cNvPr id="4" name="Slide Number Placeholder 3">
            <a:extLst>
              <a:ext uri="{FF2B5EF4-FFF2-40B4-BE49-F238E27FC236}">
                <a16:creationId xmlns:a16="http://schemas.microsoft.com/office/drawing/2014/main" id="{7C2090E6-BD0F-9CEA-DB5D-83E26DEFA458}"/>
              </a:ext>
            </a:extLst>
          </p:cNvPr>
          <p:cNvSpPr>
            <a:spLocks noGrp="1"/>
          </p:cNvSpPr>
          <p:nvPr>
            <p:ph type="sldNum" sz="quarter" idx="12"/>
          </p:nvPr>
        </p:nvSpPr>
        <p:spPr/>
        <p:txBody>
          <a:bodyPr/>
          <a:lstStyle/>
          <a:p>
            <a:fld id="{DFDF98CC-160E-494C-8C3C-8CDC5FA257DE}" type="slidenum">
              <a:rPr lang="en-US" smtClean="0"/>
              <a:t>20</a:t>
            </a:fld>
            <a:endParaRPr lang="en-US" dirty="0"/>
          </a:p>
        </p:txBody>
      </p:sp>
    </p:spTree>
    <p:extLst>
      <p:ext uri="{BB962C8B-B14F-4D97-AF65-F5344CB8AC3E}">
        <p14:creationId xmlns:p14="http://schemas.microsoft.com/office/powerpoint/2010/main" val="697311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5B87D-ECF5-19D0-9636-9BAA00B6559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00AA56-17CC-BDD6-78F1-DC8606FE68BA}"/>
              </a:ext>
            </a:extLst>
          </p:cNvPr>
          <p:cNvSpPr>
            <a:spLocks noGrp="1"/>
          </p:cNvSpPr>
          <p:nvPr>
            <p:ph type="sldNum" sz="quarter" idx="12"/>
          </p:nvPr>
        </p:nvSpPr>
        <p:spPr/>
        <p:txBody>
          <a:bodyPr/>
          <a:lstStyle/>
          <a:p>
            <a:fld id="{DFDF98CC-160E-494C-8C3C-8CDC5FA257DE}" type="slidenum">
              <a:rPr lang="en-US" smtClean="0"/>
              <a:t>21</a:t>
            </a:fld>
            <a:endParaRPr lang="en-US" dirty="0"/>
          </a:p>
        </p:txBody>
      </p:sp>
      <p:sp>
        <p:nvSpPr>
          <p:cNvPr id="3" name="TextBox 2">
            <a:extLst>
              <a:ext uri="{FF2B5EF4-FFF2-40B4-BE49-F238E27FC236}">
                <a16:creationId xmlns:a16="http://schemas.microsoft.com/office/drawing/2014/main" id="{224C6991-9706-0002-E487-36831B221364}"/>
              </a:ext>
            </a:extLst>
          </p:cNvPr>
          <p:cNvSpPr txBox="1"/>
          <p:nvPr/>
        </p:nvSpPr>
        <p:spPr>
          <a:xfrm>
            <a:off x="516902" y="2644170"/>
            <a:ext cx="11158193" cy="861774"/>
          </a:xfrm>
          <a:prstGeom prst="rect">
            <a:avLst/>
          </a:prstGeom>
          <a:noFill/>
        </p:spPr>
        <p:txBody>
          <a:bodyPr wrap="square">
            <a:spAutoFit/>
          </a:bodyPr>
          <a:lstStyle/>
          <a:p>
            <a:r>
              <a:rPr lang="en-CA" sz="5000" b="1" dirty="0">
                <a:solidFill>
                  <a:srgbClr val="205885"/>
                </a:solidFill>
                <a:latin typeface="Century Gothic" panose="020B0502020202020204" pitchFamily="34" charset="0"/>
              </a:rPr>
              <a:t>Round one - roll the die! </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293931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A4E90-F67E-968F-8B1A-3331FAAAD6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B1D4C6-C34A-ED5B-EB1C-96D6E5BA01B4}"/>
              </a:ext>
            </a:extLst>
          </p:cNvPr>
          <p:cNvSpPr>
            <a:spLocks noGrp="1"/>
          </p:cNvSpPr>
          <p:nvPr>
            <p:ph type="ctrTitle"/>
          </p:nvPr>
        </p:nvSpPr>
        <p:spPr>
          <a:xfrm>
            <a:off x="517870" y="1160463"/>
            <a:ext cx="11072767" cy="668337"/>
          </a:xfrm>
        </p:spPr>
        <p:txBody>
          <a:bodyPr/>
          <a:lstStyle/>
          <a:p>
            <a:r>
              <a:rPr lang="en-CA" dirty="0"/>
              <a:t>Rumor alerts (announce each round)</a:t>
            </a:r>
            <a:br>
              <a:rPr lang="en-CA" dirty="0"/>
            </a:br>
            <a:br>
              <a:rPr lang="en-CA" dirty="0"/>
            </a:br>
            <a:br>
              <a:rPr lang="en-CA" dirty="0"/>
            </a:br>
            <a:endParaRPr lang="en-CA" dirty="0"/>
          </a:p>
        </p:txBody>
      </p:sp>
      <p:sp>
        <p:nvSpPr>
          <p:cNvPr id="3" name="Subtitle 2">
            <a:extLst>
              <a:ext uri="{FF2B5EF4-FFF2-40B4-BE49-F238E27FC236}">
                <a16:creationId xmlns:a16="http://schemas.microsoft.com/office/drawing/2014/main" id="{3F60B0DB-74E8-364A-F4C5-F2AC216CDED2}"/>
              </a:ext>
            </a:extLst>
          </p:cNvPr>
          <p:cNvSpPr>
            <a:spLocks noGrp="1"/>
          </p:cNvSpPr>
          <p:nvPr>
            <p:ph type="subTitle" idx="1"/>
          </p:nvPr>
        </p:nvSpPr>
        <p:spPr>
          <a:xfrm>
            <a:off x="399278" y="2051223"/>
            <a:ext cx="11309949" cy="3646314"/>
          </a:xfrm>
        </p:spPr>
        <p:txBody>
          <a:bodyPr>
            <a:noAutofit/>
          </a:bodyPr>
          <a:lstStyle/>
          <a:p>
            <a:pPr marL="325438" indent="-309563">
              <a:spcBef>
                <a:spcPts val="0"/>
              </a:spcBef>
              <a:buSzPct val="100000"/>
            </a:pPr>
            <a:r>
              <a:rPr lang="en-CA" sz="2800" dirty="0">
                <a:solidFill>
                  <a:schemeClr val="dk1"/>
                </a:solidFill>
                <a:ea typeface="Calibri"/>
                <a:cs typeface="Calibri"/>
                <a:sym typeface="Calibri"/>
              </a:rPr>
              <a:t>Roll One: Drop flopped — quality is trash! </a:t>
            </a:r>
            <a:r>
              <a:rPr lang="en-CA" sz="2800" b="1" dirty="0">
                <a:solidFill>
                  <a:schemeClr val="dk1"/>
                </a:solidFill>
                <a:ea typeface="Calibri"/>
                <a:cs typeface="Calibri"/>
                <a:sym typeface="Calibri"/>
              </a:rPr>
              <a:t>(-$5)</a:t>
            </a:r>
          </a:p>
          <a:p>
            <a:pPr marL="325438" indent="-309563">
              <a:spcBef>
                <a:spcPts val="0"/>
              </a:spcBef>
              <a:buSzPct val="100000"/>
            </a:pPr>
            <a:r>
              <a:rPr lang="en-CA" sz="2800" dirty="0">
                <a:solidFill>
                  <a:schemeClr val="dk1"/>
                </a:solidFill>
                <a:ea typeface="Calibri"/>
                <a:cs typeface="Calibri"/>
                <a:sym typeface="Calibri"/>
              </a:rPr>
              <a:t>Roll Two: Copycat scandal on TikTok! </a:t>
            </a:r>
            <a:r>
              <a:rPr lang="en-CA" sz="2800" b="1" dirty="0">
                <a:solidFill>
                  <a:schemeClr val="dk1"/>
                </a:solidFill>
                <a:ea typeface="Calibri"/>
                <a:cs typeface="Calibri"/>
                <a:sym typeface="Calibri"/>
              </a:rPr>
              <a:t>(-$3)</a:t>
            </a:r>
          </a:p>
          <a:p>
            <a:pPr marL="325438" indent="-309563">
              <a:spcBef>
                <a:spcPts val="0"/>
              </a:spcBef>
              <a:buSzPct val="100000"/>
            </a:pPr>
            <a:r>
              <a:rPr lang="en-CA" sz="2800" dirty="0">
                <a:solidFill>
                  <a:schemeClr val="dk1"/>
                </a:solidFill>
                <a:ea typeface="Calibri"/>
                <a:cs typeface="Calibri"/>
                <a:sym typeface="Calibri"/>
              </a:rPr>
              <a:t>Roll Three: Release delay frustrates fans </a:t>
            </a:r>
            <a:r>
              <a:rPr lang="en-CA" sz="2800" b="1" dirty="0">
                <a:solidFill>
                  <a:schemeClr val="dk1"/>
                </a:solidFill>
                <a:ea typeface="Calibri"/>
                <a:cs typeface="Calibri"/>
                <a:sym typeface="Calibri"/>
              </a:rPr>
              <a:t>(-$1)</a:t>
            </a:r>
          </a:p>
          <a:p>
            <a:pPr marL="325438" indent="-309563">
              <a:spcBef>
                <a:spcPts val="0"/>
              </a:spcBef>
              <a:buSzPct val="100000"/>
            </a:pPr>
            <a:r>
              <a:rPr lang="en-CA" sz="2800" dirty="0">
                <a:solidFill>
                  <a:schemeClr val="dk1"/>
                </a:solidFill>
                <a:ea typeface="Calibri"/>
                <a:cs typeface="Calibri"/>
                <a:sym typeface="Calibri"/>
              </a:rPr>
              <a:t>Roll Four: Restock brings some hype back </a:t>
            </a:r>
            <a:r>
              <a:rPr lang="en-CA" sz="2800" b="1" dirty="0">
                <a:solidFill>
                  <a:schemeClr val="dk1"/>
                </a:solidFill>
                <a:ea typeface="Calibri"/>
                <a:cs typeface="Calibri"/>
                <a:sym typeface="Calibri"/>
              </a:rPr>
              <a:t>(+$1)</a:t>
            </a:r>
          </a:p>
          <a:p>
            <a:pPr marL="325438" indent="-309563">
              <a:spcBef>
                <a:spcPts val="0"/>
              </a:spcBef>
              <a:buSzPct val="100000"/>
            </a:pPr>
            <a:r>
              <a:rPr lang="en-CA" sz="2800" dirty="0">
                <a:solidFill>
                  <a:schemeClr val="dk1"/>
                </a:solidFill>
                <a:ea typeface="Calibri"/>
                <a:cs typeface="Calibri"/>
                <a:sym typeface="Calibri"/>
              </a:rPr>
              <a:t>Roll Five: NBA star wears them — trending! </a:t>
            </a:r>
            <a:r>
              <a:rPr lang="en-CA" sz="2800" b="1" dirty="0">
                <a:solidFill>
                  <a:schemeClr val="dk1"/>
                </a:solidFill>
                <a:ea typeface="Calibri"/>
                <a:cs typeface="Calibri"/>
                <a:sym typeface="Calibri"/>
              </a:rPr>
              <a:t>(+$3)</a:t>
            </a:r>
          </a:p>
          <a:p>
            <a:pPr marL="325438" indent="-309563">
              <a:spcBef>
                <a:spcPts val="0"/>
              </a:spcBef>
              <a:buSzPct val="100000"/>
            </a:pPr>
            <a:r>
              <a:rPr lang="en-CA" sz="2800" dirty="0">
                <a:solidFill>
                  <a:schemeClr val="dk1"/>
                </a:solidFill>
                <a:ea typeface="Calibri"/>
                <a:cs typeface="Calibri"/>
                <a:sym typeface="Calibri"/>
              </a:rPr>
              <a:t>Roll Six: Travis Scott collab leaked! </a:t>
            </a:r>
            <a:r>
              <a:rPr lang="en-CA" sz="2800" b="1" dirty="0">
                <a:solidFill>
                  <a:schemeClr val="dk1"/>
                </a:solidFill>
                <a:ea typeface="Calibri"/>
                <a:cs typeface="Calibri"/>
                <a:sym typeface="Calibri"/>
              </a:rPr>
              <a:t>(+$5)</a:t>
            </a:r>
          </a:p>
          <a:p>
            <a:pPr marL="325438" indent="-309563">
              <a:spcBef>
                <a:spcPts val="0"/>
              </a:spcBef>
              <a:buSzPct val="100000"/>
            </a:pPr>
            <a:endParaRPr lang="en-CA" sz="2800" dirty="0">
              <a:solidFill>
                <a:schemeClr val="dk1"/>
              </a:solidFill>
              <a:ea typeface="Calibri"/>
              <a:cs typeface="Calibri"/>
              <a:sym typeface="Calibri"/>
            </a:endParaRPr>
          </a:p>
          <a:p>
            <a:pPr marL="530225" indent="-514350">
              <a:spcBef>
                <a:spcPts val="0"/>
              </a:spcBef>
              <a:buClr>
                <a:schemeClr val="tx1"/>
              </a:buClr>
              <a:buSzPct val="100000"/>
              <a:buFont typeface="+mj-lt"/>
              <a:buAutoNum type="arabicPeriod"/>
            </a:pPr>
            <a:endParaRPr lang="en-CA" sz="2800" dirty="0">
              <a:solidFill>
                <a:schemeClr val="dk1"/>
              </a:solidFill>
              <a:ea typeface="Calibri"/>
              <a:cs typeface="Calibri"/>
              <a:sym typeface="Calibri"/>
            </a:endParaRPr>
          </a:p>
        </p:txBody>
      </p:sp>
      <p:sp>
        <p:nvSpPr>
          <p:cNvPr id="4" name="Slide Number Placeholder 3">
            <a:extLst>
              <a:ext uri="{FF2B5EF4-FFF2-40B4-BE49-F238E27FC236}">
                <a16:creationId xmlns:a16="http://schemas.microsoft.com/office/drawing/2014/main" id="{9438E536-A1A3-1409-E61A-989B8B20978C}"/>
              </a:ext>
            </a:extLst>
          </p:cNvPr>
          <p:cNvSpPr>
            <a:spLocks noGrp="1"/>
          </p:cNvSpPr>
          <p:nvPr>
            <p:ph type="sldNum" sz="quarter" idx="12"/>
          </p:nvPr>
        </p:nvSpPr>
        <p:spPr/>
        <p:txBody>
          <a:bodyPr/>
          <a:lstStyle/>
          <a:p>
            <a:fld id="{DFDF98CC-160E-494C-8C3C-8CDC5FA257DE}" type="slidenum">
              <a:rPr lang="en-US" smtClean="0"/>
              <a:t>22</a:t>
            </a:fld>
            <a:endParaRPr lang="en-US" dirty="0"/>
          </a:p>
        </p:txBody>
      </p:sp>
    </p:spTree>
    <p:extLst>
      <p:ext uri="{BB962C8B-B14F-4D97-AF65-F5344CB8AC3E}">
        <p14:creationId xmlns:p14="http://schemas.microsoft.com/office/powerpoint/2010/main" val="5662690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5B655-57AB-A998-9FAC-D887D5784AD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CBF875E-96D8-DA19-5630-C27395E56FD4}"/>
              </a:ext>
            </a:extLst>
          </p:cNvPr>
          <p:cNvSpPr>
            <a:spLocks noGrp="1"/>
          </p:cNvSpPr>
          <p:nvPr>
            <p:ph type="sldNum" sz="quarter" idx="12"/>
          </p:nvPr>
        </p:nvSpPr>
        <p:spPr/>
        <p:txBody>
          <a:bodyPr/>
          <a:lstStyle/>
          <a:p>
            <a:fld id="{DFDF98CC-160E-494C-8C3C-8CDC5FA257DE}" type="slidenum">
              <a:rPr lang="en-US" smtClean="0"/>
              <a:t>23</a:t>
            </a:fld>
            <a:endParaRPr lang="en-US" dirty="0"/>
          </a:p>
        </p:txBody>
      </p:sp>
      <p:sp>
        <p:nvSpPr>
          <p:cNvPr id="3" name="TextBox 2">
            <a:extLst>
              <a:ext uri="{FF2B5EF4-FFF2-40B4-BE49-F238E27FC236}">
                <a16:creationId xmlns:a16="http://schemas.microsoft.com/office/drawing/2014/main" id="{A6FAEC08-DF8B-9663-FAF2-A7776D32DA43}"/>
              </a:ext>
            </a:extLst>
          </p:cNvPr>
          <p:cNvSpPr txBox="1"/>
          <p:nvPr/>
        </p:nvSpPr>
        <p:spPr>
          <a:xfrm>
            <a:off x="516903" y="2644170"/>
            <a:ext cx="9933384" cy="1631216"/>
          </a:xfrm>
          <a:prstGeom prst="rect">
            <a:avLst/>
          </a:prstGeom>
          <a:noFill/>
        </p:spPr>
        <p:txBody>
          <a:bodyPr wrap="square">
            <a:spAutoFit/>
          </a:bodyPr>
          <a:lstStyle/>
          <a:p>
            <a:r>
              <a:rPr lang="en-CA" sz="5000" b="1" dirty="0">
                <a:solidFill>
                  <a:srgbClr val="205885"/>
                </a:solidFill>
                <a:latin typeface="Century Gothic" panose="020B0502020202020204" pitchFamily="34" charset="0"/>
              </a:rPr>
              <a:t>Round one - decide on a order and quantity.</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2037296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5F3EA-5E0E-15F2-B0A4-3DCD8261B85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135FF48-6C4D-D772-8970-9AAC8FEA4BAC}"/>
              </a:ext>
            </a:extLst>
          </p:cNvPr>
          <p:cNvSpPr>
            <a:spLocks noGrp="1"/>
          </p:cNvSpPr>
          <p:nvPr>
            <p:ph type="sldNum" sz="quarter" idx="12"/>
          </p:nvPr>
        </p:nvSpPr>
        <p:spPr/>
        <p:txBody>
          <a:bodyPr/>
          <a:lstStyle/>
          <a:p>
            <a:fld id="{DFDF98CC-160E-494C-8C3C-8CDC5FA257DE}" type="slidenum">
              <a:rPr lang="en-US" smtClean="0"/>
              <a:t>24</a:t>
            </a:fld>
            <a:endParaRPr lang="en-US" dirty="0"/>
          </a:p>
        </p:txBody>
      </p:sp>
      <p:sp>
        <p:nvSpPr>
          <p:cNvPr id="3" name="TextBox 2">
            <a:extLst>
              <a:ext uri="{FF2B5EF4-FFF2-40B4-BE49-F238E27FC236}">
                <a16:creationId xmlns:a16="http://schemas.microsoft.com/office/drawing/2014/main" id="{2FF5D8C3-626A-0E19-74FF-CE9AFCC9F285}"/>
              </a:ext>
            </a:extLst>
          </p:cNvPr>
          <p:cNvSpPr txBox="1"/>
          <p:nvPr/>
        </p:nvSpPr>
        <p:spPr>
          <a:xfrm>
            <a:off x="516903" y="2644170"/>
            <a:ext cx="9933384" cy="861774"/>
          </a:xfrm>
          <a:prstGeom prst="rect">
            <a:avLst/>
          </a:prstGeom>
          <a:noFill/>
        </p:spPr>
        <p:txBody>
          <a:bodyPr wrap="square">
            <a:spAutoFit/>
          </a:bodyPr>
          <a:lstStyle/>
          <a:p>
            <a:r>
              <a:rPr lang="en-CA" sz="5000" b="1" dirty="0">
                <a:solidFill>
                  <a:srgbClr val="205885"/>
                </a:solidFill>
                <a:latin typeface="Century Gothic" panose="020B0502020202020204" pitchFamily="34" charset="0"/>
              </a:rPr>
              <a:t>Round one - roll the die!</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3482999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EAE88-942F-B0B0-94BC-8433193B3A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523498-DFD8-6C7C-DDCD-AAB3D1DAF1AA}"/>
              </a:ext>
            </a:extLst>
          </p:cNvPr>
          <p:cNvSpPr>
            <a:spLocks noGrp="1"/>
          </p:cNvSpPr>
          <p:nvPr>
            <p:ph type="ctrTitle"/>
          </p:nvPr>
        </p:nvSpPr>
        <p:spPr>
          <a:xfrm>
            <a:off x="517870" y="1160463"/>
            <a:ext cx="11072767" cy="668337"/>
          </a:xfrm>
        </p:spPr>
        <p:txBody>
          <a:bodyPr/>
          <a:lstStyle/>
          <a:p>
            <a:r>
              <a:rPr lang="en-CA" dirty="0"/>
              <a:t>Round one results!</a:t>
            </a:r>
            <a:br>
              <a:rPr lang="en-CA" dirty="0"/>
            </a:br>
            <a:br>
              <a:rPr lang="en-CA" dirty="0"/>
            </a:br>
            <a:br>
              <a:rPr lang="en-CA" dirty="0"/>
            </a:br>
            <a:endParaRPr lang="en-CA" dirty="0"/>
          </a:p>
        </p:txBody>
      </p:sp>
      <p:sp>
        <p:nvSpPr>
          <p:cNvPr id="3" name="Subtitle 2">
            <a:extLst>
              <a:ext uri="{FF2B5EF4-FFF2-40B4-BE49-F238E27FC236}">
                <a16:creationId xmlns:a16="http://schemas.microsoft.com/office/drawing/2014/main" id="{646248DD-6249-B164-AD51-24A5AA161AC5}"/>
              </a:ext>
            </a:extLst>
          </p:cNvPr>
          <p:cNvSpPr>
            <a:spLocks noGrp="1"/>
          </p:cNvSpPr>
          <p:nvPr>
            <p:ph type="subTitle" idx="1"/>
          </p:nvPr>
        </p:nvSpPr>
        <p:spPr>
          <a:xfrm>
            <a:off x="399278" y="2051223"/>
            <a:ext cx="11309949" cy="3646314"/>
          </a:xfrm>
        </p:spPr>
        <p:txBody>
          <a:bodyPr>
            <a:noAutofit/>
          </a:bodyPr>
          <a:lstStyle/>
          <a:p>
            <a:pPr marL="325438" indent="-309563">
              <a:spcBef>
                <a:spcPts val="0"/>
              </a:spcBef>
              <a:buSzPct val="100000"/>
            </a:pPr>
            <a:r>
              <a:rPr lang="en-CA" sz="2800" dirty="0">
                <a:solidFill>
                  <a:schemeClr val="dk1"/>
                </a:solidFill>
                <a:ea typeface="Calibri"/>
                <a:cs typeface="Calibri"/>
                <a:sym typeface="Calibri"/>
              </a:rPr>
              <a:t>Roll One: Drop flopped — quality is trash! </a:t>
            </a:r>
            <a:r>
              <a:rPr lang="en-CA" sz="2800" b="1" dirty="0">
                <a:solidFill>
                  <a:schemeClr val="dk1"/>
                </a:solidFill>
                <a:ea typeface="Calibri"/>
                <a:cs typeface="Calibri"/>
                <a:sym typeface="Calibri"/>
              </a:rPr>
              <a:t>(-$5)</a:t>
            </a:r>
          </a:p>
          <a:p>
            <a:pPr marL="325438" indent="-309563">
              <a:spcBef>
                <a:spcPts val="0"/>
              </a:spcBef>
              <a:buSzPct val="100000"/>
            </a:pPr>
            <a:r>
              <a:rPr lang="en-CA" sz="2800" dirty="0">
                <a:solidFill>
                  <a:schemeClr val="dk1"/>
                </a:solidFill>
                <a:ea typeface="Calibri"/>
                <a:cs typeface="Calibri"/>
                <a:sym typeface="Calibri"/>
              </a:rPr>
              <a:t>Roll Two: Copycat scandal on TikTok! </a:t>
            </a:r>
            <a:r>
              <a:rPr lang="en-CA" sz="2800" b="1" dirty="0">
                <a:solidFill>
                  <a:schemeClr val="dk1"/>
                </a:solidFill>
                <a:ea typeface="Calibri"/>
                <a:cs typeface="Calibri"/>
                <a:sym typeface="Calibri"/>
              </a:rPr>
              <a:t>(-$3)</a:t>
            </a:r>
          </a:p>
          <a:p>
            <a:pPr marL="325438" indent="-309563">
              <a:spcBef>
                <a:spcPts val="0"/>
              </a:spcBef>
              <a:buSzPct val="100000"/>
            </a:pPr>
            <a:r>
              <a:rPr lang="en-CA" sz="2800" dirty="0">
                <a:solidFill>
                  <a:schemeClr val="dk1"/>
                </a:solidFill>
                <a:ea typeface="Calibri"/>
                <a:cs typeface="Calibri"/>
                <a:sym typeface="Calibri"/>
              </a:rPr>
              <a:t>Roll Three: Release delay frustrates fans </a:t>
            </a:r>
            <a:r>
              <a:rPr lang="en-CA" sz="2800" b="1" dirty="0">
                <a:solidFill>
                  <a:schemeClr val="dk1"/>
                </a:solidFill>
                <a:ea typeface="Calibri"/>
                <a:cs typeface="Calibri"/>
                <a:sym typeface="Calibri"/>
              </a:rPr>
              <a:t>(-$1)</a:t>
            </a:r>
          </a:p>
          <a:p>
            <a:pPr marL="325438" indent="-309563">
              <a:spcBef>
                <a:spcPts val="0"/>
              </a:spcBef>
              <a:buSzPct val="100000"/>
            </a:pPr>
            <a:r>
              <a:rPr lang="en-CA" sz="2800" dirty="0">
                <a:solidFill>
                  <a:schemeClr val="dk1"/>
                </a:solidFill>
                <a:ea typeface="Calibri"/>
                <a:cs typeface="Calibri"/>
                <a:sym typeface="Calibri"/>
              </a:rPr>
              <a:t>Roll Four: Restock brings some hype back </a:t>
            </a:r>
            <a:r>
              <a:rPr lang="en-CA" sz="2800" b="1" dirty="0">
                <a:solidFill>
                  <a:schemeClr val="dk1"/>
                </a:solidFill>
                <a:ea typeface="Calibri"/>
                <a:cs typeface="Calibri"/>
                <a:sym typeface="Calibri"/>
              </a:rPr>
              <a:t>(+$1)</a:t>
            </a:r>
          </a:p>
          <a:p>
            <a:pPr marL="325438" indent="-309563">
              <a:spcBef>
                <a:spcPts val="0"/>
              </a:spcBef>
              <a:buSzPct val="100000"/>
            </a:pPr>
            <a:r>
              <a:rPr lang="en-CA" sz="2800" dirty="0">
                <a:solidFill>
                  <a:schemeClr val="dk1"/>
                </a:solidFill>
                <a:ea typeface="Calibri"/>
                <a:cs typeface="Calibri"/>
                <a:sym typeface="Calibri"/>
              </a:rPr>
              <a:t>Roll Five: NBA star wears them — trending! </a:t>
            </a:r>
            <a:r>
              <a:rPr lang="en-CA" sz="2800" b="1" dirty="0">
                <a:solidFill>
                  <a:schemeClr val="dk1"/>
                </a:solidFill>
                <a:ea typeface="Calibri"/>
                <a:cs typeface="Calibri"/>
                <a:sym typeface="Calibri"/>
              </a:rPr>
              <a:t>(+$3)</a:t>
            </a:r>
          </a:p>
          <a:p>
            <a:pPr marL="325438" indent="-309563">
              <a:spcBef>
                <a:spcPts val="0"/>
              </a:spcBef>
              <a:buSzPct val="100000"/>
            </a:pPr>
            <a:r>
              <a:rPr lang="en-CA" sz="2800" dirty="0">
                <a:solidFill>
                  <a:schemeClr val="dk1"/>
                </a:solidFill>
                <a:ea typeface="Calibri"/>
                <a:cs typeface="Calibri"/>
                <a:sym typeface="Calibri"/>
              </a:rPr>
              <a:t>Roll Six: Travis Scott collab leaked! </a:t>
            </a:r>
            <a:r>
              <a:rPr lang="en-CA" sz="2800" b="1" dirty="0">
                <a:solidFill>
                  <a:schemeClr val="dk1"/>
                </a:solidFill>
                <a:ea typeface="Calibri"/>
                <a:cs typeface="Calibri"/>
                <a:sym typeface="Calibri"/>
              </a:rPr>
              <a:t>(+$5)</a:t>
            </a:r>
          </a:p>
          <a:p>
            <a:pPr marL="325438" indent="-309563">
              <a:spcBef>
                <a:spcPts val="0"/>
              </a:spcBef>
              <a:buSzPct val="100000"/>
            </a:pPr>
            <a:endParaRPr lang="en-CA" sz="2800" b="1" dirty="0">
              <a:solidFill>
                <a:schemeClr val="dk1"/>
              </a:solidFill>
              <a:ea typeface="Calibri"/>
              <a:cs typeface="Calibri"/>
              <a:sym typeface="Calibri"/>
            </a:endParaRPr>
          </a:p>
          <a:p>
            <a:pPr marL="15875" indent="0">
              <a:spcBef>
                <a:spcPts val="0"/>
              </a:spcBef>
              <a:buSzPct val="100000"/>
              <a:buNone/>
            </a:pPr>
            <a:r>
              <a:rPr lang="en-CA" sz="2800" dirty="0">
                <a:solidFill>
                  <a:schemeClr val="dk2"/>
                </a:solidFill>
              </a:rPr>
              <a:t>Complete your tracking sheet given the market movement and your choice!</a:t>
            </a:r>
          </a:p>
          <a:p>
            <a:pPr marL="325438" indent="-309563">
              <a:spcBef>
                <a:spcPts val="0"/>
              </a:spcBef>
              <a:buSzPct val="100000"/>
            </a:pPr>
            <a:endParaRPr lang="en-CA" sz="2800" b="1" dirty="0">
              <a:solidFill>
                <a:schemeClr val="dk1"/>
              </a:solidFill>
              <a:ea typeface="Calibri"/>
              <a:cs typeface="Calibri"/>
              <a:sym typeface="Calibri"/>
            </a:endParaRPr>
          </a:p>
          <a:p>
            <a:pPr marL="325438" indent="-309563">
              <a:spcBef>
                <a:spcPts val="0"/>
              </a:spcBef>
              <a:buSzPct val="100000"/>
            </a:pPr>
            <a:endParaRPr lang="en-CA" sz="2800" dirty="0">
              <a:solidFill>
                <a:schemeClr val="dk1"/>
              </a:solidFill>
              <a:ea typeface="Calibri"/>
              <a:cs typeface="Calibri"/>
              <a:sym typeface="Calibri"/>
            </a:endParaRPr>
          </a:p>
          <a:p>
            <a:pPr marL="325438" indent="-309563">
              <a:spcBef>
                <a:spcPts val="0"/>
              </a:spcBef>
              <a:buSzPct val="100000"/>
            </a:pPr>
            <a:endParaRPr lang="en-CA" sz="2800" dirty="0">
              <a:solidFill>
                <a:schemeClr val="dk1"/>
              </a:solidFill>
              <a:ea typeface="Calibri"/>
              <a:cs typeface="Calibri"/>
              <a:sym typeface="Calibri"/>
            </a:endParaRPr>
          </a:p>
          <a:p>
            <a:pPr marL="530225" indent="-514350">
              <a:spcBef>
                <a:spcPts val="0"/>
              </a:spcBef>
              <a:buClr>
                <a:schemeClr val="tx1"/>
              </a:buClr>
              <a:buSzPct val="100000"/>
              <a:buFont typeface="+mj-lt"/>
              <a:buAutoNum type="arabicPeriod"/>
            </a:pPr>
            <a:endParaRPr lang="en-CA" sz="2800" dirty="0">
              <a:solidFill>
                <a:schemeClr val="dk1"/>
              </a:solidFill>
              <a:ea typeface="Calibri"/>
              <a:cs typeface="Calibri"/>
              <a:sym typeface="Calibri"/>
            </a:endParaRPr>
          </a:p>
        </p:txBody>
      </p:sp>
      <p:sp>
        <p:nvSpPr>
          <p:cNvPr id="4" name="Slide Number Placeholder 3">
            <a:extLst>
              <a:ext uri="{FF2B5EF4-FFF2-40B4-BE49-F238E27FC236}">
                <a16:creationId xmlns:a16="http://schemas.microsoft.com/office/drawing/2014/main" id="{7A685861-3F1B-05C7-BA6A-72B3073E045F}"/>
              </a:ext>
            </a:extLst>
          </p:cNvPr>
          <p:cNvSpPr>
            <a:spLocks noGrp="1"/>
          </p:cNvSpPr>
          <p:nvPr>
            <p:ph type="sldNum" sz="quarter" idx="12"/>
          </p:nvPr>
        </p:nvSpPr>
        <p:spPr/>
        <p:txBody>
          <a:bodyPr/>
          <a:lstStyle/>
          <a:p>
            <a:fld id="{DFDF98CC-160E-494C-8C3C-8CDC5FA257DE}" type="slidenum">
              <a:rPr lang="en-US" smtClean="0"/>
              <a:t>25</a:t>
            </a:fld>
            <a:endParaRPr lang="en-US" dirty="0"/>
          </a:p>
        </p:txBody>
      </p:sp>
    </p:spTree>
    <p:extLst>
      <p:ext uri="{BB962C8B-B14F-4D97-AF65-F5344CB8AC3E}">
        <p14:creationId xmlns:p14="http://schemas.microsoft.com/office/powerpoint/2010/main" val="7780358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D7584-0918-6495-1368-7CE22179EEC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55F1B7-E591-7665-4188-04D4E0311E3F}"/>
              </a:ext>
            </a:extLst>
          </p:cNvPr>
          <p:cNvSpPr>
            <a:spLocks noGrp="1"/>
          </p:cNvSpPr>
          <p:nvPr>
            <p:ph type="sldNum" sz="quarter" idx="12"/>
          </p:nvPr>
        </p:nvSpPr>
        <p:spPr/>
        <p:txBody>
          <a:bodyPr/>
          <a:lstStyle/>
          <a:p>
            <a:fld id="{DFDF98CC-160E-494C-8C3C-8CDC5FA257DE}" type="slidenum">
              <a:rPr lang="en-US" smtClean="0"/>
              <a:t>26</a:t>
            </a:fld>
            <a:endParaRPr lang="en-US" dirty="0"/>
          </a:p>
        </p:txBody>
      </p:sp>
      <p:sp>
        <p:nvSpPr>
          <p:cNvPr id="3" name="TextBox 2">
            <a:extLst>
              <a:ext uri="{FF2B5EF4-FFF2-40B4-BE49-F238E27FC236}">
                <a16:creationId xmlns:a16="http://schemas.microsoft.com/office/drawing/2014/main" id="{A635CD57-47AC-0C55-8C0F-78E450F91C77}"/>
              </a:ext>
            </a:extLst>
          </p:cNvPr>
          <p:cNvSpPr txBox="1"/>
          <p:nvPr/>
        </p:nvSpPr>
        <p:spPr>
          <a:xfrm>
            <a:off x="516903" y="2644170"/>
            <a:ext cx="9933384" cy="861774"/>
          </a:xfrm>
          <a:prstGeom prst="rect">
            <a:avLst/>
          </a:prstGeom>
          <a:noFill/>
        </p:spPr>
        <p:txBody>
          <a:bodyPr wrap="square">
            <a:spAutoFit/>
          </a:bodyPr>
          <a:lstStyle/>
          <a:p>
            <a:r>
              <a:rPr lang="en-CA" sz="5000" b="1" dirty="0">
                <a:solidFill>
                  <a:srgbClr val="205885"/>
                </a:solidFill>
                <a:latin typeface="Century Gothic" panose="020B0502020202020204" pitchFamily="34" charset="0"/>
              </a:rPr>
              <a:t>Round two - track your results!</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2683055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7D11E-F7F7-C123-4A97-917217BCE4B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9DCE59-65C5-17F5-1842-0B31F771DFFE}"/>
              </a:ext>
            </a:extLst>
          </p:cNvPr>
          <p:cNvSpPr>
            <a:spLocks noGrp="1"/>
          </p:cNvSpPr>
          <p:nvPr>
            <p:ph type="sldNum" sz="quarter" idx="12"/>
          </p:nvPr>
        </p:nvSpPr>
        <p:spPr/>
        <p:txBody>
          <a:bodyPr/>
          <a:lstStyle/>
          <a:p>
            <a:fld id="{DFDF98CC-160E-494C-8C3C-8CDC5FA257DE}" type="slidenum">
              <a:rPr lang="en-US" smtClean="0"/>
              <a:t>27</a:t>
            </a:fld>
            <a:endParaRPr lang="en-US" dirty="0"/>
          </a:p>
        </p:txBody>
      </p:sp>
      <p:sp>
        <p:nvSpPr>
          <p:cNvPr id="3" name="TextBox 2">
            <a:extLst>
              <a:ext uri="{FF2B5EF4-FFF2-40B4-BE49-F238E27FC236}">
                <a16:creationId xmlns:a16="http://schemas.microsoft.com/office/drawing/2014/main" id="{F0172A48-083D-EEFB-BA4B-A17FDCC776D4}"/>
              </a:ext>
            </a:extLst>
          </p:cNvPr>
          <p:cNvSpPr txBox="1"/>
          <p:nvPr/>
        </p:nvSpPr>
        <p:spPr>
          <a:xfrm>
            <a:off x="516903" y="2644170"/>
            <a:ext cx="9933384" cy="1631216"/>
          </a:xfrm>
          <a:prstGeom prst="rect">
            <a:avLst/>
          </a:prstGeom>
          <a:noFill/>
        </p:spPr>
        <p:txBody>
          <a:bodyPr wrap="square">
            <a:spAutoFit/>
          </a:bodyPr>
          <a:lstStyle/>
          <a:p>
            <a:r>
              <a:rPr lang="en-CA" sz="5000" b="1" dirty="0">
                <a:solidFill>
                  <a:srgbClr val="205885"/>
                </a:solidFill>
                <a:latin typeface="Century Gothic" panose="020B0502020202020204" pitchFamily="34" charset="0"/>
              </a:rPr>
              <a:t>Round two - decide on a order and quantity.</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1114425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7B776-9F44-52EE-CCD5-5F7E7BD6E2E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465BA8D-7F2A-AA87-B2D4-A96DC580772A}"/>
              </a:ext>
            </a:extLst>
          </p:cNvPr>
          <p:cNvSpPr>
            <a:spLocks noGrp="1"/>
          </p:cNvSpPr>
          <p:nvPr>
            <p:ph type="sldNum" sz="quarter" idx="12"/>
          </p:nvPr>
        </p:nvSpPr>
        <p:spPr/>
        <p:txBody>
          <a:bodyPr/>
          <a:lstStyle/>
          <a:p>
            <a:fld id="{DFDF98CC-160E-494C-8C3C-8CDC5FA257DE}" type="slidenum">
              <a:rPr lang="en-US" smtClean="0"/>
              <a:t>28</a:t>
            </a:fld>
            <a:endParaRPr lang="en-US" dirty="0"/>
          </a:p>
        </p:txBody>
      </p:sp>
      <p:sp>
        <p:nvSpPr>
          <p:cNvPr id="3" name="TextBox 2">
            <a:extLst>
              <a:ext uri="{FF2B5EF4-FFF2-40B4-BE49-F238E27FC236}">
                <a16:creationId xmlns:a16="http://schemas.microsoft.com/office/drawing/2014/main" id="{F39B0FBA-2776-49C7-B66E-184E4A5EED51}"/>
              </a:ext>
            </a:extLst>
          </p:cNvPr>
          <p:cNvSpPr txBox="1"/>
          <p:nvPr/>
        </p:nvSpPr>
        <p:spPr>
          <a:xfrm>
            <a:off x="516903" y="2644170"/>
            <a:ext cx="9933384" cy="861774"/>
          </a:xfrm>
          <a:prstGeom prst="rect">
            <a:avLst/>
          </a:prstGeom>
          <a:noFill/>
        </p:spPr>
        <p:txBody>
          <a:bodyPr wrap="square">
            <a:spAutoFit/>
          </a:bodyPr>
          <a:lstStyle/>
          <a:p>
            <a:r>
              <a:rPr lang="en-CA" sz="5000" b="1" dirty="0">
                <a:solidFill>
                  <a:srgbClr val="205885"/>
                </a:solidFill>
                <a:latin typeface="Century Gothic" panose="020B0502020202020204" pitchFamily="34" charset="0"/>
              </a:rPr>
              <a:t>Round two - roll the die!</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23435095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AF910-283E-FF0D-2962-77AA8D68C3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F45B77-A301-5DAF-CA38-D5DCEDE4959D}"/>
              </a:ext>
            </a:extLst>
          </p:cNvPr>
          <p:cNvSpPr>
            <a:spLocks noGrp="1"/>
          </p:cNvSpPr>
          <p:nvPr>
            <p:ph type="ctrTitle"/>
          </p:nvPr>
        </p:nvSpPr>
        <p:spPr>
          <a:xfrm>
            <a:off x="517870" y="1160463"/>
            <a:ext cx="11072767" cy="668337"/>
          </a:xfrm>
        </p:spPr>
        <p:txBody>
          <a:bodyPr/>
          <a:lstStyle/>
          <a:p>
            <a:r>
              <a:rPr lang="en-CA" dirty="0"/>
              <a:t>Round one results!</a:t>
            </a:r>
            <a:br>
              <a:rPr lang="en-CA" dirty="0"/>
            </a:br>
            <a:br>
              <a:rPr lang="en-CA" dirty="0"/>
            </a:br>
            <a:br>
              <a:rPr lang="en-CA" dirty="0"/>
            </a:br>
            <a:endParaRPr lang="en-CA" dirty="0"/>
          </a:p>
        </p:txBody>
      </p:sp>
      <p:sp>
        <p:nvSpPr>
          <p:cNvPr id="3" name="Subtitle 2">
            <a:extLst>
              <a:ext uri="{FF2B5EF4-FFF2-40B4-BE49-F238E27FC236}">
                <a16:creationId xmlns:a16="http://schemas.microsoft.com/office/drawing/2014/main" id="{A119FC6B-DD7D-1325-8818-5EC775F08FE9}"/>
              </a:ext>
            </a:extLst>
          </p:cNvPr>
          <p:cNvSpPr>
            <a:spLocks noGrp="1"/>
          </p:cNvSpPr>
          <p:nvPr>
            <p:ph type="subTitle" idx="1"/>
          </p:nvPr>
        </p:nvSpPr>
        <p:spPr>
          <a:xfrm>
            <a:off x="399278" y="2051223"/>
            <a:ext cx="11309949" cy="3646314"/>
          </a:xfrm>
        </p:spPr>
        <p:txBody>
          <a:bodyPr>
            <a:noAutofit/>
          </a:bodyPr>
          <a:lstStyle/>
          <a:p>
            <a:pPr marL="325438" indent="-309563">
              <a:spcBef>
                <a:spcPts val="0"/>
              </a:spcBef>
              <a:buSzPct val="100000"/>
            </a:pPr>
            <a:r>
              <a:rPr lang="en-CA" sz="2800" dirty="0">
                <a:solidFill>
                  <a:schemeClr val="dk1"/>
                </a:solidFill>
                <a:ea typeface="Calibri"/>
                <a:cs typeface="Calibri"/>
                <a:sym typeface="Calibri"/>
              </a:rPr>
              <a:t>Roll One: Drop flopped — quality is trash! </a:t>
            </a:r>
            <a:r>
              <a:rPr lang="en-CA" sz="2800" b="1" dirty="0">
                <a:solidFill>
                  <a:schemeClr val="dk1"/>
                </a:solidFill>
                <a:ea typeface="Calibri"/>
                <a:cs typeface="Calibri"/>
                <a:sym typeface="Calibri"/>
              </a:rPr>
              <a:t>(-$5)</a:t>
            </a:r>
          </a:p>
          <a:p>
            <a:pPr marL="325438" indent="-309563">
              <a:spcBef>
                <a:spcPts val="0"/>
              </a:spcBef>
              <a:buSzPct val="100000"/>
            </a:pPr>
            <a:r>
              <a:rPr lang="en-CA" sz="2800" dirty="0">
                <a:solidFill>
                  <a:schemeClr val="dk1"/>
                </a:solidFill>
                <a:ea typeface="Calibri"/>
                <a:cs typeface="Calibri"/>
                <a:sym typeface="Calibri"/>
              </a:rPr>
              <a:t>Roll Two: Copycat scandal on TikTok! </a:t>
            </a:r>
            <a:r>
              <a:rPr lang="en-CA" sz="2800" b="1" dirty="0">
                <a:solidFill>
                  <a:schemeClr val="dk1"/>
                </a:solidFill>
                <a:ea typeface="Calibri"/>
                <a:cs typeface="Calibri"/>
                <a:sym typeface="Calibri"/>
              </a:rPr>
              <a:t>(-$3)</a:t>
            </a:r>
          </a:p>
          <a:p>
            <a:pPr marL="325438" indent="-309563">
              <a:spcBef>
                <a:spcPts val="0"/>
              </a:spcBef>
              <a:buSzPct val="100000"/>
            </a:pPr>
            <a:r>
              <a:rPr lang="en-CA" sz="2800" dirty="0">
                <a:solidFill>
                  <a:schemeClr val="dk1"/>
                </a:solidFill>
                <a:ea typeface="Calibri"/>
                <a:cs typeface="Calibri"/>
                <a:sym typeface="Calibri"/>
              </a:rPr>
              <a:t>Roll Three: Release delay frustrates fans </a:t>
            </a:r>
            <a:r>
              <a:rPr lang="en-CA" sz="2800" b="1" dirty="0">
                <a:solidFill>
                  <a:schemeClr val="dk1"/>
                </a:solidFill>
                <a:ea typeface="Calibri"/>
                <a:cs typeface="Calibri"/>
                <a:sym typeface="Calibri"/>
              </a:rPr>
              <a:t>(-$1)</a:t>
            </a:r>
          </a:p>
          <a:p>
            <a:pPr marL="325438" indent="-309563">
              <a:spcBef>
                <a:spcPts val="0"/>
              </a:spcBef>
              <a:buSzPct val="100000"/>
            </a:pPr>
            <a:r>
              <a:rPr lang="en-CA" sz="2800" dirty="0">
                <a:solidFill>
                  <a:schemeClr val="dk1"/>
                </a:solidFill>
                <a:ea typeface="Calibri"/>
                <a:cs typeface="Calibri"/>
                <a:sym typeface="Calibri"/>
              </a:rPr>
              <a:t>Roll Four: Restock brings some hype back </a:t>
            </a:r>
            <a:r>
              <a:rPr lang="en-CA" sz="2800" b="1" dirty="0">
                <a:solidFill>
                  <a:schemeClr val="dk1"/>
                </a:solidFill>
                <a:ea typeface="Calibri"/>
                <a:cs typeface="Calibri"/>
                <a:sym typeface="Calibri"/>
              </a:rPr>
              <a:t>(+$1)</a:t>
            </a:r>
          </a:p>
          <a:p>
            <a:pPr marL="325438" indent="-309563">
              <a:spcBef>
                <a:spcPts val="0"/>
              </a:spcBef>
              <a:buSzPct val="100000"/>
            </a:pPr>
            <a:r>
              <a:rPr lang="en-CA" sz="2800" dirty="0">
                <a:solidFill>
                  <a:schemeClr val="dk1"/>
                </a:solidFill>
                <a:ea typeface="Calibri"/>
                <a:cs typeface="Calibri"/>
                <a:sym typeface="Calibri"/>
              </a:rPr>
              <a:t>Roll Five: NBA star wears them — trending! </a:t>
            </a:r>
            <a:r>
              <a:rPr lang="en-CA" sz="2800" b="1" dirty="0">
                <a:solidFill>
                  <a:schemeClr val="dk1"/>
                </a:solidFill>
                <a:ea typeface="Calibri"/>
                <a:cs typeface="Calibri"/>
                <a:sym typeface="Calibri"/>
              </a:rPr>
              <a:t>(+$3)</a:t>
            </a:r>
          </a:p>
          <a:p>
            <a:pPr marL="325438" indent="-309563">
              <a:spcBef>
                <a:spcPts val="0"/>
              </a:spcBef>
              <a:buSzPct val="100000"/>
            </a:pPr>
            <a:r>
              <a:rPr lang="en-CA" sz="2800" dirty="0">
                <a:solidFill>
                  <a:schemeClr val="dk1"/>
                </a:solidFill>
                <a:ea typeface="Calibri"/>
                <a:cs typeface="Calibri"/>
                <a:sym typeface="Calibri"/>
              </a:rPr>
              <a:t>Roll Six: Travis Scott collab leaked! </a:t>
            </a:r>
            <a:r>
              <a:rPr lang="en-CA" sz="2800" b="1" dirty="0">
                <a:solidFill>
                  <a:schemeClr val="dk1"/>
                </a:solidFill>
                <a:ea typeface="Calibri"/>
                <a:cs typeface="Calibri"/>
                <a:sym typeface="Calibri"/>
              </a:rPr>
              <a:t>(+$5)</a:t>
            </a:r>
          </a:p>
          <a:p>
            <a:pPr marL="325438" indent="-309563">
              <a:spcBef>
                <a:spcPts val="0"/>
              </a:spcBef>
              <a:buSzPct val="100000"/>
            </a:pPr>
            <a:endParaRPr lang="en-CA" sz="2800" b="1" dirty="0">
              <a:solidFill>
                <a:schemeClr val="dk1"/>
              </a:solidFill>
              <a:ea typeface="Calibri"/>
              <a:cs typeface="Calibri"/>
              <a:sym typeface="Calibri"/>
            </a:endParaRPr>
          </a:p>
          <a:p>
            <a:pPr marL="15875" indent="0">
              <a:spcBef>
                <a:spcPts val="0"/>
              </a:spcBef>
              <a:buSzPct val="100000"/>
              <a:buNone/>
            </a:pPr>
            <a:r>
              <a:rPr lang="en-CA" sz="2800" dirty="0">
                <a:solidFill>
                  <a:schemeClr val="dk2"/>
                </a:solidFill>
              </a:rPr>
              <a:t>Complete your tracking sheet given the market movement and your choice!</a:t>
            </a:r>
          </a:p>
          <a:p>
            <a:pPr marL="325438" indent="-309563">
              <a:spcBef>
                <a:spcPts val="0"/>
              </a:spcBef>
              <a:buSzPct val="100000"/>
            </a:pPr>
            <a:endParaRPr lang="en-CA" sz="2800" b="1" dirty="0">
              <a:solidFill>
                <a:schemeClr val="dk1"/>
              </a:solidFill>
              <a:ea typeface="Calibri"/>
              <a:cs typeface="Calibri"/>
              <a:sym typeface="Calibri"/>
            </a:endParaRPr>
          </a:p>
          <a:p>
            <a:pPr marL="325438" indent="-309563">
              <a:spcBef>
                <a:spcPts val="0"/>
              </a:spcBef>
              <a:buSzPct val="100000"/>
            </a:pPr>
            <a:endParaRPr lang="en-CA" sz="2800" dirty="0">
              <a:solidFill>
                <a:schemeClr val="dk1"/>
              </a:solidFill>
              <a:ea typeface="Calibri"/>
              <a:cs typeface="Calibri"/>
              <a:sym typeface="Calibri"/>
            </a:endParaRPr>
          </a:p>
          <a:p>
            <a:pPr marL="325438" indent="-309563">
              <a:spcBef>
                <a:spcPts val="0"/>
              </a:spcBef>
              <a:buSzPct val="100000"/>
            </a:pPr>
            <a:endParaRPr lang="en-CA" sz="2800" dirty="0">
              <a:solidFill>
                <a:schemeClr val="dk1"/>
              </a:solidFill>
              <a:ea typeface="Calibri"/>
              <a:cs typeface="Calibri"/>
              <a:sym typeface="Calibri"/>
            </a:endParaRPr>
          </a:p>
          <a:p>
            <a:pPr marL="530225" indent="-514350">
              <a:spcBef>
                <a:spcPts val="0"/>
              </a:spcBef>
              <a:buClr>
                <a:schemeClr val="tx1"/>
              </a:buClr>
              <a:buSzPct val="100000"/>
              <a:buFont typeface="+mj-lt"/>
              <a:buAutoNum type="arabicPeriod"/>
            </a:pPr>
            <a:endParaRPr lang="en-CA" sz="2800" dirty="0">
              <a:solidFill>
                <a:schemeClr val="dk1"/>
              </a:solidFill>
              <a:ea typeface="Calibri"/>
              <a:cs typeface="Calibri"/>
              <a:sym typeface="Calibri"/>
            </a:endParaRPr>
          </a:p>
        </p:txBody>
      </p:sp>
      <p:sp>
        <p:nvSpPr>
          <p:cNvPr id="4" name="Slide Number Placeholder 3">
            <a:extLst>
              <a:ext uri="{FF2B5EF4-FFF2-40B4-BE49-F238E27FC236}">
                <a16:creationId xmlns:a16="http://schemas.microsoft.com/office/drawing/2014/main" id="{E1AB40BE-1230-DB3A-29D0-0032191959C4}"/>
              </a:ext>
            </a:extLst>
          </p:cNvPr>
          <p:cNvSpPr>
            <a:spLocks noGrp="1"/>
          </p:cNvSpPr>
          <p:nvPr>
            <p:ph type="sldNum" sz="quarter" idx="12"/>
          </p:nvPr>
        </p:nvSpPr>
        <p:spPr/>
        <p:txBody>
          <a:bodyPr/>
          <a:lstStyle/>
          <a:p>
            <a:fld id="{DFDF98CC-160E-494C-8C3C-8CDC5FA257DE}" type="slidenum">
              <a:rPr lang="en-US" smtClean="0"/>
              <a:t>29</a:t>
            </a:fld>
            <a:endParaRPr lang="en-US" dirty="0"/>
          </a:p>
        </p:txBody>
      </p:sp>
    </p:spTree>
    <p:extLst>
      <p:ext uri="{BB962C8B-B14F-4D97-AF65-F5344CB8AC3E}">
        <p14:creationId xmlns:p14="http://schemas.microsoft.com/office/powerpoint/2010/main" val="2771543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4A5B4-1C16-0139-154E-38F785DBD9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BEDA94-0D69-6869-7EAC-564FE7694C09}"/>
              </a:ext>
            </a:extLst>
          </p:cNvPr>
          <p:cNvSpPr>
            <a:spLocks noGrp="1"/>
          </p:cNvSpPr>
          <p:nvPr>
            <p:ph type="ctrTitle"/>
          </p:nvPr>
        </p:nvSpPr>
        <p:spPr>
          <a:xfrm>
            <a:off x="517870" y="1160463"/>
            <a:ext cx="9627027" cy="668337"/>
          </a:xfrm>
        </p:spPr>
        <p:txBody>
          <a:bodyPr/>
          <a:lstStyle/>
          <a:p>
            <a:r>
              <a:rPr lang="en-CA" dirty="0"/>
              <a:t>Think, pair, share!</a:t>
            </a:r>
            <a:endParaRPr lang="en-US" dirty="0"/>
          </a:p>
        </p:txBody>
      </p:sp>
      <p:sp>
        <p:nvSpPr>
          <p:cNvPr id="3" name="Subtitle 2">
            <a:extLst>
              <a:ext uri="{FF2B5EF4-FFF2-40B4-BE49-F238E27FC236}">
                <a16:creationId xmlns:a16="http://schemas.microsoft.com/office/drawing/2014/main" id="{FFD31D72-EE44-292A-70B2-95343754C8B7}"/>
              </a:ext>
            </a:extLst>
          </p:cNvPr>
          <p:cNvSpPr>
            <a:spLocks noGrp="1"/>
          </p:cNvSpPr>
          <p:nvPr>
            <p:ph type="subTitle" idx="1"/>
          </p:nvPr>
        </p:nvSpPr>
        <p:spPr>
          <a:xfrm>
            <a:off x="375370" y="1989436"/>
            <a:ext cx="11309949" cy="4003591"/>
          </a:xfrm>
        </p:spPr>
        <p:txBody>
          <a:bodyPr>
            <a:noAutofit/>
          </a:bodyPr>
          <a:lstStyle/>
          <a:p>
            <a:pPr marL="146050" indent="0">
              <a:spcBef>
                <a:spcPts val="1200"/>
              </a:spcBef>
              <a:buSzPct val="100000"/>
              <a:buNone/>
            </a:pPr>
            <a:r>
              <a:rPr lang="en" sz="3000" b="1" dirty="0">
                <a:solidFill>
                  <a:schemeClr val="dk1"/>
                </a:solidFill>
              </a:rPr>
              <a:t>Think</a:t>
            </a:r>
            <a:r>
              <a:rPr lang="en" sz="3000" dirty="0">
                <a:solidFill>
                  <a:schemeClr val="dk1"/>
                </a:solidFill>
              </a:rPr>
              <a:t> (5 mins): Individually, jot down your personal reactions and decisions based on the scenario.</a:t>
            </a:r>
            <a:endParaRPr lang="en-CA" sz="3000" dirty="0">
              <a:solidFill>
                <a:srgbClr val="000000"/>
              </a:solidFill>
            </a:endParaRPr>
          </a:p>
        </p:txBody>
      </p:sp>
      <p:sp>
        <p:nvSpPr>
          <p:cNvPr id="4" name="Slide Number Placeholder 3">
            <a:extLst>
              <a:ext uri="{FF2B5EF4-FFF2-40B4-BE49-F238E27FC236}">
                <a16:creationId xmlns:a16="http://schemas.microsoft.com/office/drawing/2014/main" id="{479BD182-BE0B-8243-4852-B1A28E8DF986}"/>
              </a:ext>
            </a:extLst>
          </p:cNvPr>
          <p:cNvSpPr>
            <a:spLocks noGrp="1"/>
          </p:cNvSpPr>
          <p:nvPr>
            <p:ph type="sldNum" sz="quarter" idx="12"/>
          </p:nvPr>
        </p:nvSpPr>
        <p:spPr/>
        <p:txBody>
          <a:bodyPr/>
          <a:lstStyle/>
          <a:p>
            <a:fld id="{DFDF98CC-160E-494C-8C3C-8CDC5FA257DE}" type="slidenum">
              <a:rPr lang="en-US" smtClean="0"/>
              <a:t>3</a:t>
            </a:fld>
            <a:endParaRPr lang="en-US" dirty="0"/>
          </a:p>
        </p:txBody>
      </p:sp>
    </p:spTree>
    <p:extLst>
      <p:ext uri="{BB962C8B-B14F-4D97-AF65-F5344CB8AC3E}">
        <p14:creationId xmlns:p14="http://schemas.microsoft.com/office/powerpoint/2010/main" val="2582847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243AF-9611-B195-9810-E70873BD77C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F68A9A8-FAEF-D2B4-F8C4-D0899327B533}"/>
              </a:ext>
            </a:extLst>
          </p:cNvPr>
          <p:cNvSpPr>
            <a:spLocks noGrp="1"/>
          </p:cNvSpPr>
          <p:nvPr>
            <p:ph type="sldNum" sz="quarter" idx="12"/>
          </p:nvPr>
        </p:nvSpPr>
        <p:spPr/>
        <p:txBody>
          <a:bodyPr/>
          <a:lstStyle/>
          <a:p>
            <a:fld id="{DFDF98CC-160E-494C-8C3C-8CDC5FA257DE}" type="slidenum">
              <a:rPr lang="en-US" smtClean="0"/>
              <a:t>30</a:t>
            </a:fld>
            <a:endParaRPr lang="en-US" dirty="0"/>
          </a:p>
        </p:txBody>
      </p:sp>
      <p:sp>
        <p:nvSpPr>
          <p:cNvPr id="3" name="TextBox 2">
            <a:extLst>
              <a:ext uri="{FF2B5EF4-FFF2-40B4-BE49-F238E27FC236}">
                <a16:creationId xmlns:a16="http://schemas.microsoft.com/office/drawing/2014/main" id="{8A7CDD2E-ABC5-E25B-1ABE-582F5CF2058A}"/>
              </a:ext>
            </a:extLst>
          </p:cNvPr>
          <p:cNvSpPr txBox="1"/>
          <p:nvPr/>
        </p:nvSpPr>
        <p:spPr>
          <a:xfrm>
            <a:off x="516903" y="2644170"/>
            <a:ext cx="9933384" cy="861774"/>
          </a:xfrm>
          <a:prstGeom prst="rect">
            <a:avLst/>
          </a:prstGeom>
          <a:noFill/>
        </p:spPr>
        <p:txBody>
          <a:bodyPr wrap="square">
            <a:spAutoFit/>
          </a:bodyPr>
          <a:lstStyle/>
          <a:p>
            <a:r>
              <a:rPr lang="en-CA" sz="5000" b="1" dirty="0">
                <a:solidFill>
                  <a:srgbClr val="205885"/>
                </a:solidFill>
                <a:latin typeface="Century Gothic" panose="020B0502020202020204" pitchFamily="34" charset="0"/>
              </a:rPr>
              <a:t>Round three - track your results!</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8738088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6E4F3-DB37-36B8-B345-43CF2CAB5B4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63EEAF-3188-0DD6-D63A-73A25EFFB054}"/>
              </a:ext>
            </a:extLst>
          </p:cNvPr>
          <p:cNvSpPr>
            <a:spLocks noGrp="1"/>
          </p:cNvSpPr>
          <p:nvPr>
            <p:ph type="sldNum" sz="quarter" idx="12"/>
          </p:nvPr>
        </p:nvSpPr>
        <p:spPr/>
        <p:txBody>
          <a:bodyPr/>
          <a:lstStyle/>
          <a:p>
            <a:fld id="{DFDF98CC-160E-494C-8C3C-8CDC5FA257DE}" type="slidenum">
              <a:rPr lang="en-US" smtClean="0"/>
              <a:t>31</a:t>
            </a:fld>
            <a:endParaRPr lang="en-US" dirty="0"/>
          </a:p>
        </p:txBody>
      </p:sp>
      <p:sp>
        <p:nvSpPr>
          <p:cNvPr id="3" name="TextBox 2">
            <a:extLst>
              <a:ext uri="{FF2B5EF4-FFF2-40B4-BE49-F238E27FC236}">
                <a16:creationId xmlns:a16="http://schemas.microsoft.com/office/drawing/2014/main" id="{F5DF1C43-6E1C-7A64-11DF-CB5F88161222}"/>
              </a:ext>
            </a:extLst>
          </p:cNvPr>
          <p:cNvSpPr txBox="1"/>
          <p:nvPr/>
        </p:nvSpPr>
        <p:spPr>
          <a:xfrm>
            <a:off x="516903" y="2644170"/>
            <a:ext cx="9933384" cy="1631216"/>
          </a:xfrm>
          <a:prstGeom prst="rect">
            <a:avLst/>
          </a:prstGeom>
          <a:noFill/>
        </p:spPr>
        <p:txBody>
          <a:bodyPr wrap="square">
            <a:spAutoFit/>
          </a:bodyPr>
          <a:lstStyle/>
          <a:p>
            <a:r>
              <a:rPr lang="en-CA" sz="5000" b="1" dirty="0">
                <a:solidFill>
                  <a:srgbClr val="205885"/>
                </a:solidFill>
                <a:latin typeface="Century Gothic" panose="020B0502020202020204" pitchFamily="34" charset="0"/>
              </a:rPr>
              <a:t>Round three - decide on a order and quantity.</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38361350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2A299-23DA-89F8-5AD0-8DF7C3762A3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55E12D-1131-A2A8-29DF-ADFC1D720E3D}"/>
              </a:ext>
            </a:extLst>
          </p:cNvPr>
          <p:cNvSpPr>
            <a:spLocks noGrp="1"/>
          </p:cNvSpPr>
          <p:nvPr>
            <p:ph type="sldNum" sz="quarter" idx="12"/>
          </p:nvPr>
        </p:nvSpPr>
        <p:spPr/>
        <p:txBody>
          <a:bodyPr/>
          <a:lstStyle/>
          <a:p>
            <a:fld id="{DFDF98CC-160E-494C-8C3C-8CDC5FA257DE}" type="slidenum">
              <a:rPr lang="en-US" smtClean="0"/>
              <a:t>32</a:t>
            </a:fld>
            <a:endParaRPr lang="en-US" dirty="0"/>
          </a:p>
        </p:txBody>
      </p:sp>
      <p:sp>
        <p:nvSpPr>
          <p:cNvPr id="3" name="TextBox 2">
            <a:extLst>
              <a:ext uri="{FF2B5EF4-FFF2-40B4-BE49-F238E27FC236}">
                <a16:creationId xmlns:a16="http://schemas.microsoft.com/office/drawing/2014/main" id="{E63C18F2-C4DF-527C-D0AB-FD6578B9E4A8}"/>
              </a:ext>
            </a:extLst>
          </p:cNvPr>
          <p:cNvSpPr txBox="1"/>
          <p:nvPr/>
        </p:nvSpPr>
        <p:spPr>
          <a:xfrm>
            <a:off x="516903" y="2644170"/>
            <a:ext cx="9933384" cy="861774"/>
          </a:xfrm>
          <a:prstGeom prst="rect">
            <a:avLst/>
          </a:prstGeom>
          <a:noFill/>
        </p:spPr>
        <p:txBody>
          <a:bodyPr wrap="square">
            <a:spAutoFit/>
          </a:bodyPr>
          <a:lstStyle/>
          <a:p>
            <a:r>
              <a:rPr lang="en-CA" sz="5000" b="1" dirty="0">
                <a:solidFill>
                  <a:srgbClr val="205885"/>
                </a:solidFill>
                <a:latin typeface="Century Gothic" panose="020B0502020202020204" pitchFamily="34" charset="0"/>
              </a:rPr>
              <a:t>Round three - roll the die!</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27738055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BCEE1-0D0C-3F1A-1682-5F98F142BB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8D2A3B-CB94-07BA-D02B-7EC631192C0E}"/>
              </a:ext>
            </a:extLst>
          </p:cNvPr>
          <p:cNvSpPr>
            <a:spLocks noGrp="1"/>
          </p:cNvSpPr>
          <p:nvPr>
            <p:ph type="ctrTitle"/>
          </p:nvPr>
        </p:nvSpPr>
        <p:spPr>
          <a:xfrm>
            <a:off x="517870" y="1160463"/>
            <a:ext cx="11072767" cy="668337"/>
          </a:xfrm>
        </p:spPr>
        <p:txBody>
          <a:bodyPr/>
          <a:lstStyle/>
          <a:p>
            <a:r>
              <a:rPr lang="en-CA" dirty="0"/>
              <a:t>Round three results!</a:t>
            </a:r>
          </a:p>
        </p:txBody>
      </p:sp>
      <p:sp>
        <p:nvSpPr>
          <p:cNvPr id="3" name="Subtitle 2">
            <a:extLst>
              <a:ext uri="{FF2B5EF4-FFF2-40B4-BE49-F238E27FC236}">
                <a16:creationId xmlns:a16="http://schemas.microsoft.com/office/drawing/2014/main" id="{6CD92D1E-1749-7885-7591-46EC4DE8EFC4}"/>
              </a:ext>
            </a:extLst>
          </p:cNvPr>
          <p:cNvSpPr>
            <a:spLocks noGrp="1"/>
          </p:cNvSpPr>
          <p:nvPr>
            <p:ph type="subTitle" idx="1"/>
          </p:nvPr>
        </p:nvSpPr>
        <p:spPr>
          <a:xfrm>
            <a:off x="399278" y="2051223"/>
            <a:ext cx="11309949" cy="3646314"/>
          </a:xfrm>
        </p:spPr>
        <p:txBody>
          <a:bodyPr>
            <a:noAutofit/>
          </a:bodyPr>
          <a:lstStyle/>
          <a:p>
            <a:pPr marL="325438" indent="-309563">
              <a:spcBef>
                <a:spcPts val="0"/>
              </a:spcBef>
              <a:buSzPct val="100000"/>
            </a:pPr>
            <a:r>
              <a:rPr lang="en-CA" sz="2800" dirty="0">
                <a:solidFill>
                  <a:schemeClr val="dk1"/>
                </a:solidFill>
                <a:ea typeface="Calibri"/>
                <a:cs typeface="Calibri"/>
                <a:sym typeface="Calibri"/>
              </a:rPr>
              <a:t>Roll One: Drop flopped — quality is trash!' </a:t>
            </a:r>
            <a:r>
              <a:rPr lang="en-CA" sz="2800" b="1" dirty="0">
                <a:solidFill>
                  <a:schemeClr val="dk1"/>
                </a:solidFill>
                <a:ea typeface="Calibri"/>
                <a:cs typeface="Calibri"/>
                <a:sym typeface="Calibri"/>
              </a:rPr>
              <a:t>(-$5)</a:t>
            </a:r>
          </a:p>
          <a:p>
            <a:pPr marL="325438" indent="-309563">
              <a:spcBef>
                <a:spcPts val="0"/>
              </a:spcBef>
              <a:buSzPct val="100000"/>
            </a:pPr>
            <a:r>
              <a:rPr lang="en-CA" sz="2800" dirty="0">
                <a:solidFill>
                  <a:schemeClr val="dk1"/>
                </a:solidFill>
                <a:ea typeface="Calibri"/>
                <a:cs typeface="Calibri"/>
                <a:sym typeface="Calibri"/>
              </a:rPr>
              <a:t>Roll Two: Copycat scandal on TikTok!' </a:t>
            </a:r>
            <a:r>
              <a:rPr lang="en-CA" sz="2800" b="1" dirty="0">
                <a:solidFill>
                  <a:schemeClr val="dk1"/>
                </a:solidFill>
                <a:ea typeface="Calibri"/>
                <a:cs typeface="Calibri"/>
                <a:sym typeface="Calibri"/>
              </a:rPr>
              <a:t>(-$3)</a:t>
            </a:r>
          </a:p>
          <a:p>
            <a:pPr marL="325438" indent="-309563">
              <a:spcBef>
                <a:spcPts val="0"/>
              </a:spcBef>
              <a:buSzPct val="100000"/>
            </a:pPr>
            <a:r>
              <a:rPr lang="en-CA" sz="2800" dirty="0">
                <a:solidFill>
                  <a:schemeClr val="dk1"/>
                </a:solidFill>
                <a:ea typeface="Calibri"/>
                <a:cs typeface="Calibri"/>
                <a:sym typeface="Calibri"/>
              </a:rPr>
              <a:t>Roll Three: Release delay frustrates fans' </a:t>
            </a:r>
            <a:r>
              <a:rPr lang="en-CA" sz="2800" b="1" dirty="0">
                <a:solidFill>
                  <a:schemeClr val="dk1"/>
                </a:solidFill>
                <a:ea typeface="Calibri"/>
                <a:cs typeface="Calibri"/>
                <a:sym typeface="Calibri"/>
              </a:rPr>
              <a:t>(-$1)</a:t>
            </a:r>
          </a:p>
          <a:p>
            <a:pPr marL="325438" indent="-309563">
              <a:spcBef>
                <a:spcPts val="0"/>
              </a:spcBef>
              <a:buSzPct val="100000"/>
            </a:pPr>
            <a:r>
              <a:rPr lang="en-CA" sz="2800" dirty="0">
                <a:solidFill>
                  <a:schemeClr val="dk1"/>
                </a:solidFill>
                <a:ea typeface="Calibri"/>
                <a:cs typeface="Calibri"/>
                <a:sym typeface="Calibri"/>
              </a:rPr>
              <a:t>Roll Four: Restock brings some hype back' </a:t>
            </a:r>
            <a:r>
              <a:rPr lang="en-CA" sz="2800" b="1" dirty="0">
                <a:solidFill>
                  <a:schemeClr val="dk1"/>
                </a:solidFill>
                <a:ea typeface="Calibri"/>
                <a:cs typeface="Calibri"/>
                <a:sym typeface="Calibri"/>
              </a:rPr>
              <a:t>(+$1)</a:t>
            </a:r>
          </a:p>
          <a:p>
            <a:pPr marL="325438" indent="-309563">
              <a:spcBef>
                <a:spcPts val="0"/>
              </a:spcBef>
              <a:buSzPct val="100000"/>
            </a:pPr>
            <a:r>
              <a:rPr lang="en-CA" sz="2800" dirty="0">
                <a:solidFill>
                  <a:schemeClr val="dk1"/>
                </a:solidFill>
                <a:ea typeface="Calibri"/>
                <a:cs typeface="Calibri"/>
                <a:sym typeface="Calibri"/>
              </a:rPr>
              <a:t>Roll Five: NBA star wears them — trending!' </a:t>
            </a:r>
            <a:r>
              <a:rPr lang="en-CA" sz="2800" b="1" dirty="0">
                <a:solidFill>
                  <a:schemeClr val="dk1"/>
                </a:solidFill>
                <a:ea typeface="Calibri"/>
                <a:cs typeface="Calibri"/>
                <a:sym typeface="Calibri"/>
              </a:rPr>
              <a:t>(+$3)</a:t>
            </a:r>
          </a:p>
          <a:p>
            <a:pPr marL="325438" indent="-309563">
              <a:spcBef>
                <a:spcPts val="0"/>
              </a:spcBef>
              <a:buSzPct val="100000"/>
            </a:pPr>
            <a:r>
              <a:rPr lang="en-CA" sz="2800" dirty="0">
                <a:solidFill>
                  <a:schemeClr val="dk1"/>
                </a:solidFill>
                <a:ea typeface="Calibri"/>
                <a:cs typeface="Calibri"/>
                <a:sym typeface="Calibri"/>
              </a:rPr>
              <a:t>Roll Six: Travis Scott collab leaked!' </a:t>
            </a:r>
            <a:r>
              <a:rPr lang="en-CA" sz="2800" b="1" dirty="0">
                <a:solidFill>
                  <a:schemeClr val="dk1"/>
                </a:solidFill>
                <a:ea typeface="Calibri"/>
                <a:cs typeface="Calibri"/>
                <a:sym typeface="Calibri"/>
              </a:rPr>
              <a:t>(+$5)</a:t>
            </a:r>
          </a:p>
          <a:p>
            <a:pPr marL="325438" indent="-309563">
              <a:spcBef>
                <a:spcPts val="0"/>
              </a:spcBef>
              <a:buSzPct val="100000"/>
            </a:pPr>
            <a:endParaRPr lang="en-CA" sz="2800" b="1" dirty="0">
              <a:solidFill>
                <a:schemeClr val="dk1"/>
              </a:solidFill>
              <a:ea typeface="Calibri"/>
              <a:cs typeface="Calibri"/>
              <a:sym typeface="Calibri"/>
            </a:endParaRPr>
          </a:p>
          <a:p>
            <a:pPr marL="15875" indent="0">
              <a:spcBef>
                <a:spcPts val="0"/>
              </a:spcBef>
              <a:buSzPct val="100000"/>
              <a:buNone/>
            </a:pPr>
            <a:r>
              <a:rPr lang="en-CA" sz="2800" dirty="0">
                <a:solidFill>
                  <a:schemeClr val="dk2"/>
                </a:solidFill>
              </a:rPr>
              <a:t>Complete your tracking sheet, given the market movement and your choice!</a:t>
            </a:r>
            <a:endParaRPr lang="en-CA" sz="2800" b="1" dirty="0">
              <a:solidFill>
                <a:schemeClr val="dk1"/>
              </a:solidFill>
              <a:ea typeface="Calibri"/>
              <a:cs typeface="Calibri"/>
              <a:sym typeface="Calibri"/>
            </a:endParaRPr>
          </a:p>
          <a:p>
            <a:pPr marL="325438" indent="-309563">
              <a:spcBef>
                <a:spcPts val="0"/>
              </a:spcBef>
              <a:buSzPct val="100000"/>
            </a:pPr>
            <a:endParaRPr lang="en-CA" sz="2800" dirty="0">
              <a:solidFill>
                <a:schemeClr val="dk1"/>
              </a:solidFill>
              <a:ea typeface="Calibri"/>
              <a:cs typeface="Calibri"/>
              <a:sym typeface="Calibri"/>
            </a:endParaRPr>
          </a:p>
          <a:p>
            <a:pPr marL="325438" indent="-309563">
              <a:spcBef>
                <a:spcPts val="0"/>
              </a:spcBef>
              <a:buSzPct val="100000"/>
            </a:pPr>
            <a:endParaRPr lang="en-CA" sz="2800" dirty="0">
              <a:solidFill>
                <a:schemeClr val="dk1"/>
              </a:solidFill>
              <a:ea typeface="Calibri"/>
              <a:cs typeface="Calibri"/>
              <a:sym typeface="Calibri"/>
            </a:endParaRPr>
          </a:p>
          <a:p>
            <a:pPr marL="530225" indent="-514350">
              <a:spcBef>
                <a:spcPts val="0"/>
              </a:spcBef>
              <a:buClr>
                <a:schemeClr val="tx1"/>
              </a:buClr>
              <a:buSzPct val="100000"/>
              <a:buFont typeface="+mj-lt"/>
              <a:buAutoNum type="arabicPeriod"/>
            </a:pPr>
            <a:endParaRPr lang="en-CA" sz="2800" dirty="0">
              <a:solidFill>
                <a:schemeClr val="dk1"/>
              </a:solidFill>
              <a:ea typeface="Calibri"/>
              <a:cs typeface="Calibri"/>
              <a:sym typeface="Calibri"/>
            </a:endParaRPr>
          </a:p>
        </p:txBody>
      </p:sp>
      <p:sp>
        <p:nvSpPr>
          <p:cNvPr id="4" name="Slide Number Placeholder 3">
            <a:extLst>
              <a:ext uri="{FF2B5EF4-FFF2-40B4-BE49-F238E27FC236}">
                <a16:creationId xmlns:a16="http://schemas.microsoft.com/office/drawing/2014/main" id="{6ACEAB04-6B0C-21A3-2B80-67A06964B8C6}"/>
              </a:ext>
            </a:extLst>
          </p:cNvPr>
          <p:cNvSpPr>
            <a:spLocks noGrp="1"/>
          </p:cNvSpPr>
          <p:nvPr>
            <p:ph type="sldNum" sz="quarter" idx="12"/>
          </p:nvPr>
        </p:nvSpPr>
        <p:spPr/>
        <p:txBody>
          <a:bodyPr/>
          <a:lstStyle/>
          <a:p>
            <a:fld id="{DFDF98CC-160E-494C-8C3C-8CDC5FA257DE}" type="slidenum">
              <a:rPr lang="en-US" smtClean="0"/>
              <a:t>33</a:t>
            </a:fld>
            <a:endParaRPr lang="en-US" dirty="0"/>
          </a:p>
        </p:txBody>
      </p:sp>
    </p:spTree>
    <p:extLst>
      <p:ext uri="{BB962C8B-B14F-4D97-AF65-F5344CB8AC3E}">
        <p14:creationId xmlns:p14="http://schemas.microsoft.com/office/powerpoint/2010/main" val="27121837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CC39F-7CC7-E99B-2783-625F3292254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D819D0A-2057-3617-77FD-2B076842D258}"/>
              </a:ext>
            </a:extLst>
          </p:cNvPr>
          <p:cNvSpPr>
            <a:spLocks noGrp="1"/>
          </p:cNvSpPr>
          <p:nvPr>
            <p:ph type="sldNum" sz="quarter" idx="12"/>
          </p:nvPr>
        </p:nvSpPr>
        <p:spPr/>
        <p:txBody>
          <a:bodyPr/>
          <a:lstStyle/>
          <a:p>
            <a:fld id="{DFDF98CC-160E-494C-8C3C-8CDC5FA257DE}" type="slidenum">
              <a:rPr lang="en-US" smtClean="0"/>
              <a:t>34</a:t>
            </a:fld>
            <a:endParaRPr lang="en-US" dirty="0"/>
          </a:p>
        </p:txBody>
      </p:sp>
      <p:sp>
        <p:nvSpPr>
          <p:cNvPr id="3" name="TextBox 2">
            <a:extLst>
              <a:ext uri="{FF2B5EF4-FFF2-40B4-BE49-F238E27FC236}">
                <a16:creationId xmlns:a16="http://schemas.microsoft.com/office/drawing/2014/main" id="{907BEE38-CE3E-4CC4-7078-CB574A8698B0}"/>
              </a:ext>
            </a:extLst>
          </p:cNvPr>
          <p:cNvSpPr txBox="1"/>
          <p:nvPr/>
        </p:nvSpPr>
        <p:spPr>
          <a:xfrm>
            <a:off x="516903" y="2644170"/>
            <a:ext cx="9933384" cy="861774"/>
          </a:xfrm>
          <a:prstGeom prst="rect">
            <a:avLst/>
          </a:prstGeom>
          <a:noFill/>
        </p:spPr>
        <p:txBody>
          <a:bodyPr wrap="square">
            <a:spAutoFit/>
          </a:bodyPr>
          <a:lstStyle/>
          <a:p>
            <a:r>
              <a:rPr lang="en-CA" sz="5000" b="1" dirty="0">
                <a:solidFill>
                  <a:srgbClr val="205885"/>
                </a:solidFill>
                <a:latin typeface="Century Gothic" panose="020B0502020202020204" pitchFamily="34" charset="0"/>
              </a:rPr>
              <a:t>Round three - track your results!</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29133782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051F2-D7D1-2FCC-A437-9CB590FCB9C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EECD4C4-6DB5-87B1-1752-21638C20137E}"/>
              </a:ext>
            </a:extLst>
          </p:cNvPr>
          <p:cNvSpPr>
            <a:spLocks noGrp="1"/>
          </p:cNvSpPr>
          <p:nvPr>
            <p:ph type="sldNum" sz="quarter" idx="12"/>
          </p:nvPr>
        </p:nvSpPr>
        <p:spPr/>
        <p:txBody>
          <a:bodyPr/>
          <a:lstStyle/>
          <a:p>
            <a:fld id="{DFDF98CC-160E-494C-8C3C-8CDC5FA257DE}" type="slidenum">
              <a:rPr lang="en-US" smtClean="0"/>
              <a:t>35</a:t>
            </a:fld>
            <a:endParaRPr lang="en-US" dirty="0"/>
          </a:p>
        </p:txBody>
      </p:sp>
      <p:sp>
        <p:nvSpPr>
          <p:cNvPr id="3" name="TextBox 2">
            <a:extLst>
              <a:ext uri="{FF2B5EF4-FFF2-40B4-BE49-F238E27FC236}">
                <a16:creationId xmlns:a16="http://schemas.microsoft.com/office/drawing/2014/main" id="{00E807A4-5725-57E8-4B02-FE5B6E77CA1A}"/>
              </a:ext>
            </a:extLst>
          </p:cNvPr>
          <p:cNvSpPr txBox="1"/>
          <p:nvPr/>
        </p:nvSpPr>
        <p:spPr>
          <a:xfrm>
            <a:off x="516903" y="2644170"/>
            <a:ext cx="9933384" cy="1631216"/>
          </a:xfrm>
          <a:prstGeom prst="rect">
            <a:avLst/>
          </a:prstGeom>
          <a:noFill/>
        </p:spPr>
        <p:txBody>
          <a:bodyPr wrap="square">
            <a:spAutoFit/>
          </a:bodyPr>
          <a:lstStyle/>
          <a:p>
            <a:r>
              <a:rPr lang="en-CA" sz="5000" b="1" dirty="0">
                <a:solidFill>
                  <a:srgbClr val="205885"/>
                </a:solidFill>
                <a:latin typeface="Century Gothic" panose="020B0502020202020204" pitchFamily="34" charset="0"/>
              </a:rPr>
              <a:t>Round four - decide on a order and quantity.</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16588304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ECEC7-77B4-D070-A660-6EA5641CCDA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5C3238-42A1-55EC-EFAB-A4CD49EE26E1}"/>
              </a:ext>
            </a:extLst>
          </p:cNvPr>
          <p:cNvSpPr>
            <a:spLocks noGrp="1"/>
          </p:cNvSpPr>
          <p:nvPr>
            <p:ph type="sldNum" sz="quarter" idx="12"/>
          </p:nvPr>
        </p:nvSpPr>
        <p:spPr/>
        <p:txBody>
          <a:bodyPr/>
          <a:lstStyle/>
          <a:p>
            <a:fld id="{DFDF98CC-160E-494C-8C3C-8CDC5FA257DE}" type="slidenum">
              <a:rPr lang="en-US" smtClean="0"/>
              <a:t>36</a:t>
            </a:fld>
            <a:endParaRPr lang="en-US" dirty="0"/>
          </a:p>
        </p:txBody>
      </p:sp>
      <p:sp>
        <p:nvSpPr>
          <p:cNvPr id="3" name="TextBox 2">
            <a:extLst>
              <a:ext uri="{FF2B5EF4-FFF2-40B4-BE49-F238E27FC236}">
                <a16:creationId xmlns:a16="http://schemas.microsoft.com/office/drawing/2014/main" id="{370E87E6-C1C4-C7DB-C2E4-38A2542B03FD}"/>
              </a:ext>
            </a:extLst>
          </p:cNvPr>
          <p:cNvSpPr txBox="1"/>
          <p:nvPr/>
        </p:nvSpPr>
        <p:spPr>
          <a:xfrm>
            <a:off x="516903" y="2644170"/>
            <a:ext cx="9933384" cy="861774"/>
          </a:xfrm>
          <a:prstGeom prst="rect">
            <a:avLst/>
          </a:prstGeom>
          <a:noFill/>
        </p:spPr>
        <p:txBody>
          <a:bodyPr wrap="square">
            <a:spAutoFit/>
          </a:bodyPr>
          <a:lstStyle/>
          <a:p>
            <a:r>
              <a:rPr lang="en-CA" sz="5000" b="1" dirty="0">
                <a:solidFill>
                  <a:srgbClr val="205885"/>
                </a:solidFill>
                <a:latin typeface="Century Gothic" panose="020B0502020202020204" pitchFamily="34" charset="0"/>
              </a:rPr>
              <a:t>Round four - roll the die!</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28313665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0B912-E35E-C9F5-6D99-1E92E85BE7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1FA47E-2985-8E9D-C480-CA4EE5C9D140}"/>
              </a:ext>
            </a:extLst>
          </p:cNvPr>
          <p:cNvSpPr>
            <a:spLocks noGrp="1"/>
          </p:cNvSpPr>
          <p:nvPr>
            <p:ph type="ctrTitle"/>
          </p:nvPr>
        </p:nvSpPr>
        <p:spPr>
          <a:xfrm>
            <a:off x="517870" y="1160463"/>
            <a:ext cx="11072767" cy="668337"/>
          </a:xfrm>
        </p:spPr>
        <p:txBody>
          <a:bodyPr/>
          <a:lstStyle/>
          <a:p>
            <a:r>
              <a:rPr lang="en-CA" dirty="0"/>
              <a:t>Round four results!</a:t>
            </a:r>
          </a:p>
        </p:txBody>
      </p:sp>
      <p:sp>
        <p:nvSpPr>
          <p:cNvPr id="3" name="Subtitle 2">
            <a:extLst>
              <a:ext uri="{FF2B5EF4-FFF2-40B4-BE49-F238E27FC236}">
                <a16:creationId xmlns:a16="http://schemas.microsoft.com/office/drawing/2014/main" id="{8F1B55A2-1CE6-6C2B-DB56-EE0DC50E1948}"/>
              </a:ext>
            </a:extLst>
          </p:cNvPr>
          <p:cNvSpPr>
            <a:spLocks noGrp="1"/>
          </p:cNvSpPr>
          <p:nvPr>
            <p:ph type="subTitle" idx="1"/>
          </p:nvPr>
        </p:nvSpPr>
        <p:spPr>
          <a:xfrm>
            <a:off x="399278" y="2051223"/>
            <a:ext cx="11309949" cy="3646314"/>
          </a:xfrm>
        </p:spPr>
        <p:txBody>
          <a:bodyPr>
            <a:noAutofit/>
          </a:bodyPr>
          <a:lstStyle/>
          <a:p>
            <a:pPr marL="325438" indent="-309563">
              <a:spcBef>
                <a:spcPts val="0"/>
              </a:spcBef>
              <a:buSzPct val="100000"/>
            </a:pPr>
            <a:r>
              <a:rPr lang="en-CA" sz="2800" dirty="0">
                <a:solidFill>
                  <a:schemeClr val="dk1"/>
                </a:solidFill>
                <a:ea typeface="Calibri"/>
                <a:cs typeface="Calibri"/>
                <a:sym typeface="Calibri"/>
              </a:rPr>
              <a:t>Roll One: Drop flopped — quality is trash! (-$5)</a:t>
            </a:r>
          </a:p>
          <a:p>
            <a:pPr marL="325438" indent="-309563">
              <a:spcBef>
                <a:spcPts val="0"/>
              </a:spcBef>
              <a:buSzPct val="100000"/>
            </a:pPr>
            <a:r>
              <a:rPr lang="en-CA" sz="2800" dirty="0">
                <a:solidFill>
                  <a:schemeClr val="dk1"/>
                </a:solidFill>
                <a:ea typeface="Calibri"/>
                <a:cs typeface="Calibri"/>
                <a:sym typeface="Calibri"/>
              </a:rPr>
              <a:t>Roll Two: Copycat scandal on TikTok! (-$3)</a:t>
            </a:r>
          </a:p>
          <a:p>
            <a:pPr marL="325438" indent="-309563">
              <a:spcBef>
                <a:spcPts val="0"/>
              </a:spcBef>
              <a:buSzPct val="100000"/>
            </a:pPr>
            <a:r>
              <a:rPr lang="en-CA" sz="2800" dirty="0">
                <a:solidFill>
                  <a:schemeClr val="dk1"/>
                </a:solidFill>
                <a:ea typeface="Calibri"/>
                <a:cs typeface="Calibri"/>
                <a:sym typeface="Calibri"/>
              </a:rPr>
              <a:t>Roll Three: Release delay frustrates fans (-$1)</a:t>
            </a:r>
          </a:p>
          <a:p>
            <a:pPr marL="325438" indent="-309563">
              <a:spcBef>
                <a:spcPts val="0"/>
              </a:spcBef>
              <a:buSzPct val="100000"/>
            </a:pPr>
            <a:r>
              <a:rPr lang="en-CA" sz="2800" dirty="0">
                <a:solidFill>
                  <a:schemeClr val="dk1"/>
                </a:solidFill>
                <a:ea typeface="Calibri"/>
                <a:cs typeface="Calibri"/>
                <a:sym typeface="Calibri"/>
              </a:rPr>
              <a:t>Roll Four: Restock brings some hype back (+$1)</a:t>
            </a:r>
          </a:p>
          <a:p>
            <a:pPr marL="325438" indent="-309563">
              <a:spcBef>
                <a:spcPts val="0"/>
              </a:spcBef>
              <a:buSzPct val="100000"/>
            </a:pPr>
            <a:r>
              <a:rPr lang="en-CA" sz="2800" dirty="0">
                <a:solidFill>
                  <a:schemeClr val="dk1"/>
                </a:solidFill>
                <a:ea typeface="Calibri"/>
                <a:cs typeface="Calibri"/>
                <a:sym typeface="Calibri"/>
              </a:rPr>
              <a:t>Roll Five: NBA star wears them — trending! (+$3)</a:t>
            </a:r>
          </a:p>
          <a:p>
            <a:pPr marL="325438" indent="-309563">
              <a:spcBef>
                <a:spcPts val="0"/>
              </a:spcBef>
              <a:buSzPct val="100000"/>
            </a:pPr>
            <a:r>
              <a:rPr lang="en-CA" sz="2800" dirty="0">
                <a:solidFill>
                  <a:schemeClr val="dk1"/>
                </a:solidFill>
                <a:ea typeface="Calibri"/>
                <a:cs typeface="Calibri"/>
                <a:sym typeface="Calibri"/>
              </a:rPr>
              <a:t>Roll Six: Travis Scott collab leaked! (+$5)</a:t>
            </a:r>
          </a:p>
          <a:p>
            <a:pPr marL="325438" indent="-309563">
              <a:spcBef>
                <a:spcPts val="0"/>
              </a:spcBef>
              <a:buSzPct val="100000"/>
            </a:pPr>
            <a:endParaRPr lang="en-CA" sz="2800" b="1" dirty="0">
              <a:solidFill>
                <a:schemeClr val="dk1"/>
              </a:solidFill>
              <a:ea typeface="Calibri"/>
              <a:cs typeface="Calibri"/>
              <a:sym typeface="Calibri"/>
            </a:endParaRPr>
          </a:p>
          <a:p>
            <a:pPr marL="15875" indent="0">
              <a:spcBef>
                <a:spcPts val="0"/>
              </a:spcBef>
              <a:buSzPct val="100000"/>
              <a:buNone/>
            </a:pPr>
            <a:r>
              <a:rPr lang="en-CA" sz="2800" dirty="0">
                <a:solidFill>
                  <a:schemeClr val="dk2"/>
                </a:solidFill>
              </a:rPr>
              <a:t>Complete your tracking sheet, given the market movement and your choice!</a:t>
            </a:r>
          </a:p>
          <a:p>
            <a:pPr marL="15875" indent="0">
              <a:spcBef>
                <a:spcPts val="0"/>
              </a:spcBef>
              <a:buSzPct val="100000"/>
              <a:buNone/>
            </a:pPr>
            <a:endParaRPr lang="en-CA" sz="2800" dirty="0">
              <a:solidFill>
                <a:schemeClr val="dk2"/>
              </a:solidFill>
            </a:endParaRPr>
          </a:p>
          <a:p>
            <a:pPr marL="325438" indent="-309563">
              <a:spcBef>
                <a:spcPts val="0"/>
              </a:spcBef>
              <a:buSzPct val="100000"/>
            </a:pPr>
            <a:endParaRPr lang="en-CA" sz="2800" dirty="0">
              <a:solidFill>
                <a:schemeClr val="dk1"/>
              </a:solidFill>
              <a:ea typeface="Calibri"/>
              <a:cs typeface="Calibri"/>
              <a:sym typeface="Calibri"/>
            </a:endParaRPr>
          </a:p>
          <a:p>
            <a:pPr marL="530225" indent="-514350">
              <a:spcBef>
                <a:spcPts val="0"/>
              </a:spcBef>
              <a:buClr>
                <a:schemeClr val="tx1"/>
              </a:buClr>
              <a:buSzPct val="100000"/>
              <a:buFont typeface="+mj-lt"/>
              <a:buAutoNum type="arabicPeriod"/>
            </a:pPr>
            <a:endParaRPr lang="en-CA" sz="2800" dirty="0">
              <a:solidFill>
                <a:schemeClr val="dk1"/>
              </a:solidFill>
              <a:ea typeface="Calibri"/>
              <a:cs typeface="Calibri"/>
              <a:sym typeface="Calibri"/>
            </a:endParaRPr>
          </a:p>
        </p:txBody>
      </p:sp>
      <p:sp>
        <p:nvSpPr>
          <p:cNvPr id="4" name="Slide Number Placeholder 3">
            <a:extLst>
              <a:ext uri="{FF2B5EF4-FFF2-40B4-BE49-F238E27FC236}">
                <a16:creationId xmlns:a16="http://schemas.microsoft.com/office/drawing/2014/main" id="{1CBEE236-501E-9D19-2ADB-5072C1C2E052}"/>
              </a:ext>
            </a:extLst>
          </p:cNvPr>
          <p:cNvSpPr>
            <a:spLocks noGrp="1"/>
          </p:cNvSpPr>
          <p:nvPr>
            <p:ph type="sldNum" sz="quarter" idx="12"/>
          </p:nvPr>
        </p:nvSpPr>
        <p:spPr/>
        <p:txBody>
          <a:bodyPr/>
          <a:lstStyle/>
          <a:p>
            <a:fld id="{DFDF98CC-160E-494C-8C3C-8CDC5FA257DE}" type="slidenum">
              <a:rPr lang="en-US" smtClean="0"/>
              <a:t>37</a:t>
            </a:fld>
            <a:endParaRPr lang="en-US" dirty="0"/>
          </a:p>
        </p:txBody>
      </p:sp>
    </p:spTree>
    <p:extLst>
      <p:ext uri="{BB962C8B-B14F-4D97-AF65-F5344CB8AC3E}">
        <p14:creationId xmlns:p14="http://schemas.microsoft.com/office/powerpoint/2010/main" val="6727913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58F1F-2E09-A784-A711-8A643951B2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A3CB47-ABB5-DA3E-C14C-91DA709DCB1F}"/>
              </a:ext>
            </a:extLst>
          </p:cNvPr>
          <p:cNvSpPr>
            <a:spLocks noGrp="1"/>
          </p:cNvSpPr>
          <p:nvPr>
            <p:ph type="sldNum" sz="quarter" idx="12"/>
          </p:nvPr>
        </p:nvSpPr>
        <p:spPr/>
        <p:txBody>
          <a:bodyPr/>
          <a:lstStyle/>
          <a:p>
            <a:fld id="{DFDF98CC-160E-494C-8C3C-8CDC5FA257DE}" type="slidenum">
              <a:rPr lang="en-US" smtClean="0"/>
              <a:t>38</a:t>
            </a:fld>
            <a:endParaRPr lang="en-US" dirty="0"/>
          </a:p>
        </p:txBody>
      </p:sp>
      <p:sp>
        <p:nvSpPr>
          <p:cNvPr id="3" name="TextBox 2">
            <a:extLst>
              <a:ext uri="{FF2B5EF4-FFF2-40B4-BE49-F238E27FC236}">
                <a16:creationId xmlns:a16="http://schemas.microsoft.com/office/drawing/2014/main" id="{4F471412-C2F9-4D9E-83CB-AD6CEA6AF8F6}"/>
              </a:ext>
            </a:extLst>
          </p:cNvPr>
          <p:cNvSpPr txBox="1"/>
          <p:nvPr/>
        </p:nvSpPr>
        <p:spPr>
          <a:xfrm>
            <a:off x="516903" y="2644170"/>
            <a:ext cx="9933384" cy="861774"/>
          </a:xfrm>
          <a:prstGeom prst="rect">
            <a:avLst/>
          </a:prstGeom>
          <a:noFill/>
        </p:spPr>
        <p:txBody>
          <a:bodyPr wrap="square">
            <a:spAutoFit/>
          </a:bodyPr>
          <a:lstStyle/>
          <a:p>
            <a:r>
              <a:rPr lang="en-CA" sz="5000" b="1" dirty="0">
                <a:solidFill>
                  <a:srgbClr val="205885"/>
                </a:solidFill>
                <a:latin typeface="Century Gothic" panose="020B0502020202020204" pitchFamily="34" charset="0"/>
              </a:rPr>
              <a:t>Round four - track your results!</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503467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0F88F-6D70-8DFC-C5EF-29618AFA9FE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A379F5-DA6A-4FD6-2979-552B30ED1E1F}"/>
              </a:ext>
            </a:extLst>
          </p:cNvPr>
          <p:cNvSpPr>
            <a:spLocks noGrp="1"/>
          </p:cNvSpPr>
          <p:nvPr>
            <p:ph type="sldNum" sz="quarter" idx="12"/>
          </p:nvPr>
        </p:nvSpPr>
        <p:spPr/>
        <p:txBody>
          <a:bodyPr/>
          <a:lstStyle/>
          <a:p>
            <a:fld id="{DFDF98CC-160E-494C-8C3C-8CDC5FA257DE}" type="slidenum">
              <a:rPr lang="en-US" smtClean="0"/>
              <a:t>39</a:t>
            </a:fld>
            <a:endParaRPr lang="en-US" dirty="0"/>
          </a:p>
        </p:txBody>
      </p:sp>
      <p:sp>
        <p:nvSpPr>
          <p:cNvPr id="3" name="TextBox 2">
            <a:extLst>
              <a:ext uri="{FF2B5EF4-FFF2-40B4-BE49-F238E27FC236}">
                <a16:creationId xmlns:a16="http://schemas.microsoft.com/office/drawing/2014/main" id="{745AC3E6-C472-8C08-A25D-EB44B5D80E4B}"/>
              </a:ext>
            </a:extLst>
          </p:cNvPr>
          <p:cNvSpPr txBox="1"/>
          <p:nvPr/>
        </p:nvSpPr>
        <p:spPr>
          <a:xfrm>
            <a:off x="516903" y="2644170"/>
            <a:ext cx="9933384" cy="1631216"/>
          </a:xfrm>
          <a:prstGeom prst="rect">
            <a:avLst/>
          </a:prstGeom>
          <a:noFill/>
        </p:spPr>
        <p:txBody>
          <a:bodyPr wrap="square">
            <a:spAutoFit/>
          </a:bodyPr>
          <a:lstStyle/>
          <a:p>
            <a:r>
              <a:rPr lang="en-CA" sz="5000" b="1" dirty="0">
                <a:solidFill>
                  <a:srgbClr val="205885"/>
                </a:solidFill>
                <a:latin typeface="Century Gothic" panose="020B0502020202020204" pitchFamily="34" charset="0"/>
              </a:rPr>
              <a:t>Round five - decide on a order and quantity.</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4230495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3CF9B-0E57-73BC-2BA2-5EA5926A41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E7CBE6-EE5B-C7DF-9C54-1928635E5840}"/>
              </a:ext>
            </a:extLst>
          </p:cNvPr>
          <p:cNvSpPr>
            <a:spLocks noGrp="1"/>
          </p:cNvSpPr>
          <p:nvPr>
            <p:ph type="ctrTitle"/>
          </p:nvPr>
        </p:nvSpPr>
        <p:spPr>
          <a:xfrm>
            <a:off x="517870" y="1160463"/>
            <a:ext cx="9627027" cy="668337"/>
          </a:xfrm>
        </p:spPr>
        <p:txBody>
          <a:bodyPr/>
          <a:lstStyle/>
          <a:p>
            <a:r>
              <a:rPr lang="en-CA" dirty="0"/>
              <a:t>Think, pair, share!</a:t>
            </a:r>
            <a:endParaRPr lang="en-US" dirty="0"/>
          </a:p>
        </p:txBody>
      </p:sp>
      <p:sp>
        <p:nvSpPr>
          <p:cNvPr id="3" name="Subtitle 2">
            <a:extLst>
              <a:ext uri="{FF2B5EF4-FFF2-40B4-BE49-F238E27FC236}">
                <a16:creationId xmlns:a16="http://schemas.microsoft.com/office/drawing/2014/main" id="{7C25B91C-D2C4-0D5B-4AB6-84827B206304}"/>
              </a:ext>
            </a:extLst>
          </p:cNvPr>
          <p:cNvSpPr>
            <a:spLocks noGrp="1"/>
          </p:cNvSpPr>
          <p:nvPr>
            <p:ph type="subTitle" idx="1"/>
          </p:nvPr>
        </p:nvSpPr>
        <p:spPr>
          <a:xfrm>
            <a:off x="375370" y="1989436"/>
            <a:ext cx="11309949" cy="4003591"/>
          </a:xfrm>
        </p:spPr>
        <p:txBody>
          <a:bodyPr>
            <a:noAutofit/>
          </a:bodyPr>
          <a:lstStyle/>
          <a:p>
            <a:pPr marL="146050" indent="0">
              <a:spcBef>
                <a:spcPts val="1200"/>
              </a:spcBef>
              <a:buSzPct val="100000"/>
              <a:buNone/>
            </a:pPr>
            <a:r>
              <a:rPr lang="en-CA" sz="3000" b="1" dirty="0">
                <a:solidFill>
                  <a:schemeClr val="dk1"/>
                </a:solidFill>
              </a:rPr>
              <a:t>Pair </a:t>
            </a:r>
            <a:r>
              <a:rPr lang="en-CA" sz="3000" dirty="0">
                <a:solidFill>
                  <a:schemeClr val="dk1"/>
                </a:solidFill>
              </a:rPr>
              <a:t>(5 mins): Discuss decisions in pairs, compare choices and reasoning. What did you have in common and what was different?</a:t>
            </a:r>
          </a:p>
        </p:txBody>
      </p:sp>
      <p:sp>
        <p:nvSpPr>
          <p:cNvPr id="4" name="Slide Number Placeholder 3">
            <a:extLst>
              <a:ext uri="{FF2B5EF4-FFF2-40B4-BE49-F238E27FC236}">
                <a16:creationId xmlns:a16="http://schemas.microsoft.com/office/drawing/2014/main" id="{056FF20F-86C5-1000-E428-AF9BF7AC6139}"/>
              </a:ext>
            </a:extLst>
          </p:cNvPr>
          <p:cNvSpPr>
            <a:spLocks noGrp="1"/>
          </p:cNvSpPr>
          <p:nvPr>
            <p:ph type="sldNum" sz="quarter" idx="12"/>
          </p:nvPr>
        </p:nvSpPr>
        <p:spPr/>
        <p:txBody>
          <a:bodyPr/>
          <a:lstStyle/>
          <a:p>
            <a:fld id="{DFDF98CC-160E-494C-8C3C-8CDC5FA257DE}" type="slidenum">
              <a:rPr lang="en-US" smtClean="0"/>
              <a:t>4</a:t>
            </a:fld>
            <a:endParaRPr lang="en-US" dirty="0"/>
          </a:p>
        </p:txBody>
      </p:sp>
    </p:spTree>
    <p:extLst>
      <p:ext uri="{BB962C8B-B14F-4D97-AF65-F5344CB8AC3E}">
        <p14:creationId xmlns:p14="http://schemas.microsoft.com/office/powerpoint/2010/main" val="38047404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DC8BC-C0EC-1EC8-8657-D1E9DD5C8D0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52E649-53AB-17A1-14FB-6758F9871B83}"/>
              </a:ext>
            </a:extLst>
          </p:cNvPr>
          <p:cNvSpPr>
            <a:spLocks noGrp="1"/>
          </p:cNvSpPr>
          <p:nvPr>
            <p:ph type="sldNum" sz="quarter" idx="12"/>
          </p:nvPr>
        </p:nvSpPr>
        <p:spPr/>
        <p:txBody>
          <a:bodyPr/>
          <a:lstStyle/>
          <a:p>
            <a:fld id="{DFDF98CC-160E-494C-8C3C-8CDC5FA257DE}" type="slidenum">
              <a:rPr lang="en-US" smtClean="0"/>
              <a:t>40</a:t>
            </a:fld>
            <a:endParaRPr lang="en-US" dirty="0"/>
          </a:p>
        </p:txBody>
      </p:sp>
      <p:sp>
        <p:nvSpPr>
          <p:cNvPr id="3" name="TextBox 2">
            <a:extLst>
              <a:ext uri="{FF2B5EF4-FFF2-40B4-BE49-F238E27FC236}">
                <a16:creationId xmlns:a16="http://schemas.microsoft.com/office/drawing/2014/main" id="{BB0373EF-68A7-176E-5401-7EE0B23F0B9F}"/>
              </a:ext>
            </a:extLst>
          </p:cNvPr>
          <p:cNvSpPr txBox="1"/>
          <p:nvPr/>
        </p:nvSpPr>
        <p:spPr>
          <a:xfrm>
            <a:off x="516903" y="2644170"/>
            <a:ext cx="9933384" cy="861774"/>
          </a:xfrm>
          <a:prstGeom prst="rect">
            <a:avLst/>
          </a:prstGeom>
          <a:noFill/>
        </p:spPr>
        <p:txBody>
          <a:bodyPr wrap="square">
            <a:spAutoFit/>
          </a:bodyPr>
          <a:lstStyle/>
          <a:p>
            <a:r>
              <a:rPr lang="en-CA" sz="5000" b="1" dirty="0">
                <a:solidFill>
                  <a:srgbClr val="205885"/>
                </a:solidFill>
                <a:latin typeface="Century Gothic" panose="020B0502020202020204" pitchFamily="34" charset="0"/>
              </a:rPr>
              <a:t>Round five - roll the die!</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29418403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27739-022B-746D-8A83-D879DAFC8A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A6AE14-150C-B5CA-8BF9-65E0F6C2B396}"/>
              </a:ext>
            </a:extLst>
          </p:cNvPr>
          <p:cNvSpPr>
            <a:spLocks noGrp="1"/>
          </p:cNvSpPr>
          <p:nvPr>
            <p:ph type="ctrTitle"/>
          </p:nvPr>
        </p:nvSpPr>
        <p:spPr>
          <a:xfrm>
            <a:off x="517870" y="1160463"/>
            <a:ext cx="11072767" cy="668337"/>
          </a:xfrm>
        </p:spPr>
        <p:txBody>
          <a:bodyPr/>
          <a:lstStyle/>
          <a:p>
            <a:r>
              <a:rPr lang="en-CA" dirty="0"/>
              <a:t>Round five results!</a:t>
            </a:r>
          </a:p>
        </p:txBody>
      </p:sp>
      <p:sp>
        <p:nvSpPr>
          <p:cNvPr id="3" name="Subtitle 2">
            <a:extLst>
              <a:ext uri="{FF2B5EF4-FFF2-40B4-BE49-F238E27FC236}">
                <a16:creationId xmlns:a16="http://schemas.microsoft.com/office/drawing/2014/main" id="{6039C870-9593-034A-A628-5F89156A0FD3}"/>
              </a:ext>
            </a:extLst>
          </p:cNvPr>
          <p:cNvSpPr>
            <a:spLocks noGrp="1"/>
          </p:cNvSpPr>
          <p:nvPr>
            <p:ph type="subTitle" idx="1"/>
          </p:nvPr>
        </p:nvSpPr>
        <p:spPr>
          <a:xfrm>
            <a:off x="399278" y="2051223"/>
            <a:ext cx="11309949" cy="3646314"/>
          </a:xfrm>
        </p:spPr>
        <p:txBody>
          <a:bodyPr>
            <a:noAutofit/>
          </a:bodyPr>
          <a:lstStyle/>
          <a:p>
            <a:pPr marL="325438" indent="-309563">
              <a:spcBef>
                <a:spcPts val="0"/>
              </a:spcBef>
              <a:buSzPct val="100000"/>
            </a:pPr>
            <a:r>
              <a:rPr lang="en-CA" sz="2800" dirty="0">
                <a:solidFill>
                  <a:schemeClr val="dk1"/>
                </a:solidFill>
                <a:ea typeface="Calibri"/>
                <a:cs typeface="Calibri"/>
                <a:sym typeface="Calibri"/>
              </a:rPr>
              <a:t>Roll One: Drop flopped — quality is trash! (-$5)</a:t>
            </a:r>
          </a:p>
          <a:p>
            <a:pPr marL="325438" indent="-309563">
              <a:spcBef>
                <a:spcPts val="0"/>
              </a:spcBef>
              <a:buSzPct val="100000"/>
            </a:pPr>
            <a:r>
              <a:rPr lang="en-CA" sz="2800" dirty="0">
                <a:solidFill>
                  <a:schemeClr val="dk1"/>
                </a:solidFill>
                <a:ea typeface="Calibri"/>
                <a:cs typeface="Calibri"/>
                <a:sym typeface="Calibri"/>
              </a:rPr>
              <a:t>Roll Two: Copycat scandal on TikTok! (-$3)</a:t>
            </a:r>
          </a:p>
          <a:p>
            <a:pPr marL="325438" indent="-309563">
              <a:spcBef>
                <a:spcPts val="0"/>
              </a:spcBef>
              <a:buSzPct val="100000"/>
            </a:pPr>
            <a:r>
              <a:rPr lang="en-CA" sz="2800" dirty="0">
                <a:solidFill>
                  <a:schemeClr val="dk1"/>
                </a:solidFill>
                <a:ea typeface="Calibri"/>
                <a:cs typeface="Calibri"/>
                <a:sym typeface="Calibri"/>
              </a:rPr>
              <a:t>Roll Three: Release delay frustrates fans (-$1)</a:t>
            </a:r>
          </a:p>
          <a:p>
            <a:pPr marL="325438" indent="-309563">
              <a:spcBef>
                <a:spcPts val="0"/>
              </a:spcBef>
              <a:buSzPct val="100000"/>
            </a:pPr>
            <a:r>
              <a:rPr lang="en-CA" sz="2800" dirty="0">
                <a:solidFill>
                  <a:schemeClr val="dk1"/>
                </a:solidFill>
                <a:ea typeface="Calibri"/>
                <a:cs typeface="Calibri"/>
                <a:sym typeface="Calibri"/>
              </a:rPr>
              <a:t>Roll Four: Restock brings some hype back (+$1)</a:t>
            </a:r>
          </a:p>
          <a:p>
            <a:pPr marL="325438" indent="-309563">
              <a:spcBef>
                <a:spcPts val="0"/>
              </a:spcBef>
              <a:buSzPct val="100000"/>
            </a:pPr>
            <a:r>
              <a:rPr lang="en-CA" sz="2800" dirty="0">
                <a:solidFill>
                  <a:schemeClr val="dk1"/>
                </a:solidFill>
                <a:ea typeface="Calibri"/>
                <a:cs typeface="Calibri"/>
                <a:sym typeface="Calibri"/>
              </a:rPr>
              <a:t>Roll Five: NBA star wears them — trending! (+$3)</a:t>
            </a:r>
          </a:p>
          <a:p>
            <a:pPr marL="325438" indent="-309563">
              <a:spcBef>
                <a:spcPts val="0"/>
              </a:spcBef>
              <a:buSzPct val="100000"/>
            </a:pPr>
            <a:r>
              <a:rPr lang="en-CA" sz="2800" dirty="0">
                <a:solidFill>
                  <a:schemeClr val="dk1"/>
                </a:solidFill>
                <a:ea typeface="Calibri"/>
                <a:cs typeface="Calibri"/>
                <a:sym typeface="Calibri"/>
              </a:rPr>
              <a:t>Roll Six: Travis Scott collab leaked! (+$5)</a:t>
            </a:r>
          </a:p>
          <a:p>
            <a:pPr marL="325438" indent="-309563">
              <a:spcBef>
                <a:spcPts val="0"/>
              </a:spcBef>
              <a:buSzPct val="100000"/>
            </a:pPr>
            <a:endParaRPr lang="en-CA" sz="2800" b="1" dirty="0">
              <a:solidFill>
                <a:schemeClr val="dk1"/>
              </a:solidFill>
              <a:ea typeface="Calibri"/>
              <a:cs typeface="Calibri"/>
              <a:sym typeface="Calibri"/>
            </a:endParaRPr>
          </a:p>
          <a:p>
            <a:pPr marL="15875" indent="0">
              <a:spcBef>
                <a:spcPts val="0"/>
              </a:spcBef>
              <a:buSzPct val="100000"/>
              <a:buNone/>
            </a:pPr>
            <a:r>
              <a:rPr lang="en-CA" sz="2800" dirty="0">
                <a:solidFill>
                  <a:schemeClr val="dk2"/>
                </a:solidFill>
              </a:rPr>
              <a:t>Complete your tracking sheet, given the market movement and your choice!</a:t>
            </a:r>
          </a:p>
          <a:p>
            <a:pPr marL="325438" indent="-309563">
              <a:spcBef>
                <a:spcPts val="0"/>
              </a:spcBef>
              <a:buSzPct val="100000"/>
            </a:pPr>
            <a:endParaRPr lang="en-CA" sz="2800" dirty="0">
              <a:solidFill>
                <a:schemeClr val="dk1"/>
              </a:solidFill>
              <a:ea typeface="Calibri"/>
              <a:cs typeface="Calibri"/>
              <a:sym typeface="Calibri"/>
            </a:endParaRPr>
          </a:p>
          <a:p>
            <a:pPr marL="530225" indent="-514350">
              <a:spcBef>
                <a:spcPts val="0"/>
              </a:spcBef>
              <a:buClr>
                <a:schemeClr val="tx1"/>
              </a:buClr>
              <a:buSzPct val="100000"/>
              <a:buFont typeface="+mj-lt"/>
              <a:buAutoNum type="arabicPeriod"/>
            </a:pPr>
            <a:endParaRPr lang="en-CA" sz="2800" dirty="0">
              <a:solidFill>
                <a:schemeClr val="dk1"/>
              </a:solidFill>
              <a:ea typeface="Calibri"/>
              <a:cs typeface="Calibri"/>
              <a:sym typeface="Calibri"/>
            </a:endParaRPr>
          </a:p>
        </p:txBody>
      </p:sp>
      <p:sp>
        <p:nvSpPr>
          <p:cNvPr id="4" name="Slide Number Placeholder 3">
            <a:extLst>
              <a:ext uri="{FF2B5EF4-FFF2-40B4-BE49-F238E27FC236}">
                <a16:creationId xmlns:a16="http://schemas.microsoft.com/office/drawing/2014/main" id="{01C58FE7-33C4-D1E3-7F58-9C1B0D9B519A}"/>
              </a:ext>
            </a:extLst>
          </p:cNvPr>
          <p:cNvSpPr>
            <a:spLocks noGrp="1"/>
          </p:cNvSpPr>
          <p:nvPr>
            <p:ph type="sldNum" sz="quarter" idx="12"/>
          </p:nvPr>
        </p:nvSpPr>
        <p:spPr/>
        <p:txBody>
          <a:bodyPr/>
          <a:lstStyle/>
          <a:p>
            <a:fld id="{DFDF98CC-160E-494C-8C3C-8CDC5FA257DE}" type="slidenum">
              <a:rPr lang="en-US" smtClean="0"/>
              <a:t>41</a:t>
            </a:fld>
            <a:endParaRPr lang="en-US" dirty="0"/>
          </a:p>
        </p:txBody>
      </p:sp>
    </p:spTree>
    <p:extLst>
      <p:ext uri="{BB962C8B-B14F-4D97-AF65-F5344CB8AC3E}">
        <p14:creationId xmlns:p14="http://schemas.microsoft.com/office/powerpoint/2010/main" val="13922208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A4BA7-4BF1-A0E6-9EB4-4F2C6741556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96BE22B-7DAC-16B1-F866-A7B693F8A3EB}"/>
              </a:ext>
            </a:extLst>
          </p:cNvPr>
          <p:cNvSpPr>
            <a:spLocks noGrp="1"/>
          </p:cNvSpPr>
          <p:nvPr>
            <p:ph type="sldNum" sz="quarter" idx="12"/>
          </p:nvPr>
        </p:nvSpPr>
        <p:spPr/>
        <p:txBody>
          <a:bodyPr/>
          <a:lstStyle/>
          <a:p>
            <a:fld id="{DFDF98CC-160E-494C-8C3C-8CDC5FA257DE}" type="slidenum">
              <a:rPr lang="en-US" smtClean="0"/>
              <a:t>42</a:t>
            </a:fld>
            <a:endParaRPr lang="en-US" dirty="0"/>
          </a:p>
        </p:txBody>
      </p:sp>
      <p:sp>
        <p:nvSpPr>
          <p:cNvPr id="3" name="TextBox 2">
            <a:extLst>
              <a:ext uri="{FF2B5EF4-FFF2-40B4-BE49-F238E27FC236}">
                <a16:creationId xmlns:a16="http://schemas.microsoft.com/office/drawing/2014/main" id="{D0D04E95-87E9-4C75-F68C-86DC571720B2}"/>
              </a:ext>
            </a:extLst>
          </p:cNvPr>
          <p:cNvSpPr txBox="1"/>
          <p:nvPr/>
        </p:nvSpPr>
        <p:spPr>
          <a:xfrm>
            <a:off x="516903" y="2644170"/>
            <a:ext cx="9933384" cy="861774"/>
          </a:xfrm>
          <a:prstGeom prst="rect">
            <a:avLst/>
          </a:prstGeom>
          <a:noFill/>
        </p:spPr>
        <p:txBody>
          <a:bodyPr wrap="square">
            <a:spAutoFit/>
          </a:bodyPr>
          <a:lstStyle/>
          <a:p>
            <a:r>
              <a:rPr lang="en-CA" sz="5000" b="1" dirty="0">
                <a:solidFill>
                  <a:srgbClr val="205885"/>
                </a:solidFill>
                <a:latin typeface="Century Gothic" panose="020B0502020202020204" pitchFamily="34" charset="0"/>
              </a:rPr>
              <a:t>Round five - track your results!</a:t>
            </a:r>
            <a:endParaRPr lang="en-US" sz="5000" b="1"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10533751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F62EF-A141-9F6A-BA04-C9B5C581AE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3DEAA5-9432-0B52-3D4E-4C9647D0C5AE}"/>
              </a:ext>
            </a:extLst>
          </p:cNvPr>
          <p:cNvSpPr>
            <a:spLocks noGrp="1"/>
          </p:cNvSpPr>
          <p:nvPr>
            <p:ph type="ctrTitle"/>
          </p:nvPr>
        </p:nvSpPr>
        <p:spPr>
          <a:xfrm>
            <a:off x="517870" y="1160463"/>
            <a:ext cx="11072767" cy="668337"/>
          </a:xfrm>
        </p:spPr>
        <p:txBody>
          <a:bodyPr/>
          <a:lstStyle/>
          <a:p>
            <a:r>
              <a:rPr lang="en-CA" dirty="0"/>
              <a:t>Winning the game</a:t>
            </a:r>
          </a:p>
        </p:txBody>
      </p:sp>
      <p:sp>
        <p:nvSpPr>
          <p:cNvPr id="3" name="Subtitle 2">
            <a:extLst>
              <a:ext uri="{FF2B5EF4-FFF2-40B4-BE49-F238E27FC236}">
                <a16:creationId xmlns:a16="http://schemas.microsoft.com/office/drawing/2014/main" id="{E0D74D58-C6ED-781B-7B5F-751D4A4DF8C9}"/>
              </a:ext>
            </a:extLst>
          </p:cNvPr>
          <p:cNvSpPr>
            <a:spLocks noGrp="1"/>
          </p:cNvSpPr>
          <p:nvPr>
            <p:ph type="subTitle" idx="1"/>
          </p:nvPr>
        </p:nvSpPr>
        <p:spPr>
          <a:xfrm>
            <a:off x="399278" y="2051223"/>
            <a:ext cx="11309949" cy="3646314"/>
          </a:xfrm>
        </p:spPr>
        <p:txBody>
          <a:bodyPr>
            <a:noAutofit/>
          </a:bodyPr>
          <a:lstStyle/>
          <a:p>
            <a:pPr marL="325438" indent="-309563">
              <a:spcBef>
                <a:spcPts val="0"/>
              </a:spcBef>
              <a:buSzPct val="100000"/>
            </a:pPr>
            <a:r>
              <a:rPr lang="en-CA" sz="2800" dirty="0">
                <a:solidFill>
                  <a:schemeClr val="dk1"/>
                </a:solidFill>
                <a:ea typeface="Calibri"/>
                <a:cs typeface="Calibri"/>
                <a:sym typeface="Calibri"/>
              </a:rPr>
              <a:t>Calculate your total portfolio value!</a:t>
            </a:r>
          </a:p>
          <a:p>
            <a:pPr marL="325438" indent="-309563">
              <a:spcBef>
                <a:spcPts val="0"/>
              </a:spcBef>
              <a:buSzPct val="100000"/>
            </a:pPr>
            <a:r>
              <a:rPr lang="en-CA" sz="2800" dirty="0">
                <a:solidFill>
                  <a:schemeClr val="dk1"/>
                </a:solidFill>
                <a:ea typeface="Calibri"/>
                <a:cs typeface="Calibri"/>
                <a:sym typeface="Calibri"/>
              </a:rPr>
              <a:t>The team with the highest portfolio value wins!</a:t>
            </a:r>
          </a:p>
          <a:p>
            <a:pPr marL="530225" indent="-514350">
              <a:spcBef>
                <a:spcPts val="0"/>
              </a:spcBef>
              <a:buClr>
                <a:schemeClr val="tx1"/>
              </a:buClr>
              <a:buSzPct val="100000"/>
              <a:buFont typeface="+mj-lt"/>
              <a:buAutoNum type="arabicPeriod"/>
            </a:pPr>
            <a:endParaRPr lang="en-CA" sz="2800" dirty="0">
              <a:solidFill>
                <a:schemeClr val="dk1"/>
              </a:solidFill>
              <a:ea typeface="Calibri"/>
              <a:cs typeface="Calibri"/>
              <a:sym typeface="Calibri"/>
            </a:endParaRPr>
          </a:p>
        </p:txBody>
      </p:sp>
      <p:sp>
        <p:nvSpPr>
          <p:cNvPr id="4" name="Slide Number Placeholder 3">
            <a:extLst>
              <a:ext uri="{FF2B5EF4-FFF2-40B4-BE49-F238E27FC236}">
                <a16:creationId xmlns:a16="http://schemas.microsoft.com/office/drawing/2014/main" id="{EDA4B20F-4269-12CA-CB60-61FE2953F912}"/>
              </a:ext>
            </a:extLst>
          </p:cNvPr>
          <p:cNvSpPr>
            <a:spLocks noGrp="1"/>
          </p:cNvSpPr>
          <p:nvPr>
            <p:ph type="sldNum" sz="quarter" idx="12"/>
          </p:nvPr>
        </p:nvSpPr>
        <p:spPr/>
        <p:txBody>
          <a:bodyPr/>
          <a:lstStyle/>
          <a:p>
            <a:fld id="{DFDF98CC-160E-494C-8C3C-8CDC5FA257DE}" type="slidenum">
              <a:rPr lang="en-US" smtClean="0"/>
              <a:t>43</a:t>
            </a:fld>
            <a:endParaRPr lang="en-US" dirty="0"/>
          </a:p>
        </p:txBody>
      </p:sp>
    </p:spTree>
    <p:extLst>
      <p:ext uri="{BB962C8B-B14F-4D97-AF65-F5344CB8AC3E}">
        <p14:creationId xmlns:p14="http://schemas.microsoft.com/office/powerpoint/2010/main" val="9437895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7BF0F-35F8-D135-D44C-85EE87E3B96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0194DF-AB25-8977-5E06-4A9C59EBCF20}"/>
              </a:ext>
            </a:extLst>
          </p:cNvPr>
          <p:cNvSpPr>
            <a:spLocks noGrp="1"/>
          </p:cNvSpPr>
          <p:nvPr>
            <p:ph type="sldNum" sz="quarter" idx="12"/>
          </p:nvPr>
        </p:nvSpPr>
        <p:spPr/>
        <p:txBody>
          <a:bodyPr/>
          <a:lstStyle/>
          <a:p>
            <a:fld id="{DFDF98CC-160E-494C-8C3C-8CDC5FA257DE}" type="slidenum">
              <a:rPr lang="en-US" smtClean="0"/>
              <a:t>44</a:t>
            </a:fld>
            <a:endParaRPr lang="en-US" dirty="0"/>
          </a:p>
        </p:txBody>
      </p:sp>
      <p:sp>
        <p:nvSpPr>
          <p:cNvPr id="3" name="TextBox 2">
            <a:extLst>
              <a:ext uri="{FF2B5EF4-FFF2-40B4-BE49-F238E27FC236}">
                <a16:creationId xmlns:a16="http://schemas.microsoft.com/office/drawing/2014/main" id="{4C6BA04D-0264-A992-C493-9660F20BD77B}"/>
              </a:ext>
            </a:extLst>
          </p:cNvPr>
          <p:cNvSpPr txBox="1"/>
          <p:nvPr/>
        </p:nvSpPr>
        <p:spPr>
          <a:xfrm>
            <a:off x="516902" y="2570030"/>
            <a:ext cx="10492968" cy="1977464"/>
          </a:xfrm>
          <a:prstGeom prst="rect">
            <a:avLst/>
          </a:prstGeom>
          <a:noFill/>
        </p:spPr>
        <p:txBody>
          <a:bodyPr wrap="square">
            <a:spAutoFit/>
          </a:bodyPr>
          <a:lstStyle/>
          <a:p>
            <a:pPr>
              <a:spcAft>
                <a:spcPts val="1500"/>
              </a:spcAft>
            </a:pPr>
            <a:r>
              <a:rPr lang="en-CA" sz="5000" b="1" dirty="0">
                <a:solidFill>
                  <a:srgbClr val="205885"/>
                </a:solidFill>
                <a:latin typeface="Century Gothic" panose="020B0502020202020204" pitchFamily="34" charset="0"/>
              </a:rPr>
              <a:t>Consolidation - part 1</a:t>
            </a:r>
          </a:p>
          <a:p>
            <a:pPr>
              <a:spcAft>
                <a:spcPts val="1500"/>
              </a:spcAft>
            </a:pPr>
            <a:r>
              <a:rPr lang="en-CA" sz="3000" dirty="0">
                <a:solidFill>
                  <a:schemeClr val="dk1"/>
                </a:solidFill>
                <a:latin typeface="Century Gothic" panose="020B0502020202020204" pitchFamily="34" charset="0"/>
              </a:rPr>
              <a:t>Discuss one question from each category with your team using the consolidation question sheet!</a:t>
            </a:r>
          </a:p>
        </p:txBody>
      </p:sp>
    </p:spTree>
    <p:extLst>
      <p:ext uri="{BB962C8B-B14F-4D97-AF65-F5344CB8AC3E}">
        <p14:creationId xmlns:p14="http://schemas.microsoft.com/office/powerpoint/2010/main" val="19963774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D3318-31C8-6B30-15D1-6BE5B4FC4ED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AFE642B-D74F-33A4-0980-D921EEE9DEE2}"/>
              </a:ext>
            </a:extLst>
          </p:cNvPr>
          <p:cNvSpPr>
            <a:spLocks noGrp="1"/>
          </p:cNvSpPr>
          <p:nvPr>
            <p:ph type="sldNum" sz="quarter" idx="12"/>
          </p:nvPr>
        </p:nvSpPr>
        <p:spPr/>
        <p:txBody>
          <a:bodyPr/>
          <a:lstStyle/>
          <a:p>
            <a:fld id="{DFDF98CC-160E-494C-8C3C-8CDC5FA257DE}" type="slidenum">
              <a:rPr lang="en-US" smtClean="0"/>
              <a:t>45</a:t>
            </a:fld>
            <a:endParaRPr lang="en-US" dirty="0"/>
          </a:p>
        </p:txBody>
      </p:sp>
      <p:sp>
        <p:nvSpPr>
          <p:cNvPr id="3" name="TextBox 2">
            <a:extLst>
              <a:ext uri="{FF2B5EF4-FFF2-40B4-BE49-F238E27FC236}">
                <a16:creationId xmlns:a16="http://schemas.microsoft.com/office/drawing/2014/main" id="{D13B267F-5F64-071B-83BD-B58EB29C7817}"/>
              </a:ext>
            </a:extLst>
          </p:cNvPr>
          <p:cNvSpPr txBox="1"/>
          <p:nvPr/>
        </p:nvSpPr>
        <p:spPr>
          <a:xfrm>
            <a:off x="516902" y="2570030"/>
            <a:ext cx="10492968" cy="1977464"/>
          </a:xfrm>
          <a:prstGeom prst="rect">
            <a:avLst/>
          </a:prstGeom>
          <a:noFill/>
        </p:spPr>
        <p:txBody>
          <a:bodyPr wrap="square">
            <a:spAutoFit/>
          </a:bodyPr>
          <a:lstStyle/>
          <a:p>
            <a:pPr>
              <a:spcAft>
                <a:spcPts val="1500"/>
              </a:spcAft>
            </a:pPr>
            <a:r>
              <a:rPr lang="en-CA" sz="5000" b="1" dirty="0">
                <a:solidFill>
                  <a:srgbClr val="205885"/>
                </a:solidFill>
                <a:latin typeface="Century Gothic" panose="020B0502020202020204" pitchFamily="34" charset="0"/>
              </a:rPr>
              <a:t>Consolidation - part 2</a:t>
            </a:r>
          </a:p>
          <a:p>
            <a:pPr>
              <a:spcAft>
                <a:spcPts val="1500"/>
              </a:spcAft>
            </a:pPr>
            <a:r>
              <a:rPr lang="en-CA" sz="3000" dirty="0">
                <a:solidFill>
                  <a:schemeClr val="dk1"/>
                </a:solidFill>
                <a:latin typeface="Century Gothic" panose="020B0502020202020204" pitchFamily="34" charset="0"/>
              </a:rPr>
              <a:t>Go back to the minds on handout and see if you would change your decisions!</a:t>
            </a:r>
          </a:p>
        </p:txBody>
      </p:sp>
    </p:spTree>
    <p:extLst>
      <p:ext uri="{BB962C8B-B14F-4D97-AF65-F5344CB8AC3E}">
        <p14:creationId xmlns:p14="http://schemas.microsoft.com/office/powerpoint/2010/main" val="3048642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9F0FA-15DC-D25D-E9C5-BF5C8DDF42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ECF9BD-B9CE-4368-DC61-BFDED97DB1CA}"/>
              </a:ext>
            </a:extLst>
          </p:cNvPr>
          <p:cNvSpPr>
            <a:spLocks noGrp="1"/>
          </p:cNvSpPr>
          <p:nvPr>
            <p:ph type="ctrTitle"/>
          </p:nvPr>
        </p:nvSpPr>
        <p:spPr>
          <a:xfrm>
            <a:off x="517870" y="1160463"/>
            <a:ext cx="9627027" cy="668337"/>
          </a:xfrm>
        </p:spPr>
        <p:txBody>
          <a:bodyPr/>
          <a:lstStyle/>
          <a:p>
            <a:r>
              <a:rPr lang="en-CA" dirty="0"/>
              <a:t>Think, pair, share!</a:t>
            </a:r>
            <a:endParaRPr lang="en-US" dirty="0"/>
          </a:p>
        </p:txBody>
      </p:sp>
      <p:sp>
        <p:nvSpPr>
          <p:cNvPr id="3" name="Subtitle 2">
            <a:extLst>
              <a:ext uri="{FF2B5EF4-FFF2-40B4-BE49-F238E27FC236}">
                <a16:creationId xmlns:a16="http://schemas.microsoft.com/office/drawing/2014/main" id="{6364D5E8-8F7F-370A-1C2B-8AA74E980BB5}"/>
              </a:ext>
            </a:extLst>
          </p:cNvPr>
          <p:cNvSpPr>
            <a:spLocks noGrp="1"/>
          </p:cNvSpPr>
          <p:nvPr>
            <p:ph type="subTitle" idx="1"/>
          </p:nvPr>
        </p:nvSpPr>
        <p:spPr>
          <a:xfrm>
            <a:off x="375370" y="1989436"/>
            <a:ext cx="11309949" cy="4003591"/>
          </a:xfrm>
        </p:spPr>
        <p:txBody>
          <a:bodyPr>
            <a:noAutofit/>
          </a:bodyPr>
          <a:lstStyle/>
          <a:p>
            <a:pPr marL="457200" indent="-314325">
              <a:spcBef>
                <a:spcPts val="1200"/>
              </a:spcBef>
              <a:spcAft>
                <a:spcPts val="1000"/>
              </a:spcAft>
              <a:buSzPct val="100000"/>
              <a:buNone/>
            </a:pPr>
            <a:r>
              <a:rPr lang="en" sz="3200" b="1" dirty="0"/>
              <a:t>Share</a:t>
            </a:r>
            <a:r>
              <a:rPr lang="en" sz="3200" dirty="0"/>
              <a:t> (5 minutes)</a:t>
            </a:r>
          </a:p>
          <a:p>
            <a:pPr marL="457200" lvl="0" indent="-314325">
              <a:lnSpc>
                <a:spcPct val="105000"/>
              </a:lnSpc>
              <a:spcBef>
                <a:spcPts val="0"/>
              </a:spcBef>
              <a:buClr>
                <a:schemeClr val="dk1"/>
              </a:buClr>
              <a:buSzPts val="1100"/>
              <a:buNone/>
            </a:pPr>
            <a:r>
              <a:rPr lang="en-CA" sz="3200" dirty="0">
                <a:solidFill>
                  <a:schemeClr val="dk1"/>
                </a:solidFill>
              </a:rPr>
              <a:t>Share your responses. Who said:</a:t>
            </a:r>
          </a:p>
          <a:p>
            <a:pPr marL="457200" lvl="0" indent="-314325">
              <a:lnSpc>
                <a:spcPct val="105000"/>
              </a:lnSpc>
              <a:spcBef>
                <a:spcPts val="1200"/>
              </a:spcBef>
              <a:buSzPts val="2400"/>
              <a:buChar char="●"/>
            </a:pPr>
            <a:r>
              <a:rPr lang="en-CA" sz="3200" dirty="0">
                <a:solidFill>
                  <a:schemeClr val="dk1"/>
                </a:solidFill>
              </a:rPr>
              <a:t>Buy now</a:t>
            </a:r>
          </a:p>
          <a:p>
            <a:pPr marL="457200" lvl="0" indent="-314325">
              <a:lnSpc>
                <a:spcPct val="105000"/>
              </a:lnSpc>
              <a:spcBef>
                <a:spcPts val="0"/>
              </a:spcBef>
              <a:buSzPts val="2400"/>
              <a:buChar char="●"/>
            </a:pPr>
            <a:r>
              <a:rPr lang="en-CA" sz="3200" dirty="0">
                <a:solidFill>
                  <a:schemeClr val="dk1"/>
                </a:solidFill>
              </a:rPr>
              <a:t>Wait</a:t>
            </a:r>
          </a:p>
          <a:p>
            <a:pPr marL="457200" lvl="0" indent="-314325">
              <a:lnSpc>
                <a:spcPct val="105000"/>
              </a:lnSpc>
              <a:spcBef>
                <a:spcPts val="0"/>
              </a:spcBef>
              <a:buSzPts val="2400"/>
              <a:buChar char="●"/>
            </a:pPr>
            <a:r>
              <a:rPr lang="en-CA" sz="3200" dirty="0">
                <a:solidFill>
                  <a:schemeClr val="dk1"/>
                </a:solidFill>
              </a:rPr>
              <a:t>Sell</a:t>
            </a:r>
          </a:p>
          <a:p>
            <a:pPr marL="457200" lvl="0" indent="-314325">
              <a:lnSpc>
                <a:spcPct val="105000"/>
              </a:lnSpc>
              <a:spcBef>
                <a:spcPts val="0"/>
              </a:spcBef>
              <a:buSzPts val="2400"/>
              <a:buChar char="●"/>
            </a:pPr>
            <a:r>
              <a:rPr lang="en-CA" sz="3200" dirty="0">
                <a:solidFill>
                  <a:schemeClr val="dk1"/>
                </a:solidFill>
              </a:rPr>
              <a:t>It depends...</a:t>
            </a:r>
            <a:endParaRPr lang="en-CA" sz="3600" dirty="0"/>
          </a:p>
          <a:p>
            <a:pPr marL="457200" indent="-314325">
              <a:spcBef>
                <a:spcPts val="1200"/>
              </a:spcBef>
              <a:buSzPct val="100000"/>
              <a:buNone/>
            </a:pPr>
            <a:endParaRPr lang="en-CA" sz="3000" dirty="0">
              <a:solidFill>
                <a:schemeClr val="dk1"/>
              </a:solidFill>
            </a:endParaRPr>
          </a:p>
        </p:txBody>
      </p:sp>
      <p:sp>
        <p:nvSpPr>
          <p:cNvPr id="4" name="Slide Number Placeholder 3">
            <a:extLst>
              <a:ext uri="{FF2B5EF4-FFF2-40B4-BE49-F238E27FC236}">
                <a16:creationId xmlns:a16="http://schemas.microsoft.com/office/drawing/2014/main" id="{B451A7C0-DD72-9179-9A42-70285108D364}"/>
              </a:ext>
            </a:extLst>
          </p:cNvPr>
          <p:cNvSpPr>
            <a:spLocks noGrp="1"/>
          </p:cNvSpPr>
          <p:nvPr>
            <p:ph type="sldNum" sz="quarter" idx="12"/>
          </p:nvPr>
        </p:nvSpPr>
        <p:spPr/>
        <p:txBody>
          <a:bodyPr/>
          <a:lstStyle/>
          <a:p>
            <a:fld id="{DFDF98CC-160E-494C-8C3C-8CDC5FA257DE}" type="slidenum">
              <a:rPr lang="en-US" smtClean="0"/>
              <a:t>5</a:t>
            </a:fld>
            <a:endParaRPr lang="en-US" dirty="0"/>
          </a:p>
        </p:txBody>
      </p:sp>
    </p:spTree>
    <p:extLst>
      <p:ext uri="{BB962C8B-B14F-4D97-AF65-F5344CB8AC3E}">
        <p14:creationId xmlns:p14="http://schemas.microsoft.com/office/powerpoint/2010/main" val="4044749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2D1FA-8BD8-21EC-DF9F-4D56920C1C1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ED2F8C-7CEE-9F6A-8080-771D57F9EE8C}"/>
              </a:ext>
            </a:extLst>
          </p:cNvPr>
          <p:cNvSpPr>
            <a:spLocks noGrp="1"/>
          </p:cNvSpPr>
          <p:nvPr>
            <p:ph type="sldNum" sz="quarter" idx="12"/>
          </p:nvPr>
        </p:nvSpPr>
        <p:spPr/>
        <p:txBody>
          <a:bodyPr/>
          <a:lstStyle/>
          <a:p>
            <a:fld id="{DFDF98CC-160E-494C-8C3C-8CDC5FA257DE}" type="slidenum">
              <a:rPr lang="en-US" smtClean="0"/>
              <a:t>6</a:t>
            </a:fld>
            <a:endParaRPr lang="en-US" dirty="0"/>
          </a:p>
        </p:txBody>
      </p:sp>
      <p:sp>
        <p:nvSpPr>
          <p:cNvPr id="3" name="TextBox 2">
            <a:extLst>
              <a:ext uri="{FF2B5EF4-FFF2-40B4-BE49-F238E27FC236}">
                <a16:creationId xmlns:a16="http://schemas.microsoft.com/office/drawing/2014/main" id="{89A7D657-B799-F073-6453-0F12CF5A7E58}"/>
              </a:ext>
            </a:extLst>
          </p:cNvPr>
          <p:cNvSpPr txBox="1"/>
          <p:nvPr/>
        </p:nvSpPr>
        <p:spPr>
          <a:xfrm>
            <a:off x="516903" y="2151727"/>
            <a:ext cx="11158193" cy="2554545"/>
          </a:xfrm>
          <a:prstGeom prst="rect">
            <a:avLst/>
          </a:prstGeom>
          <a:noFill/>
        </p:spPr>
        <p:txBody>
          <a:bodyPr wrap="square">
            <a:spAutoFit/>
          </a:bodyPr>
          <a:lstStyle/>
          <a:p>
            <a:r>
              <a:rPr lang="en-CA" sz="3200" b="0" dirty="0">
                <a:solidFill>
                  <a:srgbClr val="205885"/>
                </a:solidFill>
                <a:latin typeface="Century Gothic" panose="020B0502020202020204" pitchFamily="34" charset="0"/>
              </a:rPr>
              <a:t>You’ve just explored the kind of decisions investors make every day - when to buy, sell, or wait. Now let’s look at the different tools investors use to help make those decisions smarter and safer. In this video, we’ll explore five different types of stock orders...</a:t>
            </a:r>
            <a:endParaRPr lang="en-US" sz="3200" dirty="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809163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4ADED-E4F4-96B4-771C-22B444389C6E}"/>
              </a:ext>
            </a:extLst>
          </p:cNvPr>
          <p:cNvSpPr>
            <a:spLocks noGrp="1"/>
          </p:cNvSpPr>
          <p:nvPr>
            <p:ph type="ctrTitle"/>
          </p:nvPr>
        </p:nvSpPr>
        <p:spPr/>
        <p:txBody>
          <a:bodyPr>
            <a:noAutofit/>
          </a:bodyPr>
          <a:lstStyle/>
          <a:p>
            <a:r>
              <a:rPr lang="en-CA" dirty="0"/>
              <a:t>Types of stock Orders</a:t>
            </a:r>
          </a:p>
        </p:txBody>
      </p:sp>
      <p:sp>
        <p:nvSpPr>
          <p:cNvPr id="3" name="TextBox 2">
            <a:extLst>
              <a:ext uri="{FF2B5EF4-FFF2-40B4-BE49-F238E27FC236}">
                <a16:creationId xmlns:a16="http://schemas.microsoft.com/office/drawing/2014/main" id="{6A9EBC07-E89A-480E-0B63-1C54B7A50807}"/>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4" name="TextBox 3">
            <a:extLst>
              <a:ext uri="{FF2B5EF4-FFF2-40B4-BE49-F238E27FC236}">
                <a16:creationId xmlns:a16="http://schemas.microsoft.com/office/drawing/2014/main" id="{0AF1ADBB-F79D-BADA-AC9D-C2A8B61D7835}"/>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6" name="Slide Number Placeholder 5">
            <a:extLst>
              <a:ext uri="{FF2B5EF4-FFF2-40B4-BE49-F238E27FC236}">
                <a16:creationId xmlns:a16="http://schemas.microsoft.com/office/drawing/2014/main" id="{62CE6CB1-45A9-C8FE-81D0-492E8B4ED968}"/>
              </a:ext>
            </a:extLst>
          </p:cNvPr>
          <p:cNvSpPr>
            <a:spLocks noGrp="1"/>
          </p:cNvSpPr>
          <p:nvPr>
            <p:ph type="sldNum" sz="quarter" idx="12"/>
          </p:nvPr>
        </p:nvSpPr>
        <p:spPr/>
        <p:txBody>
          <a:bodyPr/>
          <a:lstStyle/>
          <a:p>
            <a:fld id="{DFDF98CC-160E-494C-8C3C-8CDC5FA257DE}" type="slidenum">
              <a:rPr lang="en-US" smtClean="0"/>
              <a:t>7</a:t>
            </a:fld>
            <a:endParaRPr lang="en-US" dirty="0"/>
          </a:p>
        </p:txBody>
      </p:sp>
      <p:pic>
        <p:nvPicPr>
          <p:cNvPr id="5" name="Online Media 4" descr="Intro to #InvestmentVehicles - 3 Tips for beginners!">
            <a:hlinkClick r:id="" action="ppaction://media"/>
            <a:extLst>
              <a:ext uri="{FF2B5EF4-FFF2-40B4-BE49-F238E27FC236}">
                <a16:creationId xmlns:a16="http://schemas.microsoft.com/office/drawing/2014/main" id="{6C6C6F6F-B12F-C268-E547-A32F57B31D72}"/>
              </a:ext>
            </a:extLst>
          </p:cNvPr>
          <p:cNvPicPr>
            <a:picLocks noRot="1" noChangeAspect="1"/>
          </p:cNvPicPr>
          <p:nvPr>
            <a:videoFile r:link="rId1"/>
          </p:nvPr>
        </p:nvPicPr>
        <p:blipFill>
          <a:blip r:embed="rId3"/>
          <a:stretch>
            <a:fillRect/>
          </a:stretch>
        </p:blipFill>
        <p:spPr>
          <a:xfrm>
            <a:off x="3290483" y="2420027"/>
            <a:ext cx="5611034" cy="3170234"/>
          </a:xfrm>
          <a:prstGeom prst="rect">
            <a:avLst/>
          </a:prstGeom>
        </p:spPr>
      </p:pic>
    </p:spTree>
    <p:extLst>
      <p:ext uri="{BB962C8B-B14F-4D97-AF65-F5344CB8AC3E}">
        <p14:creationId xmlns:p14="http://schemas.microsoft.com/office/powerpoint/2010/main" val="308349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D1783-E8D9-721A-B16C-652FCDF935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1B6FEC-61E9-DCB8-6BD0-056947F9DFE1}"/>
              </a:ext>
            </a:extLst>
          </p:cNvPr>
          <p:cNvSpPr>
            <a:spLocks noGrp="1"/>
          </p:cNvSpPr>
          <p:nvPr>
            <p:ph type="ctrTitle"/>
          </p:nvPr>
        </p:nvSpPr>
        <p:spPr>
          <a:xfrm>
            <a:off x="517870" y="1160463"/>
            <a:ext cx="9627027" cy="668337"/>
          </a:xfrm>
        </p:spPr>
        <p:txBody>
          <a:bodyPr/>
          <a:lstStyle/>
          <a:p>
            <a:r>
              <a:rPr lang="en-CA" dirty="0"/>
              <a:t>Market orders</a:t>
            </a:r>
            <a:endParaRPr lang="en-US" dirty="0"/>
          </a:p>
        </p:txBody>
      </p:sp>
      <p:sp>
        <p:nvSpPr>
          <p:cNvPr id="3" name="Subtitle 2">
            <a:extLst>
              <a:ext uri="{FF2B5EF4-FFF2-40B4-BE49-F238E27FC236}">
                <a16:creationId xmlns:a16="http://schemas.microsoft.com/office/drawing/2014/main" id="{39EC9108-7187-B5FC-D1FB-8010CAEBE138}"/>
              </a:ext>
            </a:extLst>
          </p:cNvPr>
          <p:cNvSpPr>
            <a:spLocks noGrp="1"/>
          </p:cNvSpPr>
          <p:nvPr>
            <p:ph type="subTitle" idx="1"/>
          </p:nvPr>
        </p:nvSpPr>
        <p:spPr>
          <a:xfrm>
            <a:off x="375371" y="1989436"/>
            <a:ext cx="5582518" cy="4003591"/>
          </a:xfrm>
        </p:spPr>
        <p:txBody>
          <a:bodyPr>
            <a:noAutofit/>
          </a:bodyPr>
          <a:lstStyle/>
          <a:p>
            <a:pPr marL="498475" indent="-352425">
              <a:spcBef>
                <a:spcPts val="1200"/>
              </a:spcBef>
              <a:buSzPct val="100000"/>
            </a:pPr>
            <a:r>
              <a:rPr lang="en-CA" sz="2600" dirty="0">
                <a:solidFill>
                  <a:srgbClr val="000000"/>
                </a:solidFill>
              </a:rPr>
              <a:t>Buy/sell immediately at next available price</a:t>
            </a:r>
          </a:p>
          <a:p>
            <a:pPr marL="498475" indent="-352425">
              <a:spcBef>
                <a:spcPts val="1200"/>
              </a:spcBef>
              <a:buSzPct val="100000"/>
            </a:pPr>
            <a:r>
              <a:rPr lang="en-CA" sz="2600" dirty="0">
                <a:solidFill>
                  <a:srgbClr val="000000"/>
                </a:solidFill>
              </a:rPr>
              <a:t>Fast execution, guaranteed fill</a:t>
            </a:r>
          </a:p>
          <a:p>
            <a:pPr marL="498475" indent="-352425">
              <a:spcBef>
                <a:spcPts val="1200"/>
              </a:spcBef>
              <a:buSzPct val="100000"/>
            </a:pPr>
            <a:r>
              <a:rPr lang="en-CA" sz="2600" dirty="0">
                <a:solidFill>
                  <a:srgbClr val="000000"/>
                </a:solidFill>
              </a:rPr>
              <a:t>Price uncertain (depends on bid/ask)</a:t>
            </a:r>
          </a:p>
          <a:p>
            <a:pPr marL="498475" indent="-352425">
              <a:spcBef>
                <a:spcPts val="1200"/>
              </a:spcBef>
              <a:buSzPct val="100000"/>
            </a:pPr>
            <a:r>
              <a:rPr lang="en-CA" sz="2600" dirty="0">
                <a:solidFill>
                  <a:srgbClr val="000000"/>
                </a:solidFill>
              </a:rPr>
              <a:t>Example: Buy Kicks Unlimited at ~$50/share</a:t>
            </a:r>
          </a:p>
        </p:txBody>
      </p:sp>
      <p:sp>
        <p:nvSpPr>
          <p:cNvPr id="4" name="Slide Number Placeholder 3">
            <a:extLst>
              <a:ext uri="{FF2B5EF4-FFF2-40B4-BE49-F238E27FC236}">
                <a16:creationId xmlns:a16="http://schemas.microsoft.com/office/drawing/2014/main" id="{6579FEEF-31B0-7E24-947C-A58903DA067C}"/>
              </a:ext>
            </a:extLst>
          </p:cNvPr>
          <p:cNvSpPr>
            <a:spLocks noGrp="1"/>
          </p:cNvSpPr>
          <p:nvPr>
            <p:ph type="sldNum" sz="quarter" idx="12"/>
          </p:nvPr>
        </p:nvSpPr>
        <p:spPr/>
        <p:txBody>
          <a:bodyPr/>
          <a:lstStyle/>
          <a:p>
            <a:fld id="{DFDF98CC-160E-494C-8C3C-8CDC5FA257DE}" type="slidenum">
              <a:rPr lang="en-US" smtClean="0"/>
              <a:t>8</a:t>
            </a:fld>
            <a:endParaRPr lang="en-US" dirty="0"/>
          </a:p>
        </p:txBody>
      </p:sp>
      <p:pic>
        <p:nvPicPr>
          <p:cNvPr id="5" name="Google Shape;97;p20">
            <a:extLst>
              <a:ext uri="{FF2B5EF4-FFF2-40B4-BE49-F238E27FC236}">
                <a16:creationId xmlns:a16="http://schemas.microsoft.com/office/drawing/2014/main" id="{1859E3A6-16AA-14DA-9AAD-13DEE2B93281}"/>
              </a:ext>
            </a:extLst>
          </p:cNvPr>
          <p:cNvPicPr preferRelativeResize="0"/>
          <p:nvPr/>
        </p:nvPicPr>
        <p:blipFill>
          <a:blip r:embed="rId2">
            <a:alphaModFix/>
          </a:blip>
          <a:stretch>
            <a:fillRect/>
          </a:stretch>
        </p:blipFill>
        <p:spPr>
          <a:xfrm>
            <a:off x="6609483" y="1828799"/>
            <a:ext cx="5582518" cy="4075129"/>
          </a:xfrm>
          <a:prstGeom prst="rect">
            <a:avLst/>
          </a:prstGeom>
          <a:noFill/>
          <a:ln>
            <a:noFill/>
          </a:ln>
        </p:spPr>
      </p:pic>
    </p:spTree>
    <p:extLst>
      <p:ext uri="{BB962C8B-B14F-4D97-AF65-F5344CB8AC3E}">
        <p14:creationId xmlns:p14="http://schemas.microsoft.com/office/powerpoint/2010/main" val="1008028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5E907-9514-F20F-5990-E08F136B94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FB59F6-E9BD-5BB3-A3A5-14823AB07BE6}"/>
              </a:ext>
            </a:extLst>
          </p:cNvPr>
          <p:cNvSpPr>
            <a:spLocks noGrp="1"/>
          </p:cNvSpPr>
          <p:nvPr>
            <p:ph type="ctrTitle"/>
          </p:nvPr>
        </p:nvSpPr>
        <p:spPr>
          <a:xfrm>
            <a:off x="517870" y="1160463"/>
            <a:ext cx="9627027" cy="668337"/>
          </a:xfrm>
        </p:spPr>
        <p:txBody>
          <a:bodyPr/>
          <a:lstStyle/>
          <a:p>
            <a:r>
              <a:rPr lang="en-CA" dirty="0"/>
              <a:t>Limit orders</a:t>
            </a:r>
            <a:endParaRPr lang="en-US" dirty="0"/>
          </a:p>
        </p:txBody>
      </p:sp>
      <p:sp>
        <p:nvSpPr>
          <p:cNvPr id="3" name="Subtitle 2">
            <a:extLst>
              <a:ext uri="{FF2B5EF4-FFF2-40B4-BE49-F238E27FC236}">
                <a16:creationId xmlns:a16="http://schemas.microsoft.com/office/drawing/2014/main" id="{47120C54-EB82-C688-BF36-CC1D33BF6B0B}"/>
              </a:ext>
            </a:extLst>
          </p:cNvPr>
          <p:cNvSpPr>
            <a:spLocks noGrp="1"/>
          </p:cNvSpPr>
          <p:nvPr>
            <p:ph type="subTitle" idx="1"/>
          </p:nvPr>
        </p:nvSpPr>
        <p:spPr>
          <a:xfrm>
            <a:off x="375371" y="1989436"/>
            <a:ext cx="5582518" cy="4003591"/>
          </a:xfrm>
        </p:spPr>
        <p:txBody>
          <a:bodyPr>
            <a:noAutofit/>
          </a:bodyPr>
          <a:lstStyle/>
          <a:p>
            <a:pPr marL="498475" indent="-352425">
              <a:spcBef>
                <a:spcPts val="1200"/>
              </a:spcBef>
              <a:buSzPct val="100000"/>
            </a:pPr>
            <a:r>
              <a:rPr lang="en-CA" sz="2600" dirty="0">
                <a:solidFill>
                  <a:srgbClr val="000000"/>
                </a:solidFill>
              </a:rPr>
              <a:t>Set max buy price or minimum sell price</a:t>
            </a:r>
          </a:p>
          <a:p>
            <a:pPr marL="498475" indent="-352425">
              <a:spcBef>
                <a:spcPts val="1200"/>
              </a:spcBef>
              <a:buSzPct val="100000"/>
            </a:pPr>
            <a:r>
              <a:rPr lang="en-CA" sz="2600" dirty="0">
                <a:solidFill>
                  <a:srgbClr val="000000"/>
                </a:solidFill>
              </a:rPr>
              <a:t>Only execute if price hits limit or better</a:t>
            </a:r>
          </a:p>
          <a:p>
            <a:pPr marL="498475" indent="-352425">
              <a:spcBef>
                <a:spcPts val="1200"/>
              </a:spcBef>
              <a:buSzPct val="100000"/>
            </a:pPr>
            <a:r>
              <a:rPr lang="en-CA" sz="2600" dirty="0">
                <a:solidFill>
                  <a:srgbClr val="000000"/>
                </a:solidFill>
              </a:rPr>
              <a:t>Control over price, no guarantee of fill</a:t>
            </a:r>
          </a:p>
          <a:p>
            <a:pPr marL="498475" indent="-352425">
              <a:spcBef>
                <a:spcPts val="1200"/>
              </a:spcBef>
              <a:buSzPct val="100000"/>
            </a:pPr>
            <a:r>
              <a:rPr lang="en-CA" sz="2600" dirty="0">
                <a:solidFill>
                  <a:srgbClr val="000000"/>
                </a:solidFill>
              </a:rPr>
              <a:t>Example: Buy Kicks Unlimited only if ≤ $45</a:t>
            </a:r>
          </a:p>
          <a:p>
            <a:pPr marL="498475" indent="-352425">
              <a:spcBef>
                <a:spcPts val="1200"/>
              </a:spcBef>
              <a:buSzPct val="100000"/>
            </a:pPr>
            <a:endParaRPr lang="en-CA" sz="2600" dirty="0">
              <a:solidFill>
                <a:srgbClr val="000000"/>
              </a:solidFill>
            </a:endParaRPr>
          </a:p>
        </p:txBody>
      </p:sp>
      <p:sp>
        <p:nvSpPr>
          <p:cNvPr id="4" name="Slide Number Placeholder 3">
            <a:extLst>
              <a:ext uri="{FF2B5EF4-FFF2-40B4-BE49-F238E27FC236}">
                <a16:creationId xmlns:a16="http://schemas.microsoft.com/office/drawing/2014/main" id="{6A280CCD-4D72-D65B-12EE-FEB6D56B4E83}"/>
              </a:ext>
            </a:extLst>
          </p:cNvPr>
          <p:cNvSpPr>
            <a:spLocks noGrp="1"/>
          </p:cNvSpPr>
          <p:nvPr>
            <p:ph type="sldNum" sz="quarter" idx="12"/>
          </p:nvPr>
        </p:nvSpPr>
        <p:spPr/>
        <p:txBody>
          <a:bodyPr/>
          <a:lstStyle/>
          <a:p>
            <a:fld id="{DFDF98CC-160E-494C-8C3C-8CDC5FA257DE}" type="slidenum">
              <a:rPr lang="en-US" smtClean="0"/>
              <a:t>9</a:t>
            </a:fld>
            <a:endParaRPr lang="en-US" dirty="0"/>
          </a:p>
        </p:txBody>
      </p:sp>
      <p:pic>
        <p:nvPicPr>
          <p:cNvPr id="6" name="Google Shape;116;p23">
            <a:extLst>
              <a:ext uri="{FF2B5EF4-FFF2-40B4-BE49-F238E27FC236}">
                <a16:creationId xmlns:a16="http://schemas.microsoft.com/office/drawing/2014/main" id="{AC06BA37-B17F-28E1-86AD-FCC0C82F7C92}"/>
              </a:ext>
            </a:extLst>
          </p:cNvPr>
          <p:cNvPicPr preferRelativeResize="0"/>
          <p:nvPr/>
        </p:nvPicPr>
        <p:blipFill rotWithShape="1">
          <a:blip r:embed="rId2">
            <a:alphaModFix/>
          </a:blip>
          <a:srcRect r="15002"/>
          <a:stretch/>
        </p:blipFill>
        <p:spPr>
          <a:xfrm>
            <a:off x="7455213" y="1543896"/>
            <a:ext cx="4736787" cy="4224033"/>
          </a:xfrm>
          <a:prstGeom prst="rect">
            <a:avLst/>
          </a:prstGeom>
          <a:noFill/>
          <a:ln>
            <a:noFill/>
          </a:ln>
        </p:spPr>
      </p:pic>
    </p:spTree>
    <p:extLst>
      <p:ext uri="{BB962C8B-B14F-4D97-AF65-F5344CB8AC3E}">
        <p14:creationId xmlns:p14="http://schemas.microsoft.com/office/powerpoint/2010/main" val="3911308638"/>
      </p:ext>
    </p:extLst>
  </p:cSld>
  <p:clrMapOvr>
    <a:masterClrMapping/>
  </p:clrMapOvr>
</p:sld>
</file>

<file path=ppt/theme/theme1.xml><?xml version="1.0" encoding="utf-8"?>
<a:theme xmlns:a="http://schemas.openxmlformats.org/drawingml/2006/main" name="GestaltVTI">
  <a:themeElements>
    <a:clrScheme name="AnalogousFromDarkSeedLeftStep">
      <a:dk1>
        <a:srgbClr val="000000"/>
      </a:dk1>
      <a:lt1>
        <a:srgbClr val="FFFFFF"/>
      </a:lt1>
      <a:dk2>
        <a:srgbClr val="1E301B"/>
      </a:dk2>
      <a:lt2>
        <a:srgbClr val="F1F0F3"/>
      </a:lt2>
      <a:accent1>
        <a:srgbClr val="85AE23"/>
      </a:accent1>
      <a:accent2>
        <a:srgbClr val="B4A118"/>
      </a:accent2>
      <a:accent3>
        <a:srgbClr val="E2802D"/>
      </a:accent3>
      <a:accent4>
        <a:srgbClr val="D1231C"/>
      </a:accent4>
      <a:accent5>
        <a:srgbClr val="E22D71"/>
      </a:accent5>
      <a:accent6>
        <a:srgbClr val="D11CAB"/>
      </a:accent6>
      <a:hlink>
        <a:srgbClr val="C34D66"/>
      </a:hlink>
      <a:folHlink>
        <a:srgbClr val="7F7F7F"/>
      </a:folHlink>
    </a:clrScheme>
    <a:fontScheme name="Bierstad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844</TotalTime>
  <Words>1487</Words>
  <Application>Microsoft Macintosh PowerPoint</Application>
  <PresentationFormat>Widescreen</PresentationFormat>
  <Paragraphs>225</Paragraphs>
  <Slides>45</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Bierstadt</vt:lpstr>
      <vt:lpstr>Calibri</vt:lpstr>
      <vt:lpstr>Century Gothic</vt:lpstr>
      <vt:lpstr>GestaltVTI</vt:lpstr>
      <vt:lpstr>Types of stock orders</vt:lpstr>
      <vt:lpstr>Minds on!</vt:lpstr>
      <vt:lpstr>Think, pair, share!</vt:lpstr>
      <vt:lpstr>Think, pair, share!</vt:lpstr>
      <vt:lpstr>Think, pair, share!</vt:lpstr>
      <vt:lpstr>PowerPoint Presentation</vt:lpstr>
      <vt:lpstr>Types of stock Orders</vt:lpstr>
      <vt:lpstr>Market orders</vt:lpstr>
      <vt:lpstr>Limit orders</vt:lpstr>
      <vt:lpstr>Considerations for market &amp; limit orders</vt:lpstr>
      <vt:lpstr>Stop orders (stop loss)</vt:lpstr>
      <vt:lpstr>Stop limit orders</vt:lpstr>
      <vt:lpstr>Trailing stop orders</vt:lpstr>
      <vt:lpstr>Summary</vt:lpstr>
      <vt:lpstr>Final thoughts</vt:lpstr>
      <vt:lpstr>PowerPoint Presentation</vt:lpstr>
      <vt:lpstr>Game overview   </vt:lpstr>
      <vt:lpstr>Game set-up   </vt:lpstr>
      <vt:lpstr>Each round   </vt:lpstr>
      <vt:lpstr>Tracking Sheet instructions   </vt:lpstr>
      <vt:lpstr>PowerPoint Presentation</vt:lpstr>
      <vt:lpstr>Rumor alerts (announce each round)   </vt:lpstr>
      <vt:lpstr>PowerPoint Presentation</vt:lpstr>
      <vt:lpstr>PowerPoint Presentation</vt:lpstr>
      <vt:lpstr>Round one results!   </vt:lpstr>
      <vt:lpstr>PowerPoint Presentation</vt:lpstr>
      <vt:lpstr>PowerPoint Presentation</vt:lpstr>
      <vt:lpstr>PowerPoint Presentation</vt:lpstr>
      <vt:lpstr>Round one results!   </vt:lpstr>
      <vt:lpstr>PowerPoint Presentation</vt:lpstr>
      <vt:lpstr>PowerPoint Presentation</vt:lpstr>
      <vt:lpstr>PowerPoint Presentation</vt:lpstr>
      <vt:lpstr>Round three results!</vt:lpstr>
      <vt:lpstr>PowerPoint Presentation</vt:lpstr>
      <vt:lpstr>PowerPoint Presentation</vt:lpstr>
      <vt:lpstr>PowerPoint Presentation</vt:lpstr>
      <vt:lpstr>Round four results!</vt:lpstr>
      <vt:lpstr>PowerPoint Presentation</vt:lpstr>
      <vt:lpstr>PowerPoint Presentation</vt:lpstr>
      <vt:lpstr>PowerPoint Presentation</vt:lpstr>
      <vt:lpstr>Round five results!</vt:lpstr>
      <vt:lpstr>PowerPoint Presentation</vt:lpstr>
      <vt:lpstr>Winning the game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Gagliardi, Monica</dc:creator>
  <cp:lastModifiedBy>Walter Goschen</cp:lastModifiedBy>
  <cp:revision>172</cp:revision>
  <dcterms:created xsi:type="dcterms:W3CDTF">2023-10-22T21:01:04Z</dcterms:created>
  <dcterms:modified xsi:type="dcterms:W3CDTF">2026-03-19T14:09:41Z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873328-34e0-4f6c-84cb-dd757c63c1a0_Enabled">
    <vt:lpwstr>true</vt:lpwstr>
  </property>
  <property fmtid="{D5CDD505-2E9C-101B-9397-08002B2CF9AE}" pid="3" name="MSIP_Label_be873328-34e0-4f6c-84cb-dd757c63c1a0_SetDate">
    <vt:lpwstr>2023-11-01T18:04:36Z</vt:lpwstr>
  </property>
  <property fmtid="{D5CDD505-2E9C-101B-9397-08002B2CF9AE}" pid="4" name="MSIP_Label_be873328-34e0-4f6c-84cb-dd757c63c1a0_Method">
    <vt:lpwstr>Privileged</vt:lpwstr>
  </property>
  <property fmtid="{D5CDD505-2E9C-101B-9397-08002B2CF9AE}" pid="5" name="MSIP_Label_be873328-34e0-4f6c-84cb-dd757c63c1a0_Name">
    <vt:lpwstr>FIL-Internal</vt:lpwstr>
  </property>
  <property fmtid="{D5CDD505-2E9C-101B-9397-08002B2CF9AE}" pid="6" name="MSIP_Label_be873328-34e0-4f6c-84cb-dd757c63c1a0_SiteId">
    <vt:lpwstr>6b94db52-3791-432c-b97e-871411cd202e</vt:lpwstr>
  </property>
  <property fmtid="{D5CDD505-2E9C-101B-9397-08002B2CF9AE}" pid="7" name="MSIP_Label_be873328-34e0-4f6c-84cb-dd757c63c1a0_ActionId">
    <vt:lpwstr>ee0202de-5cf6-46c2-8a21-1c0b412b413b</vt:lpwstr>
  </property>
  <property fmtid="{D5CDD505-2E9C-101B-9397-08002B2CF9AE}" pid="8" name="MSIP_Label_be873328-34e0-4f6c-84cb-dd757c63c1a0_ContentBits">
    <vt:lpwstr>0</vt:lpwstr>
  </property>
</Properties>
</file>