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4"/>
  </p:notesMasterIdLst>
  <p:sldIdLst>
    <p:sldId id="281" r:id="rId2"/>
    <p:sldId id="294" r:id="rId3"/>
    <p:sldId id="444" r:id="rId4"/>
    <p:sldId id="445" r:id="rId5"/>
    <p:sldId id="446" r:id="rId6"/>
    <p:sldId id="447" r:id="rId7"/>
    <p:sldId id="448" r:id="rId8"/>
    <p:sldId id="449" r:id="rId9"/>
    <p:sldId id="41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00B5E2"/>
    <a:srgbClr val="EBF4FA"/>
    <a:srgbClr val="B9E5F0"/>
    <a:srgbClr val="E0EFD8"/>
    <a:srgbClr val="00A690"/>
    <a:srgbClr val="A2AAAD"/>
    <a:srgbClr val="333F4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dirty="0">
                <a:latin typeface="Century Gothic" panose="020B0502020202020204" pitchFamily="34" charset="0"/>
              </a:rPr>
              <a:t>3401256-v2025123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EUw-TEui_E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EUw-TEui_E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dirty="0"/>
              <a:t>Types of investment vehicles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Online Media 4" descr="Intro to #InvestmentVehicles - 3 Tips for beginners!">
            <a:hlinkClick r:id="" action="ppaction://media"/>
            <a:extLst>
              <a:ext uri="{FF2B5EF4-FFF2-40B4-BE49-F238E27FC236}">
                <a16:creationId xmlns:a16="http://schemas.microsoft.com/office/drawing/2014/main" id="{6C6C6F6F-B12F-C268-E547-A32F57B31D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03362-EA79-9DBE-F3B1-5DE914E1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2B97-73D3-6DC3-2C49-703EB6AE2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the two types of investment vehicles?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7A5BA-47B0-F4FC-846C-912C4BCD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 descr="A diagram of a vehicle&#10;&#10;AI-generated content may be incorrect.">
            <a:extLst>
              <a:ext uri="{FF2B5EF4-FFF2-40B4-BE49-F238E27FC236}">
                <a16:creationId xmlns:a16="http://schemas.microsoft.com/office/drawing/2014/main" id="{65C1E266-F707-DAE0-8FA1-2BF30B52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52"/>
            <a:ext cx="11251796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D3021-3979-88E6-2DF1-5E7A8BF11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7398-417C-F1D1-6495-E3D08F0EE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is an investment vehicle?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E5B37-E8A3-23E7-23D3-0F30A3C7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C22DE-C155-73F7-E09F-CE95DAEF7F85}"/>
              </a:ext>
            </a:extLst>
          </p:cNvPr>
          <p:cNvSpPr txBox="1"/>
          <p:nvPr/>
        </p:nvSpPr>
        <p:spPr>
          <a:xfrm>
            <a:off x="517870" y="2232888"/>
            <a:ext cx="374521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A product that helps individuals grow their money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Two main categories: </a:t>
            </a:r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CA" sz="2200" dirty="0">
                <a:latin typeface="Century Gothic" panose="020B0502020202020204" pitchFamily="34" charset="0"/>
              </a:rPr>
              <a:t>Direct investment vehicles</a:t>
            </a:r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CA" sz="2200" dirty="0">
                <a:latin typeface="Century Gothic" panose="020B0502020202020204" pitchFamily="34" charset="0"/>
              </a:rPr>
              <a:t>Indirect investment vehicles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06B36-1C0E-9E43-C527-9A3287AC5D1A}"/>
              </a:ext>
            </a:extLst>
          </p:cNvPr>
          <p:cNvCxnSpPr/>
          <p:nvPr/>
        </p:nvCxnSpPr>
        <p:spPr>
          <a:xfrm>
            <a:off x="4537512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diagram of a vehicle&#10;&#10;AI-generated content may be incorrect.">
            <a:extLst>
              <a:ext uri="{FF2B5EF4-FFF2-40B4-BE49-F238E27FC236}">
                <a16:creationId xmlns:a16="http://schemas.microsoft.com/office/drawing/2014/main" id="{16C88864-26C9-A7D6-82C2-5BAD7F4D3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46" y="2567446"/>
            <a:ext cx="6687311" cy="22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59F4-28CE-6992-66AA-31DFB36C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57B7-EB69-C518-CB06-D7811CC80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Direct investment vehicles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987E7-2214-BDCC-54FC-5CE08D22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AE250-AE3D-D124-5882-FC00ECC07187}"/>
              </a:ext>
            </a:extLst>
          </p:cNvPr>
          <p:cNvSpPr txBox="1"/>
          <p:nvPr/>
        </p:nvSpPr>
        <p:spPr>
          <a:xfrm>
            <a:off x="517870" y="2232888"/>
            <a:ext cx="3808450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Involves directly owning assets 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Offered by public and private companies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Private securities require high investment amounts, for wealthy/institutional investors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FF24DC-BDB3-EF49-2D4E-243263DD8793}"/>
              </a:ext>
            </a:extLst>
          </p:cNvPr>
          <p:cNvCxnSpPr/>
          <p:nvPr/>
        </p:nvCxnSpPr>
        <p:spPr>
          <a:xfrm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vehicle&#10;&#10;AI-generated content may be incorrect.">
            <a:extLst>
              <a:ext uri="{FF2B5EF4-FFF2-40B4-BE49-F238E27FC236}">
                <a16:creationId xmlns:a16="http://schemas.microsoft.com/office/drawing/2014/main" id="{3CA0EFCC-29E6-D390-A10F-93151FDE7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46" y="2567446"/>
            <a:ext cx="6687311" cy="22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0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B00B-EF56-227F-F5A7-87A3E883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1CD8-63B2-D8F5-1C55-69F74745F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the two types of 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F4312-1838-E373-27E6-0BCBC6A3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 descr="A diagram of a yellow object&#10;&#10;AI-generated content may be incorrect.">
            <a:extLst>
              <a:ext uri="{FF2B5EF4-FFF2-40B4-BE49-F238E27FC236}">
                <a16:creationId xmlns:a16="http://schemas.microsoft.com/office/drawing/2014/main" id="{79173837-C1FA-EA64-51C5-DA897636B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53"/>
            <a:ext cx="11254214" cy="38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3839D-4F7F-F536-B6B0-2B5D1CD71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8008-B271-3A90-8C3E-4675C910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the two types of 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B2BF-904E-1527-1F7A-8CEC2AC3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6C17F2AF-7A3E-68F9-319A-2604A330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6779"/>
            <a:ext cx="11251796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B679-3B69-5128-8725-C0018E902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F9FD-5A98-505E-6FBF-D5D465387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three features of stocks?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C2725-9D3D-DA95-4E3E-35A9AB8F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ED847F31-EE58-91A8-3B8B-9FF09DCB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52"/>
            <a:ext cx="11251796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282E4-6F5C-FACA-E33D-38911EF0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0A0C-54DB-20FD-E3EC-F41EDE38F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three features of stocks?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8CBA-9F6B-1402-E218-B991C2CA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76C0EA58-AF5F-5E65-8488-7D5F71D7C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51"/>
            <a:ext cx="11251796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1D87-579C-A75A-D01E-F5579F81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1794-1BEF-BE3D-8EB0-B56D0F5F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Stocks as a direct investment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57D85-2267-EE52-FFF6-1ADB4DE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44F59-A624-ABD3-B9EB-0EE6CC42AA06}"/>
              </a:ext>
            </a:extLst>
          </p:cNvPr>
          <p:cNvSpPr txBox="1"/>
          <p:nvPr/>
        </p:nvSpPr>
        <p:spPr>
          <a:xfrm>
            <a:off x="517870" y="2232888"/>
            <a:ext cx="3808450" cy="29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Public securities: More affordable, such as stocks 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Stocks = Share of ownership in a company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Potential for capital growth and dividends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A0F7AD-92EE-C626-7899-1F0A8B025BE0}"/>
              </a:ext>
            </a:extLst>
          </p:cNvPr>
          <p:cNvCxnSpPr/>
          <p:nvPr/>
        </p:nvCxnSpPr>
        <p:spPr>
          <a:xfrm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B64F1F0A-4D97-C6AB-6895-E8605B8EA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46" y="2565685"/>
            <a:ext cx="6687320" cy="2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B1C1D-AB89-E06A-A5FD-1C605C81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EEB2-EE08-1D95-AD85-9B03C1D01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three features of bonds?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A8E8B-DD74-4869-B986-2CF9334B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0DEF8A4D-F558-9614-B314-FE5086BE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1" y="2315949"/>
            <a:ext cx="11251795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92CA-9506-C277-FE50-FFF9C5BEE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FF6C-F3FB-FA15-EABB-990D92DB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three features of bonds?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D9E12-DEC1-4226-69F0-7D24EBC2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 descr="A diagram of a company&#10;&#10;AI-generated content may be incorrect.">
            <a:extLst>
              <a:ext uri="{FF2B5EF4-FFF2-40B4-BE49-F238E27FC236}">
                <a16:creationId xmlns:a16="http://schemas.microsoft.com/office/drawing/2014/main" id="{E5212015-1D2E-C70E-96F0-F92C9BE61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49"/>
            <a:ext cx="11251796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Minds on!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When you think of the word “Vehicle,” what comes to mind?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7AC6F-00B1-D4B7-CEEE-71D935EBC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CB6B-22C7-2DC7-DFFD-C3B72941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Bonds as a direct investment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A9FB8-72B5-DAD4-3086-BAEB52BC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C465D-BF32-D9F0-31FB-49427FA3B62B}"/>
              </a:ext>
            </a:extLst>
          </p:cNvPr>
          <p:cNvSpPr txBox="1"/>
          <p:nvPr/>
        </p:nvSpPr>
        <p:spPr>
          <a:xfrm>
            <a:off x="517870" y="2232888"/>
            <a:ext cx="380845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Bonds: Investor lends money to company or the government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Issuer repays with interest over time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D9BA6E-0C82-03F4-3012-FD0CC1B0354E}"/>
              </a:ext>
            </a:extLst>
          </p:cNvPr>
          <p:cNvCxnSpPr/>
          <p:nvPr/>
        </p:nvCxnSpPr>
        <p:spPr>
          <a:xfrm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company&#10;&#10;AI-generated content may be incorrect.">
            <a:extLst>
              <a:ext uri="{FF2B5EF4-FFF2-40B4-BE49-F238E27FC236}">
                <a16:creationId xmlns:a16="http://schemas.microsoft.com/office/drawing/2014/main" id="{DF44B941-6E4C-4C9C-49D4-42943C91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46" y="2768143"/>
            <a:ext cx="6687320" cy="2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7AD5-47A7-1822-B06B-B08B23FA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0995-FD11-8F54-6F5A-F43A577A8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Challenges with direct investments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0D29D-058A-D1C7-A9BF-C1AE89C7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5FF33-1C6E-5452-B8F4-F71A354A0603}"/>
              </a:ext>
            </a:extLst>
          </p:cNvPr>
          <p:cNvSpPr txBox="1"/>
          <p:nvPr/>
        </p:nvSpPr>
        <p:spPr>
          <a:xfrm>
            <a:off x="517870" y="2232888"/>
            <a:ext cx="7520661" cy="174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Requires time, research and market knowledge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Important considerations: Diversification, asset allocation, geography, sectors, styles</a:t>
            </a:r>
          </a:p>
        </p:txBody>
      </p:sp>
      <p:pic>
        <p:nvPicPr>
          <p:cNvPr id="3" name="Google Shape;391;p45" title="pexels-n-voitkevich-7172861.jpg">
            <a:extLst>
              <a:ext uri="{FF2B5EF4-FFF2-40B4-BE49-F238E27FC236}">
                <a16:creationId xmlns:a16="http://schemas.microsoft.com/office/drawing/2014/main" id="{EE9F62CC-BF48-8450-AE21-644C94B983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52931" y="1309990"/>
            <a:ext cx="3239069" cy="485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1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65F5-0C0D-C326-51BD-4D5477B7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2428-E2D7-20B7-770B-E0CC37E7D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the two types of indirect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4327E-B84A-8B93-69BA-1A44C2B8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 descr="A diagram of a company&#10;&#10;AI-generated content may be incorrect.">
            <a:extLst>
              <a:ext uri="{FF2B5EF4-FFF2-40B4-BE49-F238E27FC236}">
                <a16:creationId xmlns:a16="http://schemas.microsoft.com/office/drawing/2014/main" id="{29B202B6-3239-15A5-A0E3-543D13E0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49"/>
            <a:ext cx="11251797" cy="38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79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42E79-7ECA-98A6-1EB8-4791EC15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0D9A-CD60-CB9A-C824-AABC9BBF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are the two types of indirect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966-5093-E0CC-1D61-34636642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011FCC84-8762-473A-56C7-B0FD4A86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49"/>
            <a:ext cx="11251796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C8B89-00ED-FEC2-7A55-C7E26946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20F9-ECFF-E78A-D18A-6810E7AD5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Indirect investment vehicles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4A7ED-3B79-3B54-65CF-53FEEC14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8E865-8710-1758-5668-E9243ECB1181}"/>
              </a:ext>
            </a:extLst>
          </p:cNvPr>
          <p:cNvSpPr txBox="1"/>
          <p:nvPr/>
        </p:nvSpPr>
        <p:spPr>
          <a:xfrm>
            <a:off x="517870" y="2232888"/>
            <a:ext cx="3808450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Portfolio management is outsourced to professionals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Investors purchase the assets directly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A2AAAD"/>
              </a:buClr>
              <a:buSzPts val="1800"/>
              <a:buChar char="•"/>
            </a:pPr>
            <a:r>
              <a:rPr lang="en-CA" sz="2200" dirty="0">
                <a:latin typeface="Century Gothic" panose="020B0502020202020204" pitchFamily="34" charset="0"/>
              </a:rPr>
              <a:t>Split into: Public and private indirect vehicles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0431-F9A6-F16E-CD79-7EFF8BBFD974}"/>
              </a:ext>
            </a:extLst>
          </p:cNvPr>
          <p:cNvCxnSpPr/>
          <p:nvPr/>
        </p:nvCxnSpPr>
        <p:spPr>
          <a:xfrm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iagram of a company&#10;&#10;AI-generated content may be incorrect.">
            <a:extLst>
              <a:ext uri="{FF2B5EF4-FFF2-40B4-BE49-F238E27FC236}">
                <a16:creationId xmlns:a16="http://schemas.microsoft.com/office/drawing/2014/main" id="{80E8A594-5334-4205-33E0-A25A2453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9" y="2628901"/>
            <a:ext cx="7023099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6628-2676-8AA5-AC39-A2642FA4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6FA2-B9E7-1D46-D660-318FC8A2C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What are the three types of public indirect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8C357-A45E-08CC-A42B-13DF036B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Picture 8" descr="A diagram of a company&#10;&#10;AI-generated content may be incorrect.">
            <a:extLst>
              <a:ext uri="{FF2B5EF4-FFF2-40B4-BE49-F238E27FC236}">
                <a16:creationId xmlns:a16="http://schemas.microsoft.com/office/drawing/2014/main" id="{25E162B8-EECC-2C81-CFE4-B94F5BF8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" y="2315948"/>
            <a:ext cx="11251797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267A-0BC2-E6DB-A358-0B7A66B6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DAE9-D174-6957-EC1D-88928BD8D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What are the three types of public indirect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FDE2-122A-1235-1687-5502454C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869DABD1-DA66-77B5-E9B0-89CE9734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1" y="2315950"/>
            <a:ext cx="11251795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5BBE3-9096-19C7-B440-59EF5E68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E896-632D-4364-7624-0957211F0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Public indirect investment vehicles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459E2-D674-04A6-E21C-68D06BC9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AF38A-549A-9088-2D09-96FC530ECCCE}"/>
              </a:ext>
            </a:extLst>
          </p:cNvPr>
          <p:cNvSpPr txBox="1"/>
          <p:nvPr/>
        </p:nvSpPr>
        <p:spPr>
          <a:xfrm>
            <a:off x="517870" y="2232888"/>
            <a:ext cx="5350667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Available to general public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Includes: </a:t>
            </a:r>
          </a:p>
          <a:p>
            <a:pPr marL="742950" lvl="1" indent="-247650">
              <a:spcBef>
                <a:spcPts val="360"/>
              </a:spcBef>
              <a:buClr>
                <a:schemeClr val="dk1"/>
              </a:buClr>
              <a:buSzPts val="1800"/>
              <a:buChar char="–"/>
            </a:pPr>
            <a:r>
              <a:rPr lang="en-CA" sz="2600" dirty="0">
                <a:latin typeface="Century Gothic" panose="020B0502020202020204" pitchFamily="34" charset="0"/>
              </a:rPr>
              <a:t>ETFs</a:t>
            </a:r>
          </a:p>
          <a:p>
            <a:pPr marL="742950" lvl="1" indent="-247650">
              <a:spcBef>
                <a:spcPts val="360"/>
              </a:spcBef>
              <a:buClr>
                <a:schemeClr val="dk1"/>
              </a:buClr>
              <a:buSzPts val="1800"/>
              <a:buChar char="–"/>
            </a:pPr>
            <a:r>
              <a:rPr lang="en-CA" sz="2600" dirty="0">
                <a:latin typeface="Century Gothic" panose="020B0502020202020204" pitchFamily="34" charset="0"/>
              </a:rPr>
              <a:t>Mutual funds</a:t>
            </a:r>
          </a:p>
          <a:p>
            <a:pPr marL="742950" lvl="1" indent="-247650">
              <a:spcBef>
                <a:spcPts val="360"/>
              </a:spcBef>
              <a:buClr>
                <a:schemeClr val="dk1"/>
              </a:buClr>
              <a:buSzPts val="1800"/>
              <a:buChar char="–"/>
            </a:pPr>
            <a:r>
              <a:rPr lang="en-CA" sz="2600" dirty="0">
                <a:latin typeface="Century Gothic" panose="020B0502020202020204" pitchFamily="34" charset="0"/>
              </a:rPr>
              <a:t>Segregated funds</a:t>
            </a:r>
          </a:p>
        </p:txBody>
      </p:sp>
      <p:pic>
        <p:nvPicPr>
          <p:cNvPr id="7" name="Google Shape;449;p51">
            <a:extLst>
              <a:ext uri="{FF2B5EF4-FFF2-40B4-BE49-F238E27FC236}">
                <a16:creationId xmlns:a16="http://schemas.microsoft.com/office/drawing/2014/main" id="{164C3E0D-B599-6473-B532-EF35E55C50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3183" y="2118528"/>
            <a:ext cx="6278818" cy="334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584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677FA-D935-DFD3-97D3-DECA99B9F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0B71-F459-01DD-EE14-31284FA8C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Mutual funds and ETFs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A5BAD-3F4B-26CE-0292-701A1077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4199A-DC5F-BD84-3941-977617F4A62D}"/>
              </a:ext>
            </a:extLst>
          </p:cNvPr>
          <p:cNvSpPr txBox="1"/>
          <p:nvPr/>
        </p:nvSpPr>
        <p:spPr>
          <a:xfrm>
            <a:off x="517870" y="2232888"/>
            <a:ext cx="5350667" cy="174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Cost-effective way to diversify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Invest in: Equities, bonds and alternative asset classes, such as commodities, real estate </a:t>
            </a:r>
          </a:p>
        </p:txBody>
      </p:sp>
      <p:pic>
        <p:nvPicPr>
          <p:cNvPr id="5" name="Google Shape;457;p52">
            <a:extLst>
              <a:ext uri="{FF2B5EF4-FFF2-40B4-BE49-F238E27FC236}">
                <a16:creationId xmlns:a16="http://schemas.microsoft.com/office/drawing/2014/main" id="{686E2379-9BDC-59D7-843D-8E7028DD92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293" y="2088099"/>
            <a:ext cx="5781707" cy="360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74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7A67-7727-53EE-A430-470D5308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2D51-FDAB-F954-FB2F-9E57DD58E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Pricing and purchasing differences between mutual funds and ETFs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834C-A3AC-B760-A1CB-7D878614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A1A6B-A4C3-9DCC-C1F7-92C8D8166260}"/>
              </a:ext>
            </a:extLst>
          </p:cNvPr>
          <p:cNvSpPr txBox="1"/>
          <p:nvPr/>
        </p:nvSpPr>
        <p:spPr>
          <a:xfrm>
            <a:off x="517870" y="2409780"/>
            <a:ext cx="11150966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Mutual fund: Priced daily at market close (net asset value or NAV)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NAV/Total number of units outstanding = price per unit for mutual fund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ETF: Priced in real time during trading hours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Bought and sold on the stock exchange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Determined by supply and demand on the market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Price and amount can change daily</a:t>
            </a:r>
          </a:p>
        </p:txBody>
      </p:sp>
    </p:spTree>
    <p:extLst>
      <p:ext uri="{BB962C8B-B14F-4D97-AF65-F5344CB8AC3E}">
        <p14:creationId xmlns:p14="http://schemas.microsoft.com/office/powerpoint/2010/main" val="115843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CD05-46CD-EE5B-0ED1-E766CC0D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C735-2001-8B9D-EBDF-7E80A7C4C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Minds on!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F9C37-D62E-6C59-AA13-95D9A3904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What are examples of vehicles?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BF431-34AE-1E04-8A83-27F78241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AA06-5CB7-AE42-280D-665FAB39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37A1-BB69-1879-BED9-EB3C117D8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Mutual funds vs. ETFs management differences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5381-664D-6A7F-F248-4C1A8ED7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DEFDB-72FE-06C7-4B04-385CBE0D84EB}"/>
              </a:ext>
            </a:extLst>
          </p:cNvPr>
          <p:cNvSpPr txBox="1"/>
          <p:nvPr/>
        </p:nvSpPr>
        <p:spPr>
          <a:xfrm>
            <a:off x="517870" y="2232888"/>
            <a:ext cx="5350667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A2AAAD"/>
              </a:buClr>
              <a:buSzPts val="1800"/>
            </a:pPr>
            <a:r>
              <a:rPr lang="en-CA" sz="2600" dirty="0">
                <a:latin typeface="Century Gothic" panose="020B0502020202020204" pitchFamily="34" charset="0"/>
              </a:rPr>
              <a:t>Management style: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Mutual funds: Typically actively managed (higher cost)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ETFs: Typically passive (track performance of an index; lower cost)</a:t>
            </a:r>
          </a:p>
        </p:txBody>
      </p:sp>
      <p:pic>
        <p:nvPicPr>
          <p:cNvPr id="6" name="Google Shape;472;p54">
            <a:extLst>
              <a:ext uri="{FF2B5EF4-FFF2-40B4-BE49-F238E27FC236}">
                <a16:creationId xmlns:a16="http://schemas.microsoft.com/office/drawing/2014/main" id="{0CC0E8BB-BBF7-8A1F-116E-9EC57EDB34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7776" y="2232888"/>
            <a:ext cx="5887872" cy="309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82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A526E-FCB9-B63F-80F9-3B789FA8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A13C-2672-34F8-B57C-D79A9F336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Segregated funds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387C-2547-3527-92AD-91A93C07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895D7-409A-ECAA-C7F0-32064AEB7489}"/>
              </a:ext>
            </a:extLst>
          </p:cNvPr>
          <p:cNvSpPr txBox="1"/>
          <p:nvPr/>
        </p:nvSpPr>
        <p:spPr>
          <a:xfrm>
            <a:off x="517870" y="2232888"/>
            <a:ext cx="6510727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Offered by Canadian insurance companies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Mix of insurance + investment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Suited for conservative investors or those nearing retirement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Comes with a guarantee (75% to 100% of investment protected after ~10 years)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endParaRPr lang="en-CA" sz="2600" dirty="0">
              <a:latin typeface="Century Gothic" panose="020B0502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FCE1CB-4326-64B4-20A4-0252F4AAC7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03566" y="1991844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8" name="Picture 7" descr="A white piggy bank with a coin and a dollar sign&#10;&#10;AI-generated content may be incorrect.">
            <a:extLst>
              <a:ext uri="{FF2B5EF4-FFF2-40B4-BE49-F238E27FC236}">
                <a16:creationId xmlns:a16="http://schemas.microsoft.com/office/drawing/2014/main" id="{7D4BD7F7-82DE-04D9-0481-2F0F31560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9" y="2252742"/>
            <a:ext cx="3063037" cy="28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2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95CB-6C44-2F23-10BE-290DC808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DCD0-861C-1D4D-2DB3-7D043A18D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What is the one type of private indirect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3E37-85D7-7F5B-4A77-A8037E56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35C2A674-5525-362C-A5F4-541786333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315949"/>
            <a:ext cx="11251795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0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7D23-77FF-5840-D9A4-98CB035B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51E5-1306-6F31-1295-64A9A126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What is the one type of private indirect investment?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90258-A394-E35A-46C8-59A5AA2E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62B4DB49-22A9-482C-3845-CF22128A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1" y="2296944"/>
            <a:ext cx="11251795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4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F8267-1B6A-5B82-B7D1-01F65177C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F642-E29A-CBCA-B117-4CFB52ED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Private indirect investment vehicles: Hedge funds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5F18-C57A-824C-2A29-D21297A0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34A0B-5E25-9022-9EBF-11283D4B00FB}"/>
              </a:ext>
            </a:extLst>
          </p:cNvPr>
          <p:cNvSpPr txBox="1"/>
          <p:nvPr/>
        </p:nvSpPr>
        <p:spPr>
          <a:xfrm>
            <a:off x="517871" y="2232888"/>
            <a:ext cx="55898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Hedge funds aim for high returns through advanced strategies (e.g., short selling, leverage)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Requirements: Accredited investor status (high income/assets)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en-CA" sz="2600" dirty="0">
                <a:latin typeface="Century Gothic" panose="020B0502020202020204" pitchFamily="34" charset="0"/>
              </a:rPr>
              <a:t>Less regulated than mutual funds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endParaRPr lang="en-CA" sz="2600" dirty="0">
              <a:latin typeface="Century Gothic" panose="020B0502020202020204" pitchFamily="34" charset="0"/>
            </a:endParaRPr>
          </a:p>
        </p:txBody>
      </p:sp>
      <p:pic>
        <p:nvPicPr>
          <p:cNvPr id="5" name="Google Shape;499;p58">
            <a:extLst>
              <a:ext uri="{FF2B5EF4-FFF2-40B4-BE49-F238E27FC236}">
                <a16:creationId xmlns:a16="http://schemas.microsoft.com/office/drawing/2014/main" id="{A1623C74-26FB-0464-A93F-23AEABEF606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2100" y="2232888"/>
            <a:ext cx="5589899" cy="3144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472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722D-D8F6-FD2F-17DC-C927150E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B9E2-AC92-E562-BD14-1D708893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0489D4-F733-BE62-71CF-C7F9E045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262318"/>
            <a:ext cx="11158193" cy="668337"/>
          </a:xfrm>
        </p:spPr>
        <p:txBody>
          <a:bodyPr/>
          <a:lstStyle/>
          <a:p>
            <a:r>
              <a:rPr lang="en-CA" sz="5000" dirty="0"/>
              <a:t>What are the three factors to consider before choosing an investment vehicle?</a:t>
            </a:r>
            <a:endParaRPr lang="en-US" sz="5000" b="0" dirty="0"/>
          </a:p>
        </p:txBody>
      </p:sp>
    </p:spTree>
    <p:extLst>
      <p:ext uri="{BB962C8B-B14F-4D97-AF65-F5344CB8AC3E}">
        <p14:creationId xmlns:p14="http://schemas.microsoft.com/office/powerpoint/2010/main" val="2588880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1482-04C7-3983-A535-272D4675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B52-52C0-19C2-0A43-67729E32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Choosing an investment vehicle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364E3-62B1-FF4C-05EB-3B71B2E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3184C-D757-E9F8-C2E0-0E5D9021FFD2}"/>
              </a:ext>
            </a:extLst>
          </p:cNvPr>
          <p:cNvSpPr txBox="1"/>
          <p:nvPr/>
        </p:nvSpPr>
        <p:spPr>
          <a:xfrm>
            <a:off x="517870" y="2232888"/>
            <a:ext cx="597846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</a:pPr>
            <a:r>
              <a:rPr lang="en-CA" sz="2800" dirty="0">
                <a:latin typeface="Century Gothic" panose="020B0502020202020204" pitchFamily="34" charset="0"/>
              </a:rPr>
              <a:t>Factors to consider:</a:t>
            </a:r>
          </a:p>
          <a:p>
            <a:pPr marL="342900" lvl="0" indent="-342900">
              <a:spcBef>
                <a:spcPts val="360"/>
              </a:spcBef>
              <a:buSzPct val="100000"/>
              <a:buFont typeface="+mj-lt"/>
              <a:buAutoNum type="arabicPeriod"/>
            </a:pPr>
            <a:r>
              <a:rPr lang="en-CA" sz="2800" dirty="0">
                <a:latin typeface="Century Gothic" panose="020B0502020202020204" pitchFamily="34" charset="0"/>
              </a:rPr>
              <a:t>Goals (short-term vs. long-term)</a:t>
            </a:r>
          </a:p>
          <a:p>
            <a:pPr marL="342900" lvl="0" indent="-342900">
              <a:spcBef>
                <a:spcPts val="360"/>
              </a:spcBef>
              <a:buSzPct val="100000"/>
              <a:buFont typeface="+mj-lt"/>
              <a:buAutoNum type="arabicPeriod"/>
            </a:pPr>
            <a:r>
              <a:rPr lang="en-CA" sz="2800" dirty="0">
                <a:latin typeface="Century Gothic" panose="020B0502020202020204" pitchFamily="34" charset="0"/>
              </a:rPr>
              <a:t>Risk tolerance</a:t>
            </a:r>
          </a:p>
          <a:p>
            <a:pPr marL="342900" lvl="0" indent="-342900">
              <a:spcBef>
                <a:spcPts val="360"/>
              </a:spcBef>
              <a:buSzPct val="100000"/>
              <a:buFont typeface="+mj-lt"/>
              <a:buAutoNum type="arabicPeriod"/>
            </a:pPr>
            <a:r>
              <a:rPr lang="en-CA" sz="2800" dirty="0">
                <a:latin typeface="Century Gothic" panose="020B0502020202020204" pitchFamily="34" charset="0"/>
              </a:rPr>
              <a:t>Diversification across asset classes, geographies, sectors</a:t>
            </a:r>
          </a:p>
        </p:txBody>
      </p:sp>
      <p:pic>
        <p:nvPicPr>
          <p:cNvPr id="5" name="Google Shape;512;p60" title="pexels-mikhail-nilov-6893921.jpg">
            <a:extLst>
              <a:ext uri="{FF2B5EF4-FFF2-40B4-BE49-F238E27FC236}">
                <a16:creationId xmlns:a16="http://schemas.microsoft.com/office/drawing/2014/main" id="{D2A5853F-CFF5-D5EE-7264-A561CE003E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540" y="2000162"/>
            <a:ext cx="5122460" cy="3414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355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D1FA-8BD8-21EC-DF9F-4D56920C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D2F8C-7CEE-9F6A-8080-771D57F9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3CF027-980C-B47E-A738-468B1B71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536489"/>
            <a:ext cx="11158193" cy="50213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CA" sz="5000" dirty="0"/>
              <a:t>Mini-profile activity</a:t>
            </a:r>
            <a:endParaRPr lang="en-US" sz="4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7D657-B799-F073-6453-0F12CF5A7E58}"/>
              </a:ext>
            </a:extLst>
          </p:cNvPr>
          <p:cNvSpPr txBox="1"/>
          <p:nvPr/>
        </p:nvSpPr>
        <p:spPr>
          <a:xfrm>
            <a:off x="516902" y="3557602"/>
            <a:ext cx="11158193" cy="4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0" dirty="0">
                <a:solidFill>
                  <a:srgbClr val="205885"/>
                </a:solidFill>
                <a:latin typeface="Century Gothic" panose="020B0502020202020204" pitchFamily="34" charset="0"/>
              </a:rPr>
              <a:t>Get into pairs and complete the mini-profile activity!</a:t>
            </a:r>
            <a:endParaRPr lang="en-US" sz="3200" dirty="0">
              <a:solidFill>
                <a:srgbClr val="2058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63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230C-3088-8EB1-4996-689AAAED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5162-AD1F-7A40-CB0D-EBAA191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Emma’s profile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8809C-7410-0948-58E7-CF522F1A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1B5CBFDE-987B-8533-FD1F-9685B45F0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395992"/>
              </p:ext>
            </p:extLst>
          </p:nvPr>
        </p:nvGraphicFramePr>
        <p:xfrm>
          <a:off x="594777" y="2069525"/>
          <a:ext cx="11002446" cy="3521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845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Age 22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First job, wants long-term growth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Open to some risk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No immediate financial needs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Stock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ETF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" sz="2000" dirty="0">
                          <a:latin typeface="Century Gothic" panose="020B0502020202020204" pitchFamily="34" charset="0"/>
                        </a:rPr>
                        <a:t>Bond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Stocks offer high growth potential over the long-term. Emma is young and has time to handle market ups and downs.</a:t>
                      </a:r>
                      <a:endParaRPr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Offers diversified exposure to large U.S. companies. Good for passive growth at a low cost. Suitable for a long investment horizon.</a:t>
                      </a:r>
                      <a:endParaRPr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Adds a low-risk component to her portfolio to help balance out more volatile stock investments.</a:t>
                      </a:r>
                      <a:endParaRPr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003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B013-D634-23CA-2123-66EFDD7F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2C39-3730-CE2F-9B9C-30B2643D4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Carlos’ profile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3187-8D80-968C-86AD-53703AD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D08BEE4E-79FF-F0AB-50E7-C92AE3B08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269284"/>
              </p:ext>
            </p:extLst>
          </p:nvPr>
        </p:nvGraphicFramePr>
        <p:xfrm>
          <a:off x="594777" y="2069525"/>
          <a:ext cx="11002446" cy="3216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845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Age 45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Saving for family and kids’ education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Medium risk tolerance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Wants steady growth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Mutual fund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Bond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ETF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Offers a mix of stocks and bonds. Great for someone seeking moderate risk with steady growth.</a:t>
                      </a: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Reliable and lower risk. Helps preserve capital while still earning interest.</a:t>
                      </a: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Adds global diversification to reduce country-specific risk. Useful for long-term educational savings.</a:t>
                      </a: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endParaRPr lang="en-CA"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7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1783-E8D9-721A-B16C-652FCDF9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6FEC-61E9-DCB8-6BD0-056947F9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Minds on!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C9108-7187-B5FC-D1FB-8010CAEB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What do vehicles do for 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9FEEF-31B0-7E24-947C-A58903DA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28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11299-5FE0-6C1A-CD78-972BAA4D1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183B-52EF-5039-3AFA-566328FDB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Nora’s profile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41A8-C4A6-D2F9-4E93-D33531AC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2FF2CA68-873E-3420-B18A-3F7075B9D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030175"/>
              </p:ext>
            </p:extLst>
          </p:nvPr>
        </p:nvGraphicFramePr>
        <p:xfrm>
          <a:off x="594777" y="2069525"/>
          <a:ext cx="11002446" cy="3058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845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Age 63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Nearing retirement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Prioritizes safety and stability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Low risk tolerance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Segregated fund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Bond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Offers capital protection (75%–100% guarantee) and combines insurance with investment. Ideal for conservative investors close to retirement.</a:t>
                      </a: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A secure, low-risk choice that generates steady income. Helps preserve capital during retirement.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652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B58A0-8921-4941-661F-5FA8A7875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A710-4882-D34E-ABCF-9F70D6F7F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en-CA" dirty="0"/>
              <a:t>Teenager profile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18AEA-D564-18FA-B4A0-E4ED8260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F5114351-7C36-C98F-B360-FC7389453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976890"/>
              </p:ext>
            </p:extLst>
          </p:nvPr>
        </p:nvGraphicFramePr>
        <p:xfrm>
          <a:off x="594777" y="2069525"/>
          <a:ext cx="11002446" cy="36280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8012">
                <a:tc>
                  <a:txBody>
                    <a:bodyPr/>
                    <a:lstStyle/>
                    <a:p>
                      <a:pPr marL="158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" sz="2000" b="1" dirty="0">
                          <a:latin typeface="Century Gothic" panose="020B0502020202020204" pitchFamily="34" charset="0"/>
                        </a:rPr>
                        <a:t>Example: </a:t>
                      </a:r>
                      <a:br>
                        <a:rPr lang="en" sz="2000" b="1" dirty="0">
                          <a:latin typeface="Century Gothic" panose="020B0502020202020204" pitchFamily="34" charset="0"/>
                        </a:rPr>
                      </a:br>
                      <a:r>
                        <a:rPr lang="en" sz="2000" b="1" dirty="0">
                          <a:latin typeface="Century Gothic" panose="020B0502020202020204" pitchFamily="34" charset="0"/>
                        </a:rPr>
                        <a:t>High school student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Age: 14–17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Short-term goals; save for a car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Risk tolerance: Low, not much savings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Bond</a:t>
                      </a: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en-CA" sz="2000" dirty="0">
                          <a:latin typeface="Century Gothic" panose="020B0502020202020204" pitchFamily="34" charset="0"/>
                        </a:rPr>
                        <a:t>Mutual fund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Backed by the government. Safe and predictable, great for preserving money over 1–3 years.</a:t>
                      </a: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Provides slight growth through a diversified bond portfolio. Low risk and good for conservative investors.</a:t>
                      </a:r>
                    </a:p>
                    <a:p>
                      <a:pPr marL="61595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endParaRPr lang="en-CA"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587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None/>
                      </a:pPr>
                      <a:r>
                        <a:rPr lang="en-CA" sz="20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Note: Stocks and real estate would not be a good idea for a high school student as they have higher risk and are more for long-term investment.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48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F9329-BC0F-1BC9-7A21-747CCEA2B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16706-4DBB-E1C8-146E-7982B858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CD0A5-50C3-52FD-84F7-68295B71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536489"/>
            <a:ext cx="11158193" cy="50213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CA" sz="5000" dirty="0"/>
              <a:t>Exit ticket</a:t>
            </a:r>
            <a:endParaRPr lang="en-US" sz="4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2DD84-8757-952C-082A-ADAE668253BE}"/>
              </a:ext>
            </a:extLst>
          </p:cNvPr>
          <p:cNvSpPr txBox="1"/>
          <p:nvPr/>
        </p:nvSpPr>
        <p:spPr>
          <a:xfrm>
            <a:off x="516902" y="3557602"/>
            <a:ext cx="11158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0" dirty="0">
                <a:solidFill>
                  <a:srgbClr val="205885"/>
                </a:solidFill>
                <a:latin typeface="Century Gothic" panose="020B0502020202020204" pitchFamily="34" charset="0"/>
              </a:rPr>
              <a:t>Complete the exit ticket! </a:t>
            </a:r>
          </a:p>
        </p:txBody>
      </p:sp>
    </p:spTree>
    <p:extLst>
      <p:ext uri="{BB962C8B-B14F-4D97-AF65-F5344CB8AC3E}">
        <p14:creationId xmlns:p14="http://schemas.microsoft.com/office/powerpoint/2010/main" val="32349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AAB9C-69D6-A7C8-2C84-14838E68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1827-52C1-7DB2-6E05-4E34556EB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Minds on!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8FE9A-6720-76E6-46F2-B3BA4F12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Can you describe some types of vehicles – how are they different?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ED62B-F3AA-01EE-8D62-3B5182E7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ACCAC-A4E2-0659-C36D-2C13E918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E722-621F-FF88-65E0-251F4CF1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Minds on!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95C51-770E-3810-6018-349AEE24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8958635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What if I told you that money also needs a vehicle? What would this mean?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D7FD8-7DB7-3307-6456-0E03241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5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094FB-2C76-8830-5FCB-79621042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7109-CE5F-EFB3-C62E-B44AAD2A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Minds on!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A0D82-C195-CD11-E595-8FEA01EDB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94296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Just like a car takes you somewhere, an </a:t>
            </a:r>
            <a:r>
              <a:rPr lang="en-CA" sz="2600" b="1" dirty="0">
                <a:solidFill>
                  <a:srgbClr val="000000"/>
                </a:solidFill>
              </a:rPr>
              <a:t>investment vehicle </a:t>
            </a:r>
            <a:r>
              <a:rPr lang="en-CA" sz="2600" dirty="0">
                <a:solidFill>
                  <a:srgbClr val="000000"/>
                </a:solidFill>
              </a:rPr>
              <a:t>helps your money get from one point to another, like from saving to growing, or from now to retirement! 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 dirty="0">
              <a:solidFill>
                <a:srgbClr val="000000"/>
              </a:solidFill>
            </a:endParaRP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649E6-854C-CDB1-6324-6984FDF7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0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Online Media 4" descr="Intro to #InvestmentVehicles - 3 Tips for beginners!">
            <a:hlinkClick r:id="" action="ppaction://media"/>
            <a:extLst>
              <a:ext uri="{FF2B5EF4-FFF2-40B4-BE49-F238E27FC236}">
                <a16:creationId xmlns:a16="http://schemas.microsoft.com/office/drawing/2014/main" id="{6C6C6F6F-B12F-C268-E547-A32F57B31D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0D6A506-71AF-30D4-0DA6-5CB181C5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12963"/>
            <a:ext cx="11158193" cy="668337"/>
          </a:xfrm>
        </p:spPr>
        <p:txBody>
          <a:bodyPr/>
          <a:lstStyle/>
          <a:p>
            <a:r>
              <a:rPr lang="en" sz="2300" dirty="0">
                <a:ea typeface="Arial"/>
                <a:cs typeface="Calibri" panose="020F0502020204030204" pitchFamily="34" charset="0"/>
                <a:sym typeface="Arial"/>
              </a:rPr>
              <a:t>Pay attention during today’s video to learn about the different types of investment vehicles. </a:t>
            </a:r>
            <a:r>
              <a:rPr lang="en" sz="2300" dirty="0">
                <a:cs typeface="Calibri" panose="020F0502020204030204" pitchFamily="34" charset="0"/>
              </a:rPr>
              <a:t>Answer the questions as you watch!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884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CF21-7FF1-3D33-7C35-980E96B8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1B74-4624-E3C0-F05C-9B73F9A7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What is an investment vehicle? </a:t>
            </a:r>
            <a:br>
              <a:rPr lang="en-CA" dirty="0"/>
            </a:br>
            <a:r>
              <a:rPr lang="en-CA" dirty="0"/>
              <a:t>What are the two types of investment vehicles?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3662-574C-7624-8BF6-637AD976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A diagram of a vehicle&#10;&#10;AI-generated content may be incorrect.">
            <a:extLst>
              <a:ext uri="{FF2B5EF4-FFF2-40B4-BE49-F238E27FC236}">
                <a16:creationId xmlns:a16="http://schemas.microsoft.com/office/drawing/2014/main" id="{0175D4F6-4935-A35C-9771-E77970C83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1" y="2315953"/>
            <a:ext cx="11251795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1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1029</Words>
  <Application>Microsoft Macintosh PowerPoint</Application>
  <PresentationFormat>Widescreen</PresentationFormat>
  <Paragraphs>174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Bierstadt</vt:lpstr>
      <vt:lpstr>Calibri</vt:lpstr>
      <vt:lpstr>Century Gothic</vt:lpstr>
      <vt:lpstr>GestaltVTI</vt:lpstr>
      <vt:lpstr>Types of investment vehicles</vt:lpstr>
      <vt:lpstr>Minds on!</vt:lpstr>
      <vt:lpstr>Minds on!</vt:lpstr>
      <vt:lpstr>Minds on!</vt:lpstr>
      <vt:lpstr>Minds on!</vt:lpstr>
      <vt:lpstr>Minds on!</vt:lpstr>
      <vt:lpstr>Minds on!</vt:lpstr>
      <vt:lpstr>Pay attention during today’s video to learn about the different types of investment vehicles. Answer the questions as you watch!</vt:lpstr>
      <vt:lpstr>What is an investment vehicle?  What are the two types of investment vehicles?</vt:lpstr>
      <vt:lpstr>What are the two types of investment vehicles?</vt:lpstr>
      <vt:lpstr>What is an investment vehicle?</vt:lpstr>
      <vt:lpstr>Direct investment vehicles</vt:lpstr>
      <vt:lpstr>What are the two types of direct investment?</vt:lpstr>
      <vt:lpstr>What are the two types of direct investment?</vt:lpstr>
      <vt:lpstr>What are three features of stocks?</vt:lpstr>
      <vt:lpstr>What are three features of stocks?</vt:lpstr>
      <vt:lpstr>Stocks as a direct investment</vt:lpstr>
      <vt:lpstr>What are three features of bonds?</vt:lpstr>
      <vt:lpstr>What are three features of bonds?</vt:lpstr>
      <vt:lpstr>Bonds as a direct investment</vt:lpstr>
      <vt:lpstr>Challenges with direct investments</vt:lpstr>
      <vt:lpstr>What are the two types of indirect investment?</vt:lpstr>
      <vt:lpstr>What are the two types of indirect investment?</vt:lpstr>
      <vt:lpstr>Indirect investment vehicles</vt:lpstr>
      <vt:lpstr>What are the three types of public indirect investment?</vt:lpstr>
      <vt:lpstr>What are the three types of public indirect investment?</vt:lpstr>
      <vt:lpstr>Public indirect investment vehicles</vt:lpstr>
      <vt:lpstr>Mutual funds and ETFs overview</vt:lpstr>
      <vt:lpstr>Pricing and purchasing differences between mutual funds and ETFs</vt:lpstr>
      <vt:lpstr>Mutual funds vs. ETFs management differences</vt:lpstr>
      <vt:lpstr>Segregated funds</vt:lpstr>
      <vt:lpstr>What is the one type of private indirect investment?</vt:lpstr>
      <vt:lpstr>What is the one type of private indirect investment?</vt:lpstr>
      <vt:lpstr>Private indirect investment vehicles: Hedge funds</vt:lpstr>
      <vt:lpstr>What are the three factors to consider before choosing an investment vehicle?</vt:lpstr>
      <vt:lpstr>Choosing an investment vehicle</vt:lpstr>
      <vt:lpstr>Mini-profile activity</vt:lpstr>
      <vt:lpstr>Emma’s profile</vt:lpstr>
      <vt:lpstr>Carlos’ profile</vt:lpstr>
      <vt:lpstr>Nora’s profile</vt:lpstr>
      <vt:lpstr>Teenager profile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156</cp:revision>
  <dcterms:created xsi:type="dcterms:W3CDTF">2023-10-22T21:01:04Z</dcterms:created>
  <dcterms:modified xsi:type="dcterms:W3CDTF">2026-02-24T21:41:13Z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