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2"/>
  </p:notesMasterIdLst>
  <p:sldIdLst>
    <p:sldId id="281" r:id="rId2"/>
    <p:sldId id="294" r:id="rId3"/>
    <p:sldId id="483" r:id="rId4"/>
    <p:sldId id="449" r:id="rId5"/>
    <p:sldId id="461" r:id="rId6"/>
    <p:sldId id="485" r:id="rId7"/>
    <p:sldId id="486" r:id="rId8"/>
    <p:sldId id="487" r:id="rId9"/>
    <p:sldId id="484" r:id="rId10"/>
    <p:sldId id="488" r:id="rId11"/>
    <p:sldId id="467" r:id="rId12"/>
    <p:sldId id="468" r:id="rId13"/>
    <p:sldId id="469" r:id="rId14"/>
    <p:sldId id="470" r:id="rId15"/>
    <p:sldId id="471" r:id="rId16"/>
    <p:sldId id="474" r:id="rId17"/>
    <p:sldId id="476" r:id="rId18"/>
    <p:sldId id="477" r:id="rId19"/>
    <p:sldId id="489" r:id="rId20"/>
    <p:sldId id="4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9C636-1258-1300-6AF9-A1C07C859FB5}" name="Gagliardi, Monica" initials="GM" userId="S::monica.flores@fidelity.ca::403ed6f2-ccb6-4a32-97e9-f49bef3accc9" providerId="AD"/>
  <p188:author id="{DF88A69D-1FA6-9820-9E52-8F80F4157C52}" name="Young, Alexandra" initials="YA" userId="S::alexandra.young@fidelity.ca::352ee25d-62a0-42da-b6b2-af7e76994482" providerId="AD"/>
  <p188:author id="{E972F8CF-B59F-7B46-CD8D-153C09311A4D}" name="Gill, Ravina" initials="GR" userId="S::ravina.gill@fidelity.ca::4ab046ad-39f6-4281-85c3-6be506179019" providerId="AD"/>
  <p188:author id="{0A16D4D1-4734-95FF-367D-C374CF13C49F}" name="Ponce, Vanessa" initials="PV" userId="S::vanessa.ponce@fidelity.ca::30c8e74a-fa94-4ed1-b031-97ff44e964e5" providerId="AD"/>
  <p188:author id="{E34789F2-C444-EAB7-7B99-F93D7A14117D}" name="Darien Desroches" initials="DD" userId="c7371e85daf18b3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885"/>
    <a:srgbClr val="6ABD4A"/>
    <a:srgbClr val="00B5E2"/>
    <a:srgbClr val="EBF4FA"/>
    <a:srgbClr val="B9E5F0"/>
    <a:srgbClr val="E0EFD8"/>
    <a:srgbClr val="00A690"/>
    <a:srgbClr val="A2AAAD"/>
    <a:srgbClr val="333F48"/>
    <a:srgbClr val="F2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11" autoAdjust="0"/>
    <p:restoredTop sz="94660"/>
  </p:normalViewPr>
  <p:slideViewPr>
    <p:cSldViewPr snapToGrid="0">
      <p:cViewPr varScale="1">
        <p:scale>
          <a:sx n="108" d="100"/>
          <a:sy n="108" d="100"/>
        </p:scale>
        <p:origin x="77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9444D-42D3-4CC0-927A-FF18E050527A}" type="datetimeFigureOut">
              <a:t>2/24/26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6D0F3-C04C-4EB4-93F2-B3F04278AF65}" type="slidenum">
              <a:t>‹#›</a:t>
            </a:fld>
            <a:endParaRPr lang="en-US"/>
          </a:p>
        </p:txBody>
      </p:sp>
    </p:spTree>
    <p:extLst>
      <p:ext uri="{BB962C8B-B14F-4D97-AF65-F5344CB8AC3E}">
        <p14:creationId xmlns:p14="http://schemas.microsoft.com/office/powerpoint/2010/main" val="304859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Video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
        <p:nvSpPr>
          <p:cNvPr id="7" name="Rectangle 6">
            <a:extLst>
              <a:ext uri="{FF2B5EF4-FFF2-40B4-BE49-F238E27FC236}">
                <a16:creationId xmlns:a16="http://schemas.microsoft.com/office/drawing/2014/main" id="{722FD5A5-A16C-00DE-E581-0AFD83A16CAB}"/>
              </a:ext>
            </a:extLst>
          </p:cNvPr>
          <p:cNvSpPr/>
          <p:nvPr userDrawn="1"/>
        </p:nvSpPr>
        <p:spPr>
          <a:xfrm>
            <a:off x="0" y="2057400"/>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0EFD8"/>
              </a:solidFill>
            </a:endParaRPr>
          </a:p>
        </p:txBody>
      </p:sp>
    </p:spTree>
    <p:extLst>
      <p:ext uri="{BB962C8B-B14F-4D97-AF65-F5344CB8AC3E}">
        <p14:creationId xmlns:p14="http://schemas.microsoft.com/office/powerpoint/2010/main" val="331860826"/>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176990" y="995362"/>
            <a:ext cx="502700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a:prstGeom prst="rect">
            <a:avLst/>
          </a:prstGeo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2399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a:xfrm>
            <a:off x="6662168" y="969264"/>
            <a:ext cx="5021182" cy="48704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7977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ulle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517870" y="1991844"/>
            <a:ext cx="11158193" cy="4029786"/>
          </a:xfrm>
          <a:prstGeom prst="rect">
            <a:avLst/>
          </a:prstGeom>
        </p:spPr>
        <p:txBody>
          <a:bodyPr anchor="t" anchorCtr="0">
            <a:normAutofit/>
          </a:bodyPr>
          <a:lstStyle>
            <a:lvl1pPr marL="342900" indent="-342900" algn="l">
              <a:lnSpc>
                <a:spcPct val="100000"/>
              </a:lnSpc>
              <a:buClr>
                <a:srgbClr val="A2AAAD"/>
              </a:buClr>
              <a:buFont typeface="Arial" panose="020B0604020202020204" pitchFamily="34" charset="0"/>
              <a:buChar char="•"/>
              <a:defRPr sz="250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Tree>
    <p:extLst>
      <p:ext uri="{BB962C8B-B14F-4D97-AF65-F5344CB8AC3E}">
        <p14:creationId xmlns:p14="http://schemas.microsoft.com/office/powerpoint/2010/main" val="3544181888"/>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guide id="5" orient="horz" pos="12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a:xfrm>
            <a:off x="517869" y="1160463"/>
            <a:ext cx="11158193" cy="532370"/>
          </a:xfrm>
          <a:prstGeom prst="rect">
            <a:avLst/>
          </a:prstGeom>
        </p:spPr>
        <p:txBody>
          <a:bodyPr/>
          <a:lstStyle>
            <a:lvl1pPr>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9" name="TextBox 8">
            <a:extLst>
              <a:ext uri="{FF2B5EF4-FFF2-40B4-BE49-F238E27FC236}">
                <a16:creationId xmlns:a16="http://schemas.microsoft.com/office/drawing/2014/main" id="{184BBE33-EAC1-3B1E-8EFB-448124FA14AC}"/>
              </a:ext>
            </a:extLst>
          </p:cNvPr>
          <p:cNvSpPr txBox="1"/>
          <p:nvPr userDrawn="1"/>
        </p:nvSpPr>
        <p:spPr>
          <a:xfrm>
            <a:off x="552033" y="2009274"/>
            <a:ext cx="5247187" cy="4012113"/>
          </a:xfrm>
          <a:prstGeom prst="rect">
            <a:avLst/>
          </a:prstGeom>
          <a:noFill/>
        </p:spPr>
        <p:txBody>
          <a:bodyPr wrap="square" rtlCol="0">
            <a:spAutoFit/>
          </a:bodyPr>
          <a:lstStyle/>
          <a:p>
            <a:endParaRPr lang="en-US" dirty="0"/>
          </a:p>
        </p:txBody>
      </p:sp>
      <p:sp>
        <p:nvSpPr>
          <p:cNvPr id="13" name="Text Placeholder 12">
            <a:extLst>
              <a:ext uri="{FF2B5EF4-FFF2-40B4-BE49-F238E27FC236}">
                <a16:creationId xmlns:a16="http://schemas.microsoft.com/office/drawing/2014/main" id="{CAA535C0-5BE2-5A59-3D11-8ABCC9A62912}"/>
              </a:ext>
            </a:extLst>
          </p:cNvPr>
          <p:cNvSpPr>
            <a:spLocks noGrp="1"/>
          </p:cNvSpPr>
          <p:nvPr>
            <p:ph type="body" sz="quarter" idx="13"/>
          </p:nvPr>
        </p:nvSpPr>
        <p:spPr>
          <a:xfrm>
            <a:off x="517525" y="2128838"/>
            <a:ext cx="5184775" cy="38925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BB27B774-CAD3-DF42-BBF0-6DE55F243F01}"/>
              </a:ext>
            </a:extLst>
          </p:cNvPr>
          <p:cNvSpPr>
            <a:spLocks noGrp="1"/>
          </p:cNvSpPr>
          <p:nvPr>
            <p:ph type="body" sz="quarter" idx="14"/>
          </p:nvPr>
        </p:nvSpPr>
        <p:spPr>
          <a:xfrm>
            <a:off x="6497220"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19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a:prstGeom prst="rect">
            <a:avLst/>
          </a:prstGeo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a:prstGeom prst="rect">
            <a:avLst/>
          </a:prstGeo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8946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4314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64449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242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4605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a:prstGeom prst="rect">
            <a:avLst/>
          </a:prstGeo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4890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131757" y="6451599"/>
            <a:ext cx="637909" cy="169141"/>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1" y="230284"/>
            <a:ext cx="1842447" cy="466685"/>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690"/>
              </a:solidFill>
            </a:endParaRPr>
          </a:p>
        </p:txBody>
      </p:sp>
      <p:pic>
        <p:nvPicPr>
          <p:cNvPr id="10" name="Picture 9" descr="A blue and black logo&#10;&#10;Description automatically generated">
            <a:extLst>
              <a:ext uri="{FF2B5EF4-FFF2-40B4-BE49-F238E27FC236}">
                <a16:creationId xmlns:a16="http://schemas.microsoft.com/office/drawing/2014/main" id="{CD5AB2A9-403F-025D-C64F-BA17CAA50F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7870" y="6277840"/>
            <a:ext cx="1600200" cy="342900"/>
          </a:xfrm>
          <a:prstGeom prst="rect">
            <a:avLst/>
          </a:prstGeom>
        </p:spPr>
      </p:pic>
      <p:pic>
        <p:nvPicPr>
          <p:cNvPr id="12" name="Picture 11" descr="A close-up of a black background&#10;&#10;Description automatically generated">
            <a:extLst>
              <a:ext uri="{FF2B5EF4-FFF2-40B4-BE49-F238E27FC236}">
                <a16:creationId xmlns:a16="http://schemas.microsoft.com/office/drawing/2014/main" id="{6F3DAC8A-A5F7-92FE-0813-D8E70B90A44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97733" y="230284"/>
            <a:ext cx="1676397" cy="466685"/>
          </a:xfrm>
          <a:prstGeom prst="rect">
            <a:avLst/>
          </a:prstGeom>
        </p:spPr>
      </p:pic>
      <p:sp>
        <p:nvSpPr>
          <p:cNvPr id="13" name="TextBox 12">
            <a:extLst>
              <a:ext uri="{FF2B5EF4-FFF2-40B4-BE49-F238E27FC236}">
                <a16:creationId xmlns:a16="http://schemas.microsoft.com/office/drawing/2014/main" id="{1EBC3D8A-1F30-A2D6-D920-8223E6E639FB}"/>
              </a:ext>
            </a:extLst>
          </p:cNvPr>
          <p:cNvSpPr txBox="1"/>
          <p:nvPr userDrawn="1"/>
        </p:nvSpPr>
        <p:spPr>
          <a:xfrm>
            <a:off x="409433" y="278960"/>
            <a:ext cx="1433015" cy="369332"/>
          </a:xfrm>
          <a:prstGeom prst="rect">
            <a:avLst/>
          </a:prstGeom>
          <a:noFill/>
        </p:spPr>
        <p:txBody>
          <a:bodyPr wrap="square" rtlCol="0">
            <a:spAutoFit/>
          </a:bodyPr>
          <a:lstStyle/>
          <a:p>
            <a:r>
              <a:rPr lang="en-US" b="1" dirty="0">
                <a:solidFill>
                  <a:schemeClr val="tx1"/>
                </a:solidFill>
                <a:latin typeface="Century Gothic" panose="020B0502020202020204" pitchFamily="34" charset="0"/>
              </a:rPr>
              <a:t>Lesson 5</a:t>
            </a:r>
          </a:p>
        </p:txBody>
      </p:sp>
      <p:sp>
        <p:nvSpPr>
          <p:cNvPr id="2" name="TextBox 1">
            <a:extLst>
              <a:ext uri="{FF2B5EF4-FFF2-40B4-BE49-F238E27FC236}">
                <a16:creationId xmlns:a16="http://schemas.microsoft.com/office/drawing/2014/main" id="{1A3B7BA9-0BD9-9116-F1CC-B9CA6D49E9E4}"/>
              </a:ext>
            </a:extLst>
          </p:cNvPr>
          <p:cNvSpPr txBox="1"/>
          <p:nvPr userDrawn="1"/>
        </p:nvSpPr>
        <p:spPr>
          <a:xfrm>
            <a:off x="2395310" y="6433019"/>
            <a:ext cx="4800518"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buClr>
                <a:srgbClr val="A2AAAD"/>
              </a:buClr>
            </a:pPr>
            <a:r>
              <a:rPr lang="en-CA" sz="900" b="0" i="0" u="none" strike="noStrike" dirty="0">
                <a:solidFill>
                  <a:srgbClr val="222222"/>
                </a:solidFill>
                <a:effectLst/>
                <a:highlight>
                  <a:srgbClr val="FFFFFF"/>
                </a:highlight>
                <a:latin typeface="Century Gothic" panose="020B0502020202020204" pitchFamily="34" charset="0"/>
              </a:rPr>
              <a:t>© 2026 FIDELITY INVESTMENTS CANADA ULC          </a:t>
            </a:r>
            <a:r>
              <a:rPr lang="en-CA" sz="900" dirty="0">
                <a:latin typeface="Century Gothic" panose="020B0502020202020204" pitchFamily="34" charset="0"/>
              </a:rPr>
              <a:t>3401253-v2025123</a:t>
            </a:r>
            <a:endParaRPr lang="en-US" sz="900" dirty="0">
              <a:solidFill>
                <a:schemeClr val="accent5"/>
              </a:solidFill>
              <a:latin typeface="Century Gothic" panose="020B0502020202020204" pitchFamily="34" charset="0"/>
              <a:cs typeface="Arial"/>
            </a:endParaRPr>
          </a:p>
        </p:txBody>
      </p:sp>
    </p:spTree>
    <p:extLst>
      <p:ext uri="{BB962C8B-B14F-4D97-AF65-F5344CB8AC3E}">
        <p14:creationId xmlns:p14="http://schemas.microsoft.com/office/powerpoint/2010/main" val="1281054387"/>
      </p:ext>
    </p:extLst>
  </p:cSld>
  <p:clrMap bg1="lt1" tx1="dk1" bg2="lt2" tx2="dk2" accent1="accent1" accent2="accent2" accent3="accent3" accent4="accent4" accent5="accent5" accent6="accent6" hlink="hlink" folHlink="folHlink"/>
  <p:sldLayoutIdLst>
    <p:sldLayoutId id="2147483713" r:id="rId1"/>
    <p:sldLayoutId id="2147483725"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userDrawn="1">
          <p15:clr>
            <a:srgbClr val="F26B43"/>
          </p15:clr>
        </p15:guide>
        <p15:guide id="2" pos="325" userDrawn="1">
          <p15:clr>
            <a:srgbClr val="F26B43"/>
          </p15:clr>
        </p15:guide>
        <p15:guide id="3" pos="7355" userDrawn="1">
          <p15:clr>
            <a:srgbClr val="F26B43"/>
          </p15:clr>
        </p15:guide>
        <p15:guide id="4"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ideo" Target="https://www.youtube.com/embed/3EUw-TEui_E?feature=oembed"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ideo" Target="https://www.youtube.com/embed/3EUw-TEui_E?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ADED-E4F4-96B4-771C-22B444389C6E}"/>
              </a:ext>
            </a:extLst>
          </p:cNvPr>
          <p:cNvSpPr>
            <a:spLocks noGrp="1"/>
          </p:cNvSpPr>
          <p:nvPr>
            <p:ph type="ctrTitle"/>
          </p:nvPr>
        </p:nvSpPr>
        <p:spPr/>
        <p:txBody>
          <a:bodyPr>
            <a:noAutofit/>
          </a:bodyPr>
          <a:lstStyle/>
          <a:p>
            <a:r>
              <a:rPr lang="en-CA" dirty="0"/>
              <a:t>Types of investment vehicles</a:t>
            </a:r>
          </a:p>
        </p:txBody>
      </p:sp>
      <p:sp>
        <p:nvSpPr>
          <p:cNvPr id="3" name="TextBox 2">
            <a:extLst>
              <a:ext uri="{FF2B5EF4-FFF2-40B4-BE49-F238E27FC236}">
                <a16:creationId xmlns:a16="http://schemas.microsoft.com/office/drawing/2014/main" id="{6A9EBC07-E89A-480E-0B63-1C54B7A5080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F1ADBB-F79D-BADA-AC9D-C2A8B61D783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62CE6CB1-45A9-C8FE-81D0-492E8B4ED968}"/>
              </a:ext>
            </a:extLst>
          </p:cNvPr>
          <p:cNvSpPr>
            <a:spLocks noGrp="1"/>
          </p:cNvSpPr>
          <p:nvPr>
            <p:ph type="sldNum" sz="quarter" idx="12"/>
          </p:nvPr>
        </p:nvSpPr>
        <p:spPr/>
        <p:txBody>
          <a:bodyPr/>
          <a:lstStyle/>
          <a:p>
            <a:fld id="{DFDF98CC-160E-494C-8C3C-8CDC5FA257DE}" type="slidenum">
              <a:rPr lang="en-US" smtClean="0"/>
              <a:t>1</a:t>
            </a:fld>
            <a:endParaRPr lang="en-US" dirty="0"/>
          </a:p>
        </p:txBody>
      </p:sp>
      <p:pic>
        <p:nvPicPr>
          <p:cNvPr id="5" name="Online Media 4" descr="Intro to #InvestmentVehicles - 3 Tips for beginners!">
            <a:hlinkClick r:id="" action="ppaction://media"/>
            <a:extLst>
              <a:ext uri="{FF2B5EF4-FFF2-40B4-BE49-F238E27FC236}">
                <a16:creationId xmlns:a16="http://schemas.microsoft.com/office/drawing/2014/main" id="{6C6C6F6F-B12F-C268-E547-A32F57B31D72}"/>
              </a:ext>
            </a:extLst>
          </p:cNvPr>
          <p:cNvPicPr>
            <a:picLocks noRot="1" noChangeAspect="1"/>
          </p:cNvPicPr>
          <p:nvPr>
            <a:videoFile r:link="rId1"/>
          </p:nvPr>
        </p:nvPicPr>
        <p:blipFill>
          <a:blip r:embed="rId3"/>
          <a:stretch>
            <a:fillRect/>
          </a:stretch>
        </p:blipFill>
        <p:spPr>
          <a:xfrm>
            <a:off x="3290483" y="2420027"/>
            <a:ext cx="5611034" cy="3170234"/>
          </a:xfrm>
          <a:prstGeom prst="rect">
            <a:avLst/>
          </a:prstGeom>
        </p:spPr>
      </p:pic>
    </p:spTree>
    <p:extLst>
      <p:ext uri="{BB962C8B-B14F-4D97-AF65-F5344CB8AC3E}">
        <p14:creationId xmlns:p14="http://schemas.microsoft.com/office/powerpoint/2010/main" val="150875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5C271-3A31-99C0-057E-1A19CE7CD0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EEF1A9-9D3E-F4F0-C8B5-73DAC0058E64}"/>
              </a:ext>
            </a:extLst>
          </p:cNvPr>
          <p:cNvSpPr>
            <a:spLocks noGrp="1"/>
          </p:cNvSpPr>
          <p:nvPr>
            <p:ph type="ctrTitle"/>
          </p:nvPr>
        </p:nvSpPr>
        <p:spPr>
          <a:xfrm>
            <a:off x="517870" y="1160463"/>
            <a:ext cx="9627027" cy="668337"/>
          </a:xfrm>
        </p:spPr>
        <p:txBody>
          <a:bodyPr/>
          <a:lstStyle/>
          <a:p>
            <a:r>
              <a:rPr lang="en-CA" dirty="0"/>
              <a:t>Indirect investment vehicles</a:t>
            </a:r>
            <a:endParaRPr lang="en-US" dirty="0"/>
          </a:p>
        </p:txBody>
      </p:sp>
      <p:sp>
        <p:nvSpPr>
          <p:cNvPr id="4" name="Slide Number Placeholder 3">
            <a:extLst>
              <a:ext uri="{FF2B5EF4-FFF2-40B4-BE49-F238E27FC236}">
                <a16:creationId xmlns:a16="http://schemas.microsoft.com/office/drawing/2014/main" id="{419D9FB2-2F02-C35E-988D-1C1E0FEDB2CC}"/>
              </a:ext>
            </a:extLst>
          </p:cNvPr>
          <p:cNvSpPr>
            <a:spLocks noGrp="1"/>
          </p:cNvSpPr>
          <p:nvPr>
            <p:ph type="sldNum" sz="quarter" idx="12"/>
          </p:nvPr>
        </p:nvSpPr>
        <p:spPr/>
        <p:txBody>
          <a:bodyPr/>
          <a:lstStyle/>
          <a:p>
            <a:fld id="{DFDF98CC-160E-494C-8C3C-8CDC5FA257DE}" type="slidenum">
              <a:rPr lang="en-US" smtClean="0"/>
              <a:t>10</a:t>
            </a:fld>
            <a:endParaRPr lang="en-US" dirty="0"/>
          </a:p>
        </p:txBody>
      </p:sp>
      <p:sp>
        <p:nvSpPr>
          <p:cNvPr id="7" name="TextBox 6">
            <a:extLst>
              <a:ext uri="{FF2B5EF4-FFF2-40B4-BE49-F238E27FC236}">
                <a16:creationId xmlns:a16="http://schemas.microsoft.com/office/drawing/2014/main" id="{3E72D157-CCEE-4980-B2CA-E5902B3BFCF8}"/>
              </a:ext>
            </a:extLst>
          </p:cNvPr>
          <p:cNvSpPr txBox="1"/>
          <p:nvPr/>
        </p:nvSpPr>
        <p:spPr>
          <a:xfrm>
            <a:off x="517870" y="2232888"/>
            <a:ext cx="5957071" cy="2595582"/>
          </a:xfrm>
          <a:prstGeom prst="rect">
            <a:avLst/>
          </a:prstGeom>
          <a:noFill/>
        </p:spPr>
        <p:txBody>
          <a:bodyPr wrap="square">
            <a:spAutoFit/>
          </a:bodyPr>
          <a:lstStyle/>
          <a:p>
            <a:pPr marL="342900" lvl="0" indent="-342900" algn="l" rtl="0">
              <a:spcBef>
                <a:spcPts val="360"/>
              </a:spcBef>
              <a:spcAft>
                <a:spcPts val="0"/>
              </a:spcAft>
              <a:buClr>
                <a:srgbClr val="A2AAAD"/>
              </a:buClr>
              <a:buSzPts val="1800"/>
              <a:buChar char="•"/>
            </a:pPr>
            <a:r>
              <a:rPr lang="en-CA" sz="2600" dirty="0">
                <a:latin typeface="Century Gothic" panose="020B0502020202020204" pitchFamily="34" charset="0"/>
              </a:rPr>
              <a:t>Portfolio management is outsourced to professionals</a:t>
            </a:r>
          </a:p>
          <a:p>
            <a:pPr marL="342900" lvl="0" indent="-342900" algn="l" rtl="0">
              <a:spcBef>
                <a:spcPts val="360"/>
              </a:spcBef>
              <a:spcAft>
                <a:spcPts val="0"/>
              </a:spcAft>
              <a:buClr>
                <a:srgbClr val="A2AAAD"/>
              </a:buClr>
              <a:buSzPts val="1800"/>
              <a:buChar char="•"/>
            </a:pPr>
            <a:r>
              <a:rPr lang="en-CA" sz="2600" dirty="0">
                <a:latin typeface="Century Gothic" panose="020B0502020202020204" pitchFamily="34" charset="0"/>
              </a:rPr>
              <a:t>Investors purchase the assets directly</a:t>
            </a:r>
          </a:p>
          <a:p>
            <a:pPr marL="342900" lvl="0" indent="-342900" algn="l" rtl="0">
              <a:spcBef>
                <a:spcPts val="360"/>
              </a:spcBef>
              <a:spcAft>
                <a:spcPts val="0"/>
              </a:spcAft>
              <a:buClr>
                <a:srgbClr val="A2AAAD"/>
              </a:buClr>
              <a:buSzPts val="1800"/>
              <a:buChar char="•"/>
            </a:pPr>
            <a:r>
              <a:rPr lang="en-CA" sz="2600" dirty="0">
                <a:latin typeface="Century Gothic" panose="020B0502020202020204" pitchFamily="34" charset="0"/>
              </a:rPr>
              <a:t>Split into: Public and private indirect vehicles</a:t>
            </a:r>
          </a:p>
        </p:txBody>
      </p:sp>
      <p:pic>
        <p:nvPicPr>
          <p:cNvPr id="5" name="Google Shape;148;p22" title="pexels-shkrabaanthony-7163361.jpg">
            <a:extLst>
              <a:ext uri="{FF2B5EF4-FFF2-40B4-BE49-F238E27FC236}">
                <a16:creationId xmlns:a16="http://schemas.microsoft.com/office/drawing/2014/main" id="{92FB4448-D140-2DF5-6B2A-B9B5D2A16D3E}"/>
              </a:ext>
            </a:extLst>
          </p:cNvPr>
          <p:cNvPicPr preferRelativeResize="0"/>
          <p:nvPr/>
        </p:nvPicPr>
        <p:blipFill>
          <a:blip r:embed="rId2">
            <a:alphaModFix/>
          </a:blip>
          <a:stretch>
            <a:fillRect/>
          </a:stretch>
        </p:blipFill>
        <p:spPr>
          <a:xfrm>
            <a:off x="6474941" y="2101750"/>
            <a:ext cx="5717059" cy="3810443"/>
          </a:xfrm>
          <a:prstGeom prst="rect">
            <a:avLst/>
          </a:prstGeom>
          <a:noFill/>
          <a:ln>
            <a:noFill/>
          </a:ln>
        </p:spPr>
      </p:pic>
    </p:spTree>
    <p:extLst>
      <p:ext uri="{BB962C8B-B14F-4D97-AF65-F5344CB8AC3E}">
        <p14:creationId xmlns:p14="http://schemas.microsoft.com/office/powerpoint/2010/main" val="1453572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5BBE3-9096-19C7-B440-59EF5E6886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5EE896-632D-4364-7624-0957211F0E8B}"/>
              </a:ext>
            </a:extLst>
          </p:cNvPr>
          <p:cNvSpPr>
            <a:spLocks noGrp="1"/>
          </p:cNvSpPr>
          <p:nvPr>
            <p:ph type="ctrTitle"/>
          </p:nvPr>
        </p:nvSpPr>
        <p:spPr>
          <a:xfrm>
            <a:off x="517870" y="1160463"/>
            <a:ext cx="11150966" cy="668337"/>
          </a:xfrm>
        </p:spPr>
        <p:txBody>
          <a:bodyPr/>
          <a:lstStyle/>
          <a:p>
            <a:r>
              <a:rPr lang="en-CA" dirty="0"/>
              <a:t>Public indirect investment vehicles</a:t>
            </a:r>
            <a:endParaRPr lang="en-US" dirty="0"/>
          </a:p>
        </p:txBody>
      </p:sp>
      <p:sp>
        <p:nvSpPr>
          <p:cNvPr id="4" name="Slide Number Placeholder 3">
            <a:extLst>
              <a:ext uri="{FF2B5EF4-FFF2-40B4-BE49-F238E27FC236}">
                <a16:creationId xmlns:a16="http://schemas.microsoft.com/office/drawing/2014/main" id="{581459E2-D674-04A6-E21C-68D06BC95956}"/>
              </a:ext>
            </a:extLst>
          </p:cNvPr>
          <p:cNvSpPr>
            <a:spLocks noGrp="1"/>
          </p:cNvSpPr>
          <p:nvPr>
            <p:ph type="sldNum" sz="quarter" idx="12"/>
          </p:nvPr>
        </p:nvSpPr>
        <p:spPr/>
        <p:txBody>
          <a:bodyPr/>
          <a:lstStyle/>
          <a:p>
            <a:fld id="{DFDF98CC-160E-494C-8C3C-8CDC5FA257DE}" type="slidenum">
              <a:rPr lang="en-US" smtClean="0"/>
              <a:t>11</a:t>
            </a:fld>
            <a:endParaRPr lang="en-US" dirty="0"/>
          </a:p>
        </p:txBody>
      </p:sp>
      <p:sp>
        <p:nvSpPr>
          <p:cNvPr id="3" name="TextBox 2">
            <a:extLst>
              <a:ext uri="{FF2B5EF4-FFF2-40B4-BE49-F238E27FC236}">
                <a16:creationId xmlns:a16="http://schemas.microsoft.com/office/drawing/2014/main" id="{EE5AF38A-549A-9088-2D09-96FC530ECCCE}"/>
              </a:ext>
            </a:extLst>
          </p:cNvPr>
          <p:cNvSpPr txBox="1"/>
          <p:nvPr/>
        </p:nvSpPr>
        <p:spPr>
          <a:xfrm>
            <a:off x="517870" y="2232888"/>
            <a:ext cx="5350667" cy="2298065"/>
          </a:xfrm>
          <a:prstGeom prst="rect">
            <a:avLst/>
          </a:prstGeom>
          <a:noFill/>
        </p:spPr>
        <p:txBody>
          <a:bodyPr wrap="square">
            <a:spAutoFit/>
          </a:bodyPr>
          <a:lstStyle/>
          <a:p>
            <a:pPr marL="342900" lvl="0" indent="-342900">
              <a:spcBef>
                <a:spcPts val="360"/>
              </a:spcBef>
              <a:buClr>
                <a:srgbClr val="A2AAAD"/>
              </a:buClr>
              <a:buSzPts val="1800"/>
              <a:buChar char="•"/>
            </a:pPr>
            <a:r>
              <a:rPr lang="en-CA" sz="2600" dirty="0">
                <a:latin typeface="Century Gothic" panose="020B0502020202020204" pitchFamily="34" charset="0"/>
              </a:rPr>
              <a:t>Available to general public</a:t>
            </a:r>
          </a:p>
          <a:p>
            <a:pPr marL="342900" lvl="0" indent="-342900">
              <a:spcBef>
                <a:spcPts val="360"/>
              </a:spcBef>
              <a:buClr>
                <a:srgbClr val="A2AAAD"/>
              </a:buClr>
              <a:buSzPts val="1800"/>
              <a:buChar char="•"/>
            </a:pPr>
            <a:r>
              <a:rPr lang="en-CA" sz="2600" dirty="0">
                <a:latin typeface="Century Gothic" panose="020B0502020202020204" pitchFamily="34" charset="0"/>
              </a:rPr>
              <a:t>Includes: </a:t>
            </a:r>
          </a:p>
          <a:p>
            <a:pPr marL="742950" lvl="1" indent="-247650">
              <a:spcBef>
                <a:spcPts val="360"/>
              </a:spcBef>
              <a:buClr>
                <a:schemeClr val="dk1"/>
              </a:buClr>
              <a:buSzPts val="1800"/>
              <a:buChar char="–"/>
            </a:pPr>
            <a:r>
              <a:rPr lang="en-CA" sz="2600" dirty="0">
                <a:latin typeface="Century Gothic" panose="020B0502020202020204" pitchFamily="34" charset="0"/>
              </a:rPr>
              <a:t>ETFs</a:t>
            </a:r>
          </a:p>
          <a:p>
            <a:pPr marL="742950" lvl="1" indent="-247650">
              <a:spcBef>
                <a:spcPts val="360"/>
              </a:spcBef>
              <a:buClr>
                <a:schemeClr val="dk1"/>
              </a:buClr>
              <a:buSzPts val="1800"/>
              <a:buChar char="–"/>
            </a:pPr>
            <a:r>
              <a:rPr lang="en-CA" sz="2600" dirty="0">
                <a:latin typeface="Century Gothic" panose="020B0502020202020204" pitchFamily="34" charset="0"/>
              </a:rPr>
              <a:t>Mutual funds</a:t>
            </a:r>
          </a:p>
          <a:p>
            <a:pPr marL="742950" lvl="1" indent="-247650">
              <a:spcBef>
                <a:spcPts val="360"/>
              </a:spcBef>
              <a:buClr>
                <a:schemeClr val="dk1"/>
              </a:buClr>
              <a:buSzPts val="1800"/>
              <a:buChar char="–"/>
            </a:pPr>
            <a:r>
              <a:rPr lang="en-CA" sz="2600" dirty="0">
                <a:latin typeface="Century Gothic" panose="020B0502020202020204" pitchFamily="34" charset="0"/>
              </a:rPr>
              <a:t>Segregated funds</a:t>
            </a:r>
          </a:p>
        </p:txBody>
      </p:sp>
      <p:pic>
        <p:nvPicPr>
          <p:cNvPr id="7" name="Google Shape;449;p51">
            <a:extLst>
              <a:ext uri="{FF2B5EF4-FFF2-40B4-BE49-F238E27FC236}">
                <a16:creationId xmlns:a16="http://schemas.microsoft.com/office/drawing/2014/main" id="{164C3E0D-B599-6473-B532-EF35E55C500A}"/>
              </a:ext>
            </a:extLst>
          </p:cNvPr>
          <p:cNvPicPr preferRelativeResize="0"/>
          <p:nvPr/>
        </p:nvPicPr>
        <p:blipFill>
          <a:blip r:embed="rId2">
            <a:alphaModFix/>
          </a:blip>
          <a:stretch>
            <a:fillRect/>
          </a:stretch>
        </p:blipFill>
        <p:spPr>
          <a:xfrm>
            <a:off x="5913183" y="2118528"/>
            <a:ext cx="6278818" cy="3340575"/>
          </a:xfrm>
          <a:prstGeom prst="rect">
            <a:avLst/>
          </a:prstGeom>
          <a:noFill/>
          <a:ln>
            <a:noFill/>
          </a:ln>
        </p:spPr>
      </p:pic>
    </p:spTree>
    <p:extLst>
      <p:ext uri="{BB962C8B-B14F-4D97-AF65-F5344CB8AC3E}">
        <p14:creationId xmlns:p14="http://schemas.microsoft.com/office/powerpoint/2010/main" val="546584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677FA-D935-DFD3-97D3-DECA99B9F5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190B71-F459-01DD-EE14-31284FA8C53A}"/>
              </a:ext>
            </a:extLst>
          </p:cNvPr>
          <p:cNvSpPr>
            <a:spLocks noGrp="1"/>
          </p:cNvSpPr>
          <p:nvPr>
            <p:ph type="ctrTitle"/>
          </p:nvPr>
        </p:nvSpPr>
        <p:spPr>
          <a:xfrm>
            <a:off x="517870" y="1160463"/>
            <a:ext cx="11150966" cy="668337"/>
          </a:xfrm>
        </p:spPr>
        <p:txBody>
          <a:bodyPr/>
          <a:lstStyle/>
          <a:p>
            <a:r>
              <a:rPr lang="en-CA" dirty="0"/>
              <a:t>Mutual funds and ETFs overview</a:t>
            </a:r>
            <a:endParaRPr lang="en-US" dirty="0"/>
          </a:p>
        </p:txBody>
      </p:sp>
      <p:sp>
        <p:nvSpPr>
          <p:cNvPr id="4" name="Slide Number Placeholder 3">
            <a:extLst>
              <a:ext uri="{FF2B5EF4-FFF2-40B4-BE49-F238E27FC236}">
                <a16:creationId xmlns:a16="http://schemas.microsoft.com/office/drawing/2014/main" id="{9A2A5BAD-3F4B-26CE-0292-701A107731AF}"/>
              </a:ext>
            </a:extLst>
          </p:cNvPr>
          <p:cNvSpPr>
            <a:spLocks noGrp="1"/>
          </p:cNvSpPr>
          <p:nvPr>
            <p:ph type="sldNum" sz="quarter" idx="12"/>
          </p:nvPr>
        </p:nvSpPr>
        <p:spPr/>
        <p:txBody>
          <a:bodyPr/>
          <a:lstStyle/>
          <a:p>
            <a:fld id="{DFDF98CC-160E-494C-8C3C-8CDC5FA257DE}" type="slidenum">
              <a:rPr lang="en-US" smtClean="0"/>
              <a:t>12</a:t>
            </a:fld>
            <a:endParaRPr lang="en-US" dirty="0"/>
          </a:p>
        </p:txBody>
      </p:sp>
      <p:sp>
        <p:nvSpPr>
          <p:cNvPr id="3" name="TextBox 2">
            <a:extLst>
              <a:ext uri="{FF2B5EF4-FFF2-40B4-BE49-F238E27FC236}">
                <a16:creationId xmlns:a16="http://schemas.microsoft.com/office/drawing/2014/main" id="{7B84199A-DC5F-BD84-3941-977617F4A62D}"/>
              </a:ext>
            </a:extLst>
          </p:cNvPr>
          <p:cNvSpPr txBox="1"/>
          <p:nvPr/>
        </p:nvSpPr>
        <p:spPr>
          <a:xfrm>
            <a:off x="517870" y="2232888"/>
            <a:ext cx="5350667" cy="1744067"/>
          </a:xfrm>
          <a:prstGeom prst="rect">
            <a:avLst/>
          </a:prstGeom>
          <a:noFill/>
        </p:spPr>
        <p:txBody>
          <a:bodyPr wrap="square">
            <a:spAutoFit/>
          </a:bodyPr>
          <a:lstStyle/>
          <a:p>
            <a:pPr marL="342900" lvl="0" indent="-342900">
              <a:spcBef>
                <a:spcPts val="360"/>
              </a:spcBef>
              <a:buClr>
                <a:srgbClr val="A2AAAD"/>
              </a:buClr>
              <a:buSzPts val="1800"/>
              <a:buChar char="•"/>
            </a:pPr>
            <a:r>
              <a:rPr lang="en-CA" sz="2600" dirty="0">
                <a:latin typeface="Century Gothic" panose="020B0502020202020204" pitchFamily="34" charset="0"/>
              </a:rPr>
              <a:t>Cost-effective way to diversify</a:t>
            </a:r>
          </a:p>
          <a:p>
            <a:pPr marL="342900" lvl="0" indent="-342900">
              <a:spcBef>
                <a:spcPts val="360"/>
              </a:spcBef>
              <a:buClr>
                <a:srgbClr val="A2AAAD"/>
              </a:buClr>
              <a:buSzPts val="1800"/>
              <a:buChar char="•"/>
            </a:pPr>
            <a:r>
              <a:rPr lang="en-CA" sz="2600" dirty="0">
                <a:latin typeface="Century Gothic" panose="020B0502020202020204" pitchFamily="34" charset="0"/>
              </a:rPr>
              <a:t>Invest in: Equities, bonds and alternative asset classes, such as commodities, real estate </a:t>
            </a:r>
          </a:p>
        </p:txBody>
      </p:sp>
      <p:pic>
        <p:nvPicPr>
          <p:cNvPr id="5" name="Google Shape;457;p52">
            <a:extLst>
              <a:ext uri="{FF2B5EF4-FFF2-40B4-BE49-F238E27FC236}">
                <a16:creationId xmlns:a16="http://schemas.microsoft.com/office/drawing/2014/main" id="{686E2379-9BDC-59D7-843D-8E7028DD9296}"/>
              </a:ext>
            </a:extLst>
          </p:cNvPr>
          <p:cNvPicPr preferRelativeResize="0"/>
          <p:nvPr/>
        </p:nvPicPr>
        <p:blipFill>
          <a:blip r:embed="rId2">
            <a:alphaModFix/>
          </a:blip>
          <a:stretch>
            <a:fillRect/>
          </a:stretch>
        </p:blipFill>
        <p:spPr>
          <a:xfrm>
            <a:off x="6410293" y="2088099"/>
            <a:ext cx="5781707" cy="3609437"/>
          </a:xfrm>
          <a:prstGeom prst="rect">
            <a:avLst/>
          </a:prstGeom>
          <a:noFill/>
          <a:ln>
            <a:noFill/>
          </a:ln>
        </p:spPr>
      </p:pic>
    </p:spTree>
    <p:extLst>
      <p:ext uri="{BB962C8B-B14F-4D97-AF65-F5344CB8AC3E}">
        <p14:creationId xmlns:p14="http://schemas.microsoft.com/office/powerpoint/2010/main" val="3311741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07A67-7727-53EE-A430-470D530884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82D51-FDAB-F954-FB2F-9E57DD58E7EA}"/>
              </a:ext>
            </a:extLst>
          </p:cNvPr>
          <p:cNvSpPr>
            <a:spLocks noGrp="1"/>
          </p:cNvSpPr>
          <p:nvPr>
            <p:ph type="ctrTitle"/>
          </p:nvPr>
        </p:nvSpPr>
        <p:spPr>
          <a:xfrm>
            <a:off x="517870" y="1160463"/>
            <a:ext cx="11150966" cy="668337"/>
          </a:xfrm>
        </p:spPr>
        <p:txBody>
          <a:bodyPr/>
          <a:lstStyle/>
          <a:p>
            <a:r>
              <a:rPr lang="en-CA" dirty="0"/>
              <a:t>Pricing and purchasing differences between mutual funds and ETFs</a:t>
            </a:r>
            <a:endParaRPr lang="en-US" dirty="0"/>
          </a:p>
        </p:txBody>
      </p:sp>
      <p:sp>
        <p:nvSpPr>
          <p:cNvPr id="4" name="Slide Number Placeholder 3">
            <a:extLst>
              <a:ext uri="{FF2B5EF4-FFF2-40B4-BE49-F238E27FC236}">
                <a16:creationId xmlns:a16="http://schemas.microsoft.com/office/drawing/2014/main" id="{F62F834C-A3AC-B760-A1CB-7D87861484F0}"/>
              </a:ext>
            </a:extLst>
          </p:cNvPr>
          <p:cNvSpPr>
            <a:spLocks noGrp="1"/>
          </p:cNvSpPr>
          <p:nvPr>
            <p:ph type="sldNum" sz="quarter" idx="12"/>
          </p:nvPr>
        </p:nvSpPr>
        <p:spPr/>
        <p:txBody>
          <a:bodyPr/>
          <a:lstStyle/>
          <a:p>
            <a:fld id="{DFDF98CC-160E-494C-8C3C-8CDC5FA257DE}" type="slidenum">
              <a:rPr lang="en-US" smtClean="0"/>
              <a:t>13</a:t>
            </a:fld>
            <a:endParaRPr lang="en-US" dirty="0"/>
          </a:p>
        </p:txBody>
      </p:sp>
      <p:sp>
        <p:nvSpPr>
          <p:cNvPr id="3" name="TextBox 2">
            <a:extLst>
              <a:ext uri="{FF2B5EF4-FFF2-40B4-BE49-F238E27FC236}">
                <a16:creationId xmlns:a16="http://schemas.microsoft.com/office/drawing/2014/main" id="{C37A1A6B-A4C3-9DCC-C1F7-92C8D8166260}"/>
              </a:ext>
            </a:extLst>
          </p:cNvPr>
          <p:cNvSpPr txBox="1"/>
          <p:nvPr/>
        </p:nvSpPr>
        <p:spPr>
          <a:xfrm>
            <a:off x="517870" y="2409780"/>
            <a:ext cx="11150966" cy="3149580"/>
          </a:xfrm>
          <a:prstGeom prst="rect">
            <a:avLst/>
          </a:prstGeom>
          <a:noFill/>
        </p:spPr>
        <p:txBody>
          <a:bodyPr wrap="square">
            <a:spAutoFit/>
          </a:bodyPr>
          <a:lstStyle/>
          <a:p>
            <a:pPr marL="342900" lvl="0" indent="-342900">
              <a:spcBef>
                <a:spcPts val="360"/>
              </a:spcBef>
              <a:buClr>
                <a:srgbClr val="A2AAAD"/>
              </a:buClr>
              <a:buSzPts val="1800"/>
              <a:buChar char="•"/>
            </a:pPr>
            <a:r>
              <a:rPr lang="en-CA" sz="2600" dirty="0">
                <a:latin typeface="Century Gothic" panose="020B0502020202020204" pitchFamily="34" charset="0"/>
              </a:rPr>
              <a:t>Mutual fund: Priced daily at market close (net asset value or NAV)</a:t>
            </a:r>
          </a:p>
          <a:p>
            <a:pPr marL="342900" lvl="0" indent="-342900">
              <a:spcBef>
                <a:spcPts val="360"/>
              </a:spcBef>
              <a:buClr>
                <a:srgbClr val="A2AAAD"/>
              </a:buClr>
              <a:buSzPts val="1800"/>
              <a:buChar char="•"/>
            </a:pPr>
            <a:r>
              <a:rPr lang="en-CA" sz="2600" dirty="0">
                <a:latin typeface="Century Gothic" panose="020B0502020202020204" pitchFamily="34" charset="0"/>
              </a:rPr>
              <a:t>NAV/Total number of units outstanding = price per unit for mutual fund</a:t>
            </a:r>
          </a:p>
          <a:p>
            <a:pPr marL="342900" lvl="0" indent="-342900">
              <a:spcBef>
                <a:spcPts val="360"/>
              </a:spcBef>
              <a:buClr>
                <a:srgbClr val="A2AAAD"/>
              </a:buClr>
              <a:buSzPts val="1800"/>
              <a:buChar char="•"/>
            </a:pPr>
            <a:r>
              <a:rPr lang="en-CA" sz="2600" dirty="0">
                <a:latin typeface="Century Gothic" panose="020B0502020202020204" pitchFamily="34" charset="0"/>
              </a:rPr>
              <a:t>ETF: Priced in real time during trading hours</a:t>
            </a:r>
          </a:p>
          <a:p>
            <a:pPr marL="342900" lvl="0" indent="-342900">
              <a:spcBef>
                <a:spcPts val="360"/>
              </a:spcBef>
              <a:buClr>
                <a:srgbClr val="A2AAAD"/>
              </a:buClr>
              <a:buSzPts val="1800"/>
              <a:buChar char="•"/>
            </a:pPr>
            <a:r>
              <a:rPr lang="en-CA" sz="2600" dirty="0">
                <a:latin typeface="Century Gothic" panose="020B0502020202020204" pitchFamily="34" charset="0"/>
              </a:rPr>
              <a:t>Bought and sold on the stock exchange</a:t>
            </a:r>
          </a:p>
          <a:p>
            <a:pPr marL="342900" lvl="0" indent="-342900">
              <a:spcBef>
                <a:spcPts val="360"/>
              </a:spcBef>
              <a:buClr>
                <a:srgbClr val="A2AAAD"/>
              </a:buClr>
              <a:buSzPts val="1800"/>
              <a:buChar char="•"/>
            </a:pPr>
            <a:r>
              <a:rPr lang="en-CA" sz="2600" dirty="0">
                <a:latin typeface="Century Gothic" panose="020B0502020202020204" pitchFamily="34" charset="0"/>
              </a:rPr>
              <a:t>Determined by supply and demand on the market</a:t>
            </a:r>
          </a:p>
          <a:p>
            <a:pPr marL="342900" lvl="0" indent="-342900">
              <a:spcBef>
                <a:spcPts val="360"/>
              </a:spcBef>
              <a:buClr>
                <a:srgbClr val="A2AAAD"/>
              </a:buClr>
              <a:buSzPts val="1800"/>
              <a:buChar char="•"/>
            </a:pPr>
            <a:r>
              <a:rPr lang="en-CA" sz="2600" dirty="0">
                <a:latin typeface="Century Gothic" panose="020B0502020202020204" pitchFamily="34" charset="0"/>
              </a:rPr>
              <a:t>Price and amount can change daily</a:t>
            </a:r>
          </a:p>
        </p:txBody>
      </p:sp>
    </p:spTree>
    <p:extLst>
      <p:ext uri="{BB962C8B-B14F-4D97-AF65-F5344CB8AC3E}">
        <p14:creationId xmlns:p14="http://schemas.microsoft.com/office/powerpoint/2010/main" val="1158434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8AA06-5CB7-AE42-280D-665FAB3922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237A1-BB69-1879-BED9-EB3C117D865C}"/>
              </a:ext>
            </a:extLst>
          </p:cNvPr>
          <p:cNvSpPr>
            <a:spLocks noGrp="1"/>
          </p:cNvSpPr>
          <p:nvPr>
            <p:ph type="ctrTitle"/>
          </p:nvPr>
        </p:nvSpPr>
        <p:spPr>
          <a:xfrm>
            <a:off x="517870" y="1160463"/>
            <a:ext cx="11150966" cy="668337"/>
          </a:xfrm>
        </p:spPr>
        <p:txBody>
          <a:bodyPr/>
          <a:lstStyle/>
          <a:p>
            <a:r>
              <a:rPr lang="en-CA" dirty="0"/>
              <a:t>Mutual funds vs. ETFs management differences</a:t>
            </a:r>
            <a:endParaRPr lang="en-US" dirty="0"/>
          </a:p>
        </p:txBody>
      </p:sp>
      <p:sp>
        <p:nvSpPr>
          <p:cNvPr id="4" name="Slide Number Placeholder 3">
            <a:extLst>
              <a:ext uri="{FF2B5EF4-FFF2-40B4-BE49-F238E27FC236}">
                <a16:creationId xmlns:a16="http://schemas.microsoft.com/office/drawing/2014/main" id="{D2165381-664D-6A7F-F248-4C1A8ED7588D}"/>
              </a:ext>
            </a:extLst>
          </p:cNvPr>
          <p:cNvSpPr>
            <a:spLocks noGrp="1"/>
          </p:cNvSpPr>
          <p:nvPr>
            <p:ph type="sldNum" sz="quarter" idx="12"/>
          </p:nvPr>
        </p:nvSpPr>
        <p:spPr/>
        <p:txBody>
          <a:bodyPr/>
          <a:lstStyle/>
          <a:p>
            <a:fld id="{DFDF98CC-160E-494C-8C3C-8CDC5FA257DE}" type="slidenum">
              <a:rPr lang="en-US" smtClean="0"/>
              <a:t>14</a:t>
            </a:fld>
            <a:endParaRPr lang="en-US" dirty="0"/>
          </a:p>
        </p:txBody>
      </p:sp>
      <p:sp>
        <p:nvSpPr>
          <p:cNvPr id="3" name="TextBox 2">
            <a:extLst>
              <a:ext uri="{FF2B5EF4-FFF2-40B4-BE49-F238E27FC236}">
                <a16:creationId xmlns:a16="http://schemas.microsoft.com/office/drawing/2014/main" id="{839DEFDB-72FE-06C7-4B04-385CBE0D84EB}"/>
              </a:ext>
            </a:extLst>
          </p:cNvPr>
          <p:cNvSpPr txBox="1"/>
          <p:nvPr/>
        </p:nvSpPr>
        <p:spPr>
          <a:xfrm>
            <a:off x="517870" y="2232888"/>
            <a:ext cx="5350667" cy="3026470"/>
          </a:xfrm>
          <a:prstGeom prst="rect">
            <a:avLst/>
          </a:prstGeom>
          <a:noFill/>
        </p:spPr>
        <p:txBody>
          <a:bodyPr wrap="square">
            <a:spAutoFit/>
          </a:bodyPr>
          <a:lstStyle/>
          <a:p>
            <a:pPr>
              <a:spcBef>
                <a:spcPts val="360"/>
              </a:spcBef>
              <a:buClr>
                <a:srgbClr val="A2AAAD"/>
              </a:buClr>
              <a:buSzPts val="1800"/>
            </a:pPr>
            <a:r>
              <a:rPr lang="en-CA" sz="2600" dirty="0">
                <a:latin typeface="Century Gothic" panose="020B0502020202020204" pitchFamily="34" charset="0"/>
              </a:rPr>
              <a:t>Management style:</a:t>
            </a:r>
          </a:p>
          <a:p>
            <a:pPr marL="342900" lvl="0" indent="-342900">
              <a:spcBef>
                <a:spcPts val="360"/>
              </a:spcBef>
              <a:buClr>
                <a:srgbClr val="A2AAAD"/>
              </a:buClr>
              <a:buSzPts val="1800"/>
              <a:buChar char="•"/>
            </a:pPr>
            <a:r>
              <a:rPr lang="en-CA" sz="2600" dirty="0">
                <a:latin typeface="Century Gothic" panose="020B0502020202020204" pitchFamily="34" charset="0"/>
              </a:rPr>
              <a:t>Mutual funds: Typically actively managed (higher cost)</a:t>
            </a:r>
          </a:p>
          <a:p>
            <a:pPr marL="342900" lvl="0" indent="-342900">
              <a:spcBef>
                <a:spcPts val="360"/>
              </a:spcBef>
              <a:buClr>
                <a:srgbClr val="A2AAAD"/>
              </a:buClr>
              <a:buSzPts val="1800"/>
              <a:buChar char="•"/>
            </a:pPr>
            <a:r>
              <a:rPr lang="en-CA" sz="2600" dirty="0">
                <a:latin typeface="Century Gothic" panose="020B0502020202020204" pitchFamily="34" charset="0"/>
              </a:rPr>
              <a:t>ETFs: Typically passive (track performance of an index; lower cost)</a:t>
            </a:r>
          </a:p>
        </p:txBody>
      </p:sp>
      <p:pic>
        <p:nvPicPr>
          <p:cNvPr id="6" name="Google Shape;472;p54">
            <a:extLst>
              <a:ext uri="{FF2B5EF4-FFF2-40B4-BE49-F238E27FC236}">
                <a16:creationId xmlns:a16="http://schemas.microsoft.com/office/drawing/2014/main" id="{0CC0E8BB-BBF7-8A1F-116E-9EC57EDB34E0}"/>
              </a:ext>
            </a:extLst>
          </p:cNvPr>
          <p:cNvPicPr preferRelativeResize="0"/>
          <p:nvPr/>
        </p:nvPicPr>
        <p:blipFill>
          <a:blip r:embed="rId2">
            <a:alphaModFix/>
          </a:blip>
          <a:stretch>
            <a:fillRect/>
          </a:stretch>
        </p:blipFill>
        <p:spPr>
          <a:xfrm>
            <a:off x="6317776" y="2232888"/>
            <a:ext cx="5887872" cy="3091133"/>
          </a:xfrm>
          <a:prstGeom prst="rect">
            <a:avLst/>
          </a:prstGeom>
          <a:noFill/>
          <a:ln>
            <a:noFill/>
          </a:ln>
        </p:spPr>
      </p:pic>
    </p:spTree>
    <p:extLst>
      <p:ext uri="{BB962C8B-B14F-4D97-AF65-F5344CB8AC3E}">
        <p14:creationId xmlns:p14="http://schemas.microsoft.com/office/powerpoint/2010/main" val="78782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A526E-FCB9-B63F-80F9-3B789FA8E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86A13C-2672-34F8-B57C-D79A9F3363A4}"/>
              </a:ext>
            </a:extLst>
          </p:cNvPr>
          <p:cNvSpPr>
            <a:spLocks noGrp="1"/>
          </p:cNvSpPr>
          <p:nvPr>
            <p:ph type="ctrTitle"/>
          </p:nvPr>
        </p:nvSpPr>
        <p:spPr>
          <a:xfrm>
            <a:off x="517870" y="1160463"/>
            <a:ext cx="11150966" cy="668337"/>
          </a:xfrm>
        </p:spPr>
        <p:txBody>
          <a:bodyPr/>
          <a:lstStyle/>
          <a:p>
            <a:r>
              <a:rPr lang="en-CA" dirty="0"/>
              <a:t>Segregated funds</a:t>
            </a:r>
            <a:endParaRPr lang="en-US" dirty="0"/>
          </a:p>
        </p:txBody>
      </p:sp>
      <p:sp>
        <p:nvSpPr>
          <p:cNvPr id="4" name="Slide Number Placeholder 3">
            <a:extLst>
              <a:ext uri="{FF2B5EF4-FFF2-40B4-BE49-F238E27FC236}">
                <a16:creationId xmlns:a16="http://schemas.microsoft.com/office/drawing/2014/main" id="{016C387C-2547-3527-92AD-91A93C07A5D7}"/>
              </a:ext>
            </a:extLst>
          </p:cNvPr>
          <p:cNvSpPr>
            <a:spLocks noGrp="1"/>
          </p:cNvSpPr>
          <p:nvPr>
            <p:ph type="sldNum" sz="quarter" idx="12"/>
          </p:nvPr>
        </p:nvSpPr>
        <p:spPr/>
        <p:txBody>
          <a:bodyPr/>
          <a:lstStyle/>
          <a:p>
            <a:fld id="{DFDF98CC-160E-494C-8C3C-8CDC5FA257DE}" type="slidenum">
              <a:rPr lang="en-US" smtClean="0"/>
              <a:t>15</a:t>
            </a:fld>
            <a:endParaRPr lang="en-US" dirty="0"/>
          </a:p>
        </p:txBody>
      </p:sp>
      <p:sp>
        <p:nvSpPr>
          <p:cNvPr id="3" name="TextBox 2">
            <a:extLst>
              <a:ext uri="{FF2B5EF4-FFF2-40B4-BE49-F238E27FC236}">
                <a16:creationId xmlns:a16="http://schemas.microsoft.com/office/drawing/2014/main" id="{F77895D7-409A-ECAA-C7F0-32064AEB7489}"/>
              </a:ext>
            </a:extLst>
          </p:cNvPr>
          <p:cNvSpPr txBox="1"/>
          <p:nvPr/>
        </p:nvSpPr>
        <p:spPr>
          <a:xfrm>
            <a:off x="517870" y="2232888"/>
            <a:ext cx="6510727" cy="3898503"/>
          </a:xfrm>
          <a:prstGeom prst="rect">
            <a:avLst/>
          </a:prstGeom>
          <a:noFill/>
        </p:spPr>
        <p:txBody>
          <a:bodyPr wrap="square">
            <a:spAutoFit/>
          </a:bodyPr>
          <a:lstStyle/>
          <a:p>
            <a:pPr marL="342900" lvl="0" indent="-342900">
              <a:spcBef>
                <a:spcPts val="360"/>
              </a:spcBef>
              <a:buClr>
                <a:srgbClr val="A2AAAD"/>
              </a:buClr>
              <a:buSzPts val="1800"/>
              <a:buChar char="•"/>
            </a:pPr>
            <a:r>
              <a:rPr lang="en-CA" sz="2600" dirty="0">
                <a:latin typeface="Century Gothic" panose="020B0502020202020204" pitchFamily="34" charset="0"/>
              </a:rPr>
              <a:t>Offered by Canadian insurance companies</a:t>
            </a:r>
          </a:p>
          <a:p>
            <a:pPr marL="342900" lvl="0" indent="-342900">
              <a:spcBef>
                <a:spcPts val="360"/>
              </a:spcBef>
              <a:buClr>
                <a:srgbClr val="A2AAAD"/>
              </a:buClr>
              <a:buSzPts val="1800"/>
              <a:buChar char="•"/>
            </a:pPr>
            <a:r>
              <a:rPr lang="en-CA" sz="2600" dirty="0">
                <a:latin typeface="Century Gothic" panose="020B0502020202020204" pitchFamily="34" charset="0"/>
              </a:rPr>
              <a:t>Mix of insurance + investment</a:t>
            </a:r>
          </a:p>
          <a:p>
            <a:pPr marL="342900" lvl="0" indent="-342900">
              <a:spcBef>
                <a:spcPts val="360"/>
              </a:spcBef>
              <a:buClr>
                <a:srgbClr val="A2AAAD"/>
              </a:buClr>
              <a:buSzPts val="1800"/>
              <a:buChar char="•"/>
            </a:pPr>
            <a:r>
              <a:rPr lang="en-CA" sz="2600" dirty="0">
                <a:latin typeface="Century Gothic" panose="020B0502020202020204" pitchFamily="34" charset="0"/>
              </a:rPr>
              <a:t>Suited for conservative investors or those nearing retirement</a:t>
            </a:r>
          </a:p>
          <a:p>
            <a:pPr marL="342900" lvl="0" indent="-342900">
              <a:spcBef>
                <a:spcPts val="360"/>
              </a:spcBef>
              <a:buClr>
                <a:srgbClr val="A2AAAD"/>
              </a:buClr>
              <a:buSzPts val="1800"/>
              <a:buChar char="•"/>
            </a:pPr>
            <a:r>
              <a:rPr lang="en-CA" sz="2600" dirty="0">
                <a:latin typeface="Century Gothic" panose="020B0502020202020204" pitchFamily="34" charset="0"/>
              </a:rPr>
              <a:t>Comes with a guarantee (75% to 100% of investment protected after ~10 years)</a:t>
            </a:r>
          </a:p>
          <a:p>
            <a:pPr marL="342900" lvl="0" indent="-342900">
              <a:spcBef>
                <a:spcPts val="360"/>
              </a:spcBef>
              <a:buClr>
                <a:srgbClr val="A2AAAD"/>
              </a:buClr>
              <a:buSzPts val="1800"/>
              <a:buChar char="•"/>
            </a:pPr>
            <a:endParaRPr lang="en-CA" sz="2600" dirty="0">
              <a:latin typeface="Century Gothic" panose="020B0502020202020204" pitchFamily="34" charset="0"/>
            </a:endParaRPr>
          </a:p>
        </p:txBody>
      </p:sp>
      <p:sp>
        <p:nvSpPr>
          <p:cNvPr id="5" name="Oval 4">
            <a:extLst>
              <a:ext uri="{FF2B5EF4-FFF2-40B4-BE49-F238E27FC236}">
                <a16:creationId xmlns:a16="http://schemas.microsoft.com/office/drawing/2014/main" id="{20FCE1CB-4326-64B4-20A4-0252F4AAC76C}"/>
              </a:ext>
            </a:extLst>
          </p:cNvPr>
          <p:cNvSpPr/>
          <p:nvPr>
            <p:custDataLst>
              <p:tags r:id="rId1"/>
            </p:custDataLst>
          </p:nvPr>
        </p:nvSpPr>
        <p:spPr>
          <a:xfrm>
            <a:off x="7703566" y="1991844"/>
            <a:ext cx="3564115" cy="3564115"/>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8" name="Picture 7" descr="A white piggy bank with a coin and a dollar sign&#10;&#10;AI-generated content may be incorrect.">
            <a:extLst>
              <a:ext uri="{FF2B5EF4-FFF2-40B4-BE49-F238E27FC236}">
                <a16:creationId xmlns:a16="http://schemas.microsoft.com/office/drawing/2014/main" id="{7D4BD7F7-82DE-04D9-0481-2F0F31560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479" y="2252742"/>
            <a:ext cx="3063037" cy="2857589"/>
          </a:xfrm>
          <a:prstGeom prst="rect">
            <a:avLst/>
          </a:prstGeom>
        </p:spPr>
      </p:pic>
    </p:spTree>
    <p:extLst>
      <p:ext uri="{BB962C8B-B14F-4D97-AF65-F5344CB8AC3E}">
        <p14:creationId xmlns:p14="http://schemas.microsoft.com/office/powerpoint/2010/main" val="3444532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F8267-1B6A-5B82-B7D1-01F65177CA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A2F642-E29A-CBCA-B117-4CFB52ED4EA5}"/>
              </a:ext>
            </a:extLst>
          </p:cNvPr>
          <p:cNvSpPr>
            <a:spLocks noGrp="1"/>
          </p:cNvSpPr>
          <p:nvPr>
            <p:ph type="ctrTitle"/>
          </p:nvPr>
        </p:nvSpPr>
        <p:spPr>
          <a:xfrm>
            <a:off x="517870" y="1160463"/>
            <a:ext cx="11150966" cy="668337"/>
          </a:xfrm>
        </p:spPr>
        <p:txBody>
          <a:bodyPr/>
          <a:lstStyle/>
          <a:p>
            <a:r>
              <a:rPr lang="en-CA" dirty="0"/>
              <a:t>Private indirect investment vehicles: Hedge funds</a:t>
            </a:r>
            <a:endParaRPr lang="en-US" dirty="0"/>
          </a:p>
        </p:txBody>
      </p:sp>
      <p:sp>
        <p:nvSpPr>
          <p:cNvPr id="4" name="Slide Number Placeholder 3">
            <a:extLst>
              <a:ext uri="{FF2B5EF4-FFF2-40B4-BE49-F238E27FC236}">
                <a16:creationId xmlns:a16="http://schemas.microsoft.com/office/drawing/2014/main" id="{7F0E5F18-C57A-824C-2A29-D21297A04B12}"/>
              </a:ext>
            </a:extLst>
          </p:cNvPr>
          <p:cNvSpPr>
            <a:spLocks noGrp="1"/>
          </p:cNvSpPr>
          <p:nvPr>
            <p:ph type="sldNum" sz="quarter" idx="12"/>
          </p:nvPr>
        </p:nvSpPr>
        <p:spPr/>
        <p:txBody>
          <a:bodyPr/>
          <a:lstStyle/>
          <a:p>
            <a:fld id="{DFDF98CC-160E-494C-8C3C-8CDC5FA257DE}" type="slidenum">
              <a:rPr lang="en-US" smtClean="0"/>
              <a:t>16</a:t>
            </a:fld>
            <a:endParaRPr lang="en-US" dirty="0"/>
          </a:p>
        </p:txBody>
      </p:sp>
      <p:sp>
        <p:nvSpPr>
          <p:cNvPr id="3" name="TextBox 2">
            <a:extLst>
              <a:ext uri="{FF2B5EF4-FFF2-40B4-BE49-F238E27FC236}">
                <a16:creationId xmlns:a16="http://schemas.microsoft.com/office/drawing/2014/main" id="{41B34A0B-5E25-9022-9EBF-11283D4B00FB}"/>
              </a:ext>
            </a:extLst>
          </p:cNvPr>
          <p:cNvSpPr txBox="1"/>
          <p:nvPr/>
        </p:nvSpPr>
        <p:spPr>
          <a:xfrm>
            <a:off x="517871" y="2232888"/>
            <a:ext cx="5589899" cy="4247317"/>
          </a:xfrm>
          <a:prstGeom prst="rect">
            <a:avLst/>
          </a:prstGeom>
          <a:noFill/>
        </p:spPr>
        <p:txBody>
          <a:bodyPr wrap="square">
            <a:spAutoFit/>
          </a:bodyPr>
          <a:lstStyle/>
          <a:p>
            <a:pPr marL="342900" lvl="0" indent="-342900">
              <a:spcBef>
                <a:spcPts val="360"/>
              </a:spcBef>
              <a:buClr>
                <a:srgbClr val="A2AAAD"/>
              </a:buClr>
              <a:buSzPts val="1800"/>
              <a:buChar char="•"/>
            </a:pPr>
            <a:r>
              <a:rPr lang="en-CA" sz="2600" dirty="0">
                <a:latin typeface="Century Gothic" panose="020B0502020202020204" pitchFamily="34" charset="0"/>
              </a:rPr>
              <a:t>Hedge funds aim for high returns through advanced strategies (e.g., short selling, leverage)</a:t>
            </a:r>
          </a:p>
          <a:p>
            <a:pPr marL="342900" lvl="0" indent="-342900">
              <a:spcBef>
                <a:spcPts val="360"/>
              </a:spcBef>
              <a:buClr>
                <a:srgbClr val="A2AAAD"/>
              </a:buClr>
              <a:buSzPts val="1800"/>
              <a:buChar char="•"/>
            </a:pPr>
            <a:r>
              <a:rPr lang="en-CA" sz="2600" dirty="0">
                <a:latin typeface="Century Gothic" panose="020B0502020202020204" pitchFamily="34" charset="0"/>
              </a:rPr>
              <a:t>Requirements: Accredited investor status (high income/assets)</a:t>
            </a:r>
          </a:p>
          <a:p>
            <a:pPr marL="342900" lvl="0" indent="-342900">
              <a:spcBef>
                <a:spcPts val="360"/>
              </a:spcBef>
              <a:buClr>
                <a:srgbClr val="A2AAAD"/>
              </a:buClr>
              <a:buSzPts val="1800"/>
              <a:buChar char="•"/>
            </a:pPr>
            <a:r>
              <a:rPr lang="en-CA" sz="2600" dirty="0">
                <a:latin typeface="Century Gothic" panose="020B0502020202020204" pitchFamily="34" charset="0"/>
              </a:rPr>
              <a:t>Less regulated than mutual funds</a:t>
            </a:r>
          </a:p>
          <a:p>
            <a:pPr marL="342900" lvl="0" indent="-342900">
              <a:spcBef>
                <a:spcPts val="360"/>
              </a:spcBef>
              <a:buClr>
                <a:srgbClr val="A2AAAD"/>
              </a:buClr>
              <a:buSzPts val="1800"/>
              <a:buChar char="•"/>
            </a:pPr>
            <a:endParaRPr lang="en-CA" sz="2600" dirty="0">
              <a:latin typeface="Century Gothic" panose="020B0502020202020204" pitchFamily="34" charset="0"/>
            </a:endParaRPr>
          </a:p>
        </p:txBody>
      </p:sp>
      <p:pic>
        <p:nvPicPr>
          <p:cNvPr id="5" name="Google Shape;499;p58">
            <a:extLst>
              <a:ext uri="{FF2B5EF4-FFF2-40B4-BE49-F238E27FC236}">
                <a16:creationId xmlns:a16="http://schemas.microsoft.com/office/drawing/2014/main" id="{A1623C74-26FB-0464-A93F-23AEABEF6062}"/>
              </a:ext>
            </a:extLst>
          </p:cNvPr>
          <p:cNvPicPr preferRelativeResize="0"/>
          <p:nvPr/>
        </p:nvPicPr>
        <p:blipFill>
          <a:blip r:embed="rId2">
            <a:alphaModFix/>
          </a:blip>
          <a:stretch>
            <a:fillRect/>
          </a:stretch>
        </p:blipFill>
        <p:spPr>
          <a:xfrm>
            <a:off x="6602100" y="2232888"/>
            <a:ext cx="5589899" cy="3144330"/>
          </a:xfrm>
          <a:prstGeom prst="rect">
            <a:avLst/>
          </a:prstGeom>
          <a:noFill/>
          <a:ln>
            <a:noFill/>
          </a:ln>
        </p:spPr>
      </p:pic>
    </p:spTree>
    <p:extLst>
      <p:ext uri="{BB962C8B-B14F-4D97-AF65-F5344CB8AC3E}">
        <p14:creationId xmlns:p14="http://schemas.microsoft.com/office/powerpoint/2010/main" val="2181472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31482-04C7-3983-A535-272D4675B6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3F6B52-52C0-19C2-0A43-67729E328632}"/>
              </a:ext>
            </a:extLst>
          </p:cNvPr>
          <p:cNvSpPr>
            <a:spLocks noGrp="1"/>
          </p:cNvSpPr>
          <p:nvPr>
            <p:ph type="ctrTitle"/>
          </p:nvPr>
        </p:nvSpPr>
        <p:spPr>
          <a:xfrm>
            <a:off x="517870" y="1160463"/>
            <a:ext cx="11150966" cy="668337"/>
          </a:xfrm>
        </p:spPr>
        <p:txBody>
          <a:bodyPr/>
          <a:lstStyle/>
          <a:p>
            <a:r>
              <a:rPr lang="en-CA" dirty="0"/>
              <a:t>Choosing an investment vehicle</a:t>
            </a:r>
            <a:endParaRPr lang="en-US" dirty="0"/>
          </a:p>
        </p:txBody>
      </p:sp>
      <p:sp>
        <p:nvSpPr>
          <p:cNvPr id="4" name="Slide Number Placeholder 3">
            <a:extLst>
              <a:ext uri="{FF2B5EF4-FFF2-40B4-BE49-F238E27FC236}">
                <a16:creationId xmlns:a16="http://schemas.microsoft.com/office/drawing/2014/main" id="{C6D364E3-62B1-FF4C-05EB-3B71B2EC1C9D}"/>
              </a:ext>
            </a:extLst>
          </p:cNvPr>
          <p:cNvSpPr>
            <a:spLocks noGrp="1"/>
          </p:cNvSpPr>
          <p:nvPr>
            <p:ph type="sldNum" sz="quarter" idx="12"/>
          </p:nvPr>
        </p:nvSpPr>
        <p:spPr/>
        <p:txBody>
          <a:bodyPr/>
          <a:lstStyle/>
          <a:p>
            <a:fld id="{DFDF98CC-160E-494C-8C3C-8CDC5FA257DE}" type="slidenum">
              <a:rPr lang="en-US" smtClean="0"/>
              <a:t>17</a:t>
            </a:fld>
            <a:endParaRPr lang="en-US" dirty="0"/>
          </a:p>
        </p:txBody>
      </p:sp>
      <p:sp>
        <p:nvSpPr>
          <p:cNvPr id="3" name="TextBox 2">
            <a:extLst>
              <a:ext uri="{FF2B5EF4-FFF2-40B4-BE49-F238E27FC236}">
                <a16:creationId xmlns:a16="http://schemas.microsoft.com/office/drawing/2014/main" id="{80C3184C-D757-E9F8-C2E0-0E5D9021FFD2}"/>
              </a:ext>
            </a:extLst>
          </p:cNvPr>
          <p:cNvSpPr txBox="1"/>
          <p:nvPr/>
        </p:nvSpPr>
        <p:spPr>
          <a:xfrm>
            <a:off x="517870" y="2232888"/>
            <a:ext cx="5978464" cy="2400657"/>
          </a:xfrm>
          <a:prstGeom prst="rect">
            <a:avLst/>
          </a:prstGeom>
          <a:noFill/>
        </p:spPr>
        <p:txBody>
          <a:bodyPr wrap="square">
            <a:spAutoFit/>
          </a:bodyPr>
          <a:lstStyle/>
          <a:p>
            <a:pPr lvl="0">
              <a:spcBef>
                <a:spcPts val="360"/>
              </a:spcBef>
            </a:pPr>
            <a:r>
              <a:rPr lang="en-CA" sz="2800" dirty="0">
                <a:latin typeface="Century Gothic" panose="020B0502020202020204" pitchFamily="34" charset="0"/>
              </a:rPr>
              <a:t>Factors to consider:</a:t>
            </a:r>
          </a:p>
          <a:p>
            <a:pPr marL="342900" lvl="0" indent="-342900">
              <a:spcBef>
                <a:spcPts val="360"/>
              </a:spcBef>
              <a:buSzPct val="100000"/>
              <a:buFont typeface="+mj-lt"/>
              <a:buAutoNum type="arabicPeriod"/>
            </a:pPr>
            <a:r>
              <a:rPr lang="en-CA" sz="2800" dirty="0">
                <a:latin typeface="Century Gothic" panose="020B0502020202020204" pitchFamily="34" charset="0"/>
              </a:rPr>
              <a:t>Goals (short-term vs. long-term)</a:t>
            </a:r>
          </a:p>
          <a:p>
            <a:pPr marL="342900" lvl="0" indent="-342900">
              <a:spcBef>
                <a:spcPts val="360"/>
              </a:spcBef>
              <a:buSzPct val="100000"/>
              <a:buFont typeface="+mj-lt"/>
              <a:buAutoNum type="arabicPeriod"/>
            </a:pPr>
            <a:r>
              <a:rPr lang="en-CA" sz="2800" dirty="0">
                <a:latin typeface="Century Gothic" panose="020B0502020202020204" pitchFamily="34" charset="0"/>
              </a:rPr>
              <a:t>Risk tolerance</a:t>
            </a:r>
          </a:p>
          <a:p>
            <a:pPr marL="342900" lvl="0" indent="-342900">
              <a:spcBef>
                <a:spcPts val="360"/>
              </a:spcBef>
              <a:buSzPct val="100000"/>
              <a:buFont typeface="+mj-lt"/>
              <a:buAutoNum type="arabicPeriod"/>
            </a:pPr>
            <a:r>
              <a:rPr lang="en-CA" sz="2800" dirty="0">
                <a:latin typeface="Century Gothic" panose="020B0502020202020204" pitchFamily="34" charset="0"/>
              </a:rPr>
              <a:t>Diversification across asset classes, geographies, sectors</a:t>
            </a:r>
          </a:p>
        </p:txBody>
      </p:sp>
      <p:pic>
        <p:nvPicPr>
          <p:cNvPr id="5" name="Google Shape;512;p60" title="pexels-mikhail-nilov-6893921.jpg">
            <a:extLst>
              <a:ext uri="{FF2B5EF4-FFF2-40B4-BE49-F238E27FC236}">
                <a16:creationId xmlns:a16="http://schemas.microsoft.com/office/drawing/2014/main" id="{D2A5853F-CFF5-D5EE-7264-A561CE003E73}"/>
              </a:ext>
            </a:extLst>
          </p:cNvPr>
          <p:cNvPicPr preferRelativeResize="0"/>
          <p:nvPr/>
        </p:nvPicPr>
        <p:blipFill>
          <a:blip r:embed="rId2">
            <a:alphaModFix/>
          </a:blip>
          <a:stretch>
            <a:fillRect/>
          </a:stretch>
        </p:blipFill>
        <p:spPr>
          <a:xfrm>
            <a:off x="7069540" y="2000162"/>
            <a:ext cx="5122460" cy="3414127"/>
          </a:xfrm>
          <a:prstGeom prst="rect">
            <a:avLst/>
          </a:prstGeom>
          <a:noFill/>
          <a:ln>
            <a:noFill/>
          </a:ln>
        </p:spPr>
      </p:pic>
    </p:spTree>
    <p:extLst>
      <p:ext uri="{BB962C8B-B14F-4D97-AF65-F5344CB8AC3E}">
        <p14:creationId xmlns:p14="http://schemas.microsoft.com/office/powerpoint/2010/main" val="379935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2D1FA-8BD8-21EC-DF9F-4D56920C1C1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ED2F8C-7CEE-9F6A-8080-771D57F9EE8C}"/>
              </a:ext>
            </a:extLst>
          </p:cNvPr>
          <p:cNvSpPr>
            <a:spLocks noGrp="1"/>
          </p:cNvSpPr>
          <p:nvPr>
            <p:ph type="sldNum" sz="quarter" idx="12"/>
          </p:nvPr>
        </p:nvSpPr>
        <p:spPr/>
        <p:txBody>
          <a:bodyPr/>
          <a:lstStyle/>
          <a:p>
            <a:fld id="{DFDF98CC-160E-494C-8C3C-8CDC5FA257DE}" type="slidenum">
              <a:rPr lang="en-US" smtClean="0"/>
              <a:t>18</a:t>
            </a:fld>
            <a:endParaRPr lang="en-US" dirty="0"/>
          </a:p>
        </p:txBody>
      </p:sp>
      <p:sp>
        <p:nvSpPr>
          <p:cNvPr id="8" name="Title 1">
            <a:extLst>
              <a:ext uri="{FF2B5EF4-FFF2-40B4-BE49-F238E27FC236}">
                <a16:creationId xmlns:a16="http://schemas.microsoft.com/office/drawing/2014/main" id="{7B3CF027-980C-B47E-A738-468B1B71C3AE}"/>
              </a:ext>
            </a:extLst>
          </p:cNvPr>
          <p:cNvSpPr>
            <a:spLocks noGrp="1"/>
          </p:cNvSpPr>
          <p:nvPr>
            <p:ph type="ctrTitle"/>
          </p:nvPr>
        </p:nvSpPr>
        <p:spPr>
          <a:xfrm>
            <a:off x="516903" y="2128712"/>
            <a:ext cx="11158193" cy="502132"/>
          </a:xfrm>
        </p:spPr>
        <p:txBody>
          <a:bodyPr/>
          <a:lstStyle/>
          <a:p>
            <a:pPr>
              <a:spcAft>
                <a:spcPts val="1000"/>
              </a:spcAft>
            </a:pPr>
            <a:r>
              <a:rPr lang="en-CA" sz="5000" dirty="0"/>
              <a:t>Matching game</a:t>
            </a:r>
            <a:endParaRPr lang="en-US" sz="4000" b="0" dirty="0"/>
          </a:p>
        </p:txBody>
      </p:sp>
      <p:sp>
        <p:nvSpPr>
          <p:cNvPr id="3" name="TextBox 2">
            <a:extLst>
              <a:ext uri="{FF2B5EF4-FFF2-40B4-BE49-F238E27FC236}">
                <a16:creationId xmlns:a16="http://schemas.microsoft.com/office/drawing/2014/main" id="{89A7D657-B799-F073-6453-0F12CF5A7E58}"/>
              </a:ext>
            </a:extLst>
          </p:cNvPr>
          <p:cNvSpPr txBox="1"/>
          <p:nvPr/>
        </p:nvSpPr>
        <p:spPr>
          <a:xfrm>
            <a:off x="516903" y="3149825"/>
            <a:ext cx="10035768" cy="2062103"/>
          </a:xfrm>
          <a:prstGeom prst="rect">
            <a:avLst/>
          </a:prstGeom>
          <a:noFill/>
        </p:spPr>
        <p:txBody>
          <a:bodyPr wrap="square">
            <a:spAutoFit/>
          </a:bodyPr>
          <a:lstStyle/>
          <a:p>
            <a:r>
              <a:rPr lang="en-CA" sz="3200" b="0" dirty="0">
                <a:solidFill>
                  <a:srgbClr val="205885"/>
                </a:solidFill>
                <a:latin typeface="Century Gothic" panose="020B0502020202020204" pitchFamily="34" charset="0"/>
              </a:rPr>
              <a:t>You have been each given a card: either a term, a definition, a key feature or an investor profile. Find your matching group of four! The first group to do so correctly, wins!</a:t>
            </a:r>
          </a:p>
        </p:txBody>
      </p:sp>
    </p:spTree>
    <p:extLst>
      <p:ext uri="{BB962C8B-B14F-4D97-AF65-F5344CB8AC3E}">
        <p14:creationId xmlns:p14="http://schemas.microsoft.com/office/powerpoint/2010/main" val="809163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BC797-241F-3B79-B926-758A434481B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1EAF29-0188-B01E-8BC3-3EE82D766DCE}"/>
              </a:ext>
            </a:extLst>
          </p:cNvPr>
          <p:cNvSpPr>
            <a:spLocks noGrp="1"/>
          </p:cNvSpPr>
          <p:nvPr>
            <p:ph type="sldNum" sz="quarter" idx="12"/>
          </p:nvPr>
        </p:nvSpPr>
        <p:spPr/>
        <p:txBody>
          <a:bodyPr/>
          <a:lstStyle/>
          <a:p>
            <a:fld id="{DFDF98CC-160E-494C-8C3C-8CDC5FA257DE}" type="slidenum">
              <a:rPr lang="en-US" smtClean="0"/>
              <a:t>19</a:t>
            </a:fld>
            <a:endParaRPr lang="en-US" dirty="0"/>
          </a:p>
        </p:txBody>
      </p:sp>
      <p:sp>
        <p:nvSpPr>
          <p:cNvPr id="8" name="Title 1">
            <a:extLst>
              <a:ext uri="{FF2B5EF4-FFF2-40B4-BE49-F238E27FC236}">
                <a16:creationId xmlns:a16="http://schemas.microsoft.com/office/drawing/2014/main" id="{4DA0AADF-825E-B07F-3525-13E2F8C24EE9}"/>
              </a:ext>
            </a:extLst>
          </p:cNvPr>
          <p:cNvSpPr>
            <a:spLocks noGrp="1"/>
          </p:cNvSpPr>
          <p:nvPr>
            <p:ph type="ctrTitle"/>
          </p:nvPr>
        </p:nvSpPr>
        <p:spPr>
          <a:xfrm>
            <a:off x="516903" y="2326422"/>
            <a:ext cx="11158193" cy="502132"/>
          </a:xfrm>
        </p:spPr>
        <p:txBody>
          <a:bodyPr/>
          <a:lstStyle/>
          <a:p>
            <a:pPr>
              <a:spcAft>
                <a:spcPts val="1000"/>
              </a:spcAft>
            </a:pPr>
            <a:r>
              <a:rPr lang="en-CA" sz="5000" dirty="0"/>
              <a:t>Gallery share</a:t>
            </a:r>
            <a:endParaRPr lang="en-US" sz="4000" b="0" dirty="0"/>
          </a:p>
        </p:txBody>
      </p:sp>
      <p:sp>
        <p:nvSpPr>
          <p:cNvPr id="3" name="TextBox 2">
            <a:extLst>
              <a:ext uri="{FF2B5EF4-FFF2-40B4-BE49-F238E27FC236}">
                <a16:creationId xmlns:a16="http://schemas.microsoft.com/office/drawing/2014/main" id="{5FF520C9-BD02-330D-E84A-060C715A747E}"/>
              </a:ext>
            </a:extLst>
          </p:cNvPr>
          <p:cNvSpPr txBox="1"/>
          <p:nvPr/>
        </p:nvSpPr>
        <p:spPr>
          <a:xfrm>
            <a:off x="516903" y="3347535"/>
            <a:ext cx="10035768" cy="1077218"/>
          </a:xfrm>
          <a:prstGeom prst="rect">
            <a:avLst/>
          </a:prstGeom>
          <a:noFill/>
        </p:spPr>
        <p:txBody>
          <a:bodyPr wrap="square">
            <a:spAutoFit/>
          </a:bodyPr>
          <a:lstStyle/>
          <a:p>
            <a:r>
              <a:rPr lang="en-CA" sz="3200" b="0" dirty="0">
                <a:solidFill>
                  <a:srgbClr val="205885"/>
                </a:solidFill>
                <a:latin typeface="Century Gothic" panose="020B0502020202020204" pitchFamily="34" charset="0"/>
              </a:rPr>
              <a:t>Each group will present their vehicle, definition, key feature and investor profile in a gallery share!</a:t>
            </a:r>
          </a:p>
        </p:txBody>
      </p:sp>
    </p:spTree>
    <p:extLst>
      <p:ext uri="{BB962C8B-B14F-4D97-AF65-F5344CB8AC3E}">
        <p14:creationId xmlns:p14="http://schemas.microsoft.com/office/powerpoint/2010/main" val="1692027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E34A-38AF-F096-37AD-F34DF98A751D}"/>
              </a:ext>
            </a:extLst>
          </p:cNvPr>
          <p:cNvSpPr>
            <a:spLocks noGrp="1"/>
          </p:cNvSpPr>
          <p:nvPr>
            <p:ph type="ctrTitle"/>
          </p:nvPr>
        </p:nvSpPr>
        <p:spPr>
          <a:xfrm>
            <a:off x="517870" y="1160463"/>
            <a:ext cx="9627027" cy="668337"/>
          </a:xfrm>
        </p:spPr>
        <p:txBody>
          <a:bodyPr/>
          <a:lstStyle/>
          <a:p>
            <a:r>
              <a:rPr lang="en-CA" dirty="0"/>
              <a:t>Minds on!</a:t>
            </a:r>
            <a:endParaRPr lang="en-US" dirty="0"/>
          </a:p>
        </p:txBody>
      </p:sp>
      <p:sp>
        <p:nvSpPr>
          <p:cNvPr id="3" name="Subtitle 2">
            <a:extLst>
              <a:ext uri="{FF2B5EF4-FFF2-40B4-BE49-F238E27FC236}">
                <a16:creationId xmlns:a16="http://schemas.microsoft.com/office/drawing/2014/main" id="{2FAFF6CB-665F-4159-BEA6-714327D76113}"/>
              </a:ext>
            </a:extLst>
          </p:cNvPr>
          <p:cNvSpPr>
            <a:spLocks noGrp="1"/>
          </p:cNvSpPr>
          <p:nvPr>
            <p:ph type="subTitle" idx="1"/>
          </p:nvPr>
        </p:nvSpPr>
        <p:spPr>
          <a:xfrm>
            <a:off x="375371" y="1989436"/>
            <a:ext cx="7817160" cy="4003591"/>
          </a:xfrm>
        </p:spPr>
        <p:txBody>
          <a:bodyPr>
            <a:noAutofit/>
          </a:bodyPr>
          <a:lstStyle/>
          <a:p>
            <a:pPr marL="146050" lvl="0" indent="0">
              <a:spcBef>
                <a:spcPts val="1200"/>
              </a:spcBef>
              <a:buSzPts val="1300"/>
              <a:buNone/>
            </a:pPr>
            <a:r>
              <a:rPr lang="en-CA" sz="2600" dirty="0">
                <a:solidFill>
                  <a:srgbClr val="000000"/>
                </a:solidFill>
              </a:rPr>
              <a:t>Complete your Minds on questionnaire (answer honestly and ignore the points)!</a:t>
            </a:r>
          </a:p>
          <a:p>
            <a:pPr marL="146050" lvl="0" indent="0">
              <a:spcBef>
                <a:spcPts val="1200"/>
              </a:spcBef>
              <a:buSzPts val="1300"/>
              <a:buNone/>
            </a:pPr>
            <a:endParaRPr lang="en-CA" sz="2600" dirty="0">
              <a:solidFill>
                <a:srgbClr val="000000"/>
              </a:solidFill>
            </a:endParaRPr>
          </a:p>
        </p:txBody>
      </p:sp>
      <p:sp>
        <p:nvSpPr>
          <p:cNvPr id="4" name="Slide Number Placeholder 3">
            <a:extLst>
              <a:ext uri="{FF2B5EF4-FFF2-40B4-BE49-F238E27FC236}">
                <a16:creationId xmlns:a16="http://schemas.microsoft.com/office/drawing/2014/main" id="{52A5DADA-BE06-D202-DBAE-ED5B628E5A63}"/>
              </a:ext>
            </a:extLst>
          </p:cNvPr>
          <p:cNvSpPr>
            <a:spLocks noGrp="1"/>
          </p:cNvSpPr>
          <p:nvPr>
            <p:ph type="sldNum" sz="quarter" idx="12"/>
          </p:nvPr>
        </p:nvSpPr>
        <p:spPr/>
        <p:txBody>
          <a:bodyPr/>
          <a:lstStyle/>
          <a:p>
            <a:fld id="{DFDF98CC-160E-494C-8C3C-8CDC5FA257DE}" type="slidenum">
              <a:rPr lang="en-US" smtClean="0"/>
              <a:t>2</a:t>
            </a:fld>
            <a:endParaRPr lang="en-US" dirty="0"/>
          </a:p>
        </p:txBody>
      </p:sp>
    </p:spTree>
    <p:extLst>
      <p:ext uri="{BB962C8B-B14F-4D97-AF65-F5344CB8AC3E}">
        <p14:creationId xmlns:p14="http://schemas.microsoft.com/office/powerpoint/2010/main" val="2958434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ED0F4-A1F0-EB89-661A-7B99950AC83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F832CC-3BDA-0EB6-F0B9-35FC7CD0DA5D}"/>
              </a:ext>
            </a:extLst>
          </p:cNvPr>
          <p:cNvSpPr>
            <a:spLocks noGrp="1"/>
          </p:cNvSpPr>
          <p:nvPr>
            <p:ph type="sldNum" sz="quarter" idx="12"/>
          </p:nvPr>
        </p:nvSpPr>
        <p:spPr/>
        <p:txBody>
          <a:bodyPr/>
          <a:lstStyle/>
          <a:p>
            <a:fld id="{DFDF98CC-160E-494C-8C3C-8CDC5FA257DE}" type="slidenum">
              <a:rPr lang="en-US" smtClean="0"/>
              <a:t>20</a:t>
            </a:fld>
            <a:endParaRPr lang="en-US" dirty="0"/>
          </a:p>
        </p:txBody>
      </p:sp>
      <p:sp>
        <p:nvSpPr>
          <p:cNvPr id="3" name="TextBox 2">
            <a:extLst>
              <a:ext uri="{FF2B5EF4-FFF2-40B4-BE49-F238E27FC236}">
                <a16:creationId xmlns:a16="http://schemas.microsoft.com/office/drawing/2014/main" id="{776E6895-AD73-100A-F44D-9C4ADD945264}"/>
              </a:ext>
            </a:extLst>
          </p:cNvPr>
          <p:cNvSpPr txBox="1"/>
          <p:nvPr/>
        </p:nvSpPr>
        <p:spPr>
          <a:xfrm>
            <a:off x="516903" y="1905506"/>
            <a:ext cx="10035768" cy="3046988"/>
          </a:xfrm>
          <a:prstGeom prst="rect">
            <a:avLst/>
          </a:prstGeom>
          <a:noFill/>
        </p:spPr>
        <p:txBody>
          <a:bodyPr wrap="square">
            <a:spAutoFit/>
          </a:bodyPr>
          <a:lstStyle/>
          <a:p>
            <a:r>
              <a:rPr lang="en-CA" sz="3200" b="0" dirty="0">
                <a:solidFill>
                  <a:srgbClr val="205885"/>
                </a:solidFill>
                <a:latin typeface="Century Gothic" panose="020B0502020202020204" pitchFamily="34" charset="0"/>
              </a:rPr>
              <a:t>Reflect: Now that you understand the types of investment vehicle types, would you still agree with the investor type and investment vehicle that was given to you in the Minds On questionnaire?</a:t>
            </a:r>
          </a:p>
          <a:p>
            <a:endParaRPr lang="en-CA" sz="3200" dirty="0">
              <a:solidFill>
                <a:srgbClr val="205885"/>
              </a:solidFill>
              <a:latin typeface="Century Gothic" panose="020B0502020202020204" pitchFamily="34" charset="0"/>
            </a:endParaRPr>
          </a:p>
          <a:p>
            <a:r>
              <a:rPr lang="en-CA" sz="3200" b="1" dirty="0">
                <a:solidFill>
                  <a:srgbClr val="205885"/>
                </a:solidFill>
                <a:latin typeface="Century Gothic" panose="020B0502020202020204" pitchFamily="34" charset="0"/>
              </a:rPr>
              <a:t>Reflect on your handout!</a:t>
            </a:r>
          </a:p>
        </p:txBody>
      </p:sp>
    </p:spTree>
    <p:extLst>
      <p:ext uri="{BB962C8B-B14F-4D97-AF65-F5344CB8AC3E}">
        <p14:creationId xmlns:p14="http://schemas.microsoft.com/office/powerpoint/2010/main" val="62356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B0F3C-8E97-26E6-D5E4-951F1F207B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9E75F7-B932-3879-DB5A-D9F33B10C7CA}"/>
              </a:ext>
            </a:extLst>
          </p:cNvPr>
          <p:cNvSpPr>
            <a:spLocks noGrp="1"/>
          </p:cNvSpPr>
          <p:nvPr>
            <p:ph type="ctrTitle"/>
          </p:nvPr>
        </p:nvSpPr>
        <p:spPr>
          <a:xfrm>
            <a:off x="517870" y="1160463"/>
            <a:ext cx="9627027" cy="668337"/>
          </a:xfrm>
        </p:spPr>
        <p:txBody>
          <a:bodyPr/>
          <a:lstStyle/>
          <a:p>
            <a:r>
              <a:rPr lang="en-CA" dirty="0"/>
              <a:t>Total up your points!</a:t>
            </a:r>
            <a:endParaRPr lang="en-US" dirty="0"/>
          </a:p>
        </p:txBody>
      </p:sp>
      <p:sp>
        <p:nvSpPr>
          <p:cNvPr id="3" name="Subtitle 2">
            <a:extLst>
              <a:ext uri="{FF2B5EF4-FFF2-40B4-BE49-F238E27FC236}">
                <a16:creationId xmlns:a16="http://schemas.microsoft.com/office/drawing/2014/main" id="{D8EFDC78-89AF-B7C2-9FD1-DB2FBE52B1C2}"/>
              </a:ext>
            </a:extLst>
          </p:cNvPr>
          <p:cNvSpPr>
            <a:spLocks noGrp="1"/>
          </p:cNvSpPr>
          <p:nvPr>
            <p:ph type="subTitle" idx="1"/>
          </p:nvPr>
        </p:nvSpPr>
        <p:spPr>
          <a:xfrm>
            <a:off x="375370" y="1989436"/>
            <a:ext cx="10016661" cy="4003591"/>
          </a:xfrm>
        </p:spPr>
        <p:txBody>
          <a:bodyPr>
            <a:noAutofit/>
          </a:bodyPr>
          <a:lstStyle/>
          <a:p>
            <a:pPr marL="146050" lvl="0" indent="0">
              <a:spcBef>
                <a:spcPts val="1200"/>
              </a:spcBef>
              <a:buSzPts val="1300"/>
              <a:buNone/>
            </a:pPr>
            <a:r>
              <a:rPr lang="en-CA" sz="2600" dirty="0">
                <a:solidFill>
                  <a:srgbClr val="000000"/>
                </a:solidFill>
              </a:rPr>
              <a:t>Determine what your investor type and vehicle may be based on the total number of points from the quiz!</a:t>
            </a:r>
          </a:p>
          <a:p>
            <a:pPr marL="146050" lvl="0" indent="0">
              <a:spcBef>
                <a:spcPts val="1200"/>
              </a:spcBef>
              <a:buSzPts val="1300"/>
              <a:buNone/>
            </a:pPr>
            <a:endParaRPr lang="en-CA" sz="2600" dirty="0">
              <a:solidFill>
                <a:srgbClr val="000000"/>
              </a:solidFill>
            </a:endParaRPr>
          </a:p>
          <a:p>
            <a:pPr marL="146050" lvl="0" indent="0">
              <a:spcBef>
                <a:spcPts val="1200"/>
              </a:spcBef>
              <a:buSzPts val="1300"/>
              <a:buNone/>
            </a:pPr>
            <a:endParaRPr lang="en-CA" sz="2600" dirty="0">
              <a:solidFill>
                <a:srgbClr val="000000"/>
              </a:solidFill>
            </a:endParaRPr>
          </a:p>
        </p:txBody>
      </p:sp>
      <p:sp>
        <p:nvSpPr>
          <p:cNvPr id="4" name="Slide Number Placeholder 3">
            <a:extLst>
              <a:ext uri="{FF2B5EF4-FFF2-40B4-BE49-F238E27FC236}">
                <a16:creationId xmlns:a16="http://schemas.microsoft.com/office/drawing/2014/main" id="{3F39A165-EA9C-C540-45CC-9D3512614F18}"/>
              </a:ext>
            </a:extLst>
          </p:cNvPr>
          <p:cNvSpPr>
            <a:spLocks noGrp="1"/>
          </p:cNvSpPr>
          <p:nvPr>
            <p:ph type="sldNum" sz="quarter" idx="12"/>
          </p:nvPr>
        </p:nvSpPr>
        <p:spPr/>
        <p:txBody>
          <a:bodyPr/>
          <a:lstStyle/>
          <a:p>
            <a:fld id="{DFDF98CC-160E-494C-8C3C-8CDC5FA257DE}" type="slidenum">
              <a:rPr lang="en-US" smtClean="0"/>
              <a:t>3</a:t>
            </a:fld>
            <a:endParaRPr lang="en-US" dirty="0"/>
          </a:p>
        </p:txBody>
      </p:sp>
    </p:spTree>
    <p:extLst>
      <p:ext uri="{BB962C8B-B14F-4D97-AF65-F5344CB8AC3E}">
        <p14:creationId xmlns:p14="http://schemas.microsoft.com/office/powerpoint/2010/main" val="148006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9EBC07-E89A-480E-0B63-1C54B7A5080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F1ADBB-F79D-BADA-AC9D-C2A8B61D783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62CE6CB1-45A9-C8FE-81D0-492E8B4ED968}"/>
              </a:ext>
            </a:extLst>
          </p:cNvPr>
          <p:cNvSpPr>
            <a:spLocks noGrp="1"/>
          </p:cNvSpPr>
          <p:nvPr>
            <p:ph type="sldNum" sz="quarter" idx="12"/>
          </p:nvPr>
        </p:nvSpPr>
        <p:spPr/>
        <p:txBody>
          <a:bodyPr/>
          <a:lstStyle/>
          <a:p>
            <a:fld id="{DFDF98CC-160E-494C-8C3C-8CDC5FA257DE}" type="slidenum">
              <a:rPr lang="en-US" smtClean="0"/>
              <a:t>4</a:t>
            </a:fld>
            <a:endParaRPr lang="en-US" dirty="0"/>
          </a:p>
        </p:txBody>
      </p:sp>
      <p:pic>
        <p:nvPicPr>
          <p:cNvPr id="5" name="Online Media 4" descr="Intro to #InvestmentVehicles - 3 Tips for beginners!">
            <a:hlinkClick r:id="" action="ppaction://media"/>
            <a:extLst>
              <a:ext uri="{FF2B5EF4-FFF2-40B4-BE49-F238E27FC236}">
                <a16:creationId xmlns:a16="http://schemas.microsoft.com/office/drawing/2014/main" id="{6C6C6F6F-B12F-C268-E547-A32F57B31D72}"/>
              </a:ext>
            </a:extLst>
          </p:cNvPr>
          <p:cNvPicPr>
            <a:picLocks noRot="1" noChangeAspect="1"/>
          </p:cNvPicPr>
          <p:nvPr>
            <a:videoFile r:link="rId1"/>
          </p:nvPr>
        </p:nvPicPr>
        <p:blipFill>
          <a:blip r:embed="rId3"/>
          <a:stretch>
            <a:fillRect/>
          </a:stretch>
        </p:blipFill>
        <p:spPr>
          <a:xfrm>
            <a:off x="3290483" y="2420027"/>
            <a:ext cx="5611034" cy="3170234"/>
          </a:xfrm>
          <a:prstGeom prst="rect">
            <a:avLst/>
          </a:prstGeom>
        </p:spPr>
      </p:pic>
      <p:sp>
        <p:nvSpPr>
          <p:cNvPr id="8" name="Title 7">
            <a:extLst>
              <a:ext uri="{FF2B5EF4-FFF2-40B4-BE49-F238E27FC236}">
                <a16:creationId xmlns:a16="http://schemas.microsoft.com/office/drawing/2014/main" id="{80D6A506-71AF-30D4-0DA6-5CB181C5C476}"/>
              </a:ext>
            </a:extLst>
          </p:cNvPr>
          <p:cNvSpPr>
            <a:spLocks noGrp="1"/>
          </p:cNvSpPr>
          <p:nvPr>
            <p:ph type="ctrTitle"/>
          </p:nvPr>
        </p:nvSpPr>
        <p:spPr>
          <a:xfrm>
            <a:off x="517870" y="1112963"/>
            <a:ext cx="11158193" cy="668337"/>
          </a:xfrm>
        </p:spPr>
        <p:txBody>
          <a:bodyPr/>
          <a:lstStyle/>
          <a:p>
            <a:r>
              <a:rPr lang="en-CA" sz="2000" dirty="0">
                <a:ea typeface="Arial"/>
                <a:cs typeface="Calibri" panose="020F0502020204030204" pitchFamily="34" charset="0"/>
                <a:sym typeface="Arial"/>
              </a:rPr>
              <a:t>Now that you know your investor type, pay attention during today’s video to see which investment vehicles match your profile. Watch the video and take notes in your handout! </a:t>
            </a:r>
            <a:endParaRPr lang="en-US" sz="2000" dirty="0"/>
          </a:p>
        </p:txBody>
      </p:sp>
    </p:spTree>
    <p:extLst>
      <p:ext uri="{BB962C8B-B14F-4D97-AF65-F5344CB8AC3E}">
        <p14:creationId xmlns:p14="http://schemas.microsoft.com/office/powerpoint/2010/main" val="408842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37AD5-47A7-1822-B06B-B08B23FAFB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580995-FD11-8F54-6F5A-F43A577A8BC8}"/>
              </a:ext>
            </a:extLst>
          </p:cNvPr>
          <p:cNvSpPr>
            <a:spLocks noGrp="1"/>
          </p:cNvSpPr>
          <p:nvPr>
            <p:ph type="ctrTitle"/>
          </p:nvPr>
        </p:nvSpPr>
        <p:spPr>
          <a:xfrm>
            <a:off x="517870" y="1160463"/>
            <a:ext cx="9627027" cy="668337"/>
          </a:xfrm>
        </p:spPr>
        <p:txBody>
          <a:bodyPr/>
          <a:lstStyle/>
          <a:p>
            <a:r>
              <a:rPr lang="en-CA" dirty="0"/>
              <a:t>What is an investment vehicle?</a:t>
            </a:r>
            <a:endParaRPr lang="en-US" dirty="0"/>
          </a:p>
        </p:txBody>
      </p:sp>
      <p:sp>
        <p:nvSpPr>
          <p:cNvPr id="4" name="Slide Number Placeholder 3">
            <a:extLst>
              <a:ext uri="{FF2B5EF4-FFF2-40B4-BE49-F238E27FC236}">
                <a16:creationId xmlns:a16="http://schemas.microsoft.com/office/drawing/2014/main" id="{E240D29D-058A-D1C7-A9BF-C1AE89C70B9C}"/>
              </a:ext>
            </a:extLst>
          </p:cNvPr>
          <p:cNvSpPr>
            <a:spLocks noGrp="1"/>
          </p:cNvSpPr>
          <p:nvPr>
            <p:ph type="sldNum" sz="quarter" idx="12"/>
          </p:nvPr>
        </p:nvSpPr>
        <p:spPr/>
        <p:txBody>
          <a:bodyPr/>
          <a:lstStyle/>
          <a:p>
            <a:fld id="{DFDF98CC-160E-494C-8C3C-8CDC5FA257DE}" type="slidenum">
              <a:rPr lang="en-US" smtClean="0"/>
              <a:t>5</a:t>
            </a:fld>
            <a:endParaRPr lang="en-US" dirty="0"/>
          </a:p>
        </p:txBody>
      </p:sp>
      <p:sp>
        <p:nvSpPr>
          <p:cNvPr id="7" name="TextBox 6">
            <a:extLst>
              <a:ext uri="{FF2B5EF4-FFF2-40B4-BE49-F238E27FC236}">
                <a16:creationId xmlns:a16="http://schemas.microsoft.com/office/drawing/2014/main" id="{6DA5FF33-1C6E-5452-B8F4-F71A354A0603}"/>
              </a:ext>
            </a:extLst>
          </p:cNvPr>
          <p:cNvSpPr txBox="1"/>
          <p:nvPr/>
        </p:nvSpPr>
        <p:spPr>
          <a:xfrm>
            <a:off x="517871" y="2232888"/>
            <a:ext cx="5821146" cy="1744067"/>
          </a:xfrm>
          <a:prstGeom prst="rect">
            <a:avLst/>
          </a:prstGeom>
          <a:noFill/>
        </p:spPr>
        <p:txBody>
          <a:bodyPr wrap="square">
            <a:spAutoFit/>
          </a:bodyPr>
          <a:lstStyle/>
          <a:p>
            <a:pPr marL="342900" lvl="0" indent="-342900" algn="l" rtl="0">
              <a:spcBef>
                <a:spcPts val="360"/>
              </a:spcBef>
              <a:spcAft>
                <a:spcPts val="0"/>
              </a:spcAft>
              <a:buClr>
                <a:srgbClr val="A2AAAD"/>
              </a:buClr>
              <a:buSzPts val="1800"/>
              <a:buChar char="•"/>
            </a:pPr>
            <a:r>
              <a:rPr lang="en-CA" sz="2600" dirty="0">
                <a:latin typeface="Century Gothic" panose="020B0502020202020204" pitchFamily="34" charset="0"/>
              </a:rPr>
              <a:t>A product that helps individuals grow their money</a:t>
            </a:r>
          </a:p>
          <a:p>
            <a:pPr marL="342900" lvl="0" indent="-342900" algn="l" rtl="0">
              <a:spcBef>
                <a:spcPts val="360"/>
              </a:spcBef>
              <a:spcAft>
                <a:spcPts val="0"/>
              </a:spcAft>
              <a:buClr>
                <a:srgbClr val="A2AAAD"/>
              </a:buClr>
              <a:buSzPts val="1800"/>
              <a:buChar char="•"/>
            </a:pPr>
            <a:r>
              <a:rPr lang="en-CA" sz="2600" dirty="0">
                <a:latin typeface="Century Gothic" panose="020B0502020202020204" pitchFamily="34" charset="0"/>
              </a:rPr>
              <a:t>Two main categories: Direct and indirect investment vehicles</a:t>
            </a:r>
          </a:p>
        </p:txBody>
      </p:sp>
      <p:pic>
        <p:nvPicPr>
          <p:cNvPr id="5" name="Google Shape;110;p17">
            <a:extLst>
              <a:ext uri="{FF2B5EF4-FFF2-40B4-BE49-F238E27FC236}">
                <a16:creationId xmlns:a16="http://schemas.microsoft.com/office/drawing/2014/main" id="{417522FC-D198-B557-005E-A82563F24443}"/>
              </a:ext>
            </a:extLst>
          </p:cNvPr>
          <p:cNvPicPr preferRelativeResize="0"/>
          <p:nvPr/>
        </p:nvPicPr>
        <p:blipFill>
          <a:blip r:embed="rId2">
            <a:alphaModFix/>
          </a:blip>
          <a:stretch>
            <a:fillRect/>
          </a:stretch>
        </p:blipFill>
        <p:spPr>
          <a:xfrm>
            <a:off x="6944497" y="2132152"/>
            <a:ext cx="5247503" cy="3500085"/>
          </a:xfrm>
          <a:prstGeom prst="rect">
            <a:avLst/>
          </a:prstGeom>
          <a:noFill/>
          <a:ln>
            <a:noFill/>
          </a:ln>
        </p:spPr>
      </p:pic>
    </p:spTree>
    <p:extLst>
      <p:ext uri="{BB962C8B-B14F-4D97-AF65-F5344CB8AC3E}">
        <p14:creationId xmlns:p14="http://schemas.microsoft.com/office/powerpoint/2010/main" val="74811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B93F9-4C04-6988-5D17-96A72767F1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EE90E-1612-F723-0720-70CC2D8DE73D}"/>
              </a:ext>
            </a:extLst>
          </p:cNvPr>
          <p:cNvSpPr>
            <a:spLocks noGrp="1"/>
          </p:cNvSpPr>
          <p:nvPr>
            <p:ph type="ctrTitle"/>
          </p:nvPr>
        </p:nvSpPr>
        <p:spPr>
          <a:xfrm>
            <a:off x="517870" y="1160463"/>
            <a:ext cx="9627027" cy="668337"/>
          </a:xfrm>
        </p:spPr>
        <p:txBody>
          <a:bodyPr/>
          <a:lstStyle/>
          <a:p>
            <a:r>
              <a:rPr lang="en-CA" dirty="0"/>
              <a:t>Direct investment vehicles</a:t>
            </a:r>
            <a:endParaRPr lang="en-US" dirty="0"/>
          </a:p>
        </p:txBody>
      </p:sp>
      <p:sp>
        <p:nvSpPr>
          <p:cNvPr id="4" name="Slide Number Placeholder 3">
            <a:extLst>
              <a:ext uri="{FF2B5EF4-FFF2-40B4-BE49-F238E27FC236}">
                <a16:creationId xmlns:a16="http://schemas.microsoft.com/office/drawing/2014/main" id="{7F94F5B1-EE8F-5151-4689-27E381447D14}"/>
              </a:ext>
            </a:extLst>
          </p:cNvPr>
          <p:cNvSpPr>
            <a:spLocks noGrp="1"/>
          </p:cNvSpPr>
          <p:nvPr>
            <p:ph type="sldNum" sz="quarter" idx="12"/>
          </p:nvPr>
        </p:nvSpPr>
        <p:spPr/>
        <p:txBody>
          <a:bodyPr/>
          <a:lstStyle/>
          <a:p>
            <a:fld id="{DFDF98CC-160E-494C-8C3C-8CDC5FA257DE}" type="slidenum">
              <a:rPr lang="en-US" smtClean="0"/>
              <a:t>6</a:t>
            </a:fld>
            <a:endParaRPr lang="en-US" dirty="0"/>
          </a:p>
        </p:txBody>
      </p:sp>
      <p:sp>
        <p:nvSpPr>
          <p:cNvPr id="7" name="TextBox 6">
            <a:extLst>
              <a:ext uri="{FF2B5EF4-FFF2-40B4-BE49-F238E27FC236}">
                <a16:creationId xmlns:a16="http://schemas.microsoft.com/office/drawing/2014/main" id="{C52D914F-0545-E4EE-778D-643A63A7357D}"/>
              </a:ext>
            </a:extLst>
          </p:cNvPr>
          <p:cNvSpPr txBox="1"/>
          <p:nvPr/>
        </p:nvSpPr>
        <p:spPr>
          <a:xfrm>
            <a:off x="517871" y="2232888"/>
            <a:ext cx="5821146" cy="3447098"/>
          </a:xfrm>
          <a:prstGeom prst="rect">
            <a:avLst/>
          </a:prstGeom>
          <a:noFill/>
        </p:spPr>
        <p:txBody>
          <a:bodyPr wrap="square">
            <a:spAutoFit/>
          </a:bodyPr>
          <a:lstStyle/>
          <a:p>
            <a:pPr marL="342900" lvl="0" indent="-342900" algn="l" rtl="0">
              <a:spcBef>
                <a:spcPts val="360"/>
              </a:spcBef>
              <a:spcAft>
                <a:spcPts val="0"/>
              </a:spcAft>
              <a:buClr>
                <a:srgbClr val="A2AAAD"/>
              </a:buClr>
              <a:buSzPts val="1800"/>
              <a:buChar char="•"/>
            </a:pPr>
            <a:r>
              <a:rPr lang="en-CA" sz="2600" dirty="0">
                <a:latin typeface="Century Gothic" panose="020B0502020202020204" pitchFamily="34" charset="0"/>
              </a:rPr>
              <a:t>Involves directly owning assets (e.g., stocks, bonds, real estate)</a:t>
            </a:r>
          </a:p>
          <a:p>
            <a:pPr marL="342900" lvl="0" indent="-342900" algn="l" rtl="0">
              <a:spcBef>
                <a:spcPts val="360"/>
              </a:spcBef>
              <a:spcAft>
                <a:spcPts val="0"/>
              </a:spcAft>
              <a:buClr>
                <a:srgbClr val="A2AAAD"/>
              </a:buClr>
              <a:buSzPts val="1800"/>
              <a:buChar char="•"/>
            </a:pPr>
            <a:r>
              <a:rPr lang="en-CA" sz="2600" dirty="0">
                <a:latin typeface="Century Gothic" panose="020B0502020202020204" pitchFamily="34" charset="0"/>
              </a:rPr>
              <a:t>Offered by public and private companies</a:t>
            </a:r>
          </a:p>
          <a:p>
            <a:pPr marL="342900" lvl="0" indent="-342900" algn="l" rtl="0">
              <a:spcBef>
                <a:spcPts val="360"/>
              </a:spcBef>
              <a:spcAft>
                <a:spcPts val="0"/>
              </a:spcAft>
              <a:buClr>
                <a:srgbClr val="A2AAAD"/>
              </a:buClr>
              <a:buSzPts val="1800"/>
              <a:buChar char="•"/>
            </a:pPr>
            <a:r>
              <a:rPr lang="en-CA" sz="2600" dirty="0">
                <a:latin typeface="Century Gothic" panose="020B0502020202020204" pitchFamily="34" charset="0"/>
              </a:rPr>
              <a:t>Private securities require high investment amounts, for wealthy/institutional investors</a:t>
            </a:r>
          </a:p>
          <a:p>
            <a:pPr marL="342900" lvl="0" indent="-342900" algn="l" rtl="0">
              <a:spcBef>
                <a:spcPts val="360"/>
              </a:spcBef>
              <a:spcAft>
                <a:spcPts val="0"/>
              </a:spcAft>
              <a:buClr>
                <a:srgbClr val="A2AAAD"/>
              </a:buClr>
              <a:buSzPts val="1800"/>
              <a:buChar char="•"/>
            </a:pPr>
            <a:endParaRPr lang="en-CA" sz="2600" dirty="0">
              <a:latin typeface="Century Gothic" panose="020B0502020202020204" pitchFamily="34" charset="0"/>
            </a:endParaRPr>
          </a:p>
        </p:txBody>
      </p:sp>
      <p:pic>
        <p:nvPicPr>
          <p:cNvPr id="3" name="Google Shape;117;p18" title="pexels-rdne-8293700.jpg">
            <a:extLst>
              <a:ext uri="{FF2B5EF4-FFF2-40B4-BE49-F238E27FC236}">
                <a16:creationId xmlns:a16="http://schemas.microsoft.com/office/drawing/2014/main" id="{D595BDFD-9D20-432A-DF36-7D4A7DEE588B}"/>
              </a:ext>
            </a:extLst>
          </p:cNvPr>
          <p:cNvPicPr preferRelativeResize="0"/>
          <p:nvPr/>
        </p:nvPicPr>
        <p:blipFill>
          <a:blip r:embed="rId2">
            <a:alphaModFix/>
          </a:blip>
          <a:stretch>
            <a:fillRect/>
          </a:stretch>
        </p:blipFill>
        <p:spPr>
          <a:xfrm>
            <a:off x="6709719" y="2134306"/>
            <a:ext cx="5482281" cy="3653961"/>
          </a:xfrm>
          <a:prstGeom prst="rect">
            <a:avLst/>
          </a:prstGeom>
          <a:noFill/>
          <a:ln>
            <a:noFill/>
          </a:ln>
        </p:spPr>
      </p:pic>
    </p:spTree>
    <p:extLst>
      <p:ext uri="{BB962C8B-B14F-4D97-AF65-F5344CB8AC3E}">
        <p14:creationId xmlns:p14="http://schemas.microsoft.com/office/powerpoint/2010/main" val="338285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46D25-FB30-8175-F2ED-77372D7DDF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C44C8-05C1-6762-8EF6-2413436EC4AE}"/>
              </a:ext>
            </a:extLst>
          </p:cNvPr>
          <p:cNvSpPr>
            <a:spLocks noGrp="1"/>
          </p:cNvSpPr>
          <p:nvPr>
            <p:ph type="ctrTitle"/>
          </p:nvPr>
        </p:nvSpPr>
        <p:spPr>
          <a:xfrm>
            <a:off x="517870" y="1160463"/>
            <a:ext cx="9627027" cy="668337"/>
          </a:xfrm>
        </p:spPr>
        <p:txBody>
          <a:bodyPr/>
          <a:lstStyle/>
          <a:p>
            <a:r>
              <a:rPr lang="en-CA" dirty="0"/>
              <a:t>Stocks as a direct investment</a:t>
            </a:r>
            <a:endParaRPr lang="en-US" dirty="0"/>
          </a:p>
        </p:txBody>
      </p:sp>
      <p:sp>
        <p:nvSpPr>
          <p:cNvPr id="4" name="Slide Number Placeholder 3">
            <a:extLst>
              <a:ext uri="{FF2B5EF4-FFF2-40B4-BE49-F238E27FC236}">
                <a16:creationId xmlns:a16="http://schemas.microsoft.com/office/drawing/2014/main" id="{65A469D7-F378-7636-5FDC-56E6C646EACE}"/>
              </a:ext>
            </a:extLst>
          </p:cNvPr>
          <p:cNvSpPr>
            <a:spLocks noGrp="1"/>
          </p:cNvSpPr>
          <p:nvPr>
            <p:ph type="sldNum" sz="quarter" idx="12"/>
          </p:nvPr>
        </p:nvSpPr>
        <p:spPr/>
        <p:txBody>
          <a:bodyPr/>
          <a:lstStyle/>
          <a:p>
            <a:fld id="{DFDF98CC-160E-494C-8C3C-8CDC5FA257DE}" type="slidenum">
              <a:rPr lang="en-US" smtClean="0"/>
              <a:t>7</a:t>
            </a:fld>
            <a:endParaRPr lang="en-US" dirty="0"/>
          </a:p>
        </p:txBody>
      </p:sp>
      <p:sp>
        <p:nvSpPr>
          <p:cNvPr id="7" name="TextBox 6">
            <a:extLst>
              <a:ext uri="{FF2B5EF4-FFF2-40B4-BE49-F238E27FC236}">
                <a16:creationId xmlns:a16="http://schemas.microsoft.com/office/drawing/2014/main" id="{80E391ED-CBC3-9137-8698-FC5A3606B671}"/>
              </a:ext>
            </a:extLst>
          </p:cNvPr>
          <p:cNvSpPr txBox="1"/>
          <p:nvPr/>
        </p:nvSpPr>
        <p:spPr>
          <a:xfrm>
            <a:off x="517871" y="2232888"/>
            <a:ext cx="5994140" cy="3498394"/>
          </a:xfrm>
          <a:prstGeom prst="rect">
            <a:avLst/>
          </a:prstGeom>
          <a:noFill/>
        </p:spPr>
        <p:txBody>
          <a:bodyPr wrap="square">
            <a:spAutoFit/>
          </a:bodyPr>
          <a:lstStyle/>
          <a:p>
            <a:pPr marL="342900" lvl="0" indent="-342900" algn="l" rtl="0">
              <a:spcBef>
                <a:spcPts val="360"/>
              </a:spcBef>
              <a:spcAft>
                <a:spcPts val="0"/>
              </a:spcAft>
              <a:buClr>
                <a:srgbClr val="A2AAAD"/>
              </a:buClr>
              <a:buSzPts val="1800"/>
              <a:buChar char="•"/>
            </a:pPr>
            <a:r>
              <a:rPr lang="en-CA" sz="2600" dirty="0">
                <a:latin typeface="Century Gothic" panose="020B0502020202020204" pitchFamily="34" charset="0"/>
              </a:rPr>
              <a:t>Public securities: More affordable, such as stocks </a:t>
            </a:r>
          </a:p>
          <a:p>
            <a:pPr marL="342900" lvl="0" indent="-342900" algn="l" rtl="0">
              <a:spcBef>
                <a:spcPts val="360"/>
              </a:spcBef>
              <a:spcAft>
                <a:spcPts val="0"/>
              </a:spcAft>
              <a:buClr>
                <a:srgbClr val="A2AAAD"/>
              </a:buClr>
              <a:buSzPts val="1800"/>
              <a:buChar char="•"/>
            </a:pPr>
            <a:r>
              <a:rPr lang="en-CA" sz="2600" dirty="0">
                <a:latin typeface="Century Gothic" panose="020B0502020202020204" pitchFamily="34" charset="0"/>
              </a:rPr>
              <a:t>Stocks = Share of ownership in a company</a:t>
            </a:r>
          </a:p>
          <a:p>
            <a:pPr marL="342900" lvl="0" indent="-342900" algn="l" rtl="0">
              <a:spcBef>
                <a:spcPts val="360"/>
              </a:spcBef>
              <a:spcAft>
                <a:spcPts val="0"/>
              </a:spcAft>
              <a:buClr>
                <a:srgbClr val="A2AAAD"/>
              </a:buClr>
              <a:buSzPts val="1800"/>
              <a:buChar char="•"/>
            </a:pPr>
            <a:r>
              <a:rPr lang="en-CA" sz="2600" dirty="0">
                <a:latin typeface="Century Gothic" panose="020B0502020202020204" pitchFamily="34" charset="0"/>
              </a:rPr>
              <a:t>Potential for capital growth and dividends</a:t>
            </a:r>
          </a:p>
          <a:p>
            <a:pPr marL="342900" lvl="0" indent="-342900" algn="l" rtl="0">
              <a:spcBef>
                <a:spcPts val="360"/>
              </a:spcBef>
              <a:spcAft>
                <a:spcPts val="0"/>
              </a:spcAft>
              <a:buClr>
                <a:srgbClr val="A2AAAD"/>
              </a:buClr>
              <a:buSzPts val="1800"/>
              <a:buChar char="•"/>
            </a:pPr>
            <a:endParaRPr lang="en-CA" sz="2600" dirty="0">
              <a:latin typeface="Century Gothic" panose="020B0502020202020204" pitchFamily="34" charset="0"/>
            </a:endParaRPr>
          </a:p>
          <a:p>
            <a:pPr marL="342900" lvl="0" indent="-342900" algn="l" rtl="0">
              <a:spcBef>
                <a:spcPts val="360"/>
              </a:spcBef>
              <a:spcAft>
                <a:spcPts val="0"/>
              </a:spcAft>
              <a:buClr>
                <a:srgbClr val="A2AAAD"/>
              </a:buClr>
              <a:buSzPts val="1800"/>
              <a:buChar char="•"/>
            </a:pPr>
            <a:endParaRPr lang="en-CA" sz="2600" dirty="0">
              <a:latin typeface="Century Gothic" panose="020B0502020202020204" pitchFamily="34" charset="0"/>
            </a:endParaRPr>
          </a:p>
        </p:txBody>
      </p:sp>
      <p:pic>
        <p:nvPicPr>
          <p:cNvPr id="5" name="Google Shape;124;p19">
            <a:extLst>
              <a:ext uri="{FF2B5EF4-FFF2-40B4-BE49-F238E27FC236}">
                <a16:creationId xmlns:a16="http://schemas.microsoft.com/office/drawing/2014/main" id="{4E0CCF2B-781F-0CFF-1D8A-A7AAEBD0CE6D}"/>
              </a:ext>
            </a:extLst>
          </p:cNvPr>
          <p:cNvPicPr preferRelativeResize="0"/>
          <p:nvPr/>
        </p:nvPicPr>
        <p:blipFill>
          <a:blip r:embed="rId2">
            <a:alphaModFix/>
          </a:blip>
          <a:stretch>
            <a:fillRect/>
          </a:stretch>
        </p:blipFill>
        <p:spPr>
          <a:xfrm>
            <a:off x="7105135" y="2027237"/>
            <a:ext cx="5086865" cy="3815149"/>
          </a:xfrm>
          <a:prstGeom prst="rect">
            <a:avLst/>
          </a:prstGeom>
          <a:noFill/>
          <a:ln>
            <a:noFill/>
          </a:ln>
        </p:spPr>
      </p:pic>
    </p:spTree>
    <p:extLst>
      <p:ext uri="{BB962C8B-B14F-4D97-AF65-F5344CB8AC3E}">
        <p14:creationId xmlns:p14="http://schemas.microsoft.com/office/powerpoint/2010/main" val="10868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A6277-1685-2A33-494B-DA064D041E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C823DF-75F8-9D6D-9EC0-F89420557D0F}"/>
              </a:ext>
            </a:extLst>
          </p:cNvPr>
          <p:cNvSpPr>
            <a:spLocks noGrp="1"/>
          </p:cNvSpPr>
          <p:nvPr>
            <p:ph type="ctrTitle"/>
          </p:nvPr>
        </p:nvSpPr>
        <p:spPr>
          <a:xfrm>
            <a:off x="517870" y="1160463"/>
            <a:ext cx="9627027" cy="668337"/>
          </a:xfrm>
        </p:spPr>
        <p:txBody>
          <a:bodyPr/>
          <a:lstStyle/>
          <a:p>
            <a:r>
              <a:rPr lang="en-CA" dirty="0"/>
              <a:t>Bonds as a direct investment</a:t>
            </a:r>
            <a:endParaRPr lang="en-US" dirty="0"/>
          </a:p>
        </p:txBody>
      </p:sp>
      <p:sp>
        <p:nvSpPr>
          <p:cNvPr id="4" name="Slide Number Placeholder 3">
            <a:extLst>
              <a:ext uri="{FF2B5EF4-FFF2-40B4-BE49-F238E27FC236}">
                <a16:creationId xmlns:a16="http://schemas.microsoft.com/office/drawing/2014/main" id="{D4859591-1EA4-C32C-624D-7F56DD666E8E}"/>
              </a:ext>
            </a:extLst>
          </p:cNvPr>
          <p:cNvSpPr>
            <a:spLocks noGrp="1"/>
          </p:cNvSpPr>
          <p:nvPr>
            <p:ph type="sldNum" sz="quarter" idx="12"/>
          </p:nvPr>
        </p:nvSpPr>
        <p:spPr/>
        <p:txBody>
          <a:bodyPr/>
          <a:lstStyle/>
          <a:p>
            <a:fld id="{DFDF98CC-160E-494C-8C3C-8CDC5FA257DE}" type="slidenum">
              <a:rPr lang="en-US" smtClean="0"/>
              <a:t>8</a:t>
            </a:fld>
            <a:endParaRPr lang="en-US" dirty="0"/>
          </a:p>
        </p:txBody>
      </p:sp>
      <p:sp>
        <p:nvSpPr>
          <p:cNvPr id="7" name="TextBox 6">
            <a:extLst>
              <a:ext uri="{FF2B5EF4-FFF2-40B4-BE49-F238E27FC236}">
                <a16:creationId xmlns:a16="http://schemas.microsoft.com/office/drawing/2014/main" id="{FA0DA748-DECC-61E6-7280-DE1AAA207B61}"/>
              </a:ext>
            </a:extLst>
          </p:cNvPr>
          <p:cNvSpPr txBox="1"/>
          <p:nvPr/>
        </p:nvSpPr>
        <p:spPr>
          <a:xfrm>
            <a:off x="517871" y="2232888"/>
            <a:ext cx="5796432" cy="2195473"/>
          </a:xfrm>
          <a:prstGeom prst="rect">
            <a:avLst/>
          </a:prstGeom>
          <a:noFill/>
        </p:spPr>
        <p:txBody>
          <a:bodyPr wrap="square">
            <a:spAutoFit/>
          </a:bodyPr>
          <a:lstStyle/>
          <a:p>
            <a:pPr marL="342900" lvl="0" indent="-342900" algn="l" rtl="0">
              <a:spcBef>
                <a:spcPts val="360"/>
              </a:spcBef>
              <a:spcAft>
                <a:spcPts val="0"/>
              </a:spcAft>
              <a:buClr>
                <a:srgbClr val="A2AAAD"/>
              </a:buClr>
              <a:buSzPts val="1800"/>
              <a:buChar char="•"/>
            </a:pPr>
            <a:r>
              <a:rPr lang="en-CA" sz="2600" dirty="0">
                <a:latin typeface="Century Gothic" panose="020B0502020202020204" pitchFamily="34" charset="0"/>
              </a:rPr>
              <a:t>Bonds: Investor lends money to company or the government</a:t>
            </a:r>
          </a:p>
          <a:p>
            <a:pPr marL="342900" lvl="0" indent="-342900" algn="l" rtl="0">
              <a:spcBef>
                <a:spcPts val="360"/>
              </a:spcBef>
              <a:spcAft>
                <a:spcPts val="0"/>
              </a:spcAft>
              <a:buClr>
                <a:srgbClr val="A2AAAD"/>
              </a:buClr>
              <a:buSzPts val="1800"/>
              <a:buChar char="•"/>
            </a:pPr>
            <a:r>
              <a:rPr lang="en-CA" sz="2600" dirty="0">
                <a:latin typeface="Century Gothic" panose="020B0502020202020204" pitchFamily="34" charset="0"/>
              </a:rPr>
              <a:t>Issuer repays with interest </a:t>
            </a:r>
            <a:br>
              <a:rPr lang="en-CA" sz="2600" dirty="0">
                <a:latin typeface="Century Gothic" panose="020B0502020202020204" pitchFamily="34" charset="0"/>
              </a:rPr>
            </a:br>
            <a:r>
              <a:rPr lang="en-CA" sz="2600" dirty="0">
                <a:latin typeface="Century Gothic" panose="020B0502020202020204" pitchFamily="34" charset="0"/>
              </a:rPr>
              <a:t>over time</a:t>
            </a:r>
          </a:p>
          <a:p>
            <a:pPr marL="342900" lvl="0" indent="-342900" algn="l" rtl="0">
              <a:spcBef>
                <a:spcPts val="360"/>
              </a:spcBef>
              <a:spcAft>
                <a:spcPts val="0"/>
              </a:spcAft>
              <a:buClr>
                <a:srgbClr val="A2AAAD"/>
              </a:buClr>
              <a:buSzPts val="1800"/>
              <a:buChar char="•"/>
            </a:pPr>
            <a:endParaRPr lang="en-CA" sz="2600" dirty="0">
              <a:latin typeface="Century Gothic" panose="020B0502020202020204" pitchFamily="34" charset="0"/>
            </a:endParaRPr>
          </a:p>
        </p:txBody>
      </p:sp>
      <p:sp>
        <p:nvSpPr>
          <p:cNvPr id="6" name="Oval 5">
            <a:extLst>
              <a:ext uri="{FF2B5EF4-FFF2-40B4-BE49-F238E27FC236}">
                <a16:creationId xmlns:a16="http://schemas.microsoft.com/office/drawing/2014/main" id="{3ADDBE77-3F48-1537-EB93-3179C12CD22E}"/>
              </a:ext>
            </a:extLst>
          </p:cNvPr>
          <p:cNvSpPr/>
          <p:nvPr>
            <p:custDataLst>
              <p:tags r:id="rId1"/>
            </p:custDataLst>
          </p:nvPr>
        </p:nvSpPr>
        <p:spPr>
          <a:xfrm>
            <a:off x="7703566" y="1991844"/>
            <a:ext cx="3564115" cy="3564115"/>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9" name="Picture 8" descr="A white line drawing of a stack of coins and a money&#10;&#10;AI-generated content may be incorrect.">
            <a:extLst>
              <a:ext uri="{FF2B5EF4-FFF2-40B4-BE49-F238E27FC236}">
                <a16:creationId xmlns:a16="http://schemas.microsoft.com/office/drawing/2014/main" id="{A16FCE9A-C33E-72A2-E50D-B30A4E429F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875" y="2384854"/>
            <a:ext cx="3119662" cy="2910416"/>
          </a:xfrm>
          <a:prstGeom prst="rect">
            <a:avLst/>
          </a:prstGeom>
        </p:spPr>
      </p:pic>
    </p:spTree>
    <p:extLst>
      <p:ext uri="{BB962C8B-B14F-4D97-AF65-F5344CB8AC3E}">
        <p14:creationId xmlns:p14="http://schemas.microsoft.com/office/powerpoint/2010/main" val="2722905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68E81-060A-6819-8459-E8C2B601FF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976E11-D7D5-B641-2A29-4C60CC20FB2F}"/>
              </a:ext>
            </a:extLst>
          </p:cNvPr>
          <p:cNvSpPr>
            <a:spLocks noGrp="1"/>
          </p:cNvSpPr>
          <p:nvPr>
            <p:ph type="ctrTitle"/>
          </p:nvPr>
        </p:nvSpPr>
        <p:spPr>
          <a:xfrm>
            <a:off x="517870" y="1160463"/>
            <a:ext cx="9627027" cy="668337"/>
          </a:xfrm>
        </p:spPr>
        <p:txBody>
          <a:bodyPr/>
          <a:lstStyle/>
          <a:p>
            <a:r>
              <a:rPr lang="en-CA" dirty="0"/>
              <a:t>Challenges with direct investments</a:t>
            </a:r>
            <a:endParaRPr lang="en-US" dirty="0"/>
          </a:p>
        </p:txBody>
      </p:sp>
      <p:sp>
        <p:nvSpPr>
          <p:cNvPr id="4" name="Slide Number Placeholder 3">
            <a:extLst>
              <a:ext uri="{FF2B5EF4-FFF2-40B4-BE49-F238E27FC236}">
                <a16:creationId xmlns:a16="http://schemas.microsoft.com/office/drawing/2014/main" id="{9C950E60-4751-88CE-7D38-AAACAD0E66E7}"/>
              </a:ext>
            </a:extLst>
          </p:cNvPr>
          <p:cNvSpPr>
            <a:spLocks noGrp="1"/>
          </p:cNvSpPr>
          <p:nvPr>
            <p:ph type="sldNum" sz="quarter" idx="12"/>
          </p:nvPr>
        </p:nvSpPr>
        <p:spPr/>
        <p:txBody>
          <a:bodyPr/>
          <a:lstStyle/>
          <a:p>
            <a:fld id="{DFDF98CC-160E-494C-8C3C-8CDC5FA257DE}" type="slidenum">
              <a:rPr lang="en-US" smtClean="0"/>
              <a:t>9</a:t>
            </a:fld>
            <a:endParaRPr lang="en-US" dirty="0"/>
          </a:p>
        </p:txBody>
      </p:sp>
      <p:sp>
        <p:nvSpPr>
          <p:cNvPr id="7" name="TextBox 6">
            <a:extLst>
              <a:ext uri="{FF2B5EF4-FFF2-40B4-BE49-F238E27FC236}">
                <a16:creationId xmlns:a16="http://schemas.microsoft.com/office/drawing/2014/main" id="{2642BAEB-A2C5-758F-E6BA-A7CA8129177F}"/>
              </a:ext>
            </a:extLst>
          </p:cNvPr>
          <p:cNvSpPr txBox="1"/>
          <p:nvPr/>
        </p:nvSpPr>
        <p:spPr>
          <a:xfrm>
            <a:off x="517870" y="2232888"/>
            <a:ext cx="7520661" cy="1744067"/>
          </a:xfrm>
          <a:prstGeom prst="rect">
            <a:avLst/>
          </a:prstGeom>
          <a:noFill/>
        </p:spPr>
        <p:txBody>
          <a:bodyPr wrap="square">
            <a:spAutoFit/>
          </a:bodyPr>
          <a:lstStyle/>
          <a:p>
            <a:pPr marL="342900" lvl="0" indent="-342900" algn="l" rtl="0">
              <a:spcBef>
                <a:spcPts val="360"/>
              </a:spcBef>
              <a:spcAft>
                <a:spcPts val="0"/>
              </a:spcAft>
              <a:buClr>
                <a:srgbClr val="A2AAAD"/>
              </a:buClr>
              <a:buSzPts val="1800"/>
              <a:buChar char="•"/>
            </a:pPr>
            <a:r>
              <a:rPr lang="en-CA" sz="2600" dirty="0">
                <a:latin typeface="Century Gothic" panose="020B0502020202020204" pitchFamily="34" charset="0"/>
              </a:rPr>
              <a:t>Requires time, research and market knowledge</a:t>
            </a:r>
          </a:p>
          <a:p>
            <a:pPr marL="342900" lvl="0" indent="-342900" algn="l" rtl="0">
              <a:spcBef>
                <a:spcPts val="360"/>
              </a:spcBef>
              <a:spcAft>
                <a:spcPts val="0"/>
              </a:spcAft>
              <a:buClr>
                <a:srgbClr val="A2AAAD"/>
              </a:buClr>
              <a:buSzPts val="1800"/>
              <a:buChar char="•"/>
            </a:pPr>
            <a:r>
              <a:rPr lang="en-CA" sz="2600" dirty="0">
                <a:latin typeface="Century Gothic" panose="020B0502020202020204" pitchFamily="34" charset="0"/>
              </a:rPr>
              <a:t>Important considerations: Diversification, asset allocation, geography, sectors, styles</a:t>
            </a:r>
          </a:p>
        </p:txBody>
      </p:sp>
      <p:pic>
        <p:nvPicPr>
          <p:cNvPr id="3" name="Google Shape;391;p45" title="pexels-n-voitkevich-7172861.jpg">
            <a:extLst>
              <a:ext uri="{FF2B5EF4-FFF2-40B4-BE49-F238E27FC236}">
                <a16:creationId xmlns:a16="http://schemas.microsoft.com/office/drawing/2014/main" id="{01917F73-A803-5312-3E70-C0088226E1BD}"/>
              </a:ext>
            </a:extLst>
          </p:cNvPr>
          <p:cNvPicPr preferRelativeResize="0"/>
          <p:nvPr/>
        </p:nvPicPr>
        <p:blipFill>
          <a:blip r:embed="rId2">
            <a:alphaModFix/>
          </a:blip>
          <a:stretch>
            <a:fillRect/>
          </a:stretch>
        </p:blipFill>
        <p:spPr>
          <a:xfrm>
            <a:off x="8952931" y="1309990"/>
            <a:ext cx="3239069" cy="4859791"/>
          </a:xfrm>
          <a:prstGeom prst="rect">
            <a:avLst/>
          </a:prstGeom>
          <a:noFill/>
          <a:ln>
            <a:noFill/>
          </a:ln>
        </p:spPr>
      </p:pic>
    </p:spTree>
    <p:extLst>
      <p:ext uri="{BB962C8B-B14F-4D97-AF65-F5344CB8AC3E}">
        <p14:creationId xmlns:p14="http://schemas.microsoft.com/office/powerpoint/2010/main" val="6114930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Gestalt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653</TotalTime>
  <Words>604</Words>
  <Application>Microsoft Macintosh PowerPoint</Application>
  <PresentationFormat>Widescreen</PresentationFormat>
  <Paragraphs>88</Paragraphs>
  <Slides>20</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Bierstadt</vt:lpstr>
      <vt:lpstr>Calibri</vt:lpstr>
      <vt:lpstr>Century Gothic</vt:lpstr>
      <vt:lpstr>GestaltVTI</vt:lpstr>
      <vt:lpstr>Types of investment vehicles</vt:lpstr>
      <vt:lpstr>Minds on!</vt:lpstr>
      <vt:lpstr>Total up your points!</vt:lpstr>
      <vt:lpstr>Now that you know your investor type, pay attention during today’s video to see which investment vehicles match your profile. Watch the video and take notes in your handout! </vt:lpstr>
      <vt:lpstr>What is an investment vehicle?</vt:lpstr>
      <vt:lpstr>Direct investment vehicles</vt:lpstr>
      <vt:lpstr>Stocks as a direct investment</vt:lpstr>
      <vt:lpstr>Bonds as a direct investment</vt:lpstr>
      <vt:lpstr>Challenges with direct investments</vt:lpstr>
      <vt:lpstr>Indirect investment vehicles</vt:lpstr>
      <vt:lpstr>Public indirect investment vehicles</vt:lpstr>
      <vt:lpstr>Mutual funds and ETFs overview</vt:lpstr>
      <vt:lpstr>Pricing and purchasing differences between mutual funds and ETFs</vt:lpstr>
      <vt:lpstr>Mutual funds vs. ETFs management differences</vt:lpstr>
      <vt:lpstr>Segregated funds</vt:lpstr>
      <vt:lpstr>Private indirect investment vehicles: Hedge funds</vt:lpstr>
      <vt:lpstr>Choosing an investment vehicle</vt:lpstr>
      <vt:lpstr>Matching game</vt:lpstr>
      <vt:lpstr>Gallery share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Gagliardi, Monica</dc:creator>
  <cp:lastModifiedBy>Walter Goschen</cp:lastModifiedBy>
  <cp:revision>156</cp:revision>
  <dcterms:created xsi:type="dcterms:W3CDTF">2023-10-22T21:01:04Z</dcterms:created>
  <dcterms:modified xsi:type="dcterms:W3CDTF">2026-02-24T21:33:59Z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873328-34e0-4f6c-84cb-dd757c63c1a0_Enabled">
    <vt:lpwstr>true</vt:lpwstr>
  </property>
  <property fmtid="{D5CDD505-2E9C-101B-9397-08002B2CF9AE}" pid="3" name="MSIP_Label_be873328-34e0-4f6c-84cb-dd757c63c1a0_SetDate">
    <vt:lpwstr>2023-11-01T18:04:36Z</vt:lpwstr>
  </property>
  <property fmtid="{D5CDD505-2E9C-101B-9397-08002B2CF9AE}" pid="4" name="MSIP_Label_be873328-34e0-4f6c-84cb-dd757c63c1a0_Method">
    <vt:lpwstr>Privileged</vt:lpwstr>
  </property>
  <property fmtid="{D5CDD505-2E9C-101B-9397-08002B2CF9AE}" pid="5" name="MSIP_Label_be873328-34e0-4f6c-84cb-dd757c63c1a0_Name">
    <vt:lpwstr>FIL-Internal</vt:lpwstr>
  </property>
  <property fmtid="{D5CDD505-2E9C-101B-9397-08002B2CF9AE}" pid="6" name="MSIP_Label_be873328-34e0-4f6c-84cb-dd757c63c1a0_SiteId">
    <vt:lpwstr>6b94db52-3791-432c-b97e-871411cd202e</vt:lpwstr>
  </property>
  <property fmtid="{D5CDD505-2E9C-101B-9397-08002B2CF9AE}" pid="7" name="MSIP_Label_be873328-34e0-4f6c-84cb-dd757c63c1a0_ActionId">
    <vt:lpwstr>ee0202de-5cf6-46c2-8a21-1c0b412b413b</vt:lpwstr>
  </property>
  <property fmtid="{D5CDD505-2E9C-101B-9397-08002B2CF9AE}" pid="8" name="MSIP_Label_be873328-34e0-4f6c-84cb-dd757c63c1a0_ContentBits">
    <vt:lpwstr>0</vt:lpwstr>
  </property>
</Properties>
</file>