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7"/>
  </p:notesMasterIdLst>
  <p:sldIdLst>
    <p:sldId id="281" r:id="rId2"/>
    <p:sldId id="294" r:id="rId3"/>
    <p:sldId id="444" r:id="rId4"/>
    <p:sldId id="445" r:id="rId5"/>
    <p:sldId id="443" r:id="rId6"/>
    <p:sldId id="419" r:id="rId7"/>
    <p:sldId id="447" r:id="rId8"/>
    <p:sldId id="420" r:id="rId9"/>
    <p:sldId id="448" r:id="rId10"/>
    <p:sldId id="421" r:id="rId11"/>
    <p:sldId id="296" r:id="rId12"/>
    <p:sldId id="356" r:id="rId13"/>
    <p:sldId id="442" r:id="rId14"/>
    <p:sldId id="449" r:id="rId15"/>
    <p:sldId id="44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29C636-1258-1300-6AF9-A1C07C859FB5}" name="Gagliardi, Monica" initials="GM" userId="S::monica.flores@fidelity.ca::403ed6f2-ccb6-4a32-97e9-f49bef3accc9" providerId="AD"/>
  <p188:author id="{DF88A69D-1FA6-9820-9E52-8F80F4157C52}" name="Young, Alexandra" initials="YA" userId="S::alexandra.young@fidelity.ca::352ee25d-62a0-42da-b6b2-af7e76994482" providerId="AD"/>
  <p188:author id="{E972F8CF-B59F-7B46-CD8D-153C09311A4D}" name="Gill, Ravina" initials="GR" userId="S::ravina.gill@fidelity.ca::4ab046ad-39f6-4281-85c3-6be506179019" providerId="AD"/>
  <p188:author id="{0A16D4D1-4734-95FF-367D-C374CF13C49F}" name="Ponce, Vanessa" initials="PV" userId="S::vanessa.ponce@fidelity.ca::30c8e74a-fa94-4ed1-b031-97ff44e964e5" providerId="AD"/>
  <p188:author id="{E34789F2-C444-EAB7-7B99-F93D7A14117D}" name="Darien Desroches" initials="DD" userId="c7371e85daf18b3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885"/>
    <a:srgbClr val="6ABD4A"/>
    <a:srgbClr val="00B5E2"/>
    <a:srgbClr val="EBF4FA"/>
    <a:srgbClr val="B9E5F0"/>
    <a:srgbClr val="E0EFD8"/>
    <a:srgbClr val="00A690"/>
    <a:srgbClr val="A2AAAD"/>
    <a:srgbClr val="333F48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7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9444D-42D3-4CC0-927A-FF18E050527A}" type="datetimeFigureOut">
              <a:t>2/27/26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6D0F3-C04C-4EB4-93F2-B3F04278AF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9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2FD5A5-A16C-00DE-E581-0AFD83A16CAB}"/>
              </a:ext>
            </a:extLst>
          </p:cNvPr>
          <p:cNvSpPr/>
          <p:nvPr userDrawn="1"/>
        </p:nvSpPr>
        <p:spPr>
          <a:xfrm>
            <a:off x="0" y="2057400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EF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0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76990" y="995362"/>
            <a:ext cx="502700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75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6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11158193" cy="402978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2AAAD"/>
              </a:buClr>
              <a:buFont typeface="Arial" panose="020B0604020202020204" pitchFamily="34" charset="0"/>
              <a:buChar char="•"/>
              <a:defRPr sz="2500" i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81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  <p15:guide id="5" orient="horz" pos="12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1160463"/>
            <a:ext cx="11158193" cy="53237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BBE33-EAC1-3B1E-8EFB-448124FA14AC}"/>
              </a:ext>
            </a:extLst>
          </p:cNvPr>
          <p:cNvSpPr txBox="1"/>
          <p:nvPr userDrawn="1"/>
        </p:nvSpPr>
        <p:spPr>
          <a:xfrm>
            <a:off x="552033" y="2009274"/>
            <a:ext cx="5247187" cy="401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A535C0-5BE2-5A59-3D11-8ABCC9A629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525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B27B774-CAD3-DF42-BBF0-6DE55F243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7220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819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4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5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1757" y="6451599"/>
            <a:ext cx="637909" cy="169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1" y="230284"/>
            <a:ext cx="1842447" cy="466685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690"/>
              </a:solidFill>
            </a:endParaRP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CD5AB2A9-403F-025D-C64F-BA17CAA50F3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6277840"/>
            <a:ext cx="1600200" cy="342900"/>
          </a:xfrm>
          <a:prstGeom prst="rect">
            <a:avLst/>
          </a:prstGeom>
        </p:spPr>
      </p:pic>
      <p:pic>
        <p:nvPicPr>
          <p:cNvPr id="12" name="Picture 1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6F3DAC8A-A5F7-92FE-0813-D8E70B90A44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33" y="230284"/>
            <a:ext cx="1676397" cy="4666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BC3D8A-1F30-A2D6-D920-8223E6E639FB}"/>
              </a:ext>
            </a:extLst>
          </p:cNvPr>
          <p:cNvSpPr txBox="1"/>
          <p:nvPr userDrawn="1"/>
        </p:nvSpPr>
        <p:spPr>
          <a:xfrm>
            <a:off x="409433" y="27896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3B7BA9-0BD9-9116-F1CC-B9CA6D49E9E4}"/>
              </a:ext>
            </a:extLst>
          </p:cNvPr>
          <p:cNvSpPr txBox="1"/>
          <p:nvPr userDrawn="1"/>
        </p:nvSpPr>
        <p:spPr>
          <a:xfrm>
            <a:off x="2395310" y="6433019"/>
            <a:ext cx="480051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>
                <a:srgbClr val="A2AAAD"/>
              </a:buClr>
            </a:pPr>
            <a:r>
              <a:rPr lang="en-CA" sz="9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© 2026 FIDELITY INVESTMENTS CANADA ULC          </a:t>
            </a:r>
            <a:r>
              <a:rPr lang="en-CA" sz="900" dirty="0">
                <a:latin typeface="Century Gothic" panose="020B0502020202020204" pitchFamily="34" charset="0"/>
              </a:rPr>
              <a:t>3381315-v2025123</a:t>
            </a:r>
            <a:endParaRPr lang="en-US" sz="900" dirty="0">
              <a:solidFill>
                <a:schemeClr val="accent5"/>
              </a:solidFill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05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5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ryvNG7UYbs?list=PLBzmUd_ESwov_lbEkQjWleHM6qB05xZ2b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ADED-E4F4-96B4-771C-22B444389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" dirty="0"/>
              <a:t>Different types of investment styles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EBC07-E89A-480E-0B63-1C54B7A5080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1ADBB-F79D-BADA-AC9D-C2A8B61D783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6CB1-45A9-C8FE-81D0-492E8B4E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Online Media 6" descr="Breaking down investment styles">
            <a:hlinkClick r:id="" action="ppaction://media"/>
            <a:extLst>
              <a:ext uri="{FF2B5EF4-FFF2-40B4-BE49-F238E27FC236}">
                <a16:creationId xmlns:a16="http://schemas.microsoft.com/office/drawing/2014/main" id="{59C1240B-41A1-0181-6C14-256102279F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90483" y="2420027"/>
            <a:ext cx="5611034" cy="31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5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5B96A-1F3C-E101-64F8-349744F9A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3457B-0C59-BAB0-5858-79A71FAAE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Systematic investing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433BD-8A63-BB0C-E026-35C0A1A6B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70" y="1989436"/>
            <a:ext cx="7374510" cy="4003591"/>
          </a:xfrm>
        </p:spPr>
        <p:txBody>
          <a:bodyPr>
            <a:noAutofit/>
          </a:bodyPr>
          <a:lstStyle/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1900" dirty="0">
                <a:solidFill>
                  <a:srgbClr val="000000"/>
                </a:solidFill>
              </a:rPr>
              <a:t>Also known as quantitative investing.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1900" b="1" dirty="0">
                <a:solidFill>
                  <a:srgbClr val="000000"/>
                </a:solidFill>
              </a:rPr>
              <a:t>Analogy: </a:t>
            </a:r>
            <a:r>
              <a:rPr lang="en-CA" sz="1900" dirty="0">
                <a:solidFill>
                  <a:srgbClr val="000000"/>
                </a:solidFill>
              </a:rPr>
              <a:t>Like a robot.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1900" b="1" dirty="0">
                <a:solidFill>
                  <a:srgbClr val="000000"/>
                </a:solidFill>
              </a:rPr>
              <a:t>Management style: </a:t>
            </a:r>
          </a:p>
          <a:p>
            <a:pPr marL="579438" lvl="0" indent="-222250">
              <a:spcBef>
                <a:spcPts val="1200"/>
              </a:spcBef>
              <a:buSzPts val="1300"/>
              <a:buChar char="●"/>
            </a:pPr>
            <a:r>
              <a:rPr lang="en-CA" sz="1900" dirty="0">
                <a:solidFill>
                  <a:srgbClr val="000000"/>
                </a:solidFill>
              </a:rPr>
              <a:t>uses AI, machine learning and computer models to make decisions </a:t>
            </a:r>
          </a:p>
          <a:p>
            <a:pPr marL="579438" lvl="0" indent="-222250">
              <a:spcBef>
                <a:spcPts val="1200"/>
              </a:spcBef>
              <a:buSzPts val="1300"/>
              <a:buChar char="●"/>
            </a:pPr>
            <a:r>
              <a:rPr lang="en-CA" sz="1900" dirty="0">
                <a:solidFill>
                  <a:srgbClr val="000000"/>
                </a:solidFill>
              </a:rPr>
              <a:t>focus on multiple factors (equity characteristics): size, value, momentum, quality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1900" b="1" dirty="0">
                <a:solidFill>
                  <a:srgbClr val="000000"/>
                </a:solidFill>
              </a:rPr>
              <a:t>Goal: </a:t>
            </a:r>
            <a:r>
              <a:rPr lang="en-CA" sz="1900" dirty="0">
                <a:solidFill>
                  <a:srgbClr val="000000"/>
                </a:solidFill>
              </a:rPr>
              <a:t>Have a diverse portfolio.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1900" b="1" dirty="0">
                <a:solidFill>
                  <a:srgbClr val="000000"/>
                </a:solidFill>
              </a:rPr>
              <a:t>Fees: </a:t>
            </a:r>
            <a:r>
              <a:rPr lang="en-CA" sz="1900" dirty="0">
                <a:solidFill>
                  <a:srgbClr val="000000"/>
                </a:solidFill>
              </a:rPr>
              <a:t>Low, like passive.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1900" b="1" dirty="0">
                <a:solidFill>
                  <a:srgbClr val="000000"/>
                </a:solidFill>
              </a:rPr>
              <a:t>Use of technology: </a:t>
            </a:r>
            <a:r>
              <a:rPr lang="en-CA" sz="1900" dirty="0">
                <a:solidFill>
                  <a:srgbClr val="000000"/>
                </a:solidFill>
              </a:rPr>
              <a:t>Heavy.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endParaRPr lang="en-CA" sz="1900" dirty="0">
              <a:solidFill>
                <a:srgbClr val="000000"/>
              </a:solidFill>
            </a:endParaRP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endParaRPr lang="en-CA" sz="1900" dirty="0">
              <a:solidFill>
                <a:srgbClr val="000000"/>
              </a:solidFill>
            </a:endParaRP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endParaRPr lang="en-CA" sz="19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343CC-B050-E78B-3C6A-65B7BD35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4C94F4-EF19-6F69-9306-AE87EBA1CAD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10015" y="1828800"/>
            <a:ext cx="3564115" cy="3564115"/>
          </a:xfrm>
          <a:prstGeom prst="ellipse">
            <a:avLst/>
          </a:prstGeom>
          <a:solidFill>
            <a:srgbClr val="2058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05885"/>
              </a:solidFill>
            </a:endParaRPr>
          </a:p>
        </p:txBody>
      </p:sp>
      <p:pic>
        <p:nvPicPr>
          <p:cNvPr id="9" name="Picture 8" descr="A white line drawing of a person with a gear&#10;&#10;AI-generated content may be incorrect.">
            <a:extLst>
              <a:ext uri="{FF2B5EF4-FFF2-40B4-BE49-F238E27FC236}">
                <a16:creationId xmlns:a16="http://schemas.microsoft.com/office/drawing/2014/main" id="{DFBB3908-2B33-F6DA-C9C0-6BD2200FA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546" y="1983860"/>
            <a:ext cx="2904448" cy="289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CAE2-AC2B-CD53-F0A1-751C64351A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Summary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405CF-DF8B-B77E-A267-7195AD1F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F7F2D3-300E-F7BB-93C2-CEB4FB92F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174789"/>
            <a:ext cx="11158193" cy="329078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CA" sz="2800" b="1" dirty="0">
                <a:solidFill>
                  <a:schemeClr val="dk1"/>
                </a:solidFill>
              </a:rPr>
              <a:t>Active:</a:t>
            </a:r>
            <a:r>
              <a:rPr lang="en-CA" sz="2800" dirty="0">
                <a:solidFill>
                  <a:schemeClr val="dk1"/>
                </a:solidFill>
              </a:rPr>
              <a:t> Hands-on, higher cost, aims to outperform</a:t>
            </a:r>
            <a:br>
              <a:rPr lang="en-CA" sz="2800" dirty="0">
                <a:solidFill>
                  <a:schemeClr val="dk1"/>
                </a:solidFill>
              </a:rPr>
            </a:br>
            <a:endParaRPr lang="en-CA" sz="2800" dirty="0">
              <a:solidFill>
                <a:schemeClr val="dk1"/>
              </a:solidFill>
            </a:endParaRP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sz="2800" b="1" dirty="0">
                <a:solidFill>
                  <a:schemeClr val="dk1"/>
                </a:solidFill>
              </a:rPr>
              <a:t>Passive:</a:t>
            </a:r>
            <a:r>
              <a:rPr lang="en-CA" sz="2800" dirty="0">
                <a:solidFill>
                  <a:schemeClr val="dk1"/>
                </a:solidFill>
              </a:rPr>
              <a:t> Tracks index, lower cost</a:t>
            </a:r>
            <a:br>
              <a:rPr lang="en-CA" sz="2800" dirty="0">
                <a:solidFill>
                  <a:schemeClr val="dk1"/>
                </a:solidFill>
              </a:rPr>
            </a:br>
            <a:endParaRPr lang="en-CA" sz="2800" dirty="0">
              <a:solidFill>
                <a:schemeClr val="dk1"/>
              </a:solidFill>
            </a:endParaRP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sz="2800" b="1" dirty="0">
                <a:solidFill>
                  <a:schemeClr val="dk1"/>
                </a:solidFill>
              </a:rPr>
              <a:t>Systematic:</a:t>
            </a:r>
            <a:r>
              <a:rPr lang="en-CA" sz="2800" dirty="0">
                <a:solidFill>
                  <a:schemeClr val="dk1"/>
                </a:solidFill>
              </a:rPr>
              <a:t> Data-based, computer reliant, diversified, lower cost, can be active or passive</a:t>
            </a:r>
          </a:p>
        </p:txBody>
      </p:sp>
    </p:spTree>
    <p:extLst>
      <p:ext uri="{BB962C8B-B14F-4D97-AF65-F5344CB8AC3E}">
        <p14:creationId xmlns:p14="http://schemas.microsoft.com/office/powerpoint/2010/main" val="421265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05BFE-7968-1B67-EB67-88D2CF194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5D73A2-1714-2EAC-0163-83E02D3B2ADE}"/>
              </a:ext>
            </a:extLst>
          </p:cNvPr>
          <p:cNvSpPr/>
          <p:nvPr/>
        </p:nvSpPr>
        <p:spPr>
          <a:xfrm>
            <a:off x="0" y="1447006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EFD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B5867-01E0-8896-2FE1-E3C2F46CC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3" y="2946456"/>
            <a:ext cx="10947215" cy="129853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CA" sz="4500" dirty="0"/>
              <a:t>Activity - Debate!</a:t>
            </a:r>
            <a:endParaRPr lang="en-US" sz="3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C522D-0C2A-F7C1-00D2-0186E27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4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4292-1580-C2CE-7C72-4896A81E6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3" y="2760663"/>
            <a:ext cx="11158193" cy="668337"/>
          </a:xfrm>
        </p:spPr>
        <p:txBody>
          <a:bodyPr/>
          <a:lstStyle/>
          <a:p>
            <a:r>
              <a:rPr lang="en-CA" sz="7000" dirty="0"/>
              <a:t>Judges deliberate</a:t>
            </a:r>
            <a:endParaRPr lang="en-US" sz="7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1EAF9-3127-AF65-2D92-4D5A452B3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35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2C217-BB87-E3EF-349F-9FF93D42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A1C55-BFEA-D480-FA06-F9AFCEA01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3" y="2760663"/>
            <a:ext cx="11158193" cy="668337"/>
          </a:xfrm>
        </p:spPr>
        <p:txBody>
          <a:bodyPr/>
          <a:lstStyle/>
          <a:p>
            <a:r>
              <a:rPr lang="en-CA" sz="7000" dirty="0"/>
              <a:t>Who won?</a:t>
            </a:r>
            <a:endParaRPr lang="en-US" sz="7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8F6DF-2E97-8741-CC2B-D453AA1C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5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E24F3-B488-C954-020A-3B79ABD1A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8393-53D1-EC9F-0C01-73ADFCBE4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3" y="2262318"/>
            <a:ext cx="11158193" cy="668337"/>
          </a:xfrm>
        </p:spPr>
        <p:txBody>
          <a:bodyPr/>
          <a:lstStyle/>
          <a:p>
            <a:r>
              <a:rPr lang="en" sz="5000" dirty="0"/>
              <a:t>Consolidation: </a:t>
            </a:r>
            <a:r>
              <a:rPr lang="en" sz="5000" b="0" dirty="0"/>
              <a:t>Independently reflect on what you learned today using the reflection sheet!</a:t>
            </a:r>
            <a:endParaRPr lang="en-US" sz="5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21D05-E2ED-1FEF-F9AE-E8FA0A1B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E34A-38AF-F096-37AD-F34DF98A7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" dirty="0"/>
              <a:t>Question: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FF6CB-665F-4159-BEA6-714327D76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70" y="1989436"/>
            <a:ext cx="11394296" cy="4003591"/>
          </a:xfrm>
        </p:spPr>
        <p:txBody>
          <a:bodyPr>
            <a:noAutofit/>
          </a:bodyPr>
          <a:lstStyle/>
          <a:p>
            <a:pPr marL="146050" lvl="0" indent="0">
              <a:spcBef>
                <a:spcPts val="1200"/>
              </a:spcBef>
              <a:buSzPts val="1300"/>
              <a:buNone/>
            </a:pPr>
            <a:r>
              <a:rPr lang="en-CA" sz="2600" b="1" dirty="0">
                <a:solidFill>
                  <a:srgbClr val="000000"/>
                </a:solidFill>
              </a:rPr>
              <a:t>Imagine you have $1,000 to invest. You can choose one of </a:t>
            </a:r>
            <a:br>
              <a:rPr lang="en-CA" sz="2600" b="1" dirty="0">
                <a:solidFill>
                  <a:srgbClr val="000000"/>
                </a:solidFill>
              </a:rPr>
            </a:br>
            <a:r>
              <a:rPr lang="en-CA" sz="2600" b="1" dirty="0">
                <a:solidFill>
                  <a:srgbClr val="000000"/>
                </a:solidFill>
              </a:rPr>
              <a:t>three strategies: </a:t>
            </a:r>
          </a:p>
          <a:p>
            <a:pPr marL="146050" lvl="0" indent="0">
              <a:spcBef>
                <a:spcPts val="1200"/>
              </a:spcBef>
              <a:buSzPts val="1300"/>
              <a:buNone/>
            </a:pPr>
            <a:r>
              <a:rPr lang="en-CA" sz="2600" dirty="0">
                <a:solidFill>
                  <a:srgbClr val="000000"/>
                </a:solidFill>
              </a:rPr>
              <a:t>(a) Pick stocks yourself and trade often.</a:t>
            </a:r>
          </a:p>
          <a:p>
            <a:pPr marL="146050" lvl="0" indent="0">
              <a:spcBef>
                <a:spcPts val="1200"/>
              </a:spcBef>
              <a:buSzPts val="1300"/>
              <a:buNone/>
            </a:pPr>
            <a:r>
              <a:rPr lang="en-CA" sz="2600" dirty="0">
                <a:solidFill>
                  <a:srgbClr val="000000"/>
                </a:solidFill>
              </a:rPr>
              <a:t>(b) Buy a fund that matches the whole market.</a:t>
            </a:r>
          </a:p>
          <a:p>
            <a:pPr marL="146050" lvl="0" indent="0">
              <a:spcBef>
                <a:spcPts val="1200"/>
              </a:spcBef>
              <a:buSzPts val="1300"/>
              <a:buNone/>
            </a:pPr>
            <a:r>
              <a:rPr lang="en-CA" sz="2600" dirty="0">
                <a:solidFill>
                  <a:srgbClr val="000000"/>
                </a:solidFill>
              </a:rPr>
              <a:t>(c) Use a computer program that chooses stocks based on data. </a:t>
            </a:r>
          </a:p>
          <a:p>
            <a:pPr marL="146050" lvl="0" indent="0">
              <a:spcBef>
                <a:spcPts val="1200"/>
              </a:spcBef>
              <a:buSzPts val="1300"/>
              <a:buNone/>
            </a:pPr>
            <a:endParaRPr lang="en-CA" sz="2600" dirty="0">
              <a:solidFill>
                <a:srgbClr val="000000"/>
              </a:solidFill>
            </a:endParaRPr>
          </a:p>
          <a:p>
            <a:pPr marL="146050" lvl="0" indent="0">
              <a:spcBef>
                <a:spcPts val="1200"/>
              </a:spcBef>
              <a:buSzPts val="1300"/>
              <a:buNone/>
            </a:pPr>
            <a:r>
              <a:rPr lang="en-CA" sz="3000" dirty="0">
                <a:solidFill>
                  <a:srgbClr val="205885"/>
                </a:solidFill>
              </a:rPr>
              <a:t>Discuss with your partner and be prepared to share!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5DADA-BE06-D202-DBAE-ED5B628E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3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41DDF-7C51-E651-F26E-66D4CBC38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5D57-941B-8A4D-58E0-FE61C0F2A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" dirty="0"/>
              <a:t>Active investing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17045-FA81-A252-5422-218C34B95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71" y="1989436"/>
            <a:ext cx="4335688" cy="4003591"/>
          </a:xfrm>
        </p:spPr>
        <p:txBody>
          <a:bodyPr>
            <a:noAutofit/>
          </a:bodyPr>
          <a:lstStyle/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600" dirty="0">
                <a:solidFill>
                  <a:srgbClr val="000000"/>
                </a:solidFill>
              </a:rPr>
              <a:t>Analogy: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600" dirty="0">
                <a:solidFill>
                  <a:srgbClr val="000000"/>
                </a:solidFill>
              </a:rPr>
              <a:t>Management style: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600" dirty="0">
                <a:solidFill>
                  <a:srgbClr val="000000"/>
                </a:solidFill>
              </a:rPr>
              <a:t>Goal: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600" dirty="0">
                <a:solidFill>
                  <a:srgbClr val="000000"/>
                </a:solidFill>
              </a:rPr>
              <a:t>Fees: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600" dirty="0">
                <a:solidFill>
                  <a:srgbClr val="000000"/>
                </a:solidFill>
              </a:rPr>
              <a:t>Use of technology: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BADCC-3DBF-DCD2-7BFC-C3B5BCB7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3192D-840E-F12D-4483-B2F876EF91A7}"/>
              </a:ext>
            </a:extLst>
          </p:cNvPr>
          <p:cNvSpPr txBox="1"/>
          <p:nvPr/>
        </p:nvSpPr>
        <p:spPr>
          <a:xfrm>
            <a:off x="5928155" y="3194907"/>
            <a:ext cx="5019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 dirty="0">
                <a:solidFill>
                  <a:srgbClr val="205885"/>
                </a:solidFill>
                <a:latin typeface="Century Gothic" panose="020B0502020202020204" pitchFamily="34" charset="0"/>
              </a:rPr>
              <a:t>Share what you recorded in your chart!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B0E302-558E-6AF0-0E3E-BA2BDD29AA01}"/>
              </a:ext>
            </a:extLst>
          </p:cNvPr>
          <p:cNvCxnSpPr/>
          <p:nvPr/>
        </p:nvCxnSpPr>
        <p:spPr>
          <a:xfrm>
            <a:off x="5019621" y="2113808"/>
            <a:ext cx="0" cy="3633851"/>
          </a:xfrm>
          <a:prstGeom prst="line">
            <a:avLst/>
          </a:prstGeom>
          <a:ln w="12700">
            <a:solidFill>
              <a:srgbClr val="6AB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88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32DB1-1208-7978-A4FA-61FBBF8A4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1D6E-5603-5F39-9288-3F7BDA4D5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" dirty="0"/>
              <a:t>Active investing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ADCAB-3633-8667-BD4B-7108D4177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70" y="1989436"/>
            <a:ext cx="6642951" cy="4003591"/>
          </a:xfrm>
        </p:spPr>
        <p:txBody>
          <a:bodyPr>
            <a:noAutofit/>
          </a:bodyPr>
          <a:lstStyle/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1900" b="1" dirty="0">
                <a:solidFill>
                  <a:srgbClr val="000000"/>
                </a:solidFill>
              </a:rPr>
              <a:t>Analogy: </a:t>
            </a:r>
            <a:r>
              <a:rPr lang="en-CA" sz="1900" dirty="0">
                <a:solidFill>
                  <a:srgbClr val="000000"/>
                </a:solidFill>
              </a:rPr>
              <a:t>Like a hockey coach.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1900" b="1" dirty="0">
                <a:solidFill>
                  <a:srgbClr val="000000"/>
                </a:solidFill>
              </a:rPr>
              <a:t>Management style: </a:t>
            </a:r>
          </a:p>
          <a:p>
            <a:pPr marL="579438" lvl="0" indent="-222250">
              <a:spcBef>
                <a:spcPts val="1200"/>
              </a:spcBef>
              <a:buSzPts val="1300"/>
              <a:buChar char="●"/>
            </a:pPr>
            <a:r>
              <a:rPr lang="en-CA" sz="1900" dirty="0">
                <a:solidFill>
                  <a:srgbClr val="000000"/>
                </a:solidFill>
              </a:rPr>
              <a:t>hands-on approach</a:t>
            </a:r>
          </a:p>
          <a:p>
            <a:pPr marL="579438" lvl="0" indent="-222250">
              <a:spcBef>
                <a:spcPts val="1200"/>
              </a:spcBef>
              <a:buSzPts val="1300"/>
              <a:buChar char="●"/>
            </a:pPr>
            <a:r>
              <a:rPr lang="en-CA" sz="1900" dirty="0">
                <a:solidFill>
                  <a:srgbClr val="000000"/>
                </a:solidFill>
              </a:rPr>
              <a:t>continuously buying and selling securities </a:t>
            </a:r>
          </a:p>
          <a:p>
            <a:pPr marL="579438" lvl="0" indent="-222250">
              <a:spcBef>
                <a:spcPts val="1200"/>
              </a:spcBef>
              <a:buSzPts val="1300"/>
              <a:buChar char="●"/>
            </a:pPr>
            <a:r>
              <a:rPr lang="en-CA" sz="1900" dirty="0">
                <a:solidFill>
                  <a:srgbClr val="000000"/>
                </a:solidFill>
              </a:rPr>
              <a:t>managed by professionals</a:t>
            </a:r>
          </a:p>
          <a:p>
            <a:pPr marL="579438" lvl="0" indent="-222250">
              <a:spcBef>
                <a:spcPts val="1200"/>
              </a:spcBef>
              <a:buSzPts val="1300"/>
              <a:buChar char="●"/>
            </a:pPr>
            <a:r>
              <a:rPr lang="en-CA" sz="1900" dirty="0">
                <a:solidFill>
                  <a:srgbClr val="000000"/>
                </a:solidFill>
              </a:rPr>
              <a:t>using research and expertise to manage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1900" b="1" dirty="0">
                <a:solidFill>
                  <a:srgbClr val="000000"/>
                </a:solidFill>
              </a:rPr>
              <a:t>Goal: </a:t>
            </a:r>
            <a:r>
              <a:rPr lang="en-CA" sz="1900" dirty="0">
                <a:solidFill>
                  <a:srgbClr val="000000"/>
                </a:solidFill>
              </a:rPr>
              <a:t>Outperform the market (beat the index).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1900" b="1" dirty="0">
                <a:solidFill>
                  <a:srgbClr val="000000"/>
                </a:solidFill>
              </a:rPr>
              <a:t>Fees: </a:t>
            </a:r>
            <a:r>
              <a:rPr lang="en-CA" sz="1900" dirty="0">
                <a:solidFill>
                  <a:srgbClr val="000000"/>
                </a:solidFill>
              </a:rPr>
              <a:t>High cost.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1900" b="1" dirty="0">
                <a:solidFill>
                  <a:srgbClr val="000000"/>
                </a:solidFill>
              </a:rPr>
              <a:t>Use of technology: </a:t>
            </a:r>
            <a:r>
              <a:rPr lang="en-CA" sz="1900" dirty="0">
                <a:solidFill>
                  <a:srgbClr val="000000"/>
                </a:solidFill>
              </a:rPr>
              <a:t>Limited.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endParaRPr lang="en-CA" sz="19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B2D2C-8D61-0655-3D53-6E1442D4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Google Shape;62;p14">
            <a:extLst>
              <a:ext uri="{FF2B5EF4-FFF2-40B4-BE49-F238E27FC236}">
                <a16:creationId xmlns:a16="http://schemas.microsoft.com/office/drawing/2014/main" id="{3841A148-5FE8-EF46-B28D-F1F16353B3E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0943" y="1989436"/>
            <a:ext cx="4711057" cy="3140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54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E589D-2DE7-1BB8-5E7A-893D50A52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7D567-EAC5-8854-490C-15117A502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3" y="2262318"/>
            <a:ext cx="8627097" cy="668337"/>
          </a:xfrm>
        </p:spPr>
        <p:txBody>
          <a:bodyPr/>
          <a:lstStyle/>
          <a:p>
            <a:r>
              <a:rPr lang="en-CA" sz="5000" dirty="0"/>
              <a:t>What are bottom-up vs. top-down managers? </a:t>
            </a:r>
            <a:endParaRPr lang="en-US" sz="5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E778C-5508-7D60-6EA9-86C81F63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31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ACF21-7FF1-3D33-7C35-980E96B8F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1B74-4624-E3C0-F05C-9B73F9A7A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Bottom-up vs. top-down managers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5485E-C97B-4269-D768-7C9CC1FC1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89437"/>
            <a:ext cx="3959127" cy="143956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CA" sz="2200" b="1" dirty="0">
                <a:solidFill>
                  <a:schemeClr val="dk1"/>
                </a:solidFill>
              </a:rPr>
              <a:t>Bottom-up managers</a:t>
            </a:r>
            <a:endParaRPr lang="en-CA" sz="2200" dirty="0">
              <a:solidFill>
                <a:schemeClr val="dk1"/>
              </a:solidFill>
            </a:endParaRP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CA" sz="2200" dirty="0">
                <a:solidFill>
                  <a:schemeClr val="dk1"/>
                </a:solidFill>
              </a:rPr>
              <a:t>Focus on individual company financials.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93662-574C-7624-8BF6-637AD976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909CD4E-76F8-FF42-6658-EB1E2D03CFCA}"/>
              </a:ext>
            </a:extLst>
          </p:cNvPr>
          <p:cNvSpPr txBox="1">
            <a:spLocks/>
          </p:cNvSpPr>
          <p:nvPr/>
        </p:nvSpPr>
        <p:spPr>
          <a:xfrm>
            <a:off x="5962620" y="1989437"/>
            <a:ext cx="4897277" cy="143956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A2AAAD"/>
              </a:buClr>
              <a:buFont typeface="Arial" panose="020B0604020202020204" pitchFamily="34" charset="0"/>
              <a:buChar char="•"/>
              <a:defRPr sz="250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CA" sz="2200" b="1" dirty="0">
                <a:solidFill>
                  <a:schemeClr val="dk1"/>
                </a:solidFill>
              </a:rPr>
              <a:t>Top-down managers</a:t>
            </a:r>
            <a:endParaRPr lang="en-CA" sz="2200" dirty="0">
              <a:solidFill>
                <a:schemeClr val="dk1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2200" dirty="0">
                <a:solidFill>
                  <a:schemeClr val="dk1"/>
                </a:solidFill>
              </a:rPr>
              <a:t>Focus on economic indicators (GDP, inflation, interest rates).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F240BF-EB47-216C-6994-75E3F06BB5C7}"/>
              </a:ext>
            </a:extLst>
          </p:cNvPr>
          <p:cNvSpPr/>
          <p:nvPr/>
        </p:nvSpPr>
        <p:spPr>
          <a:xfrm>
            <a:off x="672936" y="3728854"/>
            <a:ext cx="2018805" cy="2018805"/>
          </a:xfrm>
          <a:prstGeom prst="ellipse">
            <a:avLst/>
          </a:prstGeom>
          <a:solidFill>
            <a:srgbClr val="2058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4E3C33-613F-9BD0-1B5D-6309B4BA7A77}"/>
              </a:ext>
            </a:extLst>
          </p:cNvPr>
          <p:cNvSpPr/>
          <p:nvPr/>
        </p:nvSpPr>
        <p:spPr>
          <a:xfrm>
            <a:off x="5963306" y="3728854"/>
            <a:ext cx="2018805" cy="2018805"/>
          </a:xfrm>
          <a:prstGeom prst="ellipse">
            <a:avLst/>
          </a:prstGeom>
          <a:solidFill>
            <a:srgbClr val="2058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2947EE-8AAC-0B9E-D36B-39CEFD686134}"/>
              </a:ext>
            </a:extLst>
          </p:cNvPr>
          <p:cNvCxnSpPr/>
          <p:nvPr/>
        </p:nvCxnSpPr>
        <p:spPr>
          <a:xfrm>
            <a:off x="4821913" y="2113808"/>
            <a:ext cx="0" cy="3633851"/>
          </a:xfrm>
          <a:prstGeom prst="line">
            <a:avLst/>
          </a:prstGeom>
          <a:ln w="12700">
            <a:solidFill>
              <a:srgbClr val="6AB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white line drawing of a graph&#10;&#10;AI-generated content may be incorrect.">
            <a:extLst>
              <a:ext uri="{FF2B5EF4-FFF2-40B4-BE49-F238E27FC236}">
                <a16:creationId xmlns:a16="http://schemas.microsoft.com/office/drawing/2014/main" id="{270A0AC5-AA77-7490-D5CB-2C5E44D92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3" y="3954909"/>
            <a:ext cx="1526024" cy="1518579"/>
          </a:xfrm>
          <a:prstGeom prst="rect">
            <a:avLst/>
          </a:prstGeom>
        </p:spPr>
      </p:pic>
      <p:pic>
        <p:nvPicPr>
          <p:cNvPr id="14" name="Picture 13" descr="A white line drawing of a graph and a calculator&#10;&#10;AI-generated content may be incorrect.">
            <a:extLst>
              <a:ext uri="{FF2B5EF4-FFF2-40B4-BE49-F238E27FC236}">
                <a16:creationId xmlns:a16="http://schemas.microsoft.com/office/drawing/2014/main" id="{AFF52B20-831A-40A1-F85E-D6193D7B8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51" y="3987866"/>
            <a:ext cx="1524038" cy="151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3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00678-09E9-A923-AB3C-0ADB599E3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FF64-122D-0879-24D5-86535BBF7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" dirty="0"/>
              <a:t>Passive investing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C798B-354E-6EE6-561D-A85B0F795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71" y="1989436"/>
            <a:ext cx="4335688" cy="4003591"/>
          </a:xfrm>
        </p:spPr>
        <p:txBody>
          <a:bodyPr>
            <a:noAutofit/>
          </a:bodyPr>
          <a:lstStyle/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600" dirty="0">
                <a:solidFill>
                  <a:srgbClr val="000000"/>
                </a:solidFill>
              </a:rPr>
              <a:t>Analogy: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600" dirty="0">
                <a:solidFill>
                  <a:srgbClr val="000000"/>
                </a:solidFill>
              </a:rPr>
              <a:t>Management style: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600" dirty="0">
                <a:solidFill>
                  <a:srgbClr val="000000"/>
                </a:solidFill>
              </a:rPr>
              <a:t>Goal: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600" dirty="0">
                <a:solidFill>
                  <a:srgbClr val="000000"/>
                </a:solidFill>
              </a:rPr>
              <a:t>Fees: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600" dirty="0">
                <a:solidFill>
                  <a:srgbClr val="000000"/>
                </a:solidFill>
              </a:rPr>
              <a:t>Use of technology: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51F32-81B0-24BF-0270-39FC7DD9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8A024-26DA-4F5D-C959-BA35F4ED2BF6}"/>
              </a:ext>
            </a:extLst>
          </p:cNvPr>
          <p:cNvSpPr txBox="1"/>
          <p:nvPr/>
        </p:nvSpPr>
        <p:spPr>
          <a:xfrm>
            <a:off x="5928155" y="3194907"/>
            <a:ext cx="5019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 dirty="0">
                <a:solidFill>
                  <a:srgbClr val="205885"/>
                </a:solidFill>
                <a:latin typeface="Century Gothic" panose="020B0502020202020204" pitchFamily="34" charset="0"/>
              </a:rPr>
              <a:t>Share what you recorded in your chart!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345460-7D70-6035-E183-FABD74791A9D}"/>
              </a:ext>
            </a:extLst>
          </p:cNvPr>
          <p:cNvCxnSpPr/>
          <p:nvPr/>
        </p:nvCxnSpPr>
        <p:spPr>
          <a:xfrm>
            <a:off x="5019621" y="2113808"/>
            <a:ext cx="0" cy="3633851"/>
          </a:xfrm>
          <a:prstGeom prst="line">
            <a:avLst/>
          </a:prstGeom>
          <a:ln w="12700">
            <a:solidFill>
              <a:srgbClr val="6AB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41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2A0C7-304C-2BE2-85DF-3861CEEF1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4490-2648-0E7D-93F0-C8D5C5C2A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Passive investing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42907-85C8-D614-2BBE-5169BE10D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70" y="1989436"/>
            <a:ext cx="8400140" cy="4003591"/>
          </a:xfrm>
        </p:spPr>
        <p:txBody>
          <a:bodyPr>
            <a:noAutofit/>
          </a:bodyPr>
          <a:lstStyle/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400" b="1" dirty="0">
                <a:solidFill>
                  <a:srgbClr val="000000"/>
                </a:solidFill>
              </a:rPr>
              <a:t>Analogy: </a:t>
            </a:r>
            <a:r>
              <a:rPr lang="en-CA" sz="2400" dirty="0">
                <a:solidFill>
                  <a:srgbClr val="000000"/>
                </a:solidFill>
              </a:rPr>
              <a:t>Like a gardener.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400" b="1" dirty="0">
                <a:solidFill>
                  <a:srgbClr val="000000"/>
                </a:solidFill>
              </a:rPr>
              <a:t>Management style:</a:t>
            </a:r>
          </a:p>
          <a:p>
            <a:pPr marL="677863" lvl="0" indent="-271463">
              <a:spcBef>
                <a:spcPts val="1200"/>
              </a:spcBef>
              <a:buSzPts val="1300"/>
              <a:buChar char="●"/>
            </a:pPr>
            <a:r>
              <a:rPr lang="en-CA" sz="2400" dirty="0">
                <a:solidFill>
                  <a:srgbClr val="000000"/>
                </a:solidFill>
              </a:rPr>
              <a:t>long-term strategy; growth over-time</a:t>
            </a:r>
          </a:p>
          <a:p>
            <a:pPr marL="677863" lvl="0" indent="-271463">
              <a:spcBef>
                <a:spcPts val="1200"/>
              </a:spcBef>
              <a:buSzPts val="1300"/>
              <a:buChar char="●"/>
            </a:pPr>
            <a:r>
              <a:rPr lang="en-CA" sz="2400" dirty="0">
                <a:solidFill>
                  <a:srgbClr val="000000"/>
                </a:solidFill>
              </a:rPr>
              <a:t>invest in index mutual funds or ETFs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400" b="1" dirty="0">
                <a:solidFill>
                  <a:srgbClr val="000000"/>
                </a:solidFill>
              </a:rPr>
              <a:t>Goal: </a:t>
            </a:r>
            <a:r>
              <a:rPr lang="en-CA" sz="2400" dirty="0">
                <a:solidFill>
                  <a:srgbClr val="000000"/>
                </a:solidFill>
              </a:rPr>
              <a:t>Match market returns, not beat them.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400" b="1" dirty="0">
                <a:solidFill>
                  <a:srgbClr val="000000"/>
                </a:solidFill>
              </a:rPr>
              <a:t>Fees: </a:t>
            </a:r>
            <a:r>
              <a:rPr lang="en-CA" sz="2400" dirty="0">
                <a:solidFill>
                  <a:srgbClr val="000000"/>
                </a:solidFill>
              </a:rPr>
              <a:t>Lower cost.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400" b="1" dirty="0">
                <a:solidFill>
                  <a:srgbClr val="000000"/>
                </a:solidFill>
              </a:rPr>
              <a:t>Use of technology: </a:t>
            </a:r>
            <a:r>
              <a:rPr lang="en-CA" sz="2400" dirty="0">
                <a:solidFill>
                  <a:srgbClr val="000000"/>
                </a:solidFill>
              </a:rPr>
              <a:t>Minimal.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endParaRPr lang="en-CA" sz="2400" dirty="0">
              <a:solidFill>
                <a:srgbClr val="000000"/>
              </a:solidFill>
            </a:endParaRP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D1DA8-4B27-9E86-36FD-C804E9BF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Google Shape;78;p16" title="pexels-markusspiske-95215.jpg">
            <a:extLst>
              <a:ext uri="{FF2B5EF4-FFF2-40B4-BE49-F238E27FC236}">
                <a16:creationId xmlns:a16="http://schemas.microsoft.com/office/drawing/2014/main" id="{FE62B38F-E08D-3149-F180-6CFEAEC0D4E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34818" y="1160463"/>
            <a:ext cx="3157182" cy="4736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00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F7DE0-0E7B-EDC3-D413-A465941FC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5DC6-D16E-CDE6-B523-4D60447F5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CA" dirty="0"/>
              <a:t>Systematic investing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C9961-540B-587F-B736-5AA4C11DA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71" y="1989436"/>
            <a:ext cx="4335688" cy="4003591"/>
          </a:xfrm>
        </p:spPr>
        <p:txBody>
          <a:bodyPr>
            <a:noAutofit/>
          </a:bodyPr>
          <a:lstStyle/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600" dirty="0">
                <a:solidFill>
                  <a:srgbClr val="000000"/>
                </a:solidFill>
              </a:rPr>
              <a:t>Analogy: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600" dirty="0">
                <a:solidFill>
                  <a:srgbClr val="000000"/>
                </a:solidFill>
              </a:rPr>
              <a:t>Management style: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600" dirty="0">
                <a:solidFill>
                  <a:srgbClr val="000000"/>
                </a:solidFill>
              </a:rPr>
              <a:t>Goal: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600" dirty="0">
                <a:solidFill>
                  <a:srgbClr val="000000"/>
                </a:solidFill>
              </a:rPr>
              <a:t>Fees: 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600" dirty="0">
                <a:solidFill>
                  <a:srgbClr val="000000"/>
                </a:solidFill>
              </a:rPr>
              <a:t>Use of technology: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E7D68-DB0D-3D6C-9F45-A041BADE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8F466-E055-9D87-FFE8-3362CCCDE186}"/>
              </a:ext>
            </a:extLst>
          </p:cNvPr>
          <p:cNvSpPr txBox="1"/>
          <p:nvPr/>
        </p:nvSpPr>
        <p:spPr>
          <a:xfrm>
            <a:off x="5928155" y="3194907"/>
            <a:ext cx="5019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 dirty="0">
                <a:solidFill>
                  <a:srgbClr val="205885"/>
                </a:solidFill>
                <a:latin typeface="Century Gothic" panose="020B0502020202020204" pitchFamily="34" charset="0"/>
              </a:rPr>
              <a:t>Share what you recorded in your chart!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13A41-4EBB-62DA-1E5E-850C94035CAE}"/>
              </a:ext>
            </a:extLst>
          </p:cNvPr>
          <p:cNvCxnSpPr/>
          <p:nvPr/>
        </p:nvCxnSpPr>
        <p:spPr>
          <a:xfrm>
            <a:off x="5019621" y="2113808"/>
            <a:ext cx="0" cy="3633851"/>
          </a:xfrm>
          <a:prstGeom prst="line">
            <a:avLst/>
          </a:prstGeom>
          <a:ln w="12700">
            <a:solidFill>
              <a:srgbClr val="6AB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024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GestaltVTI">
  <a:themeElements>
    <a:clrScheme name="AnalogousFromDarkSeedLeftStep">
      <a:dk1>
        <a:srgbClr val="000000"/>
      </a:dk1>
      <a:lt1>
        <a:srgbClr val="FFFFFF"/>
      </a:lt1>
      <a:dk2>
        <a:srgbClr val="1E301B"/>
      </a:dk2>
      <a:lt2>
        <a:srgbClr val="F1F0F3"/>
      </a:lt2>
      <a:accent1>
        <a:srgbClr val="85AE23"/>
      </a:accent1>
      <a:accent2>
        <a:srgbClr val="B4A118"/>
      </a:accent2>
      <a:accent3>
        <a:srgbClr val="E2802D"/>
      </a:accent3>
      <a:accent4>
        <a:srgbClr val="D1231C"/>
      </a:accent4>
      <a:accent5>
        <a:srgbClr val="E22D71"/>
      </a:accent5>
      <a:accent6>
        <a:srgbClr val="D11CAB"/>
      </a:accent6>
      <a:hlink>
        <a:srgbClr val="C34D66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</TotalTime>
  <Words>405</Words>
  <Application>Microsoft Macintosh PowerPoint</Application>
  <PresentationFormat>Widescreen</PresentationFormat>
  <Paragraphs>86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Bierstadt</vt:lpstr>
      <vt:lpstr>Calibri</vt:lpstr>
      <vt:lpstr>Century Gothic</vt:lpstr>
      <vt:lpstr>GestaltVTI</vt:lpstr>
      <vt:lpstr>Different types of investment styles</vt:lpstr>
      <vt:lpstr>Question: </vt:lpstr>
      <vt:lpstr>Active investing</vt:lpstr>
      <vt:lpstr>Active investing</vt:lpstr>
      <vt:lpstr>What are bottom-up vs. top-down managers? </vt:lpstr>
      <vt:lpstr>Bottom-up vs. top-down managers</vt:lpstr>
      <vt:lpstr>Passive investing</vt:lpstr>
      <vt:lpstr>Passive investing</vt:lpstr>
      <vt:lpstr>Systematic investing</vt:lpstr>
      <vt:lpstr>Systematic investing</vt:lpstr>
      <vt:lpstr>Summary</vt:lpstr>
      <vt:lpstr>Activity - Debate!</vt:lpstr>
      <vt:lpstr>Judges deliberate</vt:lpstr>
      <vt:lpstr>Who won?</vt:lpstr>
      <vt:lpstr>Consolidation: Independently reflect on what you learned today using the reflection sheet!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Gagliardi, Monica</dc:creator>
  <cp:lastModifiedBy>Walter Goschen</cp:lastModifiedBy>
  <cp:revision>154</cp:revision>
  <dcterms:created xsi:type="dcterms:W3CDTF">2023-10-22T21:01:04Z</dcterms:created>
  <dcterms:modified xsi:type="dcterms:W3CDTF">2026-02-27T19:02:46Z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873328-34e0-4f6c-84cb-dd757c63c1a0_Enabled">
    <vt:lpwstr>true</vt:lpwstr>
  </property>
  <property fmtid="{D5CDD505-2E9C-101B-9397-08002B2CF9AE}" pid="3" name="MSIP_Label_be873328-34e0-4f6c-84cb-dd757c63c1a0_SetDate">
    <vt:lpwstr>2023-11-01T18:04:36Z</vt:lpwstr>
  </property>
  <property fmtid="{D5CDD505-2E9C-101B-9397-08002B2CF9AE}" pid="4" name="MSIP_Label_be873328-34e0-4f6c-84cb-dd757c63c1a0_Method">
    <vt:lpwstr>Privileged</vt:lpwstr>
  </property>
  <property fmtid="{D5CDD505-2E9C-101B-9397-08002B2CF9AE}" pid="5" name="MSIP_Label_be873328-34e0-4f6c-84cb-dd757c63c1a0_Name">
    <vt:lpwstr>FIL-Internal</vt:lpwstr>
  </property>
  <property fmtid="{D5CDD505-2E9C-101B-9397-08002B2CF9AE}" pid="6" name="MSIP_Label_be873328-34e0-4f6c-84cb-dd757c63c1a0_SiteId">
    <vt:lpwstr>6b94db52-3791-432c-b97e-871411cd202e</vt:lpwstr>
  </property>
  <property fmtid="{D5CDD505-2E9C-101B-9397-08002B2CF9AE}" pid="7" name="MSIP_Label_be873328-34e0-4f6c-84cb-dd757c63c1a0_ActionId">
    <vt:lpwstr>ee0202de-5cf6-46c2-8a21-1c0b412b413b</vt:lpwstr>
  </property>
  <property fmtid="{D5CDD505-2E9C-101B-9397-08002B2CF9AE}" pid="8" name="MSIP_Label_be873328-34e0-4f6c-84cb-dd757c63c1a0_ContentBits">
    <vt:lpwstr>0</vt:lpwstr>
  </property>
</Properties>
</file>