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32"/>
  </p:notesMasterIdLst>
  <p:sldIdLst>
    <p:sldId id="281" r:id="rId2"/>
    <p:sldId id="294" r:id="rId3"/>
    <p:sldId id="419" r:id="rId4"/>
    <p:sldId id="420" r:id="rId5"/>
    <p:sldId id="421" r:id="rId6"/>
    <p:sldId id="296" r:id="rId7"/>
    <p:sldId id="356" r:id="rId8"/>
    <p:sldId id="422" r:id="rId9"/>
    <p:sldId id="389"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8" r:id="rId26"/>
    <p:sldId id="439" r:id="rId27"/>
    <p:sldId id="440" r:id="rId28"/>
    <p:sldId id="441" r:id="rId29"/>
    <p:sldId id="442" r:id="rId30"/>
    <p:sldId id="44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885"/>
    <a:srgbClr val="6ABD4A"/>
    <a:srgbClr val="00B5E2"/>
    <a:srgbClr val="EBF4FA"/>
    <a:srgbClr val="B9E5F0"/>
    <a:srgbClr val="E0EFD8"/>
    <a:srgbClr val="00A690"/>
    <a:srgbClr val="A2AAAD"/>
    <a:srgbClr val="333F48"/>
    <a:srgbClr val="F2A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3" autoAdjust="0"/>
    <p:restoredTop sz="94660"/>
  </p:normalViewPr>
  <p:slideViewPr>
    <p:cSldViewPr snapToGrid="0">
      <p:cViewPr varScale="1">
        <p:scale>
          <a:sx n="108" d="100"/>
          <a:sy n="108" d="100"/>
        </p:scale>
        <p:origin x="976"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2/27/26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0EFD8"/>
              </a:solidFill>
            </a:endParaRPr>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00B5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690"/>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pic>
        <p:nvPicPr>
          <p:cNvPr id="12" name="Picture 11" descr="A close-up of a black background&#10;&#10;Description automatically generated">
            <a:extLst>
              <a:ext uri="{FF2B5EF4-FFF2-40B4-BE49-F238E27FC236}">
                <a16:creationId xmlns:a16="http://schemas.microsoft.com/office/drawing/2014/main" id="{6F3DAC8A-A5F7-92FE-0813-D8E70B90A44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733" y="230284"/>
            <a:ext cx="1676397" cy="466685"/>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433015" cy="369332"/>
          </a:xfrm>
          <a:prstGeom prst="rect">
            <a:avLst/>
          </a:prstGeom>
          <a:noFill/>
        </p:spPr>
        <p:txBody>
          <a:bodyPr wrap="square" rtlCol="0">
            <a:spAutoFit/>
          </a:bodyPr>
          <a:lstStyle/>
          <a:p>
            <a:r>
              <a:rPr lang="en-US" b="1" dirty="0">
                <a:solidFill>
                  <a:schemeClr val="tx1"/>
                </a:solidFill>
                <a:latin typeface="Century Gothic" panose="020B0502020202020204" pitchFamily="34" charset="0"/>
              </a:rPr>
              <a:t>Lesson 4</a:t>
            </a:r>
          </a:p>
        </p:txBody>
      </p:sp>
      <p:sp>
        <p:nvSpPr>
          <p:cNvPr id="2" name="TextBox 1">
            <a:extLst>
              <a:ext uri="{FF2B5EF4-FFF2-40B4-BE49-F238E27FC236}">
                <a16:creationId xmlns:a16="http://schemas.microsoft.com/office/drawing/2014/main" id="{1A3B7BA9-0BD9-9116-F1CC-B9CA6D49E9E4}"/>
              </a:ext>
            </a:extLst>
          </p:cNvPr>
          <p:cNvSpPr txBox="1"/>
          <p:nvPr userDrawn="1"/>
        </p:nvSpPr>
        <p:spPr>
          <a:xfrm>
            <a:off x="2395310" y="6433019"/>
            <a:ext cx="4800518"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0"/>
              </a:spcBef>
              <a:buClr>
                <a:srgbClr val="A2AAAD"/>
              </a:buClr>
            </a:pPr>
            <a:r>
              <a:rPr lang="en-CA" sz="900" b="0" i="0" u="none" strike="noStrike" dirty="0">
                <a:solidFill>
                  <a:srgbClr val="222222"/>
                </a:solidFill>
                <a:effectLst/>
                <a:highlight>
                  <a:srgbClr val="FFFFFF"/>
                </a:highlight>
                <a:latin typeface="Century Gothic" panose="020B0502020202020204" pitchFamily="34" charset="0"/>
              </a:rPr>
              <a:t>© 2026 FIDELITY INVESTMENTS CANADA ULC          </a:t>
            </a:r>
            <a:r>
              <a:rPr lang="en-CA" sz="900" b="0" i="0" u="none" strike="noStrike" dirty="0">
                <a:solidFill>
                  <a:srgbClr val="222222"/>
                </a:solidFill>
                <a:effectLst/>
                <a:latin typeface="Century Gothic" panose="020B0502020202020204" pitchFamily="34" charset="0"/>
              </a:rPr>
              <a:t>3381316-v2025123</a:t>
            </a:r>
            <a:endParaRPr lang="en-US" sz="900" dirty="0">
              <a:solidFill>
                <a:schemeClr val="accent5"/>
              </a:solidFill>
              <a:latin typeface="Century Gothic" panose="020B0502020202020204" pitchFamily="34" charset="0"/>
              <a:cs typeface="Arial"/>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CryvNG7UYbs?list=PLBzmUd_ESwov_lbEkQjWleHM6qB05xZ2b"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nvPr>
        </p:nvSpPr>
        <p:spPr/>
        <p:txBody>
          <a:bodyPr>
            <a:noAutofit/>
          </a:bodyPr>
          <a:lstStyle/>
          <a:p>
            <a:r>
              <a:rPr lang="en" dirty="0"/>
              <a:t>Different types of investment styles</a:t>
            </a:r>
            <a:endParaRPr lang="en-US" dirty="0"/>
          </a:p>
        </p:txBody>
      </p:sp>
      <p:sp>
        <p:nvSpPr>
          <p:cNvPr id="3" name="TextBox 2">
            <a:extLst>
              <a:ext uri="{FF2B5EF4-FFF2-40B4-BE49-F238E27FC236}">
                <a16:creationId xmlns:a16="http://schemas.microsoft.com/office/drawing/2014/main" id="{6A9EBC07-E89A-480E-0B63-1C54B7A5080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nvPr>
        </p:nvSpPr>
        <p:spPr/>
        <p:txBody>
          <a:bodyPr/>
          <a:lstStyle/>
          <a:p>
            <a:fld id="{DFDF98CC-160E-494C-8C3C-8CDC5FA257DE}" type="slidenum">
              <a:rPr lang="en-US" smtClean="0"/>
              <a:t>1</a:t>
            </a:fld>
            <a:endParaRPr lang="en-US" dirty="0"/>
          </a:p>
        </p:txBody>
      </p:sp>
      <p:pic>
        <p:nvPicPr>
          <p:cNvPr id="7" name="Online Media 6" descr="Breaking down investment styles">
            <a:hlinkClick r:id="" action="ppaction://media"/>
            <a:extLst>
              <a:ext uri="{FF2B5EF4-FFF2-40B4-BE49-F238E27FC236}">
                <a16:creationId xmlns:a16="http://schemas.microsoft.com/office/drawing/2014/main" id="{59C1240B-41A1-0181-6C14-256102279FB7}"/>
              </a:ext>
            </a:extLst>
          </p:cNvPr>
          <p:cNvPicPr>
            <a:picLocks noRot="1" noChangeAspect="1"/>
          </p:cNvPicPr>
          <p:nvPr>
            <a:videoFile r:link="rId1"/>
          </p:nvPr>
        </p:nvPicPr>
        <p:blipFill>
          <a:blip r:embed="rId3"/>
          <a:stretch>
            <a:fillRect/>
          </a:stretch>
        </p:blipFill>
        <p:spPr>
          <a:xfrm>
            <a:off x="3290483" y="2420027"/>
            <a:ext cx="5611034" cy="3170234"/>
          </a:xfrm>
          <a:prstGeom prst="rect">
            <a:avLst/>
          </a:prstGeom>
        </p:spPr>
      </p:pic>
    </p:spTree>
    <p:extLst>
      <p:ext uri="{BB962C8B-B14F-4D97-AF65-F5344CB8AC3E}">
        <p14:creationId xmlns:p14="http://schemas.microsoft.com/office/powerpoint/2010/main" val="150875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EBE992-764C-6CC9-C644-0F23AA0ADD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0002CC-1792-1C15-AAC8-3DA604083C71}"/>
              </a:ext>
            </a:extLst>
          </p:cNvPr>
          <p:cNvSpPr>
            <a:spLocks noGrp="1"/>
          </p:cNvSpPr>
          <p:nvPr>
            <p:ph type="ctrTitle"/>
          </p:nvPr>
        </p:nvSpPr>
        <p:spPr/>
        <p:txBody>
          <a:bodyPr/>
          <a:lstStyle/>
          <a:p>
            <a:r>
              <a:rPr lang="en-US" dirty="0"/>
              <a:t>Scenario 1</a:t>
            </a:r>
          </a:p>
        </p:txBody>
      </p:sp>
      <p:sp>
        <p:nvSpPr>
          <p:cNvPr id="4" name="Slide Number Placeholder 3">
            <a:extLst>
              <a:ext uri="{FF2B5EF4-FFF2-40B4-BE49-F238E27FC236}">
                <a16:creationId xmlns:a16="http://schemas.microsoft.com/office/drawing/2014/main" id="{9047D942-E9CD-BA46-65F3-8EA2F2462935}"/>
              </a:ext>
            </a:extLst>
          </p:cNvPr>
          <p:cNvSpPr>
            <a:spLocks noGrp="1"/>
          </p:cNvSpPr>
          <p:nvPr>
            <p:ph type="sldNum" sz="quarter" idx="12"/>
          </p:nvPr>
        </p:nvSpPr>
        <p:spPr/>
        <p:txBody>
          <a:bodyPr/>
          <a:lstStyle/>
          <a:p>
            <a:fld id="{DFDF98CC-160E-494C-8C3C-8CDC5FA257DE}" type="slidenum">
              <a:rPr lang="en-US" smtClean="0"/>
              <a:t>10</a:t>
            </a:fld>
            <a:endParaRPr lang="en-US" dirty="0"/>
          </a:p>
        </p:txBody>
      </p:sp>
      <p:sp>
        <p:nvSpPr>
          <p:cNvPr id="7" name="Subtitle 2">
            <a:extLst>
              <a:ext uri="{FF2B5EF4-FFF2-40B4-BE49-F238E27FC236}">
                <a16:creationId xmlns:a16="http://schemas.microsoft.com/office/drawing/2014/main" id="{2AE16B57-5593-DE1A-D5F1-B519B2B91C14}"/>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Chris wants to analyze a company’s balance sheet and financial reports in detail before investing. He’s comfortable making frequent trades based on performance and earnings.</a:t>
            </a:r>
          </a:p>
          <a:p>
            <a:pPr marL="0" lvl="0" indent="0">
              <a:spcBef>
                <a:spcPts val="1200"/>
              </a:spcBef>
              <a:buNone/>
            </a:pPr>
            <a:r>
              <a:rPr lang="en-CA" sz="2600" b="1" dirty="0"/>
              <a:t>Which investment style would be most appropriate, and why?</a:t>
            </a:r>
          </a:p>
          <a:p>
            <a:pPr marL="0" indent="0">
              <a:spcBef>
                <a:spcPts val="1200"/>
              </a:spcBef>
              <a:buNone/>
            </a:pPr>
            <a:r>
              <a:rPr lang="en-CA" sz="2600" b="1" dirty="0">
                <a:solidFill>
                  <a:srgbClr val="205885"/>
                </a:solidFill>
              </a:rPr>
              <a:t>Answer:</a:t>
            </a:r>
            <a:r>
              <a:rPr lang="en-CA" sz="2600" dirty="0">
                <a:solidFill>
                  <a:srgbClr val="205885"/>
                </a:solidFill>
              </a:rPr>
              <a:t> Active</a:t>
            </a:r>
          </a:p>
          <a:p>
            <a:pPr marL="0" indent="0">
              <a:spcBef>
                <a:spcPts val="1200"/>
              </a:spcBef>
              <a:buNone/>
            </a:pPr>
            <a:r>
              <a:rPr lang="en-CA" sz="2600" b="1" dirty="0">
                <a:solidFill>
                  <a:srgbClr val="205885"/>
                </a:solidFill>
              </a:rPr>
              <a:t>Reasoning:</a:t>
            </a:r>
            <a:r>
              <a:rPr lang="en-CA" sz="2600" dirty="0">
                <a:solidFill>
                  <a:srgbClr val="205885"/>
                </a:solidFill>
              </a:rPr>
              <a:t> This fits a bottom-up, hands-on approach focused on company fundamentals.</a:t>
            </a:r>
          </a:p>
        </p:txBody>
      </p:sp>
    </p:spTree>
    <p:extLst>
      <p:ext uri="{BB962C8B-B14F-4D97-AF65-F5344CB8AC3E}">
        <p14:creationId xmlns:p14="http://schemas.microsoft.com/office/powerpoint/2010/main" val="2897392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005D8-26CB-C6B0-843B-1B2B6F1674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A7A22-0D44-D552-EF4D-757426D8156D}"/>
              </a:ext>
            </a:extLst>
          </p:cNvPr>
          <p:cNvSpPr>
            <a:spLocks noGrp="1"/>
          </p:cNvSpPr>
          <p:nvPr>
            <p:ph type="ctrTitle"/>
          </p:nvPr>
        </p:nvSpPr>
        <p:spPr/>
        <p:txBody>
          <a:bodyPr/>
          <a:lstStyle/>
          <a:p>
            <a:r>
              <a:rPr lang="en-US" dirty="0"/>
              <a:t>Scenario 2</a:t>
            </a:r>
          </a:p>
        </p:txBody>
      </p:sp>
      <p:sp>
        <p:nvSpPr>
          <p:cNvPr id="4" name="Slide Number Placeholder 3">
            <a:extLst>
              <a:ext uri="{FF2B5EF4-FFF2-40B4-BE49-F238E27FC236}">
                <a16:creationId xmlns:a16="http://schemas.microsoft.com/office/drawing/2014/main" id="{FB65D1DB-7576-F105-AA4B-0D14B3159A9A}"/>
              </a:ext>
            </a:extLst>
          </p:cNvPr>
          <p:cNvSpPr>
            <a:spLocks noGrp="1"/>
          </p:cNvSpPr>
          <p:nvPr>
            <p:ph type="sldNum" sz="quarter" idx="12"/>
          </p:nvPr>
        </p:nvSpPr>
        <p:spPr/>
        <p:txBody>
          <a:bodyPr/>
          <a:lstStyle/>
          <a:p>
            <a:fld id="{DFDF98CC-160E-494C-8C3C-8CDC5FA257DE}" type="slidenum">
              <a:rPr lang="en-US" smtClean="0"/>
              <a:t>11</a:t>
            </a:fld>
            <a:endParaRPr lang="en-US" dirty="0"/>
          </a:p>
        </p:txBody>
      </p:sp>
      <p:sp>
        <p:nvSpPr>
          <p:cNvPr id="7" name="Subtitle 2">
            <a:extLst>
              <a:ext uri="{FF2B5EF4-FFF2-40B4-BE49-F238E27FC236}">
                <a16:creationId xmlns:a16="http://schemas.microsoft.com/office/drawing/2014/main" id="{EEDC1A7E-DDBB-76BB-501A-8A2952534775}"/>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Jamie wants to invest in the overall stock market with minimal time commitment. They’re okay with matching market returns and prefer low fees.</a:t>
            </a:r>
          </a:p>
          <a:p>
            <a:pPr marL="0" lvl="0" indent="0">
              <a:spcBef>
                <a:spcPts val="1200"/>
              </a:spcBef>
              <a:buNone/>
            </a:pPr>
            <a:r>
              <a:rPr lang="en-CA" sz="2600" b="1" dirty="0"/>
              <a:t>Which investment style would be most appropriate, and why?</a:t>
            </a:r>
          </a:p>
        </p:txBody>
      </p:sp>
    </p:spTree>
    <p:extLst>
      <p:ext uri="{BB962C8B-B14F-4D97-AF65-F5344CB8AC3E}">
        <p14:creationId xmlns:p14="http://schemas.microsoft.com/office/powerpoint/2010/main" val="96425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F7E9E-F96E-1C94-3C85-77B29EF8A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4DC3E-7A4C-5147-DD54-4210EFBB5588}"/>
              </a:ext>
            </a:extLst>
          </p:cNvPr>
          <p:cNvSpPr>
            <a:spLocks noGrp="1"/>
          </p:cNvSpPr>
          <p:nvPr>
            <p:ph type="ctrTitle"/>
          </p:nvPr>
        </p:nvSpPr>
        <p:spPr/>
        <p:txBody>
          <a:bodyPr/>
          <a:lstStyle/>
          <a:p>
            <a:r>
              <a:rPr lang="en-US" dirty="0"/>
              <a:t>Scenario 2</a:t>
            </a:r>
          </a:p>
        </p:txBody>
      </p:sp>
      <p:sp>
        <p:nvSpPr>
          <p:cNvPr id="4" name="Slide Number Placeholder 3">
            <a:extLst>
              <a:ext uri="{FF2B5EF4-FFF2-40B4-BE49-F238E27FC236}">
                <a16:creationId xmlns:a16="http://schemas.microsoft.com/office/drawing/2014/main" id="{0F76A08F-BA69-3AE3-97A7-B61EBB2AC8FB}"/>
              </a:ext>
            </a:extLst>
          </p:cNvPr>
          <p:cNvSpPr>
            <a:spLocks noGrp="1"/>
          </p:cNvSpPr>
          <p:nvPr>
            <p:ph type="sldNum" sz="quarter" idx="12"/>
          </p:nvPr>
        </p:nvSpPr>
        <p:spPr/>
        <p:txBody>
          <a:bodyPr/>
          <a:lstStyle/>
          <a:p>
            <a:fld id="{DFDF98CC-160E-494C-8C3C-8CDC5FA257DE}" type="slidenum">
              <a:rPr lang="en-US" smtClean="0"/>
              <a:t>12</a:t>
            </a:fld>
            <a:endParaRPr lang="en-US" dirty="0"/>
          </a:p>
        </p:txBody>
      </p:sp>
      <p:sp>
        <p:nvSpPr>
          <p:cNvPr id="7" name="Subtitle 2">
            <a:extLst>
              <a:ext uri="{FF2B5EF4-FFF2-40B4-BE49-F238E27FC236}">
                <a16:creationId xmlns:a16="http://schemas.microsoft.com/office/drawing/2014/main" id="{81933FD4-22B7-BF3E-84A9-8B6128A30D4D}"/>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Jamie wants to invest in the overall stock market with minimal time commitment. They’re okay with matching market returns and prefer low fees.</a:t>
            </a:r>
          </a:p>
          <a:p>
            <a:pPr marL="0" lvl="0" indent="0">
              <a:spcBef>
                <a:spcPts val="1200"/>
              </a:spcBef>
              <a:buNone/>
            </a:pPr>
            <a:r>
              <a:rPr lang="en-CA" sz="2600" b="1" dirty="0"/>
              <a:t>Which investment style would be most appropriate, and why?</a:t>
            </a:r>
          </a:p>
          <a:p>
            <a:pPr marL="0" lvl="0" indent="0">
              <a:spcBef>
                <a:spcPts val="1200"/>
              </a:spcBef>
              <a:buNone/>
            </a:pPr>
            <a:r>
              <a:rPr lang="en-CA" sz="2600" b="1" dirty="0">
                <a:solidFill>
                  <a:srgbClr val="205885"/>
                </a:solidFill>
              </a:rPr>
              <a:t>Answer: </a:t>
            </a:r>
            <a:r>
              <a:rPr lang="en-CA" sz="2600" dirty="0">
                <a:solidFill>
                  <a:srgbClr val="205885"/>
                </a:solidFill>
              </a:rPr>
              <a:t>Passive</a:t>
            </a:r>
          </a:p>
          <a:p>
            <a:pPr marL="0" lvl="0" indent="0">
              <a:spcBef>
                <a:spcPts val="1200"/>
              </a:spcBef>
              <a:buNone/>
            </a:pPr>
            <a:r>
              <a:rPr lang="en-CA" sz="2600" b="1" dirty="0">
                <a:solidFill>
                  <a:srgbClr val="205885"/>
                </a:solidFill>
              </a:rPr>
              <a:t>Reasoning: </a:t>
            </a:r>
            <a:r>
              <a:rPr lang="en-CA" sz="2600" dirty="0">
                <a:solidFill>
                  <a:srgbClr val="205885"/>
                </a:solidFill>
              </a:rPr>
              <a:t>Jamie doesn’t want to beat the market, just match it – classic passive investing.</a:t>
            </a: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2011175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9F0119-E490-2A9B-BA4B-887C3E17C1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B876F1-4664-D12E-15C2-AC35A36B5C7C}"/>
              </a:ext>
            </a:extLst>
          </p:cNvPr>
          <p:cNvSpPr>
            <a:spLocks noGrp="1"/>
          </p:cNvSpPr>
          <p:nvPr>
            <p:ph type="ctrTitle"/>
          </p:nvPr>
        </p:nvSpPr>
        <p:spPr/>
        <p:txBody>
          <a:bodyPr/>
          <a:lstStyle/>
          <a:p>
            <a:r>
              <a:rPr lang="en-US" dirty="0"/>
              <a:t>Scenario 3</a:t>
            </a:r>
          </a:p>
        </p:txBody>
      </p:sp>
      <p:sp>
        <p:nvSpPr>
          <p:cNvPr id="4" name="Slide Number Placeholder 3">
            <a:extLst>
              <a:ext uri="{FF2B5EF4-FFF2-40B4-BE49-F238E27FC236}">
                <a16:creationId xmlns:a16="http://schemas.microsoft.com/office/drawing/2014/main" id="{DED15267-EAA7-DD6D-CB50-A9EF154D585C}"/>
              </a:ext>
            </a:extLst>
          </p:cNvPr>
          <p:cNvSpPr>
            <a:spLocks noGrp="1"/>
          </p:cNvSpPr>
          <p:nvPr>
            <p:ph type="sldNum" sz="quarter" idx="12"/>
          </p:nvPr>
        </p:nvSpPr>
        <p:spPr/>
        <p:txBody>
          <a:bodyPr/>
          <a:lstStyle/>
          <a:p>
            <a:fld id="{DFDF98CC-160E-494C-8C3C-8CDC5FA257DE}" type="slidenum">
              <a:rPr lang="en-US" smtClean="0"/>
              <a:t>13</a:t>
            </a:fld>
            <a:endParaRPr lang="en-US" dirty="0"/>
          </a:p>
        </p:txBody>
      </p:sp>
      <p:sp>
        <p:nvSpPr>
          <p:cNvPr id="7" name="Subtitle 2">
            <a:extLst>
              <a:ext uri="{FF2B5EF4-FFF2-40B4-BE49-F238E27FC236}">
                <a16:creationId xmlns:a16="http://schemas.microsoft.com/office/drawing/2014/main" id="{C4C096D8-DE81-8938-D1E3-5AFB9F163311}"/>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Taylor is tech-savvy and wants to invest using a computer-driven strategy. They are interested in using factors like momentum and quality to choose stocks.</a:t>
            </a:r>
          </a:p>
          <a:p>
            <a:pPr marL="0" lvl="0" indent="0">
              <a:spcBef>
                <a:spcPts val="1200"/>
              </a:spcBef>
              <a:buNone/>
            </a:pPr>
            <a:r>
              <a:rPr lang="en-CA" sz="2600" b="1" dirty="0"/>
              <a:t>Which investment style would be most appropriate, and why?</a:t>
            </a:r>
          </a:p>
        </p:txBody>
      </p:sp>
    </p:spTree>
    <p:extLst>
      <p:ext uri="{BB962C8B-B14F-4D97-AF65-F5344CB8AC3E}">
        <p14:creationId xmlns:p14="http://schemas.microsoft.com/office/powerpoint/2010/main" val="1125851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30A55-34FB-7BEE-9ED9-693C0DF05A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509001-7985-CBFF-261A-D4DB6880DA80}"/>
              </a:ext>
            </a:extLst>
          </p:cNvPr>
          <p:cNvSpPr>
            <a:spLocks noGrp="1"/>
          </p:cNvSpPr>
          <p:nvPr>
            <p:ph type="ctrTitle"/>
          </p:nvPr>
        </p:nvSpPr>
        <p:spPr/>
        <p:txBody>
          <a:bodyPr/>
          <a:lstStyle/>
          <a:p>
            <a:r>
              <a:rPr lang="en-US" dirty="0"/>
              <a:t>Scenario 3</a:t>
            </a:r>
          </a:p>
        </p:txBody>
      </p:sp>
      <p:sp>
        <p:nvSpPr>
          <p:cNvPr id="4" name="Slide Number Placeholder 3">
            <a:extLst>
              <a:ext uri="{FF2B5EF4-FFF2-40B4-BE49-F238E27FC236}">
                <a16:creationId xmlns:a16="http://schemas.microsoft.com/office/drawing/2014/main" id="{F6A027BE-C744-A36D-11F1-B4014692AB31}"/>
              </a:ext>
            </a:extLst>
          </p:cNvPr>
          <p:cNvSpPr>
            <a:spLocks noGrp="1"/>
          </p:cNvSpPr>
          <p:nvPr>
            <p:ph type="sldNum" sz="quarter" idx="12"/>
          </p:nvPr>
        </p:nvSpPr>
        <p:spPr/>
        <p:txBody>
          <a:bodyPr/>
          <a:lstStyle/>
          <a:p>
            <a:fld id="{DFDF98CC-160E-494C-8C3C-8CDC5FA257DE}" type="slidenum">
              <a:rPr lang="en-US" smtClean="0"/>
              <a:t>14</a:t>
            </a:fld>
            <a:endParaRPr lang="en-US" dirty="0"/>
          </a:p>
        </p:txBody>
      </p:sp>
      <p:sp>
        <p:nvSpPr>
          <p:cNvPr id="7" name="Subtitle 2">
            <a:extLst>
              <a:ext uri="{FF2B5EF4-FFF2-40B4-BE49-F238E27FC236}">
                <a16:creationId xmlns:a16="http://schemas.microsoft.com/office/drawing/2014/main" id="{3D959D0C-2804-442B-153E-C12F951336F2}"/>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Taylor is tech-savvy and wants to invest using a computer-driven strategy. They are interested in using factors like momentum and quality to choose stocks.</a:t>
            </a:r>
          </a:p>
          <a:p>
            <a:pPr marL="0" lvl="0" indent="0">
              <a:spcBef>
                <a:spcPts val="1200"/>
              </a:spcBef>
              <a:buNone/>
            </a:pPr>
            <a:r>
              <a:rPr lang="en-CA" sz="2600" b="1" dirty="0"/>
              <a:t>Which investment style would be most appropriate, and why?</a:t>
            </a:r>
          </a:p>
          <a:p>
            <a:pPr marL="0" lvl="0" indent="0">
              <a:spcBef>
                <a:spcPts val="1200"/>
              </a:spcBef>
              <a:buNone/>
            </a:pPr>
            <a:r>
              <a:rPr lang="en-CA" sz="2600" b="1" dirty="0">
                <a:solidFill>
                  <a:srgbClr val="205885"/>
                </a:solidFill>
              </a:rPr>
              <a:t>Answer: </a:t>
            </a:r>
            <a:r>
              <a:rPr lang="en-CA" sz="2600" dirty="0">
                <a:solidFill>
                  <a:srgbClr val="205885"/>
                </a:solidFill>
              </a:rPr>
              <a:t>Systematic</a:t>
            </a:r>
          </a:p>
          <a:p>
            <a:pPr marL="0" lvl="0" indent="0">
              <a:spcBef>
                <a:spcPts val="1200"/>
              </a:spcBef>
              <a:buNone/>
            </a:pPr>
            <a:r>
              <a:rPr lang="en-CA" sz="2600" b="1" dirty="0">
                <a:solidFill>
                  <a:srgbClr val="205885"/>
                </a:solidFill>
              </a:rPr>
              <a:t>Reasoning: </a:t>
            </a:r>
            <a:r>
              <a:rPr lang="en-CA" sz="2600" dirty="0">
                <a:solidFill>
                  <a:srgbClr val="205885"/>
                </a:solidFill>
              </a:rPr>
              <a:t>Taylor is using data-driven rules and factors, which is systematic investing.</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2204924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26E55-8D2E-4D8E-10A1-FBB3B5D753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FB79B1-37B8-A5BF-9BE0-50C81425CF82}"/>
              </a:ext>
            </a:extLst>
          </p:cNvPr>
          <p:cNvSpPr>
            <a:spLocks noGrp="1"/>
          </p:cNvSpPr>
          <p:nvPr>
            <p:ph type="ctrTitle"/>
          </p:nvPr>
        </p:nvSpPr>
        <p:spPr/>
        <p:txBody>
          <a:bodyPr/>
          <a:lstStyle/>
          <a:p>
            <a:r>
              <a:rPr lang="en-US" dirty="0"/>
              <a:t>Scenario 4</a:t>
            </a:r>
          </a:p>
        </p:txBody>
      </p:sp>
      <p:sp>
        <p:nvSpPr>
          <p:cNvPr id="4" name="Slide Number Placeholder 3">
            <a:extLst>
              <a:ext uri="{FF2B5EF4-FFF2-40B4-BE49-F238E27FC236}">
                <a16:creationId xmlns:a16="http://schemas.microsoft.com/office/drawing/2014/main" id="{CDD5E4E6-E768-8F76-23BC-BE45B0D6B51E}"/>
              </a:ext>
            </a:extLst>
          </p:cNvPr>
          <p:cNvSpPr>
            <a:spLocks noGrp="1"/>
          </p:cNvSpPr>
          <p:nvPr>
            <p:ph type="sldNum" sz="quarter" idx="12"/>
          </p:nvPr>
        </p:nvSpPr>
        <p:spPr/>
        <p:txBody>
          <a:bodyPr/>
          <a:lstStyle/>
          <a:p>
            <a:fld id="{DFDF98CC-160E-494C-8C3C-8CDC5FA257DE}" type="slidenum">
              <a:rPr lang="en-US" smtClean="0"/>
              <a:t>15</a:t>
            </a:fld>
            <a:endParaRPr lang="en-US" dirty="0"/>
          </a:p>
        </p:txBody>
      </p:sp>
      <p:sp>
        <p:nvSpPr>
          <p:cNvPr id="7" name="Subtitle 2">
            <a:extLst>
              <a:ext uri="{FF2B5EF4-FFF2-40B4-BE49-F238E27FC236}">
                <a16:creationId xmlns:a16="http://schemas.microsoft.com/office/drawing/2014/main" id="{DD15E4A7-101C-E35E-67E7-38C9D7F7ED9B}"/>
              </a:ext>
            </a:extLst>
          </p:cNvPr>
          <p:cNvSpPr>
            <a:spLocks noGrp="1"/>
          </p:cNvSpPr>
          <p:nvPr>
            <p:ph type="subTitle" idx="1"/>
          </p:nvPr>
        </p:nvSpPr>
        <p:spPr>
          <a:xfrm>
            <a:off x="517871" y="2174789"/>
            <a:ext cx="10891658" cy="3290784"/>
          </a:xfrm>
        </p:spPr>
        <p:txBody>
          <a:bodyPr>
            <a:noAutofit/>
          </a:bodyPr>
          <a:lstStyle/>
          <a:p>
            <a:pPr marL="0" lvl="0" indent="0">
              <a:spcBef>
                <a:spcPts val="1200"/>
              </a:spcBef>
              <a:buNone/>
            </a:pPr>
            <a:r>
              <a:rPr lang="en-CA" sz="2600" dirty="0"/>
              <a:t>Morgan believes economic trends (like rising interest rates) signal which industries will do well. They want to shift investments based on these forecasts.</a:t>
            </a:r>
          </a:p>
          <a:p>
            <a:pPr marL="0" lvl="0" indent="0">
              <a:spcBef>
                <a:spcPts val="1200"/>
              </a:spcBef>
              <a:buNone/>
            </a:pPr>
            <a:r>
              <a:rPr lang="en-CA" sz="2600" b="1" dirty="0"/>
              <a:t>Which investment style would be most appropriate, and why?</a:t>
            </a: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267826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FF5C5B-9C7B-29E6-75D8-EF3FD1C626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D900B8-3555-31BF-047D-1241D34B6BFE}"/>
              </a:ext>
            </a:extLst>
          </p:cNvPr>
          <p:cNvSpPr>
            <a:spLocks noGrp="1"/>
          </p:cNvSpPr>
          <p:nvPr>
            <p:ph type="ctrTitle"/>
          </p:nvPr>
        </p:nvSpPr>
        <p:spPr/>
        <p:txBody>
          <a:bodyPr/>
          <a:lstStyle/>
          <a:p>
            <a:r>
              <a:rPr lang="en-US" dirty="0"/>
              <a:t>Scenario 4</a:t>
            </a:r>
          </a:p>
        </p:txBody>
      </p:sp>
      <p:sp>
        <p:nvSpPr>
          <p:cNvPr id="4" name="Slide Number Placeholder 3">
            <a:extLst>
              <a:ext uri="{FF2B5EF4-FFF2-40B4-BE49-F238E27FC236}">
                <a16:creationId xmlns:a16="http://schemas.microsoft.com/office/drawing/2014/main" id="{F046EABD-894A-87A8-CED6-9F7294ECE876}"/>
              </a:ext>
            </a:extLst>
          </p:cNvPr>
          <p:cNvSpPr>
            <a:spLocks noGrp="1"/>
          </p:cNvSpPr>
          <p:nvPr>
            <p:ph type="sldNum" sz="quarter" idx="12"/>
          </p:nvPr>
        </p:nvSpPr>
        <p:spPr/>
        <p:txBody>
          <a:bodyPr/>
          <a:lstStyle/>
          <a:p>
            <a:fld id="{DFDF98CC-160E-494C-8C3C-8CDC5FA257DE}" type="slidenum">
              <a:rPr lang="en-US" smtClean="0"/>
              <a:t>16</a:t>
            </a:fld>
            <a:endParaRPr lang="en-US" dirty="0"/>
          </a:p>
        </p:txBody>
      </p:sp>
      <p:sp>
        <p:nvSpPr>
          <p:cNvPr id="7" name="Subtitle 2">
            <a:extLst>
              <a:ext uri="{FF2B5EF4-FFF2-40B4-BE49-F238E27FC236}">
                <a16:creationId xmlns:a16="http://schemas.microsoft.com/office/drawing/2014/main" id="{647C1D24-3661-FA40-7EAF-D31F3EDD0B53}"/>
              </a:ext>
            </a:extLst>
          </p:cNvPr>
          <p:cNvSpPr>
            <a:spLocks noGrp="1"/>
          </p:cNvSpPr>
          <p:nvPr>
            <p:ph type="subTitle" idx="1"/>
          </p:nvPr>
        </p:nvSpPr>
        <p:spPr>
          <a:xfrm>
            <a:off x="517870" y="2174789"/>
            <a:ext cx="10946249" cy="3290784"/>
          </a:xfrm>
        </p:spPr>
        <p:txBody>
          <a:bodyPr>
            <a:noAutofit/>
          </a:bodyPr>
          <a:lstStyle/>
          <a:p>
            <a:pPr marL="0" lvl="0" indent="0">
              <a:spcBef>
                <a:spcPts val="1200"/>
              </a:spcBef>
              <a:buNone/>
            </a:pPr>
            <a:r>
              <a:rPr lang="en-CA" sz="2600" dirty="0"/>
              <a:t>Morgan believes economic trends (like rising interest rates) signal which industries will do well. They want to shift investments based on these forecasts.</a:t>
            </a:r>
          </a:p>
          <a:p>
            <a:pPr marL="0" lvl="0" indent="0">
              <a:spcBef>
                <a:spcPts val="1200"/>
              </a:spcBef>
              <a:buNone/>
            </a:pPr>
            <a:r>
              <a:rPr lang="en-CA" sz="2600" b="1" dirty="0"/>
              <a:t>Which investment style would be most appropriate, and why?</a:t>
            </a:r>
          </a:p>
          <a:p>
            <a:pPr marL="0" lvl="0" indent="0">
              <a:spcBef>
                <a:spcPts val="1200"/>
              </a:spcBef>
              <a:buNone/>
            </a:pPr>
            <a:r>
              <a:rPr lang="en-CA" sz="2600" b="1" dirty="0">
                <a:solidFill>
                  <a:srgbClr val="205885"/>
                </a:solidFill>
              </a:rPr>
              <a:t>Answer: </a:t>
            </a:r>
            <a:r>
              <a:rPr lang="en-CA" sz="2600" dirty="0">
                <a:solidFill>
                  <a:srgbClr val="205885"/>
                </a:solidFill>
              </a:rPr>
              <a:t>Active</a:t>
            </a:r>
          </a:p>
          <a:p>
            <a:pPr marL="0" lvl="0" indent="0">
              <a:spcBef>
                <a:spcPts val="1200"/>
              </a:spcBef>
              <a:buNone/>
            </a:pPr>
            <a:r>
              <a:rPr lang="en-CA" sz="2600" b="1" dirty="0">
                <a:solidFill>
                  <a:srgbClr val="205885"/>
                </a:solidFill>
              </a:rPr>
              <a:t>Reasoning: </a:t>
            </a:r>
            <a:r>
              <a:rPr lang="en-CA" sz="2600" dirty="0">
                <a:solidFill>
                  <a:srgbClr val="205885"/>
                </a:solidFill>
              </a:rPr>
              <a:t>This is top-down analysis and involves hands-on decision-making.</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2216014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E4F276-38F5-071C-457C-1542F07ECE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2709E2-4A72-B803-7BAD-FB6A08027F3F}"/>
              </a:ext>
            </a:extLst>
          </p:cNvPr>
          <p:cNvSpPr>
            <a:spLocks noGrp="1"/>
          </p:cNvSpPr>
          <p:nvPr>
            <p:ph type="ctrTitle"/>
          </p:nvPr>
        </p:nvSpPr>
        <p:spPr/>
        <p:txBody>
          <a:bodyPr/>
          <a:lstStyle/>
          <a:p>
            <a:r>
              <a:rPr lang="en-US" dirty="0"/>
              <a:t>Scenario 5</a:t>
            </a:r>
          </a:p>
        </p:txBody>
      </p:sp>
      <p:sp>
        <p:nvSpPr>
          <p:cNvPr id="4" name="Slide Number Placeholder 3">
            <a:extLst>
              <a:ext uri="{FF2B5EF4-FFF2-40B4-BE49-F238E27FC236}">
                <a16:creationId xmlns:a16="http://schemas.microsoft.com/office/drawing/2014/main" id="{50563CE0-ACE3-2F48-4623-68D8D8908B86}"/>
              </a:ext>
            </a:extLst>
          </p:cNvPr>
          <p:cNvSpPr>
            <a:spLocks noGrp="1"/>
          </p:cNvSpPr>
          <p:nvPr>
            <p:ph type="sldNum" sz="quarter" idx="12"/>
          </p:nvPr>
        </p:nvSpPr>
        <p:spPr/>
        <p:txBody>
          <a:bodyPr/>
          <a:lstStyle/>
          <a:p>
            <a:fld id="{DFDF98CC-160E-494C-8C3C-8CDC5FA257DE}" type="slidenum">
              <a:rPr lang="en-US" smtClean="0"/>
              <a:t>17</a:t>
            </a:fld>
            <a:endParaRPr lang="en-US" dirty="0"/>
          </a:p>
        </p:txBody>
      </p:sp>
      <p:sp>
        <p:nvSpPr>
          <p:cNvPr id="7" name="Subtitle 2">
            <a:extLst>
              <a:ext uri="{FF2B5EF4-FFF2-40B4-BE49-F238E27FC236}">
                <a16:creationId xmlns:a16="http://schemas.microsoft.com/office/drawing/2014/main" id="{DCD56207-6410-303E-7808-2F45FE8BDA5B}"/>
              </a:ext>
            </a:extLst>
          </p:cNvPr>
          <p:cNvSpPr>
            <a:spLocks noGrp="1"/>
          </p:cNvSpPr>
          <p:nvPr>
            <p:ph type="subTitle" idx="1"/>
          </p:nvPr>
        </p:nvSpPr>
        <p:spPr>
          <a:xfrm>
            <a:off x="517870" y="2174789"/>
            <a:ext cx="10373043" cy="3290784"/>
          </a:xfrm>
        </p:spPr>
        <p:txBody>
          <a:bodyPr>
            <a:noAutofit/>
          </a:bodyPr>
          <a:lstStyle/>
          <a:p>
            <a:pPr marL="0" lvl="0" indent="0">
              <a:spcBef>
                <a:spcPts val="1200"/>
              </a:spcBef>
              <a:buNone/>
            </a:pPr>
            <a:r>
              <a:rPr lang="en-CA" sz="2600" dirty="0"/>
              <a:t>Dana wants to focus on investing in the technology sector and is looking for a low-cost, long-term option without making frequent changes.</a:t>
            </a:r>
          </a:p>
          <a:p>
            <a:pPr marL="0" lvl="0" indent="0">
              <a:spcBef>
                <a:spcPts val="1200"/>
              </a:spcBef>
              <a:buNone/>
            </a:pPr>
            <a:r>
              <a:rPr lang="en-CA" sz="2600" b="1" dirty="0"/>
              <a:t>Which investment style would be most appropriate, and why?</a:t>
            </a: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1191833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5B840-E15B-3753-0819-C7BF7591AD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FCA832-69E8-31CD-2DFE-5BB8C7EB7F45}"/>
              </a:ext>
            </a:extLst>
          </p:cNvPr>
          <p:cNvSpPr>
            <a:spLocks noGrp="1"/>
          </p:cNvSpPr>
          <p:nvPr>
            <p:ph type="ctrTitle"/>
          </p:nvPr>
        </p:nvSpPr>
        <p:spPr/>
        <p:txBody>
          <a:bodyPr/>
          <a:lstStyle/>
          <a:p>
            <a:r>
              <a:rPr lang="en-US" dirty="0"/>
              <a:t>Scenario 5</a:t>
            </a:r>
          </a:p>
        </p:txBody>
      </p:sp>
      <p:sp>
        <p:nvSpPr>
          <p:cNvPr id="4" name="Slide Number Placeholder 3">
            <a:extLst>
              <a:ext uri="{FF2B5EF4-FFF2-40B4-BE49-F238E27FC236}">
                <a16:creationId xmlns:a16="http://schemas.microsoft.com/office/drawing/2014/main" id="{C12BD760-7ADF-CA0A-9088-89CB6369F309}"/>
              </a:ext>
            </a:extLst>
          </p:cNvPr>
          <p:cNvSpPr>
            <a:spLocks noGrp="1"/>
          </p:cNvSpPr>
          <p:nvPr>
            <p:ph type="sldNum" sz="quarter" idx="12"/>
          </p:nvPr>
        </p:nvSpPr>
        <p:spPr/>
        <p:txBody>
          <a:bodyPr/>
          <a:lstStyle/>
          <a:p>
            <a:fld id="{DFDF98CC-160E-494C-8C3C-8CDC5FA257DE}" type="slidenum">
              <a:rPr lang="en-US" smtClean="0"/>
              <a:t>18</a:t>
            </a:fld>
            <a:endParaRPr lang="en-US" dirty="0"/>
          </a:p>
        </p:txBody>
      </p:sp>
      <p:sp>
        <p:nvSpPr>
          <p:cNvPr id="7" name="Subtitle 2">
            <a:extLst>
              <a:ext uri="{FF2B5EF4-FFF2-40B4-BE49-F238E27FC236}">
                <a16:creationId xmlns:a16="http://schemas.microsoft.com/office/drawing/2014/main" id="{8E86F76C-DC1D-9D79-B0B8-1435F5373487}"/>
              </a:ext>
            </a:extLst>
          </p:cNvPr>
          <p:cNvSpPr>
            <a:spLocks noGrp="1"/>
          </p:cNvSpPr>
          <p:nvPr>
            <p:ph type="subTitle" idx="1"/>
          </p:nvPr>
        </p:nvSpPr>
        <p:spPr>
          <a:xfrm>
            <a:off x="517870" y="2174789"/>
            <a:ext cx="10373043" cy="3290784"/>
          </a:xfrm>
        </p:spPr>
        <p:txBody>
          <a:bodyPr>
            <a:noAutofit/>
          </a:bodyPr>
          <a:lstStyle/>
          <a:p>
            <a:pPr marL="0" lvl="0" indent="0">
              <a:spcBef>
                <a:spcPts val="1200"/>
              </a:spcBef>
              <a:buNone/>
            </a:pPr>
            <a:r>
              <a:rPr lang="en-CA" sz="2600" dirty="0"/>
              <a:t>Dana wants to focus on investing in the technology sector and is looking for a low-cost, long-term option without making frequent changes.</a:t>
            </a:r>
          </a:p>
          <a:p>
            <a:pPr marL="0" lvl="0" indent="0">
              <a:spcBef>
                <a:spcPts val="1200"/>
              </a:spcBef>
              <a:buNone/>
            </a:pPr>
            <a:r>
              <a:rPr lang="en-CA" sz="2600" b="1" dirty="0"/>
              <a:t>Which investment style would be most appropriate, and why?</a:t>
            </a:r>
          </a:p>
          <a:p>
            <a:pPr marL="0" lvl="0" indent="0">
              <a:spcBef>
                <a:spcPts val="1200"/>
              </a:spcBef>
              <a:buNone/>
            </a:pPr>
            <a:r>
              <a:rPr lang="en-CA" sz="2600" b="1" dirty="0">
                <a:solidFill>
                  <a:srgbClr val="205885"/>
                </a:solidFill>
              </a:rPr>
              <a:t>Answer: </a:t>
            </a:r>
            <a:r>
              <a:rPr lang="en-CA" sz="2600" dirty="0">
                <a:solidFill>
                  <a:srgbClr val="205885"/>
                </a:solidFill>
              </a:rPr>
              <a:t>Passive</a:t>
            </a:r>
          </a:p>
          <a:p>
            <a:pPr marL="0" lvl="0" indent="0">
              <a:spcBef>
                <a:spcPts val="1200"/>
              </a:spcBef>
              <a:buNone/>
            </a:pPr>
            <a:r>
              <a:rPr lang="en-CA" sz="2600" b="1" dirty="0">
                <a:solidFill>
                  <a:srgbClr val="205885"/>
                </a:solidFill>
              </a:rPr>
              <a:t>Reasoning: </a:t>
            </a:r>
            <a:r>
              <a:rPr lang="en-CA" sz="2600" dirty="0">
                <a:solidFill>
                  <a:srgbClr val="205885"/>
                </a:solidFill>
              </a:rPr>
              <a:t>Buying a sector-based ETF to match tech performance is a passive approach.</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24505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32A52-5AFE-47FC-3C56-1BBDD8764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05AB26-5EB0-C9D8-6F29-2E1987DB0965}"/>
              </a:ext>
            </a:extLst>
          </p:cNvPr>
          <p:cNvSpPr>
            <a:spLocks noGrp="1"/>
          </p:cNvSpPr>
          <p:nvPr>
            <p:ph type="ctrTitle"/>
          </p:nvPr>
        </p:nvSpPr>
        <p:spPr/>
        <p:txBody>
          <a:bodyPr/>
          <a:lstStyle/>
          <a:p>
            <a:r>
              <a:rPr lang="en-US" dirty="0"/>
              <a:t>Scenario 6</a:t>
            </a:r>
          </a:p>
        </p:txBody>
      </p:sp>
      <p:sp>
        <p:nvSpPr>
          <p:cNvPr id="4" name="Slide Number Placeholder 3">
            <a:extLst>
              <a:ext uri="{FF2B5EF4-FFF2-40B4-BE49-F238E27FC236}">
                <a16:creationId xmlns:a16="http://schemas.microsoft.com/office/drawing/2014/main" id="{A95D2C50-A56E-4CB1-7362-E1CFA7805199}"/>
              </a:ext>
            </a:extLst>
          </p:cNvPr>
          <p:cNvSpPr>
            <a:spLocks noGrp="1"/>
          </p:cNvSpPr>
          <p:nvPr>
            <p:ph type="sldNum" sz="quarter" idx="12"/>
          </p:nvPr>
        </p:nvSpPr>
        <p:spPr/>
        <p:txBody>
          <a:bodyPr/>
          <a:lstStyle/>
          <a:p>
            <a:fld id="{DFDF98CC-160E-494C-8C3C-8CDC5FA257DE}" type="slidenum">
              <a:rPr lang="en-US" smtClean="0"/>
              <a:t>19</a:t>
            </a:fld>
            <a:endParaRPr lang="en-US" dirty="0"/>
          </a:p>
        </p:txBody>
      </p:sp>
      <p:sp>
        <p:nvSpPr>
          <p:cNvPr id="7" name="Subtitle 2">
            <a:extLst>
              <a:ext uri="{FF2B5EF4-FFF2-40B4-BE49-F238E27FC236}">
                <a16:creationId xmlns:a16="http://schemas.microsoft.com/office/drawing/2014/main" id="{72CF73FD-9561-A193-A791-2009C02E0C83}"/>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Lee wants their portfolio to be managed by artificial intelligence using historical stock data, trends and computer models to </a:t>
            </a:r>
            <a:br>
              <a:rPr lang="en-CA" sz="2600" dirty="0"/>
            </a:br>
            <a:r>
              <a:rPr lang="en-CA" sz="2600" dirty="0"/>
              <a:t>make decisions.</a:t>
            </a:r>
          </a:p>
          <a:p>
            <a:pPr marL="0" lvl="0" indent="0">
              <a:spcBef>
                <a:spcPts val="1200"/>
              </a:spcBef>
              <a:buNone/>
            </a:pPr>
            <a:r>
              <a:rPr lang="en-CA" sz="2600" b="1" dirty="0"/>
              <a:t>Which investment style would be most appropriate, and why?</a:t>
            </a: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226822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E34A-38AF-F096-37AD-F34DF98A751D}"/>
              </a:ext>
            </a:extLst>
          </p:cNvPr>
          <p:cNvSpPr>
            <a:spLocks noGrp="1"/>
          </p:cNvSpPr>
          <p:nvPr>
            <p:ph type="ctrTitle"/>
          </p:nvPr>
        </p:nvSpPr>
        <p:spPr>
          <a:xfrm>
            <a:off x="517870" y="1160463"/>
            <a:ext cx="9627027" cy="668337"/>
          </a:xfrm>
        </p:spPr>
        <p:txBody>
          <a:bodyPr/>
          <a:lstStyle/>
          <a:p>
            <a:r>
              <a:rPr lang="en" dirty="0"/>
              <a:t>Active investing</a:t>
            </a:r>
            <a:endParaRPr lang="en-US" dirty="0"/>
          </a:p>
        </p:txBody>
      </p:sp>
      <p:sp>
        <p:nvSpPr>
          <p:cNvPr id="3" name="Subtitle 2">
            <a:extLst>
              <a:ext uri="{FF2B5EF4-FFF2-40B4-BE49-F238E27FC236}">
                <a16:creationId xmlns:a16="http://schemas.microsoft.com/office/drawing/2014/main" id="{2FAFF6CB-665F-4159-BEA6-714327D76113}"/>
              </a:ext>
            </a:extLst>
          </p:cNvPr>
          <p:cNvSpPr>
            <a:spLocks noGrp="1"/>
          </p:cNvSpPr>
          <p:nvPr>
            <p:ph type="subTitle" idx="1"/>
          </p:nvPr>
        </p:nvSpPr>
        <p:spPr>
          <a:xfrm>
            <a:off x="375370" y="1989436"/>
            <a:ext cx="6642951" cy="4003591"/>
          </a:xfrm>
        </p:spPr>
        <p:txBody>
          <a:bodyPr>
            <a:noAutofit/>
          </a:bodyPr>
          <a:lstStyle/>
          <a:p>
            <a:pPr marL="365125" lvl="0" indent="-219075">
              <a:spcBef>
                <a:spcPts val="1200"/>
              </a:spcBef>
              <a:buSzPts val="1300"/>
              <a:buChar char="●"/>
            </a:pPr>
            <a:r>
              <a:rPr lang="en-CA" sz="2100" dirty="0">
                <a:solidFill>
                  <a:srgbClr val="000000"/>
                </a:solidFill>
              </a:rPr>
              <a:t>Hands-on approach.</a:t>
            </a:r>
          </a:p>
          <a:p>
            <a:pPr marL="365125" lvl="0" indent="-219075">
              <a:spcBef>
                <a:spcPts val="1200"/>
              </a:spcBef>
              <a:buSzPts val="1300"/>
              <a:buChar char="●"/>
            </a:pPr>
            <a:r>
              <a:rPr lang="en-CA" sz="2100" dirty="0">
                <a:solidFill>
                  <a:srgbClr val="000000"/>
                </a:solidFill>
              </a:rPr>
              <a:t>Continually buying and selling securities.</a:t>
            </a:r>
          </a:p>
          <a:p>
            <a:pPr marL="365125" lvl="0" indent="-219075">
              <a:spcBef>
                <a:spcPts val="1200"/>
              </a:spcBef>
              <a:buSzPts val="1300"/>
              <a:buChar char="●"/>
            </a:pPr>
            <a:r>
              <a:rPr lang="en-CA" sz="2100" dirty="0">
                <a:solidFill>
                  <a:srgbClr val="000000"/>
                </a:solidFill>
              </a:rPr>
              <a:t>Managed by professionals.</a:t>
            </a:r>
          </a:p>
          <a:p>
            <a:pPr marL="365125" lvl="0" indent="-219075">
              <a:spcBef>
                <a:spcPts val="1200"/>
              </a:spcBef>
              <a:buSzPts val="1300"/>
              <a:buChar char="●"/>
            </a:pPr>
            <a:r>
              <a:rPr lang="en-CA" sz="2100" dirty="0">
                <a:solidFill>
                  <a:srgbClr val="000000"/>
                </a:solidFill>
              </a:rPr>
              <a:t>Using research and expertise to manage.</a:t>
            </a:r>
          </a:p>
          <a:p>
            <a:pPr marL="365125" lvl="0" indent="-219075">
              <a:spcBef>
                <a:spcPts val="1200"/>
              </a:spcBef>
              <a:buSzPts val="1300"/>
              <a:buChar char="●"/>
            </a:pPr>
            <a:r>
              <a:rPr lang="en-CA" sz="2100" dirty="0">
                <a:solidFill>
                  <a:srgbClr val="000000"/>
                </a:solidFill>
              </a:rPr>
              <a:t>Constant buying/selling of securities.</a:t>
            </a:r>
          </a:p>
          <a:p>
            <a:pPr marL="365125" lvl="0" indent="-219075">
              <a:spcBef>
                <a:spcPts val="1200"/>
              </a:spcBef>
              <a:buSzPts val="1300"/>
              <a:buChar char="●"/>
            </a:pPr>
            <a:r>
              <a:rPr lang="en-CA" sz="2100" b="1" dirty="0">
                <a:solidFill>
                  <a:srgbClr val="000000"/>
                </a:solidFill>
              </a:rPr>
              <a:t>Goal: </a:t>
            </a:r>
            <a:r>
              <a:rPr lang="en-CA" sz="2100" dirty="0">
                <a:solidFill>
                  <a:srgbClr val="000000"/>
                </a:solidFill>
              </a:rPr>
              <a:t>Outperform the market (beat the index).</a:t>
            </a:r>
          </a:p>
          <a:p>
            <a:pPr marL="365125" lvl="0" indent="-219075">
              <a:spcBef>
                <a:spcPts val="1200"/>
              </a:spcBef>
              <a:buSzPts val="1300"/>
              <a:buChar char="●"/>
            </a:pPr>
            <a:r>
              <a:rPr lang="en-CA" sz="2100" dirty="0">
                <a:solidFill>
                  <a:srgbClr val="000000"/>
                </a:solidFill>
              </a:rPr>
              <a:t>Typically involves </a:t>
            </a:r>
            <a:r>
              <a:rPr lang="en-CA" sz="2100" b="1" dirty="0">
                <a:solidFill>
                  <a:srgbClr val="000000"/>
                </a:solidFill>
              </a:rPr>
              <a:t>higher management fees</a:t>
            </a:r>
            <a:r>
              <a:rPr lang="en-CA" sz="2100" dirty="0">
                <a:solidFill>
                  <a:srgbClr val="000000"/>
                </a:solidFill>
              </a:rPr>
              <a:t>.</a:t>
            </a:r>
          </a:p>
        </p:txBody>
      </p:sp>
      <p:sp>
        <p:nvSpPr>
          <p:cNvPr id="4" name="Slide Number Placeholder 3">
            <a:extLst>
              <a:ext uri="{FF2B5EF4-FFF2-40B4-BE49-F238E27FC236}">
                <a16:creationId xmlns:a16="http://schemas.microsoft.com/office/drawing/2014/main" id="{52A5DADA-BE06-D202-DBAE-ED5B628E5A63}"/>
              </a:ext>
            </a:extLst>
          </p:cNvPr>
          <p:cNvSpPr>
            <a:spLocks noGrp="1"/>
          </p:cNvSpPr>
          <p:nvPr>
            <p:ph type="sldNum" sz="quarter" idx="12"/>
          </p:nvPr>
        </p:nvSpPr>
        <p:spPr/>
        <p:txBody>
          <a:bodyPr/>
          <a:lstStyle/>
          <a:p>
            <a:fld id="{DFDF98CC-160E-494C-8C3C-8CDC5FA257DE}" type="slidenum">
              <a:rPr lang="en-US" smtClean="0"/>
              <a:t>2</a:t>
            </a:fld>
            <a:endParaRPr lang="en-US" dirty="0"/>
          </a:p>
        </p:txBody>
      </p:sp>
      <p:pic>
        <p:nvPicPr>
          <p:cNvPr id="5" name="Google Shape;62;p14">
            <a:extLst>
              <a:ext uri="{FF2B5EF4-FFF2-40B4-BE49-F238E27FC236}">
                <a16:creationId xmlns:a16="http://schemas.microsoft.com/office/drawing/2014/main" id="{84D3ECC9-3DC1-85FF-BD6A-1DC87095ECCA}"/>
              </a:ext>
            </a:extLst>
          </p:cNvPr>
          <p:cNvPicPr preferRelativeResize="0"/>
          <p:nvPr/>
        </p:nvPicPr>
        <p:blipFill>
          <a:blip r:embed="rId2">
            <a:alphaModFix/>
          </a:blip>
          <a:stretch>
            <a:fillRect/>
          </a:stretch>
        </p:blipFill>
        <p:spPr>
          <a:xfrm>
            <a:off x="7480943" y="1989436"/>
            <a:ext cx="4711057" cy="3140704"/>
          </a:xfrm>
          <a:prstGeom prst="rect">
            <a:avLst/>
          </a:prstGeom>
          <a:noFill/>
          <a:ln>
            <a:noFill/>
          </a:ln>
        </p:spPr>
      </p:pic>
    </p:spTree>
    <p:extLst>
      <p:ext uri="{BB962C8B-B14F-4D97-AF65-F5344CB8AC3E}">
        <p14:creationId xmlns:p14="http://schemas.microsoft.com/office/powerpoint/2010/main" val="2958434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BCA75-58F4-9DE5-B156-8CA9A03E7D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1D1497-3AE8-C775-5D98-D4F4D38C1158}"/>
              </a:ext>
            </a:extLst>
          </p:cNvPr>
          <p:cNvSpPr>
            <a:spLocks noGrp="1"/>
          </p:cNvSpPr>
          <p:nvPr>
            <p:ph type="ctrTitle"/>
          </p:nvPr>
        </p:nvSpPr>
        <p:spPr/>
        <p:txBody>
          <a:bodyPr/>
          <a:lstStyle/>
          <a:p>
            <a:r>
              <a:rPr lang="en-US" dirty="0"/>
              <a:t>Scenario 6</a:t>
            </a:r>
          </a:p>
        </p:txBody>
      </p:sp>
      <p:sp>
        <p:nvSpPr>
          <p:cNvPr id="4" name="Slide Number Placeholder 3">
            <a:extLst>
              <a:ext uri="{FF2B5EF4-FFF2-40B4-BE49-F238E27FC236}">
                <a16:creationId xmlns:a16="http://schemas.microsoft.com/office/drawing/2014/main" id="{76E4D4A5-04F7-953D-ADE9-EA95B9C47CC0}"/>
              </a:ext>
            </a:extLst>
          </p:cNvPr>
          <p:cNvSpPr>
            <a:spLocks noGrp="1"/>
          </p:cNvSpPr>
          <p:nvPr>
            <p:ph type="sldNum" sz="quarter" idx="12"/>
          </p:nvPr>
        </p:nvSpPr>
        <p:spPr/>
        <p:txBody>
          <a:bodyPr/>
          <a:lstStyle/>
          <a:p>
            <a:fld id="{DFDF98CC-160E-494C-8C3C-8CDC5FA257DE}" type="slidenum">
              <a:rPr lang="en-US" smtClean="0"/>
              <a:t>20</a:t>
            </a:fld>
            <a:endParaRPr lang="en-US" dirty="0"/>
          </a:p>
        </p:txBody>
      </p:sp>
      <p:sp>
        <p:nvSpPr>
          <p:cNvPr id="7" name="Subtitle 2">
            <a:extLst>
              <a:ext uri="{FF2B5EF4-FFF2-40B4-BE49-F238E27FC236}">
                <a16:creationId xmlns:a16="http://schemas.microsoft.com/office/drawing/2014/main" id="{69E0189C-0024-23C0-9609-D068C88C4B5A}"/>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Lee wants their portfolio to be managed by artificial intelligence using historical stock data, trends and computer models to </a:t>
            </a:r>
            <a:br>
              <a:rPr lang="en-CA" sz="2600" dirty="0"/>
            </a:br>
            <a:r>
              <a:rPr lang="en-CA" sz="2600" dirty="0"/>
              <a:t>make decisions.</a:t>
            </a:r>
          </a:p>
          <a:p>
            <a:pPr marL="0" lvl="0" indent="0">
              <a:spcBef>
                <a:spcPts val="1200"/>
              </a:spcBef>
              <a:buNone/>
            </a:pPr>
            <a:r>
              <a:rPr lang="en-CA" sz="2600" b="1" dirty="0"/>
              <a:t>Which investment style would be most appropriate, and why?</a:t>
            </a:r>
          </a:p>
          <a:p>
            <a:pPr marL="0" lvl="0" indent="0">
              <a:spcBef>
                <a:spcPts val="1200"/>
              </a:spcBef>
              <a:buNone/>
            </a:pPr>
            <a:r>
              <a:rPr lang="en-CA" sz="2600" b="1" dirty="0">
                <a:solidFill>
                  <a:srgbClr val="205885"/>
                </a:solidFill>
              </a:rPr>
              <a:t>Answer: </a:t>
            </a:r>
            <a:r>
              <a:rPr lang="en-CA" sz="2600" dirty="0">
                <a:solidFill>
                  <a:srgbClr val="205885"/>
                </a:solidFill>
              </a:rPr>
              <a:t>Systematic</a:t>
            </a:r>
          </a:p>
          <a:p>
            <a:pPr marL="0" lvl="0" indent="0">
              <a:spcBef>
                <a:spcPts val="1200"/>
              </a:spcBef>
              <a:buNone/>
            </a:pPr>
            <a:r>
              <a:rPr lang="en-CA" sz="2600" b="1" dirty="0">
                <a:solidFill>
                  <a:srgbClr val="205885"/>
                </a:solidFill>
              </a:rPr>
              <a:t>Reasoning: </a:t>
            </a:r>
            <a:r>
              <a:rPr lang="en-CA" sz="2600" dirty="0">
                <a:solidFill>
                  <a:srgbClr val="205885"/>
                </a:solidFill>
              </a:rPr>
              <a:t>Using AI and raw data for investing is part of systematic (quantitative) investing.</a:t>
            </a: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1228006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37810F-83A8-4EB9-C095-2DE83E92F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994249-1044-C671-6EC6-7E64E9764B5E}"/>
              </a:ext>
            </a:extLst>
          </p:cNvPr>
          <p:cNvSpPr>
            <a:spLocks noGrp="1"/>
          </p:cNvSpPr>
          <p:nvPr>
            <p:ph type="ctrTitle"/>
          </p:nvPr>
        </p:nvSpPr>
        <p:spPr/>
        <p:txBody>
          <a:bodyPr/>
          <a:lstStyle/>
          <a:p>
            <a:r>
              <a:rPr lang="en-US" dirty="0"/>
              <a:t>Scenario 7</a:t>
            </a:r>
          </a:p>
        </p:txBody>
      </p:sp>
      <p:sp>
        <p:nvSpPr>
          <p:cNvPr id="4" name="Slide Number Placeholder 3">
            <a:extLst>
              <a:ext uri="{FF2B5EF4-FFF2-40B4-BE49-F238E27FC236}">
                <a16:creationId xmlns:a16="http://schemas.microsoft.com/office/drawing/2014/main" id="{C839DBE2-8CF3-237C-9068-DEE0DFD71B0A}"/>
              </a:ext>
            </a:extLst>
          </p:cNvPr>
          <p:cNvSpPr>
            <a:spLocks noGrp="1"/>
          </p:cNvSpPr>
          <p:nvPr>
            <p:ph type="sldNum" sz="quarter" idx="12"/>
          </p:nvPr>
        </p:nvSpPr>
        <p:spPr/>
        <p:txBody>
          <a:bodyPr/>
          <a:lstStyle/>
          <a:p>
            <a:fld id="{DFDF98CC-160E-494C-8C3C-8CDC5FA257DE}" type="slidenum">
              <a:rPr lang="en-US" smtClean="0"/>
              <a:t>21</a:t>
            </a:fld>
            <a:endParaRPr lang="en-US" dirty="0"/>
          </a:p>
        </p:txBody>
      </p:sp>
      <p:sp>
        <p:nvSpPr>
          <p:cNvPr id="7" name="Subtitle 2">
            <a:extLst>
              <a:ext uri="{FF2B5EF4-FFF2-40B4-BE49-F238E27FC236}">
                <a16:creationId xmlns:a16="http://schemas.microsoft.com/office/drawing/2014/main" id="{093DBF3F-82BB-AAB9-6D56-3331D1FC2937}"/>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Sasha reads economic reports and market news to decide which industries to invest in each quarter. They want to actively manage their portfolio based on this information.</a:t>
            </a:r>
          </a:p>
          <a:p>
            <a:pPr marL="0" lvl="0" indent="0">
              <a:spcBef>
                <a:spcPts val="1200"/>
              </a:spcBef>
              <a:buNone/>
            </a:pPr>
            <a:r>
              <a:rPr lang="en-CA" sz="2600" b="1" dirty="0"/>
              <a:t>Which investment style would be most appropriate, and why?</a:t>
            </a: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3203960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BE493-7E52-2C7B-28B8-657E95BE3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7332D5-A82A-F039-4E57-6C7844C2B446}"/>
              </a:ext>
            </a:extLst>
          </p:cNvPr>
          <p:cNvSpPr>
            <a:spLocks noGrp="1"/>
          </p:cNvSpPr>
          <p:nvPr>
            <p:ph type="ctrTitle"/>
          </p:nvPr>
        </p:nvSpPr>
        <p:spPr/>
        <p:txBody>
          <a:bodyPr/>
          <a:lstStyle/>
          <a:p>
            <a:r>
              <a:rPr lang="en-US" dirty="0"/>
              <a:t>Scenario 7</a:t>
            </a:r>
          </a:p>
        </p:txBody>
      </p:sp>
      <p:sp>
        <p:nvSpPr>
          <p:cNvPr id="4" name="Slide Number Placeholder 3">
            <a:extLst>
              <a:ext uri="{FF2B5EF4-FFF2-40B4-BE49-F238E27FC236}">
                <a16:creationId xmlns:a16="http://schemas.microsoft.com/office/drawing/2014/main" id="{9B3C23A1-150E-45DA-30E7-4407251F7B24}"/>
              </a:ext>
            </a:extLst>
          </p:cNvPr>
          <p:cNvSpPr>
            <a:spLocks noGrp="1"/>
          </p:cNvSpPr>
          <p:nvPr>
            <p:ph type="sldNum" sz="quarter" idx="12"/>
          </p:nvPr>
        </p:nvSpPr>
        <p:spPr/>
        <p:txBody>
          <a:bodyPr/>
          <a:lstStyle/>
          <a:p>
            <a:fld id="{DFDF98CC-160E-494C-8C3C-8CDC5FA257DE}" type="slidenum">
              <a:rPr lang="en-US" smtClean="0"/>
              <a:t>22</a:t>
            </a:fld>
            <a:endParaRPr lang="en-US" dirty="0"/>
          </a:p>
        </p:txBody>
      </p:sp>
      <p:sp>
        <p:nvSpPr>
          <p:cNvPr id="7" name="Subtitle 2">
            <a:extLst>
              <a:ext uri="{FF2B5EF4-FFF2-40B4-BE49-F238E27FC236}">
                <a16:creationId xmlns:a16="http://schemas.microsoft.com/office/drawing/2014/main" id="{CEA9981E-DB79-A8D9-4D38-CC0682659B2A}"/>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Sasha reads economic reports and market news to decide which industries to invest in each quarter. They want to actively manage their portfolio based on this information.</a:t>
            </a:r>
          </a:p>
          <a:p>
            <a:pPr marL="0" lvl="0" indent="0">
              <a:spcBef>
                <a:spcPts val="1200"/>
              </a:spcBef>
              <a:buNone/>
            </a:pPr>
            <a:r>
              <a:rPr lang="en-CA" sz="2600" b="1" dirty="0"/>
              <a:t>Which investment style would be most appropriate, and why?</a:t>
            </a:r>
          </a:p>
          <a:p>
            <a:pPr marL="0" lvl="0" indent="0">
              <a:spcBef>
                <a:spcPts val="1200"/>
              </a:spcBef>
              <a:buNone/>
            </a:pPr>
            <a:r>
              <a:rPr lang="en-CA" sz="2600" b="1" dirty="0">
                <a:solidFill>
                  <a:srgbClr val="205885"/>
                </a:solidFill>
              </a:rPr>
              <a:t>Answer: </a:t>
            </a:r>
            <a:r>
              <a:rPr lang="en-CA" sz="2600" dirty="0">
                <a:solidFill>
                  <a:srgbClr val="205885"/>
                </a:solidFill>
              </a:rPr>
              <a:t>Active</a:t>
            </a:r>
          </a:p>
          <a:p>
            <a:pPr marL="0" lvl="0" indent="0">
              <a:spcBef>
                <a:spcPts val="1200"/>
              </a:spcBef>
              <a:buNone/>
            </a:pPr>
            <a:r>
              <a:rPr lang="en-CA" sz="2600" b="1" dirty="0">
                <a:solidFill>
                  <a:srgbClr val="205885"/>
                </a:solidFill>
              </a:rPr>
              <a:t>Reasoning: </a:t>
            </a:r>
            <a:r>
              <a:rPr lang="en-CA" sz="2600" dirty="0">
                <a:solidFill>
                  <a:srgbClr val="205885"/>
                </a:solidFill>
              </a:rPr>
              <a:t>Using broad economic data fits the top-down method in active investing.</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1752883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EC3B5D-C059-69B6-A9E2-624119F8E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DAE9EB-FA1A-F7F7-5F8A-179436C2AF86}"/>
              </a:ext>
            </a:extLst>
          </p:cNvPr>
          <p:cNvSpPr>
            <a:spLocks noGrp="1"/>
          </p:cNvSpPr>
          <p:nvPr>
            <p:ph type="ctrTitle"/>
          </p:nvPr>
        </p:nvSpPr>
        <p:spPr/>
        <p:txBody>
          <a:bodyPr/>
          <a:lstStyle/>
          <a:p>
            <a:r>
              <a:rPr lang="en-US" dirty="0"/>
              <a:t>Scenario 8</a:t>
            </a:r>
          </a:p>
        </p:txBody>
      </p:sp>
      <p:sp>
        <p:nvSpPr>
          <p:cNvPr id="4" name="Slide Number Placeholder 3">
            <a:extLst>
              <a:ext uri="{FF2B5EF4-FFF2-40B4-BE49-F238E27FC236}">
                <a16:creationId xmlns:a16="http://schemas.microsoft.com/office/drawing/2014/main" id="{07200BC5-1B2B-6A98-4B60-ECD61E9AC8B8}"/>
              </a:ext>
            </a:extLst>
          </p:cNvPr>
          <p:cNvSpPr>
            <a:spLocks noGrp="1"/>
          </p:cNvSpPr>
          <p:nvPr>
            <p:ph type="sldNum" sz="quarter" idx="12"/>
          </p:nvPr>
        </p:nvSpPr>
        <p:spPr/>
        <p:txBody>
          <a:bodyPr/>
          <a:lstStyle/>
          <a:p>
            <a:fld id="{DFDF98CC-160E-494C-8C3C-8CDC5FA257DE}" type="slidenum">
              <a:rPr lang="en-US" smtClean="0"/>
              <a:t>23</a:t>
            </a:fld>
            <a:endParaRPr lang="en-US" dirty="0"/>
          </a:p>
        </p:txBody>
      </p:sp>
      <p:sp>
        <p:nvSpPr>
          <p:cNvPr id="7" name="Subtitle 2">
            <a:extLst>
              <a:ext uri="{FF2B5EF4-FFF2-40B4-BE49-F238E27FC236}">
                <a16:creationId xmlns:a16="http://schemas.microsoft.com/office/drawing/2014/main" id="{1CA3D6FC-7704-6CBA-0122-579FE1AFCB4D}"/>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Pat is building a diversified portfolio using a model that prioritizes small companies with strong value scores. They want a balance of automation and control.</a:t>
            </a:r>
          </a:p>
          <a:p>
            <a:pPr marL="0" lvl="0" indent="0">
              <a:spcBef>
                <a:spcPts val="1200"/>
              </a:spcBef>
              <a:buNone/>
            </a:pPr>
            <a:r>
              <a:rPr lang="en-CA" sz="2600" b="1" dirty="0"/>
              <a:t>Which investment style would be most appropriate, and why?</a:t>
            </a: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396162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71EE3-5745-ED5B-A864-F98D6EDAADA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57B900-0B37-5D78-112E-E2594BC443AA}"/>
              </a:ext>
            </a:extLst>
          </p:cNvPr>
          <p:cNvSpPr>
            <a:spLocks noGrp="1"/>
          </p:cNvSpPr>
          <p:nvPr>
            <p:ph type="ctrTitle"/>
          </p:nvPr>
        </p:nvSpPr>
        <p:spPr/>
        <p:txBody>
          <a:bodyPr/>
          <a:lstStyle/>
          <a:p>
            <a:r>
              <a:rPr lang="en-US" dirty="0"/>
              <a:t>Scenario 8</a:t>
            </a:r>
          </a:p>
        </p:txBody>
      </p:sp>
      <p:sp>
        <p:nvSpPr>
          <p:cNvPr id="4" name="Slide Number Placeholder 3">
            <a:extLst>
              <a:ext uri="{FF2B5EF4-FFF2-40B4-BE49-F238E27FC236}">
                <a16:creationId xmlns:a16="http://schemas.microsoft.com/office/drawing/2014/main" id="{1F7D92A3-5645-B3EE-55BE-F898B1B3E7BC}"/>
              </a:ext>
            </a:extLst>
          </p:cNvPr>
          <p:cNvSpPr>
            <a:spLocks noGrp="1"/>
          </p:cNvSpPr>
          <p:nvPr>
            <p:ph type="sldNum" sz="quarter" idx="12"/>
          </p:nvPr>
        </p:nvSpPr>
        <p:spPr/>
        <p:txBody>
          <a:bodyPr/>
          <a:lstStyle/>
          <a:p>
            <a:fld id="{DFDF98CC-160E-494C-8C3C-8CDC5FA257DE}" type="slidenum">
              <a:rPr lang="en-US" smtClean="0"/>
              <a:t>24</a:t>
            </a:fld>
            <a:endParaRPr lang="en-US" dirty="0"/>
          </a:p>
        </p:txBody>
      </p:sp>
      <p:sp>
        <p:nvSpPr>
          <p:cNvPr id="7" name="Subtitle 2">
            <a:extLst>
              <a:ext uri="{FF2B5EF4-FFF2-40B4-BE49-F238E27FC236}">
                <a16:creationId xmlns:a16="http://schemas.microsoft.com/office/drawing/2014/main" id="{42EBA320-34DC-7E98-AAAF-AA8D9C58F131}"/>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Pat is building a diversified portfolio using a model that prioritizes small companies with strong value scores. They want a balance of automation and control.</a:t>
            </a:r>
          </a:p>
          <a:p>
            <a:pPr marL="0" lvl="0" indent="0">
              <a:spcBef>
                <a:spcPts val="1200"/>
              </a:spcBef>
              <a:buNone/>
            </a:pPr>
            <a:r>
              <a:rPr lang="en-CA" sz="2600" b="1" dirty="0"/>
              <a:t>Which investment style would be most appropriate, and why?</a:t>
            </a:r>
          </a:p>
          <a:p>
            <a:pPr marL="0" lvl="0" indent="0">
              <a:spcBef>
                <a:spcPts val="1200"/>
              </a:spcBef>
              <a:buNone/>
            </a:pPr>
            <a:r>
              <a:rPr lang="en-CA" sz="2600" b="1" dirty="0">
                <a:solidFill>
                  <a:srgbClr val="205885"/>
                </a:solidFill>
              </a:rPr>
              <a:t>Answer: </a:t>
            </a:r>
            <a:r>
              <a:rPr lang="en-CA" sz="2600" dirty="0">
                <a:solidFill>
                  <a:srgbClr val="205885"/>
                </a:solidFill>
              </a:rPr>
              <a:t>Systematic</a:t>
            </a:r>
          </a:p>
          <a:p>
            <a:pPr marL="0" lvl="0" indent="0">
              <a:spcBef>
                <a:spcPts val="1200"/>
              </a:spcBef>
              <a:buNone/>
            </a:pPr>
            <a:r>
              <a:rPr lang="en-CA" sz="2600" b="1" dirty="0">
                <a:solidFill>
                  <a:srgbClr val="205885"/>
                </a:solidFill>
              </a:rPr>
              <a:t>Reasoning: </a:t>
            </a:r>
            <a:r>
              <a:rPr lang="en-CA" sz="2600" dirty="0">
                <a:solidFill>
                  <a:srgbClr val="205885"/>
                </a:solidFill>
              </a:rPr>
              <a:t>Using equity characteristics (size and value) and </a:t>
            </a:r>
            <a:br>
              <a:rPr lang="en-CA" sz="2600" dirty="0">
                <a:solidFill>
                  <a:srgbClr val="205885"/>
                </a:solidFill>
              </a:rPr>
            </a:br>
            <a:r>
              <a:rPr lang="en-CA" sz="2600" dirty="0">
                <a:solidFill>
                  <a:srgbClr val="205885"/>
                </a:solidFill>
              </a:rPr>
              <a:t>models = systematic investing.</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12333435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94C89-0A4F-DCB9-AE84-5338CDF895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6B807-C16F-F032-95C4-5C25D05BC761}"/>
              </a:ext>
            </a:extLst>
          </p:cNvPr>
          <p:cNvSpPr>
            <a:spLocks noGrp="1"/>
          </p:cNvSpPr>
          <p:nvPr>
            <p:ph type="ctrTitle"/>
          </p:nvPr>
        </p:nvSpPr>
        <p:spPr/>
        <p:txBody>
          <a:bodyPr/>
          <a:lstStyle/>
          <a:p>
            <a:r>
              <a:rPr lang="en-US" dirty="0"/>
              <a:t>Scenario 9</a:t>
            </a:r>
          </a:p>
        </p:txBody>
      </p:sp>
      <p:sp>
        <p:nvSpPr>
          <p:cNvPr id="4" name="Slide Number Placeholder 3">
            <a:extLst>
              <a:ext uri="{FF2B5EF4-FFF2-40B4-BE49-F238E27FC236}">
                <a16:creationId xmlns:a16="http://schemas.microsoft.com/office/drawing/2014/main" id="{03352476-740D-E339-6474-72D3C9C45EF1}"/>
              </a:ext>
            </a:extLst>
          </p:cNvPr>
          <p:cNvSpPr>
            <a:spLocks noGrp="1"/>
          </p:cNvSpPr>
          <p:nvPr>
            <p:ph type="sldNum" sz="quarter" idx="12"/>
          </p:nvPr>
        </p:nvSpPr>
        <p:spPr/>
        <p:txBody>
          <a:bodyPr/>
          <a:lstStyle/>
          <a:p>
            <a:fld id="{DFDF98CC-160E-494C-8C3C-8CDC5FA257DE}" type="slidenum">
              <a:rPr lang="en-US" smtClean="0"/>
              <a:t>25</a:t>
            </a:fld>
            <a:endParaRPr lang="en-US" dirty="0"/>
          </a:p>
        </p:txBody>
      </p:sp>
      <p:sp>
        <p:nvSpPr>
          <p:cNvPr id="7" name="Subtitle 2">
            <a:extLst>
              <a:ext uri="{FF2B5EF4-FFF2-40B4-BE49-F238E27FC236}">
                <a16:creationId xmlns:a16="http://schemas.microsoft.com/office/drawing/2014/main" id="{DECCB1AE-7743-82E1-FEE9-63754D1C1CAD}"/>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Jordan wants to invest in as many stocks as possible to mimic </a:t>
            </a:r>
            <a:br>
              <a:rPr lang="en-CA" sz="2600" dirty="0"/>
            </a:br>
            <a:r>
              <a:rPr lang="en-CA" sz="2600" dirty="0"/>
              <a:t>the entire market index and reduce risk. They plan to </a:t>
            </a:r>
            <a:br>
              <a:rPr lang="en-CA" sz="2600" dirty="0"/>
            </a:br>
            <a:r>
              <a:rPr lang="en-CA" sz="2600" dirty="0"/>
              <a:t>rebalance occasionally.</a:t>
            </a:r>
          </a:p>
          <a:p>
            <a:pPr marL="0" lvl="0" indent="0">
              <a:spcBef>
                <a:spcPts val="1200"/>
              </a:spcBef>
              <a:buNone/>
            </a:pPr>
            <a:r>
              <a:rPr lang="en-CA" sz="2600" b="1" dirty="0"/>
              <a:t>Which investment style would be most appropriate, and why?</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23333907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B53B4-66AB-C3E6-8644-0E679554A3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009161-E8F6-24F3-7E3B-041247389646}"/>
              </a:ext>
            </a:extLst>
          </p:cNvPr>
          <p:cNvSpPr>
            <a:spLocks noGrp="1"/>
          </p:cNvSpPr>
          <p:nvPr>
            <p:ph type="ctrTitle"/>
          </p:nvPr>
        </p:nvSpPr>
        <p:spPr/>
        <p:txBody>
          <a:bodyPr/>
          <a:lstStyle/>
          <a:p>
            <a:r>
              <a:rPr lang="en-US" dirty="0"/>
              <a:t>Scenario 9</a:t>
            </a:r>
          </a:p>
        </p:txBody>
      </p:sp>
      <p:sp>
        <p:nvSpPr>
          <p:cNvPr id="4" name="Slide Number Placeholder 3">
            <a:extLst>
              <a:ext uri="{FF2B5EF4-FFF2-40B4-BE49-F238E27FC236}">
                <a16:creationId xmlns:a16="http://schemas.microsoft.com/office/drawing/2014/main" id="{1226AD7F-2956-80A3-1F49-07EFD1A88ED9}"/>
              </a:ext>
            </a:extLst>
          </p:cNvPr>
          <p:cNvSpPr>
            <a:spLocks noGrp="1"/>
          </p:cNvSpPr>
          <p:nvPr>
            <p:ph type="sldNum" sz="quarter" idx="12"/>
          </p:nvPr>
        </p:nvSpPr>
        <p:spPr/>
        <p:txBody>
          <a:bodyPr/>
          <a:lstStyle/>
          <a:p>
            <a:fld id="{DFDF98CC-160E-494C-8C3C-8CDC5FA257DE}" type="slidenum">
              <a:rPr lang="en-US" smtClean="0"/>
              <a:t>26</a:t>
            </a:fld>
            <a:endParaRPr lang="en-US" dirty="0"/>
          </a:p>
        </p:txBody>
      </p:sp>
      <p:sp>
        <p:nvSpPr>
          <p:cNvPr id="7" name="Subtitle 2">
            <a:extLst>
              <a:ext uri="{FF2B5EF4-FFF2-40B4-BE49-F238E27FC236}">
                <a16:creationId xmlns:a16="http://schemas.microsoft.com/office/drawing/2014/main" id="{68996D41-DC95-2591-7156-14485B2994EE}"/>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Jordan wants to invest in as many stocks as possible to mimic </a:t>
            </a:r>
            <a:br>
              <a:rPr lang="en-CA" sz="2600" dirty="0"/>
            </a:br>
            <a:r>
              <a:rPr lang="en-CA" sz="2600" dirty="0"/>
              <a:t>the entire market index and reduce risk. They plan to </a:t>
            </a:r>
            <a:br>
              <a:rPr lang="en-CA" sz="2600" dirty="0"/>
            </a:br>
            <a:r>
              <a:rPr lang="en-CA" sz="2600" dirty="0"/>
              <a:t>rebalance occasionally.</a:t>
            </a:r>
          </a:p>
          <a:p>
            <a:pPr marL="0" lvl="0" indent="0">
              <a:spcBef>
                <a:spcPts val="1200"/>
              </a:spcBef>
              <a:buNone/>
            </a:pPr>
            <a:r>
              <a:rPr lang="en-CA" sz="2600" b="1" dirty="0"/>
              <a:t>Which investment style would be most appropriate, and why?</a:t>
            </a:r>
          </a:p>
          <a:p>
            <a:pPr marL="0" lvl="0" indent="0">
              <a:spcBef>
                <a:spcPts val="1200"/>
              </a:spcBef>
              <a:buNone/>
            </a:pPr>
            <a:r>
              <a:rPr lang="en-CA" sz="2600" b="1" dirty="0">
                <a:solidFill>
                  <a:srgbClr val="205885"/>
                </a:solidFill>
              </a:rPr>
              <a:t>Answer: </a:t>
            </a:r>
            <a:r>
              <a:rPr lang="en-CA" sz="2600" dirty="0">
                <a:solidFill>
                  <a:srgbClr val="205885"/>
                </a:solidFill>
              </a:rPr>
              <a:t>Passive</a:t>
            </a:r>
          </a:p>
          <a:p>
            <a:pPr marL="0" lvl="0" indent="0">
              <a:spcBef>
                <a:spcPts val="1200"/>
              </a:spcBef>
              <a:buNone/>
            </a:pPr>
            <a:r>
              <a:rPr lang="en-CA" sz="2600" b="1" dirty="0">
                <a:solidFill>
                  <a:srgbClr val="205885"/>
                </a:solidFill>
              </a:rPr>
              <a:t>Reasoning: </a:t>
            </a:r>
            <a:r>
              <a:rPr lang="en-CA" sz="2600" dirty="0">
                <a:solidFill>
                  <a:srgbClr val="205885"/>
                </a:solidFill>
              </a:rPr>
              <a:t>Replicating the index with periodic rebalancing is a passive strategy.</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3027913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08604-05F0-5345-5D6C-DB68FDBFA5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96B463-DE99-64B0-8BCE-09152CD57D8B}"/>
              </a:ext>
            </a:extLst>
          </p:cNvPr>
          <p:cNvSpPr>
            <a:spLocks noGrp="1"/>
          </p:cNvSpPr>
          <p:nvPr>
            <p:ph type="ctrTitle"/>
          </p:nvPr>
        </p:nvSpPr>
        <p:spPr/>
        <p:txBody>
          <a:bodyPr/>
          <a:lstStyle/>
          <a:p>
            <a:r>
              <a:rPr lang="en-US" dirty="0"/>
              <a:t>Scenario 10</a:t>
            </a:r>
          </a:p>
        </p:txBody>
      </p:sp>
      <p:sp>
        <p:nvSpPr>
          <p:cNvPr id="4" name="Slide Number Placeholder 3">
            <a:extLst>
              <a:ext uri="{FF2B5EF4-FFF2-40B4-BE49-F238E27FC236}">
                <a16:creationId xmlns:a16="http://schemas.microsoft.com/office/drawing/2014/main" id="{4BDD7DBC-B927-C77C-BD9D-4F33064E0FBE}"/>
              </a:ext>
            </a:extLst>
          </p:cNvPr>
          <p:cNvSpPr>
            <a:spLocks noGrp="1"/>
          </p:cNvSpPr>
          <p:nvPr>
            <p:ph type="sldNum" sz="quarter" idx="12"/>
          </p:nvPr>
        </p:nvSpPr>
        <p:spPr/>
        <p:txBody>
          <a:bodyPr/>
          <a:lstStyle/>
          <a:p>
            <a:fld id="{DFDF98CC-160E-494C-8C3C-8CDC5FA257DE}" type="slidenum">
              <a:rPr lang="en-US" smtClean="0"/>
              <a:t>27</a:t>
            </a:fld>
            <a:endParaRPr lang="en-US" dirty="0"/>
          </a:p>
        </p:txBody>
      </p:sp>
      <p:sp>
        <p:nvSpPr>
          <p:cNvPr id="7" name="Subtitle 2">
            <a:extLst>
              <a:ext uri="{FF2B5EF4-FFF2-40B4-BE49-F238E27FC236}">
                <a16:creationId xmlns:a16="http://schemas.microsoft.com/office/drawing/2014/main" id="{79596C0D-64FC-932C-FA16-215E37BE544A}"/>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Casey likes to study market trends, company performance and earnings calls. They believe they can beat the market by trading often and adjusting their portfolio as needed.</a:t>
            </a:r>
          </a:p>
          <a:p>
            <a:pPr marL="0" lvl="0" indent="0">
              <a:spcBef>
                <a:spcPts val="1200"/>
              </a:spcBef>
              <a:buNone/>
            </a:pPr>
            <a:r>
              <a:rPr lang="en-CA" sz="2600" b="1" dirty="0"/>
              <a:t>Which investment style would be most appropriate, and why?</a:t>
            </a: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19047433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754730-3BFA-27BC-C40E-4B1681F193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C02206-68EF-540B-D1B5-D19BF537D89B}"/>
              </a:ext>
            </a:extLst>
          </p:cNvPr>
          <p:cNvSpPr>
            <a:spLocks noGrp="1"/>
          </p:cNvSpPr>
          <p:nvPr>
            <p:ph type="ctrTitle"/>
          </p:nvPr>
        </p:nvSpPr>
        <p:spPr/>
        <p:txBody>
          <a:bodyPr/>
          <a:lstStyle/>
          <a:p>
            <a:r>
              <a:rPr lang="en-US" dirty="0"/>
              <a:t>Scenario 10</a:t>
            </a:r>
          </a:p>
        </p:txBody>
      </p:sp>
      <p:sp>
        <p:nvSpPr>
          <p:cNvPr id="4" name="Slide Number Placeholder 3">
            <a:extLst>
              <a:ext uri="{FF2B5EF4-FFF2-40B4-BE49-F238E27FC236}">
                <a16:creationId xmlns:a16="http://schemas.microsoft.com/office/drawing/2014/main" id="{4E2C63AB-52A8-406D-195A-63BB81E3C5CC}"/>
              </a:ext>
            </a:extLst>
          </p:cNvPr>
          <p:cNvSpPr>
            <a:spLocks noGrp="1"/>
          </p:cNvSpPr>
          <p:nvPr>
            <p:ph type="sldNum" sz="quarter" idx="12"/>
          </p:nvPr>
        </p:nvSpPr>
        <p:spPr/>
        <p:txBody>
          <a:bodyPr/>
          <a:lstStyle/>
          <a:p>
            <a:fld id="{DFDF98CC-160E-494C-8C3C-8CDC5FA257DE}" type="slidenum">
              <a:rPr lang="en-US" smtClean="0"/>
              <a:t>28</a:t>
            </a:fld>
            <a:endParaRPr lang="en-US" dirty="0"/>
          </a:p>
        </p:txBody>
      </p:sp>
      <p:sp>
        <p:nvSpPr>
          <p:cNvPr id="7" name="Subtitle 2">
            <a:extLst>
              <a:ext uri="{FF2B5EF4-FFF2-40B4-BE49-F238E27FC236}">
                <a16:creationId xmlns:a16="http://schemas.microsoft.com/office/drawing/2014/main" id="{C0AD2089-133E-3CFC-64D3-FC51A725C317}"/>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Casey likes to study market trends, company performance and earnings calls. They believe they can beat the market by trading often and adjusting their portfolio as needed.</a:t>
            </a:r>
          </a:p>
          <a:p>
            <a:pPr marL="0" lvl="0" indent="0">
              <a:spcBef>
                <a:spcPts val="1200"/>
              </a:spcBef>
              <a:buNone/>
            </a:pPr>
            <a:r>
              <a:rPr lang="en-CA" sz="2600" b="1" dirty="0"/>
              <a:t>Which investment style would be most appropriate, and why?</a:t>
            </a:r>
          </a:p>
          <a:p>
            <a:pPr marL="0" lvl="0" indent="0">
              <a:spcBef>
                <a:spcPts val="1200"/>
              </a:spcBef>
              <a:buNone/>
            </a:pPr>
            <a:r>
              <a:rPr lang="en-CA" sz="2600" b="1" dirty="0">
                <a:solidFill>
                  <a:srgbClr val="205885"/>
                </a:solidFill>
              </a:rPr>
              <a:t>Answer: </a:t>
            </a:r>
            <a:r>
              <a:rPr lang="en-CA" sz="2600" dirty="0">
                <a:solidFill>
                  <a:srgbClr val="205885"/>
                </a:solidFill>
              </a:rPr>
              <a:t>Active</a:t>
            </a:r>
          </a:p>
          <a:p>
            <a:pPr marL="0" lvl="0" indent="0">
              <a:spcBef>
                <a:spcPts val="1200"/>
              </a:spcBef>
              <a:buNone/>
            </a:pPr>
            <a:r>
              <a:rPr lang="en-CA" sz="2600" b="1" dirty="0">
                <a:solidFill>
                  <a:srgbClr val="205885"/>
                </a:solidFill>
              </a:rPr>
              <a:t>Reasoning: </a:t>
            </a:r>
            <a:r>
              <a:rPr lang="en-CA" sz="2600" dirty="0">
                <a:solidFill>
                  <a:srgbClr val="205885"/>
                </a:solidFill>
              </a:rPr>
              <a:t>Frequent trading based on expert judgment is the hallmark of active investing.</a:t>
            </a: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a:p>
            <a:pPr marL="0" lvl="0" indent="0">
              <a:spcBef>
                <a:spcPts val="1200"/>
              </a:spcBef>
              <a:buNone/>
            </a:pPr>
            <a:endParaRPr lang="en-CA" sz="2600" b="1" dirty="0">
              <a:solidFill>
                <a:srgbClr val="205885"/>
              </a:solidFill>
            </a:endParaRPr>
          </a:p>
        </p:txBody>
      </p:sp>
    </p:spTree>
    <p:extLst>
      <p:ext uri="{BB962C8B-B14F-4D97-AF65-F5344CB8AC3E}">
        <p14:creationId xmlns:p14="http://schemas.microsoft.com/office/powerpoint/2010/main" val="3094199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E4292-1580-C2CE-7C72-4896A81E6216}"/>
              </a:ext>
            </a:extLst>
          </p:cNvPr>
          <p:cNvSpPr>
            <a:spLocks noGrp="1"/>
          </p:cNvSpPr>
          <p:nvPr>
            <p:ph type="ctrTitle"/>
          </p:nvPr>
        </p:nvSpPr>
        <p:spPr>
          <a:xfrm>
            <a:off x="516903" y="2760663"/>
            <a:ext cx="11158193" cy="668337"/>
          </a:xfrm>
        </p:spPr>
        <p:txBody>
          <a:bodyPr/>
          <a:lstStyle/>
          <a:p>
            <a:r>
              <a:rPr lang="en" sz="7000" dirty="0"/>
              <a:t>Who won?</a:t>
            </a:r>
            <a:endParaRPr lang="en-US" sz="7000" dirty="0"/>
          </a:p>
        </p:txBody>
      </p:sp>
      <p:sp>
        <p:nvSpPr>
          <p:cNvPr id="4" name="Slide Number Placeholder 3">
            <a:extLst>
              <a:ext uri="{FF2B5EF4-FFF2-40B4-BE49-F238E27FC236}">
                <a16:creationId xmlns:a16="http://schemas.microsoft.com/office/drawing/2014/main" id="{E261EAF9-3127-AF65-2D92-4D5A452B3A51}"/>
              </a:ext>
            </a:extLst>
          </p:cNvPr>
          <p:cNvSpPr>
            <a:spLocks noGrp="1"/>
          </p:cNvSpPr>
          <p:nvPr>
            <p:ph type="sldNum" sz="quarter" idx="12"/>
          </p:nvPr>
        </p:nvSpPr>
        <p:spPr/>
        <p:txBody>
          <a:bodyPr/>
          <a:lstStyle/>
          <a:p>
            <a:fld id="{DFDF98CC-160E-494C-8C3C-8CDC5FA257DE}" type="slidenum">
              <a:rPr lang="en-US" smtClean="0"/>
              <a:t>29</a:t>
            </a:fld>
            <a:endParaRPr lang="en-US" dirty="0"/>
          </a:p>
        </p:txBody>
      </p:sp>
    </p:spTree>
    <p:extLst>
      <p:ext uri="{BB962C8B-B14F-4D97-AF65-F5344CB8AC3E}">
        <p14:creationId xmlns:p14="http://schemas.microsoft.com/office/powerpoint/2010/main" val="96603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ACF21-7FF1-3D33-7C35-980E96B8F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C91B74-4624-E3C0-F05C-9B73F9A7A5C7}"/>
              </a:ext>
            </a:extLst>
          </p:cNvPr>
          <p:cNvSpPr>
            <a:spLocks noGrp="1"/>
          </p:cNvSpPr>
          <p:nvPr>
            <p:ph type="ctrTitle"/>
          </p:nvPr>
        </p:nvSpPr>
        <p:spPr>
          <a:xfrm>
            <a:off x="517870" y="1160463"/>
            <a:ext cx="9627027" cy="668337"/>
          </a:xfrm>
        </p:spPr>
        <p:txBody>
          <a:bodyPr/>
          <a:lstStyle/>
          <a:p>
            <a:r>
              <a:rPr lang="en-CA" dirty="0"/>
              <a:t>Bottom-up vs. top-down managers</a:t>
            </a:r>
            <a:endParaRPr lang="en-US" dirty="0"/>
          </a:p>
        </p:txBody>
      </p:sp>
      <p:sp>
        <p:nvSpPr>
          <p:cNvPr id="3" name="Subtitle 2">
            <a:extLst>
              <a:ext uri="{FF2B5EF4-FFF2-40B4-BE49-F238E27FC236}">
                <a16:creationId xmlns:a16="http://schemas.microsoft.com/office/drawing/2014/main" id="{E865485E-C97B-4269-D768-7C9CC1FC1D65}"/>
              </a:ext>
            </a:extLst>
          </p:cNvPr>
          <p:cNvSpPr>
            <a:spLocks noGrp="1"/>
          </p:cNvSpPr>
          <p:nvPr>
            <p:ph type="subTitle" idx="1"/>
          </p:nvPr>
        </p:nvSpPr>
        <p:spPr>
          <a:xfrm>
            <a:off x="517870" y="1989437"/>
            <a:ext cx="3959127" cy="1439564"/>
          </a:xfrm>
        </p:spPr>
        <p:txBody>
          <a:bodyPr>
            <a:noAutofit/>
          </a:bodyPr>
          <a:lstStyle/>
          <a:p>
            <a:pPr marL="0" lvl="0" indent="0">
              <a:spcBef>
                <a:spcPts val="0"/>
              </a:spcBef>
              <a:buNone/>
            </a:pPr>
            <a:r>
              <a:rPr lang="en-CA" sz="2200" b="1" dirty="0">
                <a:solidFill>
                  <a:schemeClr val="dk1"/>
                </a:solidFill>
              </a:rPr>
              <a:t>Bottom-up managers</a:t>
            </a:r>
            <a:endParaRPr lang="en-CA" sz="2200" dirty="0">
              <a:solidFill>
                <a:schemeClr val="dk1"/>
              </a:solidFill>
            </a:endParaRPr>
          </a:p>
          <a:p>
            <a:pPr marL="0" lvl="0" indent="0">
              <a:spcBef>
                <a:spcPts val="1200"/>
              </a:spcBef>
              <a:buClr>
                <a:schemeClr val="dk1"/>
              </a:buClr>
              <a:buSzPts val="1100"/>
              <a:buNone/>
            </a:pPr>
            <a:r>
              <a:rPr lang="en-CA" sz="2200" dirty="0">
                <a:solidFill>
                  <a:schemeClr val="dk1"/>
                </a:solidFill>
              </a:rPr>
              <a:t>Focus on individual company financials.</a:t>
            </a:r>
          </a:p>
        </p:txBody>
      </p:sp>
      <p:sp>
        <p:nvSpPr>
          <p:cNvPr id="4" name="Slide Number Placeholder 3">
            <a:extLst>
              <a:ext uri="{FF2B5EF4-FFF2-40B4-BE49-F238E27FC236}">
                <a16:creationId xmlns:a16="http://schemas.microsoft.com/office/drawing/2014/main" id="{FC493662-574C-7624-8BF6-637AD9768955}"/>
              </a:ext>
            </a:extLst>
          </p:cNvPr>
          <p:cNvSpPr>
            <a:spLocks noGrp="1"/>
          </p:cNvSpPr>
          <p:nvPr>
            <p:ph type="sldNum" sz="quarter" idx="12"/>
          </p:nvPr>
        </p:nvSpPr>
        <p:spPr/>
        <p:txBody>
          <a:bodyPr/>
          <a:lstStyle/>
          <a:p>
            <a:fld id="{DFDF98CC-160E-494C-8C3C-8CDC5FA257DE}" type="slidenum">
              <a:rPr lang="en-US" smtClean="0"/>
              <a:t>3</a:t>
            </a:fld>
            <a:endParaRPr lang="en-US" dirty="0"/>
          </a:p>
        </p:txBody>
      </p:sp>
      <p:sp>
        <p:nvSpPr>
          <p:cNvPr id="6" name="Subtitle 2">
            <a:extLst>
              <a:ext uri="{FF2B5EF4-FFF2-40B4-BE49-F238E27FC236}">
                <a16:creationId xmlns:a16="http://schemas.microsoft.com/office/drawing/2014/main" id="{9909CD4E-76F8-FF42-6658-EB1E2D03CFCA}"/>
              </a:ext>
            </a:extLst>
          </p:cNvPr>
          <p:cNvSpPr txBox="1">
            <a:spLocks/>
          </p:cNvSpPr>
          <p:nvPr/>
        </p:nvSpPr>
        <p:spPr>
          <a:xfrm>
            <a:off x="5962620" y="1989437"/>
            <a:ext cx="4897277" cy="1439564"/>
          </a:xfrm>
          <a:prstGeom prst="rect">
            <a:avLst/>
          </a:prstGeom>
        </p:spPr>
        <p:txBody>
          <a:bodyPr anchor="t" anchorCtr="0">
            <a:noAutofit/>
          </a:bodyPr>
          <a:lstStyle>
            <a:lvl1pPr marL="342900" indent="-342900" algn="l" defTabSz="914400" rtl="0" eaLnBrk="1" latinLnBrk="0" hangingPunct="1">
              <a:lnSpc>
                <a:spcPct val="100000"/>
              </a:lnSpc>
              <a:spcBef>
                <a:spcPts val="1000"/>
              </a:spcBef>
              <a:buClr>
                <a:srgbClr val="A2AAAD"/>
              </a:buClr>
              <a:buFont typeface="Arial" panose="020B0604020202020204" pitchFamily="34" charset="0"/>
              <a:buChar char="•"/>
              <a:defRPr sz="2500" i="0" kern="1200">
                <a:solidFill>
                  <a:schemeClr val="tx1"/>
                </a:solidFill>
                <a:latin typeface="Century Gothic" panose="020B0502020202020204" pitchFamily="34" charset="0"/>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0" indent="0">
              <a:lnSpc>
                <a:spcPct val="115000"/>
              </a:lnSpc>
              <a:spcBef>
                <a:spcPts val="0"/>
              </a:spcBef>
              <a:buNone/>
            </a:pPr>
            <a:r>
              <a:rPr lang="en-CA" sz="2200" b="1" dirty="0">
                <a:solidFill>
                  <a:schemeClr val="dk1"/>
                </a:solidFill>
              </a:rPr>
              <a:t>Top-down managers</a:t>
            </a:r>
            <a:endParaRPr lang="en-CA" sz="2200" dirty="0">
              <a:solidFill>
                <a:schemeClr val="dk1"/>
              </a:solidFill>
            </a:endParaRPr>
          </a:p>
          <a:p>
            <a:pPr marL="0" lvl="0" indent="0">
              <a:lnSpc>
                <a:spcPct val="115000"/>
              </a:lnSpc>
              <a:spcBef>
                <a:spcPts val="1200"/>
              </a:spcBef>
              <a:spcAft>
                <a:spcPts val="1200"/>
              </a:spcAft>
              <a:buNone/>
            </a:pPr>
            <a:r>
              <a:rPr lang="en-CA" sz="2200" dirty="0">
                <a:solidFill>
                  <a:schemeClr val="dk1"/>
                </a:solidFill>
              </a:rPr>
              <a:t>Focus on economic indicators (GDP, inflation, interest rates).</a:t>
            </a:r>
          </a:p>
        </p:txBody>
      </p:sp>
      <p:sp>
        <p:nvSpPr>
          <p:cNvPr id="7" name="Oval 6">
            <a:extLst>
              <a:ext uri="{FF2B5EF4-FFF2-40B4-BE49-F238E27FC236}">
                <a16:creationId xmlns:a16="http://schemas.microsoft.com/office/drawing/2014/main" id="{0AF240BF-EB47-216C-6994-75E3F06BB5C7}"/>
              </a:ext>
            </a:extLst>
          </p:cNvPr>
          <p:cNvSpPr/>
          <p:nvPr/>
        </p:nvSpPr>
        <p:spPr>
          <a:xfrm>
            <a:off x="672936" y="3728854"/>
            <a:ext cx="2018805" cy="201880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D4E3C33-613F-9BD0-1B5D-6309B4BA7A77}"/>
              </a:ext>
            </a:extLst>
          </p:cNvPr>
          <p:cNvSpPr/>
          <p:nvPr/>
        </p:nvSpPr>
        <p:spPr>
          <a:xfrm>
            <a:off x="5963306" y="3728854"/>
            <a:ext cx="2018805" cy="201880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A62947EE-8AAC-0B9E-D36B-39CEFD686134}"/>
              </a:ext>
            </a:extLst>
          </p:cNvPr>
          <p:cNvCxnSpPr/>
          <p:nvPr/>
        </p:nvCxnSpPr>
        <p:spPr>
          <a:xfrm>
            <a:off x="4821913" y="2113808"/>
            <a:ext cx="0" cy="3633851"/>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pic>
        <p:nvPicPr>
          <p:cNvPr id="12" name="Picture 11" descr="A white line drawing of a graph&#10;&#10;AI-generated content may be incorrect.">
            <a:extLst>
              <a:ext uri="{FF2B5EF4-FFF2-40B4-BE49-F238E27FC236}">
                <a16:creationId xmlns:a16="http://schemas.microsoft.com/office/drawing/2014/main" id="{270A0AC5-AA77-7490-D5CB-2C5E44D924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573" y="3954909"/>
            <a:ext cx="1526024" cy="1518579"/>
          </a:xfrm>
          <a:prstGeom prst="rect">
            <a:avLst/>
          </a:prstGeom>
        </p:spPr>
      </p:pic>
      <p:pic>
        <p:nvPicPr>
          <p:cNvPr id="14" name="Picture 13" descr="A white line drawing of a graph and a calculator&#10;&#10;AI-generated content may be incorrect.">
            <a:extLst>
              <a:ext uri="{FF2B5EF4-FFF2-40B4-BE49-F238E27FC236}">
                <a16:creationId xmlns:a16="http://schemas.microsoft.com/office/drawing/2014/main" id="{AFF52B20-831A-40A1-F85E-D6193D7B8E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951" y="3987866"/>
            <a:ext cx="1524038" cy="1516604"/>
          </a:xfrm>
          <a:prstGeom prst="rect">
            <a:avLst/>
          </a:prstGeom>
        </p:spPr>
      </p:pic>
    </p:spTree>
    <p:extLst>
      <p:ext uri="{BB962C8B-B14F-4D97-AF65-F5344CB8AC3E}">
        <p14:creationId xmlns:p14="http://schemas.microsoft.com/office/powerpoint/2010/main" val="18002313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E589D-2DE7-1BB8-5E7A-893D50A525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57D567-EAC5-8854-490C-15117A502B0D}"/>
              </a:ext>
            </a:extLst>
          </p:cNvPr>
          <p:cNvSpPr>
            <a:spLocks noGrp="1"/>
          </p:cNvSpPr>
          <p:nvPr>
            <p:ph type="ctrTitle"/>
          </p:nvPr>
        </p:nvSpPr>
        <p:spPr>
          <a:xfrm>
            <a:off x="516903" y="2262318"/>
            <a:ext cx="11158193" cy="668337"/>
          </a:xfrm>
        </p:spPr>
        <p:txBody>
          <a:bodyPr/>
          <a:lstStyle/>
          <a:p>
            <a:r>
              <a:rPr lang="en" sz="5000" dirty="0"/>
              <a:t>Consolidation: </a:t>
            </a:r>
            <a:r>
              <a:rPr lang="en" sz="5000" b="0" dirty="0"/>
              <a:t>Independently reflect on what you learned today using the reflection sheet!</a:t>
            </a:r>
            <a:endParaRPr lang="en-US" sz="5000" b="0" dirty="0"/>
          </a:p>
        </p:txBody>
      </p:sp>
      <p:sp>
        <p:nvSpPr>
          <p:cNvPr id="4" name="Slide Number Placeholder 3">
            <a:extLst>
              <a:ext uri="{FF2B5EF4-FFF2-40B4-BE49-F238E27FC236}">
                <a16:creationId xmlns:a16="http://schemas.microsoft.com/office/drawing/2014/main" id="{793E778C-5508-7D60-6EA9-86C81F63E038}"/>
              </a:ext>
            </a:extLst>
          </p:cNvPr>
          <p:cNvSpPr>
            <a:spLocks noGrp="1"/>
          </p:cNvSpPr>
          <p:nvPr>
            <p:ph type="sldNum" sz="quarter" idx="12"/>
          </p:nvPr>
        </p:nvSpPr>
        <p:spPr/>
        <p:txBody>
          <a:bodyPr/>
          <a:lstStyle/>
          <a:p>
            <a:fld id="{DFDF98CC-160E-494C-8C3C-8CDC5FA257DE}" type="slidenum">
              <a:rPr lang="en-US" smtClean="0"/>
              <a:t>30</a:t>
            </a:fld>
            <a:endParaRPr lang="en-US" dirty="0"/>
          </a:p>
        </p:txBody>
      </p:sp>
    </p:spTree>
    <p:extLst>
      <p:ext uri="{BB962C8B-B14F-4D97-AF65-F5344CB8AC3E}">
        <p14:creationId xmlns:p14="http://schemas.microsoft.com/office/powerpoint/2010/main" val="681131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2A0C7-304C-2BE2-85DF-3861CEEF15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734490-2648-0E7D-93F0-C8D5C5C2A226}"/>
              </a:ext>
            </a:extLst>
          </p:cNvPr>
          <p:cNvSpPr>
            <a:spLocks noGrp="1"/>
          </p:cNvSpPr>
          <p:nvPr>
            <p:ph type="ctrTitle"/>
          </p:nvPr>
        </p:nvSpPr>
        <p:spPr>
          <a:xfrm>
            <a:off x="517870" y="1160463"/>
            <a:ext cx="9627027" cy="668337"/>
          </a:xfrm>
        </p:spPr>
        <p:txBody>
          <a:bodyPr/>
          <a:lstStyle/>
          <a:p>
            <a:r>
              <a:rPr lang="en-CA" dirty="0"/>
              <a:t>Passive investing</a:t>
            </a:r>
            <a:endParaRPr lang="en-US" dirty="0"/>
          </a:p>
        </p:txBody>
      </p:sp>
      <p:sp>
        <p:nvSpPr>
          <p:cNvPr id="3" name="Subtitle 2">
            <a:extLst>
              <a:ext uri="{FF2B5EF4-FFF2-40B4-BE49-F238E27FC236}">
                <a16:creationId xmlns:a16="http://schemas.microsoft.com/office/drawing/2014/main" id="{37742907-85C8-D614-2BBE-5169BE10DCB4}"/>
              </a:ext>
            </a:extLst>
          </p:cNvPr>
          <p:cNvSpPr>
            <a:spLocks noGrp="1"/>
          </p:cNvSpPr>
          <p:nvPr>
            <p:ph type="subTitle" idx="1"/>
          </p:nvPr>
        </p:nvSpPr>
        <p:spPr>
          <a:xfrm>
            <a:off x="375370" y="1989436"/>
            <a:ext cx="8400140" cy="4003591"/>
          </a:xfrm>
        </p:spPr>
        <p:txBody>
          <a:bodyPr>
            <a:noAutofit/>
          </a:bodyPr>
          <a:lstStyle/>
          <a:p>
            <a:pPr marL="365125" lvl="0" indent="-219075">
              <a:spcBef>
                <a:spcPts val="1200"/>
              </a:spcBef>
              <a:buSzPts val="1300"/>
              <a:buChar char="●"/>
            </a:pPr>
            <a:r>
              <a:rPr lang="en-CA" sz="2400" dirty="0">
                <a:solidFill>
                  <a:srgbClr val="000000"/>
                </a:solidFill>
              </a:rPr>
              <a:t>Long-term strategy; growth over-time.</a:t>
            </a:r>
          </a:p>
          <a:p>
            <a:pPr marL="365125" lvl="0" indent="-219075">
              <a:spcBef>
                <a:spcPts val="1200"/>
              </a:spcBef>
              <a:buSzPts val="1300"/>
              <a:buChar char="●"/>
            </a:pPr>
            <a:r>
              <a:rPr lang="en-CA" sz="2400" dirty="0">
                <a:solidFill>
                  <a:srgbClr val="000000"/>
                </a:solidFill>
              </a:rPr>
              <a:t>Invest in index mutual funds or ETFs.</a:t>
            </a:r>
          </a:p>
          <a:p>
            <a:pPr marL="365125" lvl="0" indent="-219075">
              <a:spcBef>
                <a:spcPts val="1200"/>
              </a:spcBef>
              <a:buSzPts val="1300"/>
              <a:buChar char="●"/>
            </a:pPr>
            <a:r>
              <a:rPr lang="en-CA" sz="2400" b="1" dirty="0">
                <a:solidFill>
                  <a:srgbClr val="000000"/>
                </a:solidFill>
              </a:rPr>
              <a:t>Goal: </a:t>
            </a:r>
            <a:r>
              <a:rPr lang="en-CA" sz="2400" dirty="0">
                <a:solidFill>
                  <a:srgbClr val="000000"/>
                </a:solidFill>
              </a:rPr>
              <a:t>Match market returns, not beat them.</a:t>
            </a:r>
          </a:p>
          <a:p>
            <a:pPr marL="365125" lvl="0" indent="-219075">
              <a:spcBef>
                <a:spcPts val="1200"/>
              </a:spcBef>
              <a:buSzPts val="1300"/>
              <a:buChar char="●"/>
            </a:pPr>
            <a:r>
              <a:rPr lang="en-CA" sz="2400" dirty="0">
                <a:solidFill>
                  <a:srgbClr val="000000"/>
                </a:solidFill>
              </a:rPr>
              <a:t>Match exposure by sector, geography or risk characteristics.</a:t>
            </a:r>
          </a:p>
          <a:p>
            <a:pPr marL="365125" lvl="0" indent="-219075">
              <a:spcBef>
                <a:spcPts val="1200"/>
              </a:spcBef>
              <a:buSzPts val="1300"/>
              <a:buChar char="●"/>
            </a:pPr>
            <a:r>
              <a:rPr lang="en-CA" sz="2400" b="1" dirty="0">
                <a:solidFill>
                  <a:srgbClr val="000000"/>
                </a:solidFill>
              </a:rPr>
              <a:t>Rebalancing: </a:t>
            </a:r>
            <a:r>
              <a:rPr lang="en-CA" sz="2400" dirty="0">
                <a:solidFill>
                  <a:srgbClr val="000000"/>
                </a:solidFill>
              </a:rPr>
              <a:t>buying and selling holdings to match the index.</a:t>
            </a:r>
          </a:p>
          <a:p>
            <a:pPr marL="365125" lvl="0" indent="-219075">
              <a:spcBef>
                <a:spcPts val="1200"/>
              </a:spcBef>
              <a:buSzPts val="1300"/>
              <a:buChar char="●"/>
            </a:pPr>
            <a:r>
              <a:rPr lang="en-CA" sz="2400" dirty="0">
                <a:solidFill>
                  <a:srgbClr val="000000"/>
                </a:solidFill>
              </a:rPr>
              <a:t>Less decision making = Lower fees. </a:t>
            </a:r>
          </a:p>
          <a:p>
            <a:pPr marL="365125" lvl="0" indent="-219075">
              <a:spcBef>
                <a:spcPts val="1200"/>
              </a:spcBef>
              <a:buSzPts val="1300"/>
              <a:buChar char="●"/>
            </a:pPr>
            <a:endParaRPr lang="en-CA" sz="2400" dirty="0">
              <a:solidFill>
                <a:srgbClr val="000000"/>
              </a:solidFill>
            </a:endParaRPr>
          </a:p>
        </p:txBody>
      </p:sp>
      <p:sp>
        <p:nvSpPr>
          <p:cNvPr id="4" name="Slide Number Placeholder 3">
            <a:extLst>
              <a:ext uri="{FF2B5EF4-FFF2-40B4-BE49-F238E27FC236}">
                <a16:creationId xmlns:a16="http://schemas.microsoft.com/office/drawing/2014/main" id="{A28D1DA8-4B27-9E86-36FD-C804E9BFA5C8}"/>
              </a:ext>
            </a:extLst>
          </p:cNvPr>
          <p:cNvSpPr>
            <a:spLocks noGrp="1"/>
          </p:cNvSpPr>
          <p:nvPr>
            <p:ph type="sldNum" sz="quarter" idx="12"/>
          </p:nvPr>
        </p:nvSpPr>
        <p:spPr/>
        <p:txBody>
          <a:bodyPr/>
          <a:lstStyle/>
          <a:p>
            <a:fld id="{DFDF98CC-160E-494C-8C3C-8CDC5FA257DE}" type="slidenum">
              <a:rPr lang="en-US" smtClean="0"/>
              <a:t>4</a:t>
            </a:fld>
            <a:endParaRPr lang="en-US" dirty="0"/>
          </a:p>
        </p:txBody>
      </p:sp>
      <p:pic>
        <p:nvPicPr>
          <p:cNvPr id="6" name="Google Shape;78;p16" title="pexels-markusspiske-95215.jpg">
            <a:extLst>
              <a:ext uri="{FF2B5EF4-FFF2-40B4-BE49-F238E27FC236}">
                <a16:creationId xmlns:a16="http://schemas.microsoft.com/office/drawing/2014/main" id="{FE62B38F-E08D-3149-F180-6CFEAEC0D4EE}"/>
              </a:ext>
            </a:extLst>
          </p:cNvPr>
          <p:cNvPicPr preferRelativeResize="0"/>
          <p:nvPr/>
        </p:nvPicPr>
        <p:blipFill>
          <a:blip r:embed="rId2">
            <a:alphaModFix/>
          </a:blip>
          <a:stretch>
            <a:fillRect/>
          </a:stretch>
        </p:blipFill>
        <p:spPr>
          <a:xfrm>
            <a:off x="9034818" y="1160463"/>
            <a:ext cx="3157182" cy="4736930"/>
          </a:xfrm>
          <a:prstGeom prst="rect">
            <a:avLst/>
          </a:prstGeom>
          <a:noFill/>
          <a:ln>
            <a:noFill/>
          </a:ln>
        </p:spPr>
      </p:pic>
    </p:spTree>
    <p:extLst>
      <p:ext uri="{BB962C8B-B14F-4D97-AF65-F5344CB8AC3E}">
        <p14:creationId xmlns:p14="http://schemas.microsoft.com/office/powerpoint/2010/main" val="3532009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5B96A-1F3C-E101-64F8-349744F9AE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33457B-0C59-BAB0-5858-79A71FAAE2F8}"/>
              </a:ext>
            </a:extLst>
          </p:cNvPr>
          <p:cNvSpPr>
            <a:spLocks noGrp="1"/>
          </p:cNvSpPr>
          <p:nvPr>
            <p:ph type="ctrTitle"/>
          </p:nvPr>
        </p:nvSpPr>
        <p:spPr>
          <a:xfrm>
            <a:off x="517870" y="1160463"/>
            <a:ext cx="9627027" cy="668337"/>
          </a:xfrm>
        </p:spPr>
        <p:txBody>
          <a:bodyPr/>
          <a:lstStyle/>
          <a:p>
            <a:r>
              <a:rPr lang="en-CA" dirty="0"/>
              <a:t>Systematic investing</a:t>
            </a:r>
            <a:endParaRPr lang="en-US" dirty="0"/>
          </a:p>
        </p:txBody>
      </p:sp>
      <p:sp>
        <p:nvSpPr>
          <p:cNvPr id="3" name="Subtitle 2">
            <a:extLst>
              <a:ext uri="{FF2B5EF4-FFF2-40B4-BE49-F238E27FC236}">
                <a16:creationId xmlns:a16="http://schemas.microsoft.com/office/drawing/2014/main" id="{566433BD-8A63-BB0C-E026-35C0A1A6B1F8}"/>
              </a:ext>
            </a:extLst>
          </p:cNvPr>
          <p:cNvSpPr>
            <a:spLocks noGrp="1"/>
          </p:cNvSpPr>
          <p:nvPr>
            <p:ph type="subTitle" idx="1"/>
          </p:nvPr>
        </p:nvSpPr>
        <p:spPr>
          <a:xfrm>
            <a:off x="375370" y="1989436"/>
            <a:ext cx="7049012" cy="4003591"/>
          </a:xfrm>
        </p:spPr>
        <p:txBody>
          <a:bodyPr>
            <a:noAutofit/>
          </a:bodyPr>
          <a:lstStyle/>
          <a:p>
            <a:pPr marL="365125" lvl="0" indent="-219075">
              <a:spcBef>
                <a:spcPts val="1200"/>
              </a:spcBef>
              <a:buSzPts val="1300"/>
              <a:buChar char="●"/>
            </a:pPr>
            <a:r>
              <a:rPr lang="en-CA" sz="2200" dirty="0">
                <a:solidFill>
                  <a:srgbClr val="000000"/>
                </a:solidFill>
              </a:rPr>
              <a:t>Also known as quantitative investing.</a:t>
            </a:r>
          </a:p>
          <a:p>
            <a:pPr marL="365125" lvl="0" indent="-219075">
              <a:spcBef>
                <a:spcPts val="1200"/>
              </a:spcBef>
              <a:buSzPts val="1300"/>
              <a:buChar char="●"/>
            </a:pPr>
            <a:r>
              <a:rPr lang="en-CA" sz="2200" dirty="0">
                <a:solidFill>
                  <a:srgbClr val="000000"/>
                </a:solidFill>
              </a:rPr>
              <a:t>Data driven: uses AI, machine learning and computer models to make decisions.</a:t>
            </a:r>
          </a:p>
          <a:p>
            <a:pPr marL="365125" lvl="0" indent="-219075">
              <a:spcBef>
                <a:spcPts val="1200"/>
              </a:spcBef>
              <a:buSzPts val="1300"/>
              <a:buChar char="●"/>
            </a:pPr>
            <a:r>
              <a:rPr lang="en-CA" sz="2200" dirty="0">
                <a:solidFill>
                  <a:srgbClr val="000000"/>
                </a:solidFill>
              </a:rPr>
              <a:t>Focus on multiple factors (equity characteristics): size, value, momentum, quality.</a:t>
            </a:r>
          </a:p>
          <a:p>
            <a:pPr marL="365125" lvl="0" indent="-219075">
              <a:spcBef>
                <a:spcPts val="1200"/>
              </a:spcBef>
              <a:buSzPts val="1300"/>
              <a:buChar char="●"/>
            </a:pPr>
            <a:r>
              <a:rPr lang="en-CA" sz="2200" dirty="0">
                <a:solidFill>
                  <a:srgbClr val="000000"/>
                </a:solidFill>
              </a:rPr>
              <a:t>More factors = more diverse portfolio.</a:t>
            </a:r>
          </a:p>
          <a:p>
            <a:pPr marL="365125" lvl="0" indent="-219075">
              <a:spcBef>
                <a:spcPts val="1200"/>
              </a:spcBef>
              <a:buSzPts val="1300"/>
              <a:buChar char="●"/>
            </a:pPr>
            <a:r>
              <a:rPr lang="en-CA" sz="2200" dirty="0">
                <a:solidFill>
                  <a:srgbClr val="000000"/>
                </a:solidFill>
              </a:rPr>
              <a:t>Active (reliance on human oversight) and passive (reliance on computers).</a:t>
            </a:r>
          </a:p>
          <a:p>
            <a:pPr marL="365125" lvl="0" indent="-219075">
              <a:spcBef>
                <a:spcPts val="1200"/>
              </a:spcBef>
              <a:buSzPts val="1300"/>
              <a:buChar char="●"/>
            </a:pPr>
            <a:r>
              <a:rPr lang="en-CA" sz="2200" dirty="0">
                <a:solidFill>
                  <a:srgbClr val="000000"/>
                </a:solidFill>
              </a:rPr>
              <a:t>Low cost due to less oversight.</a:t>
            </a:r>
          </a:p>
          <a:p>
            <a:pPr marL="365125" lvl="0" indent="-219075">
              <a:spcBef>
                <a:spcPts val="1200"/>
              </a:spcBef>
              <a:buSzPts val="1300"/>
              <a:buChar char="●"/>
            </a:pPr>
            <a:endParaRPr lang="en-CA" sz="2400" dirty="0">
              <a:solidFill>
                <a:srgbClr val="000000"/>
              </a:solidFill>
            </a:endParaRPr>
          </a:p>
          <a:p>
            <a:pPr marL="365125" lvl="0" indent="-219075">
              <a:spcBef>
                <a:spcPts val="1200"/>
              </a:spcBef>
              <a:buSzPts val="1300"/>
              <a:buChar char="●"/>
            </a:pPr>
            <a:endParaRPr lang="en-CA" sz="2400" dirty="0">
              <a:solidFill>
                <a:srgbClr val="000000"/>
              </a:solidFill>
            </a:endParaRPr>
          </a:p>
        </p:txBody>
      </p:sp>
      <p:sp>
        <p:nvSpPr>
          <p:cNvPr id="4" name="Slide Number Placeholder 3">
            <a:extLst>
              <a:ext uri="{FF2B5EF4-FFF2-40B4-BE49-F238E27FC236}">
                <a16:creationId xmlns:a16="http://schemas.microsoft.com/office/drawing/2014/main" id="{A0F343CC-B050-E78B-3C6A-65B7BD3558BD}"/>
              </a:ext>
            </a:extLst>
          </p:cNvPr>
          <p:cNvSpPr>
            <a:spLocks noGrp="1"/>
          </p:cNvSpPr>
          <p:nvPr>
            <p:ph type="sldNum" sz="quarter" idx="12"/>
          </p:nvPr>
        </p:nvSpPr>
        <p:spPr/>
        <p:txBody>
          <a:bodyPr/>
          <a:lstStyle/>
          <a:p>
            <a:fld id="{DFDF98CC-160E-494C-8C3C-8CDC5FA257DE}" type="slidenum">
              <a:rPr lang="en-US" smtClean="0"/>
              <a:t>5</a:t>
            </a:fld>
            <a:endParaRPr lang="en-US" dirty="0"/>
          </a:p>
        </p:txBody>
      </p:sp>
      <p:sp>
        <p:nvSpPr>
          <p:cNvPr id="7" name="Oval 6">
            <a:extLst>
              <a:ext uri="{FF2B5EF4-FFF2-40B4-BE49-F238E27FC236}">
                <a16:creationId xmlns:a16="http://schemas.microsoft.com/office/drawing/2014/main" id="{0C4C94F4-EF19-6F69-9306-AE87EBA1CAD8}"/>
              </a:ext>
            </a:extLst>
          </p:cNvPr>
          <p:cNvSpPr/>
          <p:nvPr>
            <p:custDataLst>
              <p:tags r:id="rId1"/>
            </p:custDataLst>
          </p:nvPr>
        </p:nvSpPr>
        <p:spPr>
          <a:xfrm>
            <a:off x="8110015" y="1828800"/>
            <a:ext cx="3564115" cy="3564115"/>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9" name="Picture 8" descr="A white line drawing of a person with a gear&#10;&#10;AI-generated content may be incorrect.">
            <a:extLst>
              <a:ext uri="{FF2B5EF4-FFF2-40B4-BE49-F238E27FC236}">
                <a16:creationId xmlns:a16="http://schemas.microsoft.com/office/drawing/2014/main" id="{DFBB3908-2B33-F6DA-C9C0-6BD2200FA9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9546" y="1983860"/>
            <a:ext cx="2904448" cy="2890280"/>
          </a:xfrm>
          <a:prstGeom prst="rect">
            <a:avLst/>
          </a:prstGeom>
        </p:spPr>
      </p:pic>
    </p:spTree>
    <p:extLst>
      <p:ext uri="{BB962C8B-B14F-4D97-AF65-F5344CB8AC3E}">
        <p14:creationId xmlns:p14="http://schemas.microsoft.com/office/powerpoint/2010/main" val="167266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BCAE2-AC2B-CD53-F0A1-751C64351A6C}"/>
              </a:ext>
            </a:extLst>
          </p:cNvPr>
          <p:cNvSpPr>
            <a:spLocks noGrp="1"/>
          </p:cNvSpPr>
          <p:nvPr>
            <p:ph type="ctrTitle"/>
          </p:nvPr>
        </p:nvSpPr>
        <p:spPr/>
        <p:txBody>
          <a:bodyPr/>
          <a:lstStyle/>
          <a:p>
            <a:r>
              <a:rPr lang="en" dirty="0"/>
              <a:t>Summary</a:t>
            </a:r>
            <a:endParaRPr lang="en-US" dirty="0"/>
          </a:p>
        </p:txBody>
      </p:sp>
      <p:sp>
        <p:nvSpPr>
          <p:cNvPr id="4" name="Slide Number Placeholder 3">
            <a:extLst>
              <a:ext uri="{FF2B5EF4-FFF2-40B4-BE49-F238E27FC236}">
                <a16:creationId xmlns:a16="http://schemas.microsoft.com/office/drawing/2014/main" id="{37D405CF-DF8B-B77E-A267-7195AD1FB670}"/>
              </a:ext>
            </a:extLst>
          </p:cNvPr>
          <p:cNvSpPr>
            <a:spLocks noGrp="1"/>
          </p:cNvSpPr>
          <p:nvPr>
            <p:ph type="sldNum" sz="quarter" idx="12"/>
          </p:nvPr>
        </p:nvSpPr>
        <p:spPr/>
        <p:txBody>
          <a:bodyPr/>
          <a:lstStyle/>
          <a:p>
            <a:fld id="{DFDF98CC-160E-494C-8C3C-8CDC5FA257DE}" type="slidenum">
              <a:rPr lang="en-US" smtClean="0"/>
              <a:t>6</a:t>
            </a:fld>
            <a:endParaRPr lang="en-US" dirty="0"/>
          </a:p>
        </p:txBody>
      </p:sp>
      <p:sp>
        <p:nvSpPr>
          <p:cNvPr id="7" name="Subtitle 2">
            <a:extLst>
              <a:ext uri="{FF2B5EF4-FFF2-40B4-BE49-F238E27FC236}">
                <a16:creationId xmlns:a16="http://schemas.microsoft.com/office/drawing/2014/main" id="{27F7F2D3-300E-F7BB-93C2-CEB4FB92F108}"/>
              </a:ext>
            </a:extLst>
          </p:cNvPr>
          <p:cNvSpPr>
            <a:spLocks noGrp="1"/>
          </p:cNvSpPr>
          <p:nvPr>
            <p:ph type="subTitle" idx="1"/>
          </p:nvPr>
        </p:nvSpPr>
        <p:spPr>
          <a:xfrm>
            <a:off x="517870" y="2174789"/>
            <a:ext cx="11158193" cy="3290784"/>
          </a:xfrm>
        </p:spPr>
        <p:txBody>
          <a:bodyPr>
            <a:noAutofit/>
          </a:bodyPr>
          <a:lstStyle/>
          <a:p>
            <a:pPr marL="0" lvl="0" indent="0">
              <a:spcBef>
                <a:spcPts val="0"/>
              </a:spcBef>
              <a:buClr>
                <a:schemeClr val="dk1"/>
              </a:buClr>
              <a:buSzPts val="1100"/>
              <a:buNone/>
            </a:pPr>
            <a:r>
              <a:rPr lang="en-CA" sz="2800" b="1" dirty="0">
                <a:solidFill>
                  <a:schemeClr val="dk1"/>
                </a:solidFill>
              </a:rPr>
              <a:t>Active:</a:t>
            </a:r>
            <a:r>
              <a:rPr lang="en-CA" sz="2800" dirty="0">
                <a:solidFill>
                  <a:schemeClr val="dk1"/>
                </a:solidFill>
              </a:rPr>
              <a:t> Hands-on, higher cost, aims to outperform</a:t>
            </a:r>
            <a:br>
              <a:rPr lang="en-CA" sz="2800" dirty="0">
                <a:solidFill>
                  <a:schemeClr val="dk1"/>
                </a:solidFill>
              </a:rPr>
            </a:br>
            <a:endParaRPr lang="en-CA" sz="2800" dirty="0">
              <a:solidFill>
                <a:schemeClr val="dk1"/>
              </a:solidFill>
            </a:endParaRPr>
          </a:p>
          <a:p>
            <a:pPr marL="0" lvl="0" indent="0">
              <a:spcBef>
                <a:spcPts val="1200"/>
              </a:spcBef>
              <a:buClr>
                <a:schemeClr val="dk1"/>
              </a:buClr>
              <a:buSzPts val="1100"/>
              <a:buNone/>
            </a:pPr>
            <a:r>
              <a:rPr lang="en-CA" sz="2800" b="1" dirty="0">
                <a:solidFill>
                  <a:schemeClr val="dk1"/>
                </a:solidFill>
              </a:rPr>
              <a:t>Passive:</a:t>
            </a:r>
            <a:r>
              <a:rPr lang="en-CA" sz="2800" dirty="0">
                <a:solidFill>
                  <a:schemeClr val="dk1"/>
                </a:solidFill>
              </a:rPr>
              <a:t> Tracks index, lower cost</a:t>
            </a:r>
            <a:br>
              <a:rPr lang="en-CA" sz="2800" dirty="0">
                <a:solidFill>
                  <a:schemeClr val="dk1"/>
                </a:solidFill>
              </a:rPr>
            </a:br>
            <a:endParaRPr lang="en-CA" sz="2800" dirty="0">
              <a:solidFill>
                <a:schemeClr val="dk1"/>
              </a:solidFill>
            </a:endParaRPr>
          </a:p>
          <a:p>
            <a:pPr marL="0" lvl="0" indent="0">
              <a:spcBef>
                <a:spcPts val="1200"/>
              </a:spcBef>
              <a:buClr>
                <a:schemeClr val="dk1"/>
              </a:buClr>
              <a:buSzPts val="1100"/>
              <a:buNone/>
            </a:pPr>
            <a:r>
              <a:rPr lang="en-CA" sz="2800" b="1" dirty="0">
                <a:solidFill>
                  <a:schemeClr val="dk1"/>
                </a:solidFill>
              </a:rPr>
              <a:t>Systematic:</a:t>
            </a:r>
            <a:r>
              <a:rPr lang="en-CA" sz="2800" dirty="0">
                <a:solidFill>
                  <a:schemeClr val="dk1"/>
                </a:solidFill>
              </a:rPr>
              <a:t> Data-based, computer reliant, diversified, lower cost, can be active or passive</a:t>
            </a:r>
          </a:p>
        </p:txBody>
      </p:sp>
    </p:spTree>
    <p:extLst>
      <p:ext uri="{BB962C8B-B14F-4D97-AF65-F5344CB8AC3E}">
        <p14:creationId xmlns:p14="http://schemas.microsoft.com/office/powerpoint/2010/main" val="4212657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05BFE-7968-1B67-EB67-88D2CF194380}"/>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25D73A2-1714-2EAC-0163-83E02D3B2ADE}"/>
              </a:ext>
            </a:extLst>
          </p:cNvPr>
          <p:cNvSpPr/>
          <p:nvPr/>
        </p:nvSpPr>
        <p:spPr>
          <a:xfrm>
            <a:off x="0" y="1447006"/>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E0EFD8"/>
              </a:solidFill>
            </a:endParaRPr>
          </a:p>
        </p:txBody>
      </p:sp>
      <p:sp>
        <p:nvSpPr>
          <p:cNvPr id="2" name="Title 1">
            <a:extLst>
              <a:ext uri="{FF2B5EF4-FFF2-40B4-BE49-F238E27FC236}">
                <a16:creationId xmlns:a16="http://schemas.microsoft.com/office/drawing/2014/main" id="{585B5867-01E0-8896-2FE1-E3C2F46CC601}"/>
              </a:ext>
            </a:extLst>
          </p:cNvPr>
          <p:cNvSpPr>
            <a:spLocks noGrp="1"/>
          </p:cNvSpPr>
          <p:nvPr>
            <p:ph type="ctrTitle"/>
          </p:nvPr>
        </p:nvSpPr>
        <p:spPr>
          <a:xfrm>
            <a:off x="516903" y="2946456"/>
            <a:ext cx="10947215" cy="1298532"/>
          </a:xfrm>
        </p:spPr>
        <p:txBody>
          <a:bodyPr/>
          <a:lstStyle/>
          <a:p>
            <a:pPr>
              <a:spcBef>
                <a:spcPts val="1000"/>
              </a:spcBef>
            </a:pPr>
            <a:r>
              <a:rPr lang="en-CA" sz="4500" dirty="0"/>
              <a:t>Guess the investment style – Game!</a:t>
            </a:r>
            <a:endParaRPr lang="en-US" sz="3000" b="0" dirty="0"/>
          </a:p>
        </p:txBody>
      </p:sp>
      <p:sp>
        <p:nvSpPr>
          <p:cNvPr id="4" name="Slide Number Placeholder 3">
            <a:extLst>
              <a:ext uri="{FF2B5EF4-FFF2-40B4-BE49-F238E27FC236}">
                <a16:creationId xmlns:a16="http://schemas.microsoft.com/office/drawing/2014/main" id="{B51C522D-0C2A-F7C1-00D2-0186E272400F}"/>
              </a:ext>
            </a:extLst>
          </p:cNvPr>
          <p:cNvSpPr>
            <a:spLocks noGrp="1"/>
          </p:cNvSpPr>
          <p:nvPr>
            <p:ph type="sldNum" sz="quarter" idx="12"/>
          </p:nvPr>
        </p:nvSpPr>
        <p:spPr/>
        <p:txBody>
          <a:bodyPr/>
          <a:lstStyle/>
          <a:p>
            <a:fld id="{DFDF98CC-160E-494C-8C3C-8CDC5FA257DE}" type="slidenum">
              <a:rPr lang="en-US" smtClean="0"/>
              <a:t>7</a:t>
            </a:fld>
            <a:endParaRPr lang="en-US" dirty="0"/>
          </a:p>
        </p:txBody>
      </p:sp>
    </p:spTree>
    <p:extLst>
      <p:ext uri="{BB962C8B-B14F-4D97-AF65-F5344CB8AC3E}">
        <p14:creationId xmlns:p14="http://schemas.microsoft.com/office/powerpoint/2010/main" val="4266249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F68D2-30E4-9643-0849-3DEDD63FE28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81EF838-4750-CA63-913E-31848FF41ED7}"/>
              </a:ext>
            </a:extLst>
          </p:cNvPr>
          <p:cNvSpPr>
            <a:spLocks noGrp="1"/>
          </p:cNvSpPr>
          <p:nvPr>
            <p:ph type="sldNum" sz="quarter" idx="12"/>
          </p:nvPr>
        </p:nvSpPr>
        <p:spPr/>
        <p:txBody>
          <a:bodyPr/>
          <a:lstStyle/>
          <a:p>
            <a:fld id="{DFDF98CC-160E-494C-8C3C-8CDC5FA257DE}" type="slidenum">
              <a:rPr lang="en-US" smtClean="0"/>
              <a:t>8</a:t>
            </a:fld>
            <a:endParaRPr lang="en-US" dirty="0"/>
          </a:p>
        </p:txBody>
      </p:sp>
      <p:sp>
        <p:nvSpPr>
          <p:cNvPr id="7" name="Subtitle 2">
            <a:extLst>
              <a:ext uri="{FF2B5EF4-FFF2-40B4-BE49-F238E27FC236}">
                <a16:creationId xmlns:a16="http://schemas.microsoft.com/office/drawing/2014/main" id="{0072441B-FA7B-4AF3-E56D-4BB171CD1A5A}"/>
              </a:ext>
            </a:extLst>
          </p:cNvPr>
          <p:cNvSpPr>
            <a:spLocks noGrp="1"/>
          </p:cNvSpPr>
          <p:nvPr>
            <p:ph type="subTitle" idx="1"/>
          </p:nvPr>
        </p:nvSpPr>
        <p:spPr>
          <a:xfrm>
            <a:off x="517870" y="2174789"/>
            <a:ext cx="11158193" cy="3290784"/>
          </a:xfrm>
        </p:spPr>
        <p:txBody>
          <a:bodyPr>
            <a:noAutofit/>
          </a:bodyPr>
          <a:lstStyle/>
          <a:p>
            <a:pPr marL="0" lvl="0" indent="0">
              <a:spcBef>
                <a:spcPts val="0"/>
              </a:spcBef>
              <a:buClr>
                <a:schemeClr val="dk1"/>
              </a:buClr>
              <a:buSzPts val="1100"/>
              <a:buNone/>
            </a:pPr>
            <a:r>
              <a:rPr lang="en-CA" sz="3200" dirty="0">
                <a:solidFill>
                  <a:schemeClr val="dk1"/>
                </a:solidFill>
              </a:rPr>
              <a:t>Split into teams of three or four! Your job is to read each scenario and determine the best style of investment for the scenario and why! One point for the correct scenario and one point for a strong explanation! The team with the most points at the end wins!</a:t>
            </a:r>
          </a:p>
        </p:txBody>
      </p:sp>
    </p:spTree>
    <p:extLst>
      <p:ext uri="{BB962C8B-B14F-4D97-AF65-F5344CB8AC3E}">
        <p14:creationId xmlns:p14="http://schemas.microsoft.com/office/powerpoint/2010/main" val="3746349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EE83B-7B8F-11B6-6025-3A8A85198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0C28EA-994E-009C-0C16-68C6D94F8527}"/>
              </a:ext>
            </a:extLst>
          </p:cNvPr>
          <p:cNvSpPr>
            <a:spLocks noGrp="1"/>
          </p:cNvSpPr>
          <p:nvPr>
            <p:ph type="ctrTitle"/>
          </p:nvPr>
        </p:nvSpPr>
        <p:spPr/>
        <p:txBody>
          <a:bodyPr/>
          <a:lstStyle/>
          <a:p>
            <a:r>
              <a:rPr lang="en-US" dirty="0"/>
              <a:t>Scenario 1</a:t>
            </a:r>
          </a:p>
        </p:txBody>
      </p:sp>
      <p:sp>
        <p:nvSpPr>
          <p:cNvPr id="4" name="Slide Number Placeholder 3">
            <a:extLst>
              <a:ext uri="{FF2B5EF4-FFF2-40B4-BE49-F238E27FC236}">
                <a16:creationId xmlns:a16="http://schemas.microsoft.com/office/drawing/2014/main" id="{4F80F0BA-35C5-C586-CF8F-5CF4E861B597}"/>
              </a:ext>
            </a:extLst>
          </p:cNvPr>
          <p:cNvSpPr>
            <a:spLocks noGrp="1"/>
          </p:cNvSpPr>
          <p:nvPr>
            <p:ph type="sldNum" sz="quarter" idx="12"/>
          </p:nvPr>
        </p:nvSpPr>
        <p:spPr/>
        <p:txBody>
          <a:bodyPr/>
          <a:lstStyle/>
          <a:p>
            <a:fld id="{DFDF98CC-160E-494C-8C3C-8CDC5FA257DE}" type="slidenum">
              <a:rPr lang="en-US" smtClean="0"/>
              <a:t>9</a:t>
            </a:fld>
            <a:endParaRPr lang="en-US" dirty="0"/>
          </a:p>
        </p:txBody>
      </p:sp>
      <p:sp>
        <p:nvSpPr>
          <p:cNvPr id="7" name="Subtitle 2">
            <a:extLst>
              <a:ext uri="{FF2B5EF4-FFF2-40B4-BE49-F238E27FC236}">
                <a16:creationId xmlns:a16="http://schemas.microsoft.com/office/drawing/2014/main" id="{968A919D-39BB-3C8F-83B6-F1015206A24F}"/>
              </a:ext>
            </a:extLst>
          </p:cNvPr>
          <p:cNvSpPr>
            <a:spLocks noGrp="1"/>
          </p:cNvSpPr>
          <p:nvPr>
            <p:ph type="subTitle" idx="1"/>
          </p:nvPr>
        </p:nvSpPr>
        <p:spPr>
          <a:xfrm>
            <a:off x="517870" y="2174789"/>
            <a:ext cx="11158193" cy="3290784"/>
          </a:xfrm>
        </p:spPr>
        <p:txBody>
          <a:bodyPr>
            <a:noAutofit/>
          </a:bodyPr>
          <a:lstStyle/>
          <a:p>
            <a:pPr marL="0" lvl="0" indent="0">
              <a:spcBef>
                <a:spcPts val="1200"/>
              </a:spcBef>
              <a:buNone/>
            </a:pPr>
            <a:r>
              <a:rPr lang="en-CA" sz="2600" dirty="0"/>
              <a:t>Chris wants to analyze a company’s balance sheet and financial reports in detail before investing. He’s comfortable making frequent trades based on performance and earnings.</a:t>
            </a:r>
          </a:p>
          <a:p>
            <a:pPr marL="0" lvl="0" indent="0">
              <a:spcBef>
                <a:spcPts val="1200"/>
              </a:spcBef>
              <a:buNone/>
            </a:pPr>
            <a:r>
              <a:rPr lang="en-CA" sz="2600" b="1" dirty="0"/>
              <a:t>Which investment style would be most appropriate, and why?</a:t>
            </a:r>
          </a:p>
        </p:txBody>
      </p:sp>
    </p:spTree>
    <p:extLst>
      <p:ext uri="{BB962C8B-B14F-4D97-AF65-F5344CB8AC3E}">
        <p14:creationId xmlns:p14="http://schemas.microsoft.com/office/powerpoint/2010/main" val="2264161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309</TotalTime>
  <Words>1316</Words>
  <Application>Microsoft Macintosh PowerPoint</Application>
  <PresentationFormat>Widescreen</PresentationFormat>
  <Paragraphs>163</Paragraphs>
  <Slides>30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Bierstadt</vt:lpstr>
      <vt:lpstr>Calibri</vt:lpstr>
      <vt:lpstr>Century Gothic</vt:lpstr>
      <vt:lpstr>GestaltVTI</vt:lpstr>
      <vt:lpstr>Different types of investment styles</vt:lpstr>
      <vt:lpstr>Active investing</vt:lpstr>
      <vt:lpstr>Bottom-up vs. top-down managers</vt:lpstr>
      <vt:lpstr>Passive investing</vt:lpstr>
      <vt:lpstr>Systematic investing</vt:lpstr>
      <vt:lpstr>Summary</vt:lpstr>
      <vt:lpstr>Guess the investment style – Game!</vt:lpstr>
      <vt:lpstr>PowerPoint Presentation</vt:lpstr>
      <vt:lpstr>Scenario 1</vt:lpstr>
      <vt:lpstr>Scenario 1</vt:lpstr>
      <vt:lpstr>Scenario 2</vt:lpstr>
      <vt:lpstr>Scenario 2</vt:lpstr>
      <vt:lpstr>Scenario 3</vt:lpstr>
      <vt:lpstr>Scenario 3</vt:lpstr>
      <vt:lpstr>Scenario 4</vt:lpstr>
      <vt:lpstr>Scenario 4</vt:lpstr>
      <vt:lpstr>Scenario 5</vt:lpstr>
      <vt:lpstr>Scenario 5</vt:lpstr>
      <vt:lpstr>Scenario 6</vt:lpstr>
      <vt:lpstr>Scenario 6</vt:lpstr>
      <vt:lpstr>Scenario 7</vt:lpstr>
      <vt:lpstr>Scenario 7</vt:lpstr>
      <vt:lpstr>Scenario 8</vt:lpstr>
      <vt:lpstr>Scenario 8</vt:lpstr>
      <vt:lpstr>Scenario 9</vt:lpstr>
      <vt:lpstr>Scenario 9</vt:lpstr>
      <vt:lpstr>Scenario 10</vt:lpstr>
      <vt:lpstr>Scenario 10</vt:lpstr>
      <vt:lpstr>Who won?</vt:lpstr>
      <vt:lpstr>Consolidation: Independently reflect on what you learned today using the reflection sheet!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Walter Goschen</cp:lastModifiedBy>
  <cp:revision>151</cp:revision>
  <dcterms:created xsi:type="dcterms:W3CDTF">2023-10-22T21:01:04Z</dcterms:created>
  <dcterms:modified xsi:type="dcterms:W3CDTF">2026-02-27T19:02:12Z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