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47"/>
  </p:notesMasterIdLst>
  <p:sldIdLst>
    <p:sldId id="281" r:id="rId2"/>
    <p:sldId id="294" r:id="rId3"/>
    <p:sldId id="305" r:id="rId4"/>
    <p:sldId id="298" r:id="rId5"/>
    <p:sldId id="296" r:id="rId6"/>
    <p:sldId id="389" r:id="rId7"/>
    <p:sldId id="390" r:id="rId8"/>
    <p:sldId id="391" r:id="rId9"/>
    <p:sldId id="392" r:id="rId10"/>
    <p:sldId id="393" r:id="rId11"/>
    <p:sldId id="394" r:id="rId12"/>
    <p:sldId id="395" r:id="rId13"/>
    <p:sldId id="297" r:id="rId14"/>
    <p:sldId id="396" r:id="rId15"/>
    <p:sldId id="397" r:id="rId16"/>
    <p:sldId id="398" r:id="rId17"/>
    <p:sldId id="399" r:id="rId18"/>
    <p:sldId id="400" r:id="rId19"/>
    <p:sldId id="401" r:id="rId20"/>
    <p:sldId id="361" r:id="rId21"/>
    <p:sldId id="402" r:id="rId22"/>
    <p:sldId id="403" r:id="rId23"/>
    <p:sldId id="404" r:id="rId24"/>
    <p:sldId id="405" r:id="rId25"/>
    <p:sldId id="406" r:id="rId26"/>
    <p:sldId id="407" r:id="rId27"/>
    <p:sldId id="408" r:id="rId28"/>
    <p:sldId id="363" r:id="rId29"/>
    <p:sldId id="306" r:id="rId30"/>
    <p:sldId id="409" r:id="rId31"/>
    <p:sldId id="410" r:id="rId32"/>
    <p:sldId id="411" r:id="rId33"/>
    <p:sldId id="412" r:id="rId34"/>
    <p:sldId id="413" r:id="rId35"/>
    <p:sldId id="365" r:id="rId36"/>
    <p:sldId id="414" r:id="rId37"/>
    <p:sldId id="415" r:id="rId38"/>
    <p:sldId id="416" r:id="rId39"/>
    <p:sldId id="417" r:id="rId40"/>
    <p:sldId id="368" r:id="rId41"/>
    <p:sldId id="369" r:id="rId42"/>
    <p:sldId id="371" r:id="rId43"/>
    <p:sldId id="418" r:id="rId44"/>
    <p:sldId id="356" r:id="rId45"/>
    <p:sldId id="385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429C636-1258-1300-6AF9-A1C07C859FB5}" name="Gagliardi, Monica" initials="GM" userId="S::monica.flores@fidelity.ca::403ed6f2-ccb6-4a32-97e9-f49bef3accc9" providerId="AD"/>
  <p188:author id="{DF88A69D-1FA6-9820-9E52-8F80F4157C52}" name="Young, Alexandra" initials="YA" userId="S::alexandra.young@fidelity.ca::352ee25d-62a0-42da-b6b2-af7e76994482" providerId="AD"/>
  <p188:author id="{E972F8CF-B59F-7B46-CD8D-153C09311A4D}" name="Gill, Ravina" initials="GR" userId="S::ravina.gill@fidelity.ca::4ab046ad-39f6-4281-85c3-6be506179019" providerId="AD"/>
  <p188:author id="{0A16D4D1-4734-95FF-367D-C374CF13C49F}" name="Ponce, Vanessa" initials="PV" userId="S::vanessa.ponce@fidelity.ca::30c8e74a-fa94-4ed1-b031-97ff44e964e5" providerId="AD"/>
  <p188:author id="{E34789F2-C444-EAB7-7B99-F93D7A14117D}" name="Darien Desroches" initials="DD" userId="c7371e85daf18b3f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5885"/>
    <a:srgbClr val="6ABD4A"/>
    <a:srgbClr val="00B5E2"/>
    <a:srgbClr val="EBF4FA"/>
    <a:srgbClr val="B9E5F0"/>
    <a:srgbClr val="E0EFD8"/>
    <a:srgbClr val="00A690"/>
    <a:srgbClr val="A2AAAD"/>
    <a:srgbClr val="333F48"/>
    <a:srgbClr val="F2A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1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976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9444D-42D3-4CC0-927A-FF18E050527A}" type="datetimeFigureOut">
              <a:t>3/6/26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6D0F3-C04C-4EB4-93F2-B3F04278AF6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91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Vide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58E14-23EC-4C25-974C-48FA83988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11158193" cy="66833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205885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0D1AF-36B8-4BB8-BD6A-71194F7BC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2FD5A5-A16C-00DE-E581-0AFD83A16CAB}"/>
              </a:ext>
            </a:extLst>
          </p:cNvPr>
          <p:cNvSpPr/>
          <p:nvPr userDrawn="1"/>
        </p:nvSpPr>
        <p:spPr>
          <a:xfrm>
            <a:off x="0" y="2057400"/>
            <a:ext cx="12192000" cy="3963988"/>
          </a:xfrm>
          <a:prstGeom prst="rect">
            <a:avLst/>
          </a:prstGeom>
          <a:solidFill>
            <a:srgbClr val="B9E5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0EFD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608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93" userDrawn="1">
          <p15:clr>
            <a:srgbClr val="FBAE40"/>
          </p15:clr>
        </p15:guide>
        <p15:guide id="2" pos="325" userDrawn="1">
          <p15:clr>
            <a:srgbClr val="FBAE40"/>
          </p15:clr>
        </p15:guide>
        <p15:guide id="3" orient="horz" pos="731" userDrawn="1">
          <p15:clr>
            <a:srgbClr val="FBAE40"/>
          </p15:clr>
        </p15:guide>
        <p15:guide id="4" pos="735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98B43-D1CE-43F4-A367-EF1FE9688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948" cy="2270641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B73978-8CDF-4C0E-ABA1-7291A0347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176990" y="995362"/>
            <a:ext cx="5027005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BECC62-ED45-451E-BEC5-A03C6A554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7870" y="3340442"/>
            <a:ext cx="5020948" cy="25285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1A7A86-B983-4315-9312-936B4FCF75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2E88C0-25A5-46F9-AB35-EAD50E6B9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0030" y="169283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0F9EA8-45AD-478E-8606-9328245BC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996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F6B8E-1D8E-4105-9BBB-D53AD24B7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1182" cy="487045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825530-6629-4FEA-9670-EB21A2F5BA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662168" y="969264"/>
            <a:ext cx="5021182" cy="48704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64C7A-A73F-46F5-BC33-696671DAEE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B3CC0-B649-4509-A4B6-DF9D20EFA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0030" y="169283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ECCCA-3F2A-46F3-BF45-7C862FF1D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775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7BD47B-C187-494C-812F-46BE0040B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7995"/>
          </a:xfrm>
          <a:prstGeom prst="rect">
            <a:avLst/>
          </a:prstGeom>
          <a:solidFill>
            <a:schemeClr val="bg2">
              <a:lumMod val="9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50133B-2446-4168-AA17-6538910668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62168" y="996791"/>
            <a:ext cx="5011962" cy="495692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06A9AD-2756-4C51-A958-6756301EB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7870" y="996791"/>
            <a:ext cx="5021183" cy="495692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2995D-CCEA-43AF-973B-8B6B56A567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029CF-BA62-4CCD-956E-FFA0B37B8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0030" y="169283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E0B3D-96AB-41B3-ABDD-5B0DE863D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18136A-0796-46EB-89BB-4C73C0258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769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ulle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58E14-23EC-4C25-974C-48FA83988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11158193" cy="66833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205885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9FEDD4-20A1-49F6-9E3E-0B26B426B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0" y="1991844"/>
            <a:ext cx="11158193" cy="402978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342900" indent="-342900" algn="l">
              <a:lnSpc>
                <a:spcPct val="100000"/>
              </a:lnSpc>
              <a:buClr>
                <a:srgbClr val="A2AAAD"/>
              </a:buClr>
              <a:buFont typeface="Arial" panose="020B0604020202020204" pitchFamily="34" charset="0"/>
              <a:buChar char="•"/>
              <a:defRPr sz="2500" i="0"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0D1AF-36B8-4BB8-BD6A-71194F7BC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1818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93" userDrawn="1">
          <p15:clr>
            <a:srgbClr val="FBAE40"/>
          </p15:clr>
        </p15:guide>
        <p15:guide id="2" pos="325" userDrawn="1">
          <p15:clr>
            <a:srgbClr val="FBAE40"/>
          </p15:clr>
        </p15:guide>
        <p15:guide id="3" orient="horz" pos="731" userDrawn="1">
          <p15:clr>
            <a:srgbClr val="FBAE40"/>
          </p15:clr>
        </p15:guide>
        <p15:guide id="4" pos="7355" userDrawn="1">
          <p15:clr>
            <a:srgbClr val="FBAE40"/>
          </p15:clr>
        </p15:guide>
        <p15:guide id="5" orient="horz" pos="125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3D8A-C68D-4CF9-9D15-3E09BCC09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69" y="1160463"/>
            <a:ext cx="11158193" cy="53237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205885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2A8B7-F430-4F4A-BB63-481F51E58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4BBE33-EAC1-3B1E-8EFB-448124FA14AC}"/>
              </a:ext>
            </a:extLst>
          </p:cNvPr>
          <p:cNvSpPr txBox="1"/>
          <p:nvPr userDrawn="1"/>
        </p:nvSpPr>
        <p:spPr>
          <a:xfrm>
            <a:off x="552033" y="2009274"/>
            <a:ext cx="5247187" cy="4012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AA535C0-5BE2-5A59-3D11-8ABCC9A629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7525" y="2128838"/>
            <a:ext cx="5184775" cy="3892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B27B774-CAD3-DF42-BBF0-6DE55F243F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97220" y="2128838"/>
            <a:ext cx="5184775" cy="3892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8190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BAC1C-A332-4BA5-8C9C-FE0396C81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056" cy="487097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8D137-710E-4125-B5E9-F63E7F1C9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2167" y="3566639"/>
            <a:ext cx="5021183" cy="227997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480C5-E9A6-425E-B050-03E444BE92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B4831-6C0B-4E0B-A341-91E4C5D36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0030" y="169283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11EE6-252D-46DD-94DF-C42657EF2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469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04B06-C54A-4B7B-B6D1-436428EAF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1182" cy="52076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23919-9A2F-4D97-8F31-6E35BD597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63049" y="969264"/>
            <a:ext cx="5290751" cy="255511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8DA345-F684-4BAA-A22C-E725B3A603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63049" y="3621849"/>
            <a:ext cx="5290751" cy="255511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399C52-9753-45D8-9646-CF31BB0157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F95E57-622C-4199-940E-F5462E1AC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0030" y="169283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1B7592-00E8-41EF-B749-2A5EA8E46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149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4AA536-072F-4374-926E-17E038EC7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7995"/>
          </a:xfrm>
          <a:prstGeom prst="rect">
            <a:avLst/>
          </a:prstGeom>
          <a:solidFill>
            <a:schemeClr val="bg2">
              <a:lumMod val="9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291277-967B-4176-B40B-9EC360626994}"/>
              </a:ext>
            </a:extLst>
          </p:cNvPr>
          <p:cNvSpPr/>
          <p:nvPr/>
        </p:nvSpPr>
        <p:spPr>
          <a:xfrm>
            <a:off x="517869" y="508090"/>
            <a:ext cx="11155680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11C00-F7CB-4484-807A-D12745CD3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69" y="978119"/>
            <a:ext cx="11165481" cy="107305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AAA6E-E243-48B3-9585-3C1420B3E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7870" y="2178908"/>
            <a:ext cx="5020056" cy="65490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D01B8-0F2E-41A4-B21C-334393F6A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7870" y="2876085"/>
            <a:ext cx="5020056" cy="33228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89B23F-3E60-415A-9CE7-0928B5CFB2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2168" y="2178908"/>
            <a:ext cx="5021182" cy="65490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223446-0CDC-402B-8D71-D9D29F6DFF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2168" y="2876085"/>
            <a:ext cx="5021182" cy="33228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2B77D3-C6EC-4FFD-9E10-24E1AC5420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9DF31B-BD07-4DC2-95C2-B77E51AAE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0030" y="169283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54CE5A-3A0A-4AAB-81D2-F1C20636E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449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216B8-52AB-412B-BBE7-B6BE698FA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1182" cy="487045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F779C3-9D19-467E-A5D2-0920834DA1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72BB4-C8D8-4F74-9677-5AC979932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0030" y="169283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6B49B8-779F-4492-ABD9-96F0D042A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26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B976BF-9339-48D6-881A-280D15492E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77605-C9C8-432E-9662-D7D410B15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0030" y="169283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2432B6-4A12-46EF-98A7-B5D50BD51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050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F191C-AF68-4230-A7B2-F8F07B486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948" cy="2270641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F9F11-5FCF-4D7E-BA51-38CB84277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3182" y="987423"/>
            <a:ext cx="5020948" cy="48736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3B519B-06C0-41BC-95FB-FB1FE4363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7870" y="3361038"/>
            <a:ext cx="5020948" cy="25079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B8B70C-015C-4832-AFF6-D033E02274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F1A6FB-8C14-46D1-90A5-0FF11DE78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0030" y="169283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82C585-6FA1-4E94-9C1C-A1DEDE551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907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F282A-DF4A-4A2D-9672-8F0F770A3F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1757" y="6451599"/>
            <a:ext cx="637909" cy="1691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DFDF98CC-160E-494C-8C3C-8CDC5FA257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E57300-C7FF-4578-99A0-42B0295B123C}"/>
              </a:ext>
            </a:extLst>
          </p:cNvPr>
          <p:cNvSpPr/>
          <p:nvPr/>
        </p:nvSpPr>
        <p:spPr>
          <a:xfrm>
            <a:off x="1" y="230284"/>
            <a:ext cx="1842447" cy="466685"/>
          </a:xfrm>
          <a:prstGeom prst="rect">
            <a:avLst/>
          </a:prstGeom>
          <a:solidFill>
            <a:srgbClr val="00B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A690"/>
              </a:solidFill>
            </a:endParaRPr>
          </a:p>
        </p:txBody>
      </p:sp>
      <p:pic>
        <p:nvPicPr>
          <p:cNvPr id="10" name="Picture 9" descr="A blue and black logo&#10;&#10;Description automatically generated">
            <a:extLst>
              <a:ext uri="{FF2B5EF4-FFF2-40B4-BE49-F238E27FC236}">
                <a16:creationId xmlns:a16="http://schemas.microsoft.com/office/drawing/2014/main" id="{CD5AB2A9-403F-025D-C64F-BA17CAA50F3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70" y="6277840"/>
            <a:ext cx="1600200" cy="342900"/>
          </a:xfrm>
          <a:prstGeom prst="rect">
            <a:avLst/>
          </a:prstGeom>
        </p:spPr>
      </p:pic>
      <p:pic>
        <p:nvPicPr>
          <p:cNvPr id="12" name="Picture 11" descr="A close-up of a black background&#10;&#10;Description automatically generated">
            <a:extLst>
              <a:ext uri="{FF2B5EF4-FFF2-40B4-BE49-F238E27FC236}">
                <a16:creationId xmlns:a16="http://schemas.microsoft.com/office/drawing/2014/main" id="{6F3DAC8A-A5F7-92FE-0813-D8E70B90A44C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733" y="230284"/>
            <a:ext cx="1676397" cy="46668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EBC3D8A-1F30-A2D6-D920-8223E6E639FB}"/>
              </a:ext>
            </a:extLst>
          </p:cNvPr>
          <p:cNvSpPr txBox="1"/>
          <p:nvPr userDrawn="1"/>
        </p:nvSpPr>
        <p:spPr>
          <a:xfrm>
            <a:off x="409433" y="278960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Lesson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3B7BA9-0BD9-9116-F1CC-B9CA6D49E9E4}"/>
              </a:ext>
            </a:extLst>
          </p:cNvPr>
          <p:cNvSpPr txBox="1"/>
          <p:nvPr userDrawn="1"/>
        </p:nvSpPr>
        <p:spPr>
          <a:xfrm>
            <a:off x="2395310" y="6433019"/>
            <a:ext cx="4800518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  <a:buClr>
                <a:srgbClr val="A2AAAD"/>
              </a:buClr>
            </a:pPr>
            <a:r>
              <a:rPr lang="en-CA" sz="900" b="0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© 2026 FIDELITY INVESTMENTS CANADA ULC          </a:t>
            </a:r>
            <a:r>
              <a:rPr lang="en-CA" sz="900" b="0" i="0" u="none" strike="noStrike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3408089-v20251128</a:t>
            </a:r>
            <a:endParaRPr lang="en-US" sz="900" dirty="0">
              <a:solidFill>
                <a:schemeClr val="accent5"/>
              </a:solidFill>
              <a:latin typeface="Century Gothic" panose="020B0502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1054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25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27432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1" userDrawn="1">
          <p15:clr>
            <a:srgbClr val="F26B43"/>
          </p15:clr>
        </p15:guide>
        <p15:guide id="2" pos="325" userDrawn="1">
          <p15:clr>
            <a:srgbClr val="F26B43"/>
          </p15:clr>
        </p15:guide>
        <p15:guide id="3" pos="7355" userDrawn="1">
          <p15:clr>
            <a:srgbClr val="F26B43"/>
          </p15:clr>
        </p15:guide>
        <p15:guide id="4" orient="horz" pos="379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0VLaINYEKK0?list=PLBzmUd_ESwov_lbEkQjWleHM6qB05xZ2b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0VLaINYEKK0?list=PLBzmUd_ESwov_lbEkQjWleHM6qB05xZ2b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4ADED-E4F4-96B4-771C-22B444389C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" dirty="0"/>
              <a:t>Types of accounts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9EBC07-E89A-480E-0B63-1C54B7A50807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F1ADBB-F79D-BADA-AC9D-C2A8B61D7835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E6CB1-45A9-C8FE-81D0-492E8B4E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</a:t>
            </a:fld>
            <a:endParaRPr lang="en-US" dirty="0"/>
          </a:p>
        </p:txBody>
      </p:sp>
      <p:pic>
        <p:nvPicPr>
          <p:cNvPr id="5" name="Online Media 4" descr="Types of investment accounts">
            <a:hlinkClick r:id="" action="ppaction://media"/>
            <a:extLst>
              <a:ext uri="{FF2B5EF4-FFF2-40B4-BE49-F238E27FC236}">
                <a16:creationId xmlns:a16="http://schemas.microsoft.com/office/drawing/2014/main" id="{6066F6A3-7331-F934-66E9-7E197FC98AC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290483" y="2420027"/>
            <a:ext cx="5611034" cy="317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75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B59777-FA32-C2FE-13C3-FCAC92C1E3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048BA-210B-E3B0-C405-4EE8CDC424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3. Who can open a TFSA?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FF4B58-1B52-1985-49C5-74D124371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4A54850-0902-5D53-9B5B-3D7B219B82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0" y="2174789"/>
            <a:ext cx="11158193" cy="3290784"/>
          </a:xfrm>
        </p:spPr>
        <p:txBody>
          <a:bodyPr>
            <a:noAutofit/>
          </a:bodyPr>
          <a:lstStyle/>
          <a:p>
            <a:pPr marL="0" lvl="0" indent="96838">
              <a:spcBef>
                <a:spcPts val="1200"/>
              </a:spcBef>
              <a:buNone/>
            </a:pPr>
            <a:r>
              <a:rPr lang="en-CA" sz="2800" dirty="0">
                <a:solidFill>
                  <a:schemeClr val="dk1"/>
                </a:solidFill>
              </a:rPr>
              <a:t>a) Any Canadian student older than 18</a:t>
            </a:r>
            <a:br>
              <a:rPr lang="en-CA" sz="2800" dirty="0">
                <a:solidFill>
                  <a:schemeClr val="dk1"/>
                </a:solidFill>
              </a:rPr>
            </a:br>
            <a:r>
              <a:rPr lang="en-CA" sz="2800" dirty="0">
                <a:solidFill>
                  <a:schemeClr val="dk1"/>
                </a:solidFill>
              </a:rPr>
              <a:t> b) Any Canadian adult over 50 years old</a:t>
            </a:r>
            <a:br>
              <a:rPr lang="en-CA" sz="2800" dirty="0">
                <a:solidFill>
                  <a:schemeClr val="dk1"/>
                </a:solidFill>
              </a:rPr>
            </a:br>
            <a:r>
              <a:rPr lang="en-CA" sz="2800" dirty="0">
                <a:solidFill>
                  <a:schemeClr val="dk1"/>
                </a:solidFill>
              </a:rPr>
              <a:t> c) Any Canadian person who has a job</a:t>
            </a:r>
            <a:br>
              <a:rPr lang="en-CA" sz="2800" dirty="0">
                <a:solidFill>
                  <a:schemeClr val="dk1"/>
                </a:solidFill>
              </a:rPr>
            </a:br>
            <a:r>
              <a:rPr lang="en-CA" sz="2800" dirty="0">
                <a:solidFill>
                  <a:schemeClr val="dk1"/>
                </a:solidFill>
              </a:rPr>
              <a:t> </a:t>
            </a:r>
            <a:r>
              <a:rPr lang="en-CA" sz="2800" b="1" dirty="0">
                <a:solidFill>
                  <a:srgbClr val="6ABD4A"/>
                </a:solidFill>
              </a:rPr>
              <a:t>d) Any Canadian adult with a Social Insurance Number</a:t>
            </a:r>
          </a:p>
        </p:txBody>
      </p:sp>
    </p:spTree>
    <p:extLst>
      <p:ext uri="{BB962C8B-B14F-4D97-AF65-F5344CB8AC3E}">
        <p14:creationId xmlns:p14="http://schemas.microsoft.com/office/powerpoint/2010/main" val="2364867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C0F0B1-579B-399B-9240-87FFF4FE24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6974-88CE-F415-3B0C-762396E1A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11158193" cy="1001969"/>
          </a:xfrm>
        </p:spPr>
        <p:txBody>
          <a:bodyPr/>
          <a:lstStyle/>
          <a:p>
            <a:r>
              <a:rPr lang="en-US" dirty="0"/>
              <a:t>4. What is the maximum annual contribution limit for a TFSA in 2024?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C1E290-5204-BEC3-B193-F8AD6C117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AB704AA-E83B-6943-7F4B-A8E24F4CD2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0" y="2730843"/>
            <a:ext cx="11158193" cy="3290784"/>
          </a:xfrm>
        </p:spPr>
        <p:txBody>
          <a:bodyPr>
            <a:noAutofit/>
          </a:bodyPr>
          <a:lstStyle/>
          <a:p>
            <a:pPr marL="0" lvl="0" indent="96838">
              <a:spcBef>
                <a:spcPts val="1200"/>
              </a:spcBef>
              <a:buNone/>
            </a:pPr>
            <a:r>
              <a:rPr lang="en-CA" sz="2800" dirty="0">
                <a:solidFill>
                  <a:schemeClr val="dk1"/>
                </a:solidFill>
              </a:rPr>
              <a:t>a) $5,000</a:t>
            </a:r>
            <a:br>
              <a:rPr lang="en-CA" sz="2800" dirty="0">
                <a:solidFill>
                  <a:schemeClr val="dk1"/>
                </a:solidFill>
              </a:rPr>
            </a:br>
            <a:r>
              <a:rPr lang="en-CA" sz="2800" dirty="0">
                <a:solidFill>
                  <a:schemeClr val="dk1"/>
                </a:solidFill>
              </a:rPr>
              <a:t> b) $6,000</a:t>
            </a:r>
            <a:br>
              <a:rPr lang="en-CA" sz="2800" dirty="0">
                <a:solidFill>
                  <a:schemeClr val="dk1"/>
                </a:solidFill>
              </a:rPr>
            </a:br>
            <a:r>
              <a:rPr lang="en-CA" sz="2800" dirty="0">
                <a:solidFill>
                  <a:schemeClr val="dk1"/>
                </a:solidFill>
              </a:rPr>
              <a:t> c) $7,000</a:t>
            </a:r>
            <a:br>
              <a:rPr lang="en-CA" sz="2800" dirty="0">
                <a:solidFill>
                  <a:schemeClr val="dk1"/>
                </a:solidFill>
              </a:rPr>
            </a:br>
            <a:r>
              <a:rPr lang="en-CA" sz="2800" dirty="0">
                <a:solidFill>
                  <a:schemeClr val="dk1"/>
                </a:solidFill>
              </a:rPr>
              <a:t> d) $8,000</a:t>
            </a:r>
          </a:p>
        </p:txBody>
      </p:sp>
    </p:spTree>
    <p:extLst>
      <p:ext uri="{BB962C8B-B14F-4D97-AF65-F5344CB8AC3E}">
        <p14:creationId xmlns:p14="http://schemas.microsoft.com/office/powerpoint/2010/main" val="1526498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538D45-A091-4D50-466E-C72C50E129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F4B69-903F-D102-A75E-93A4E79B40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11158193" cy="1001969"/>
          </a:xfrm>
        </p:spPr>
        <p:txBody>
          <a:bodyPr/>
          <a:lstStyle/>
          <a:p>
            <a:r>
              <a:rPr lang="en-US" dirty="0"/>
              <a:t>4. What is the maximum annual contribution limit for a TFSA in 2024?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77B2B0-13BF-37CF-A125-51086F820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D05C14E-A12E-5210-732B-D439F2E535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0" y="2730843"/>
            <a:ext cx="11158193" cy="3290784"/>
          </a:xfrm>
        </p:spPr>
        <p:txBody>
          <a:bodyPr>
            <a:noAutofit/>
          </a:bodyPr>
          <a:lstStyle/>
          <a:p>
            <a:pPr marL="0" lvl="0" indent="96838">
              <a:spcBef>
                <a:spcPts val="1200"/>
              </a:spcBef>
              <a:buNone/>
            </a:pPr>
            <a:r>
              <a:rPr lang="en-CA" sz="2800" dirty="0">
                <a:solidFill>
                  <a:schemeClr val="dk1"/>
                </a:solidFill>
              </a:rPr>
              <a:t>a) $5,000</a:t>
            </a:r>
            <a:br>
              <a:rPr lang="en-CA" sz="2800" dirty="0">
                <a:solidFill>
                  <a:schemeClr val="dk1"/>
                </a:solidFill>
              </a:rPr>
            </a:br>
            <a:r>
              <a:rPr lang="en-CA" sz="2800" dirty="0">
                <a:solidFill>
                  <a:schemeClr val="dk1"/>
                </a:solidFill>
              </a:rPr>
              <a:t> b) $6,000</a:t>
            </a:r>
            <a:br>
              <a:rPr lang="en-CA" sz="2800" dirty="0">
                <a:solidFill>
                  <a:schemeClr val="dk1"/>
                </a:solidFill>
              </a:rPr>
            </a:br>
            <a:r>
              <a:rPr lang="en-CA" sz="2800" dirty="0">
                <a:solidFill>
                  <a:schemeClr val="dk1"/>
                </a:solidFill>
              </a:rPr>
              <a:t> </a:t>
            </a:r>
            <a:r>
              <a:rPr lang="en-CA" sz="2800" b="1" dirty="0">
                <a:solidFill>
                  <a:srgbClr val="6ABD4A"/>
                </a:solidFill>
              </a:rPr>
              <a:t>c) $7,000</a:t>
            </a:r>
            <a:br>
              <a:rPr lang="en-CA" sz="2800" dirty="0">
                <a:solidFill>
                  <a:schemeClr val="dk1"/>
                </a:solidFill>
              </a:rPr>
            </a:br>
            <a:r>
              <a:rPr lang="en-CA" sz="2800" dirty="0">
                <a:solidFill>
                  <a:schemeClr val="dk1"/>
                </a:solidFill>
              </a:rPr>
              <a:t> d) $8,000</a:t>
            </a:r>
          </a:p>
        </p:txBody>
      </p:sp>
    </p:spTree>
    <p:extLst>
      <p:ext uri="{BB962C8B-B14F-4D97-AF65-F5344CB8AC3E}">
        <p14:creationId xmlns:p14="http://schemas.microsoft.com/office/powerpoint/2010/main" val="2890742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A1BF7-B47C-90B7-1E82-656D80FBE3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TFSA: Tax Free Savings Account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51C563-3C3A-52D3-0916-8065846246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0" y="2038864"/>
            <a:ext cx="6428840" cy="3883909"/>
          </a:xfrm>
        </p:spPr>
        <p:txBody>
          <a:bodyPr>
            <a:noAutofit/>
          </a:bodyPr>
          <a:lstStyle/>
          <a:p>
            <a:r>
              <a:rPr lang="en-US" sz="2600" dirty="0">
                <a:solidFill>
                  <a:srgbClr val="374151"/>
                </a:solidFill>
                <a:ea typeface="+mn-lt"/>
                <a:cs typeface="+mn-lt"/>
              </a:rPr>
              <a:t>Available to Canadians age of majority with SIN.</a:t>
            </a:r>
          </a:p>
          <a:p>
            <a:r>
              <a:rPr lang="en-US" sz="2600" dirty="0">
                <a:solidFill>
                  <a:srgbClr val="374151"/>
                </a:solidFill>
                <a:ea typeface="+mn-lt"/>
                <a:cs typeface="+mn-lt"/>
              </a:rPr>
              <a:t>Contributions: </a:t>
            </a:r>
            <a:r>
              <a:rPr lang="en-US" sz="2600" b="1" dirty="0">
                <a:solidFill>
                  <a:srgbClr val="374151"/>
                </a:solidFill>
                <a:ea typeface="+mn-lt"/>
                <a:cs typeface="+mn-lt"/>
              </a:rPr>
              <a:t>not tax deductible</a:t>
            </a:r>
            <a:r>
              <a:rPr lang="en-US" sz="2600" dirty="0">
                <a:solidFill>
                  <a:srgbClr val="374151"/>
                </a:solidFill>
                <a:ea typeface="+mn-lt"/>
                <a:cs typeface="+mn-lt"/>
              </a:rPr>
              <a:t>.</a:t>
            </a:r>
          </a:p>
          <a:p>
            <a:r>
              <a:rPr lang="en-US" sz="2600" dirty="0">
                <a:solidFill>
                  <a:srgbClr val="374151"/>
                </a:solidFill>
                <a:ea typeface="+mn-lt"/>
                <a:cs typeface="+mn-lt"/>
              </a:rPr>
              <a:t>Growth and withdrawals: </a:t>
            </a:r>
            <a:r>
              <a:rPr lang="en-US" sz="2600" b="1" dirty="0">
                <a:solidFill>
                  <a:srgbClr val="374151"/>
                </a:solidFill>
                <a:ea typeface="+mn-lt"/>
                <a:cs typeface="+mn-lt"/>
              </a:rPr>
              <a:t>tax-free</a:t>
            </a:r>
            <a:r>
              <a:rPr lang="en-US" sz="2600" dirty="0">
                <a:solidFill>
                  <a:srgbClr val="374151"/>
                </a:solidFill>
                <a:ea typeface="+mn-lt"/>
                <a:cs typeface="+mn-lt"/>
              </a:rPr>
              <a:t>.</a:t>
            </a:r>
          </a:p>
          <a:p>
            <a:r>
              <a:rPr lang="en-US" sz="2600" dirty="0">
                <a:solidFill>
                  <a:srgbClr val="374151"/>
                </a:solidFill>
                <a:ea typeface="+mn-lt"/>
                <a:cs typeface="+mn-lt"/>
              </a:rPr>
              <a:t>2024 contribution limit: </a:t>
            </a:r>
            <a:r>
              <a:rPr lang="en-US" sz="2600" b="1" dirty="0">
                <a:solidFill>
                  <a:srgbClr val="374151"/>
                </a:solidFill>
                <a:ea typeface="+mn-lt"/>
                <a:cs typeface="+mn-lt"/>
              </a:rPr>
              <a:t>$7,000 </a:t>
            </a:r>
            <a:r>
              <a:rPr lang="en-US" sz="2600" dirty="0">
                <a:solidFill>
                  <a:srgbClr val="374151"/>
                </a:solidFill>
                <a:ea typeface="+mn-lt"/>
                <a:cs typeface="+mn-lt"/>
              </a:rPr>
              <a:t>(unused room carries forward).</a:t>
            </a:r>
          </a:p>
          <a:p>
            <a:r>
              <a:rPr lang="en-US" sz="2600" dirty="0">
                <a:solidFill>
                  <a:srgbClr val="374151"/>
                </a:solidFill>
                <a:ea typeface="+mn-lt"/>
                <a:cs typeface="+mn-lt"/>
              </a:rPr>
              <a:t>Flexible: use for short- or long-term goals.</a:t>
            </a:r>
          </a:p>
          <a:p>
            <a:endParaRPr lang="en-US" sz="2600" dirty="0">
              <a:solidFill>
                <a:srgbClr val="374151"/>
              </a:solidFill>
              <a:ea typeface="+mn-lt"/>
              <a:cs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61B33F-8DF7-BCF5-BF28-DC0333BEF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Google Shape;121;p25" title="pexels-towfiqu-barbhuiya-3440682-11899615.jpg">
            <a:extLst>
              <a:ext uri="{FF2B5EF4-FFF2-40B4-BE49-F238E27FC236}">
                <a16:creationId xmlns:a16="http://schemas.microsoft.com/office/drawing/2014/main" id="{34191416-675E-6DDE-EC62-FFFEE82D89B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33313" y="2038864"/>
            <a:ext cx="4958687" cy="33098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0883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409205-A26E-E4D8-90D0-3F2EBA8DA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2E093-EA43-86E2-A92C-74C7C2D9C4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5. What does RRSP stand for?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076400-B5B8-B6B1-BAB4-140DDF4AC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DBEEB9C-8231-0A2F-56F3-061E051BF3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0" y="2174789"/>
            <a:ext cx="11158193" cy="3290784"/>
          </a:xfrm>
        </p:spPr>
        <p:txBody>
          <a:bodyPr>
            <a:noAutofit/>
          </a:bodyPr>
          <a:lstStyle/>
          <a:p>
            <a:pPr marL="0" lvl="0" indent="96838">
              <a:spcBef>
                <a:spcPts val="0"/>
              </a:spcBef>
              <a:buNone/>
            </a:pPr>
            <a:r>
              <a:rPr lang="en-CA" sz="2800" dirty="0">
                <a:solidFill>
                  <a:schemeClr val="dk1"/>
                </a:solidFill>
              </a:rPr>
              <a:t>a) Registered Retirement Savings Program</a:t>
            </a:r>
            <a:br>
              <a:rPr lang="en-CA" sz="2800" dirty="0">
                <a:solidFill>
                  <a:schemeClr val="dk1"/>
                </a:solidFill>
              </a:rPr>
            </a:br>
            <a:r>
              <a:rPr lang="en-CA" sz="2800" dirty="0">
                <a:solidFill>
                  <a:schemeClr val="dk1"/>
                </a:solidFill>
              </a:rPr>
              <a:t> b) Registered Retirement Security Plan</a:t>
            </a:r>
          </a:p>
          <a:p>
            <a:pPr marL="0" lvl="0" indent="96838">
              <a:spcBef>
                <a:spcPts val="0"/>
              </a:spcBef>
              <a:buNone/>
            </a:pPr>
            <a:r>
              <a:rPr lang="en-CA" sz="2800" dirty="0">
                <a:solidFill>
                  <a:schemeClr val="dk1"/>
                </a:solidFill>
              </a:rPr>
              <a:t>c) Registered Retirement Savings Payment</a:t>
            </a:r>
          </a:p>
          <a:p>
            <a:pPr marL="0" lvl="0" indent="96838">
              <a:spcBef>
                <a:spcPts val="0"/>
              </a:spcBef>
              <a:buNone/>
            </a:pPr>
            <a:r>
              <a:rPr lang="en-CA" sz="2800" dirty="0">
                <a:solidFill>
                  <a:schemeClr val="dk1"/>
                </a:solidFill>
              </a:rPr>
              <a:t>d) Registered Retirement Savings Plan</a:t>
            </a:r>
          </a:p>
          <a:p>
            <a:pPr marL="0" lvl="0" indent="96838">
              <a:spcBef>
                <a:spcPts val="1200"/>
              </a:spcBef>
              <a:buNone/>
            </a:pPr>
            <a:endParaRPr lang="en-CA" sz="28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627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5DA97A-1B1E-C28B-7240-07624A65A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209F3-357C-5FC7-CD3C-1D02D93E44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5. What does RRSP stand for?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58E096-4443-205F-6451-6430595BC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FA7F8F6-827D-93B8-2748-E6F8C6CAF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0" y="2174789"/>
            <a:ext cx="11158193" cy="3290784"/>
          </a:xfrm>
        </p:spPr>
        <p:txBody>
          <a:bodyPr>
            <a:noAutofit/>
          </a:bodyPr>
          <a:lstStyle/>
          <a:p>
            <a:pPr marL="0" lvl="0" indent="96838">
              <a:spcBef>
                <a:spcPts val="0"/>
              </a:spcBef>
              <a:buNone/>
            </a:pPr>
            <a:r>
              <a:rPr lang="en-CA" sz="2800" dirty="0">
                <a:solidFill>
                  <a:schemeClr val="dk1"/>
                </a:solidFill>
              </a:rPr>
              <a:t>a) Registered Retirement Savings Program</a:t>
            </a:r>
            <a:br>
              <a:rPr lang="en-CA" sz="2800" dirty="0">
                <a:solidFill>
                  <a:schemeClr val="dk1"/>
                </a:solidFill>
              </a:rPr>
            </a:br>
            <a:r>
              <a:rPr lang="en-CA" sz="2800" dirty="0">
                <a:solidFill>
                  <a:schemeClr val="dk1"/>
                </a:solidFill>
              </a:rPr>
              <a:t> b) Registered Retirement Security Plan</a:t>
            </a:r>
          </a:p>
          <a:p>
            <a:pPr marL="0" lvl="0" indent="96838">
              <a:spcBef>
                <a:spcPts val="0"/>
              </a:spcBef>
              <a:buNone/>
            </a:pPr>
            <a:r>
              <a:rPr lang="en-CA" sz="2800" dirty="0">
                <a:solidFill>
                  <a:schemeClr val="dk1"/>
                </a:solidFill>
              </a:rPr>
              <a:t>c) Registered Retirement Savings Payment</a:t>
            </a:r>
          </a:p>
          <a:p>
            <a:pPr marL="0" lvl="0" indent="96838">
              <a:spcBef>
                <a:spcPts val="0"/>
              </a:spcBef>
              <a:buNone/>
            </a:pPr>
            <a:r>
              <a:rPr lang="en-CA" sz="2800" b="1" dirty="0">
                <a:solidFill>
                  <a:srgbClr val="6ABD4A"/>
                </a:solidFill>
              </a:rPr>
              <a:t>d) Registered Retirement Savings Plan</a:t>
            </a:r>
          </a:p>
          <a:p>
            <a:pPr marL="0" lvl="0" indent="96838">
              <a:spcBef>
                <a:spcPts val="1200"/>
              </a:spcBef>
              <a:buNone/>
            </a:pPr>
            <a:endParaRPr lang="en-CA" sz="28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407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7BF07A-A37E-26E7-0DAE-936A422DF7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806C4-816D-EAF2-13C2-78568BA7EA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11158193" cy="1001969"/>
          </a:xfrm>
        </p:spPr>
        <p:txBody>
          <a:bodyPr/>
          <a:lstStyle/>
          <a:p>
            <a:r>
              <a:rPr lang="en-US" dirty="0"/>
              <a:t>6. Which statement best describes RRSP contributions?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62E25B-014B-D5CD-6445-270162551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8781BE7-60AF-5A3B-B002-5739AC01A8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0" y="2360597"/>
            <a:ext cx="11158193" cy="3336940"/>
          </a:xfrm>
        </p:spPr>
        <p:txBody>
          <a:bodyPr>
            <a:noAutofit/>
          </a:bodyPr>
          <a:lstStyle/>
          <a:p>
            <a:pPr marL="0" lvl="0" indent="96838">
              <a:spcBef>
                <a:spcPts val="1200"/>
              </a:spcBef>
              <a:buNone/>
            </a:pPr>
            <a:r>
              <a:rPr lang="en-CA" sz="2800" dirty="0">
                <a:solidFill>
                  <a:schemeClr val="dk1"/>
                </a:solidFill>
              </a:rPr>
              <a:t>a) They are not tax-deductible.</a:t>
            </a:r>
            <a:br>
              <a:rPr lang="en-CA" sz="2800" dirty="0">
                <a:solidFill>
                  <a:schemeClr val="dk1"/>
                </a:solidFill>
              </a:rPr>
            </a:br>
            <a:r>
              <a:rPr lang="en-CA" sz="2800" dirty="0">
                <a:solidFill>
                  <a:schemeClr val="dk1"/>
                </a:solidFill>
              </a:rPr>
              <a:t> b) They reduce your taxable income.</a:t>
            </a:r>
            <a:br>
              <a:rPr lang="en-CA" sz="2800" dirty="0">
                <a:solidFill>
                  <a:schemeClr val="dk1"/>
                </a:solidFill>
              </a:rPr>
            </a:br>
            <a:r>
              <a:rPr lang="en-CA" sz="2800" dirty="0">
                <a:solidFill>
                  <a:schemeClr val="dk1"/>
                </a:solidFill>
              </a:rPr>
              <a:t> c) You can withdraw money anytime without penalty.</a:t>
            </a:r>
            <a:br>
              <a:rPr lang="en-CA" sz="2800" dirty="0">
                <a:solidFill>
                  <a:schemeClr val="dk1"/>
                </a:solidFill>
              </a:rPr>
            </a:br>
            <a:r>
              <a:rPr lang="en-CA" sz="2800" dirty="0">
                <a:solidFill>
                  <a:schemeClr val="dk1"/>
                </a:solidFill>
              </a:rPr>
              <a:t> d) Investment growth is taxed annually.</a:t>
            </a:r>
          </a:p>
        </p:txBody>
      </p:sp>
    </p:spTree>
    <p:extLst>
      <p:ext uri="{BB962C8B-B14F-4D97-AF65-F5344CB8AC3E}">
        <p14:creationId xmlns:p14="http://schemas.microsoft.com/office/powerpoint/2010/main" val="895211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A6F579-A679-B7A5-FDD2-E59B7498DB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EB99A-1093-A959-C53E-847E0E737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11158193" cy="1001969"/>
          </a:xfrm>
        </p:spPr>
        <p:txBody>
          <a:bodyPr/>
          <a:lstStyle/>
          <a:p>
            <a:r>
              <a:rPr lang="en-US" dirty="0"/>
              <a:t>6. Which statement best describes RRSP contributions?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F3C99B-B78C-F56C-EA63-36CDD57BA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C922EE6-7CF2-2EFD-1AEC-15275FEE3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0" y="2360597"/>
            <a:ext cx="11158193" cy="3336940"/>
          </a:xfrm>
        </p:spPr>
        <p:txBody>
          <a:bodyPr>
            <a:noAutofit/>
          </a:bodyPr>
          <a:lstStyle/>
          <a:p>
            <a:pPr marL="0" lvl="0" indent="96838">
              <a:spcBef>
                <a:spcPts val="1200"/>
              </a:spcBef>
              <a:buNone/>
            </a:pPr>
            <a:r>
              <a:rPr lang="en-CA" sz="2800" dirty="0">
                <a:solidFill>
                  <a:schemeClr val="dk1"/>
                </a:solidFill>
              </a:rPr>
              <a:t>a) They are not tax-deductible.</a:t>
            </a:r>
            <a:br>
              <a:rPr lang="en-CA" sz="2800" dirty="0">
                <a:solidFill>
                  <a:schemeClr val="dk1"/>
                </a:solidFill>
              </a:rPr>
            </a:br>
            <a:r>
              <a:rPr lang="en-CA" sz="2800" b="1" dirty="0">
                <a:solidFill>
                  <a:srgbClr val="6ABD4A"/>
                </a:solidFill>
              </a:rPr>
              <a:t> b) They reduce your taxable income.</a:t>
            </a:r>
            <a:br>
              <a:rPr lang="en-CA" sz="2800" dirty="0">
                <a:solidFill>
                  <a:schemeClr val="dk1"/>
                </a:solidFill>
              </a:rPr>
            </a:br>
            <a:r>
              <a:rPr lang="en-CA" sz="2800" dirty="0">
                <a:solidFill>
                  <a:schemeClr val="dk1"/>
                </a:solidFill>
              </a:rPr>
              <a:t> c) You can withdraw money anytime without penalty.</a:t>
            </a:r>
            <a:br>
              <a:rPr lang="en-CA" sz="2800" dirty="0">
                <a:solidFill>
                  <a:schemeClr val="dk1"/>
                </a:solidFill>
              </a:rPr>
            </a:br>
            <a:r>
              <a:rPr lang="en-CA" sz="2800" dirty="0">
                <a:solidFill>
                  <a:schemeClr val="dk1"/>
                </a:solidFill>
              </a:rPr>
              <a:t> d) Investment growth is taxed annually.</a:t>
            </a:r>
          </a:p>
        </p:txBody>
      </p:sp>
    </p:spTree>
    <p:extLst>
      <p:ext uri="{BB962C8B-B14F-4D97-AF65-F5344CB8AC3E}">
        <p14:creationId xmlns:p14="http://schemas.microsoft.com/office/powerpoint/2010/main" val="25618649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5CA210-7C48-DEA9-54E5-FFC44C00F8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B951F-FE66-5462-7135-5FE9CB01E0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11158193" cy="1001969"/>
          </a:xfrm>
        </p:spPr>
        <p:txBody>
          <a:bodyPr/>
          <a:lstStyle/>
          <a:p>
            <a:r>
              <a:rPr lang="en-US" dirty="0"/>
              <a:t>7. What is the annual RRSP contribution limit based 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AECBBF-F2C8-3527-E51D-64E2740A2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70F86DA-9E66-B727-8D59-0E48E8646D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0" y="2360597"/>
            <a:ext cx="11158193" cy="3336940"/>
          </a:xfrm>
        </p:spPr>
        <p:txBody>
          <a:bodyPr>
            <a:noAutofit/>
          </a:bodyPr>
          <a:lstStyle/>
          <a:p>
            <a:pPr marL="0" lvl="0" indent="96838">
              <a:spcBef>
                <a:spcPts val="1200"/>
              </a:spcBef>
              <a:buNone/>
            </a:pPr>
            <a:r>
              <a:rPr lang="en-CA" sz="2800" dirty="0">
                <a:solidFill>
                  <a:schemeClr val="dk1"/>
                </a:solidFill>
              </a:rPr>
              <a:t>a) A fixed amount for all Canadians</a:t>
            </a:r>
            <a:br>
              <a:rPr lang="en-CA" sz="2800" dirty="0">
                <a:solidFill>
                  <a:schemeClr val="dk1"/>
                </a:solidFill>
              </a:rPr>
            </a:br>
            <a:r>
              <a:rPr lang="en-CA" sz="2800" dirty="0">
                <a:solidFill>
                  <a:schemeClr val="dk1"/>
                </a:solidFill>
              </a:rPr>
              <a:t> b) 18% of your earned income from the previous year</a:t>
            </a:r>
            <a:br>
              <a:rPr lang="en-CA" sz="2800" dirty="0">
                <a:solidFill>
                  <a:schemeClr val="dk1"/>
                </a:solidFill>
              </a:rPr>
            </a:br>
            <a:r>
              <a:rPr lang="en-CA" sz="2800" dirty="0">
                <a:solidFill>
                  <a:schemeClr val="dk1"/>
                </a:solidFill>
              </a:rPr>
              <a:t> c) The amount you want to save</a:t>
            </a:r>
            <a:br>
              <a:rPr lang="en-CA" sz="2800" dirty="0">
                <a:solidFill>
                  <a:schemeClr val="dk1"/>
                </a:solidFill>
              </a:rPr>
            </a:br>
            <a:r>
              <a:rPr lang="en-CA" sz="2800" dirty="0">
                <a:solidFill>
                  <a:schemeClr val="dk1"/>
                </a:solidFill>
              </a:rPr>
              <a:t> d) Your age</a:t>
            </a:r>
          </a:p>
        </p:txBody>
      </p:sp>
    </p:spTree>
    <p:extLst>
      <p:ext uri="{BB962C8B-B14F-4D97-AF65-F5344CB8AC3E}">
        <p14:creationId xmlns:p14="http://schemas.microsoft.com/office/powerpoint/2010/main" val="25207233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8AB34-DD44-6A11-46CB-5F32FDB12D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CC70F-4583-5B50-A935-FAAF9DEAF6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11158193" cy="1001969"/>
          </a:xfrm>
        </p:spPr>
        <p:txBody>
          <a:bodyPr/>
          <a:lstStyle/>
          <a:p>
            <a:r>
              <a:rPr lang="en-US" dirty="0"/>
              <a:t>7. What is the annual RRSP contribution limit based 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1FF708-1C01-E2DE-682C-10383F9CB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19</a:t>
            </a:fld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660AAC8-507B-C65C-B984-1E21E82A35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0" y="2360597"/>
            <a:ext cx="11158193" cy="3336940"/>
          </a:xfrm>
        </p:spPr>
        <p:txBody>
          <a:bodyPr>
            <a:noAutofit/>
          </a:bodyPr>
          <a:lstStyle/>
          <a:p>
            <a:pPr marL="0" lvl="0" indent="96838">
              <a:spcBef>
                <a:spcPts val="1200"/>
              </a:spcBef>
              <a:buNone/>
            </a:pPr>
            <a:r>
              <a:rPr lang="en-CA" sz="2800" dirty="0">
                <a:solidFill>
                  <a:schemeClr val="dk1"/>
                </a:solidFill>
              </a:rPr>
              <a:t>a) A fixed amount for all Canadians</a:t>
            </a:r>
            <a:br>
              <a:rPr lang="en-CA" sz="2800" dirty="0">
                <a:solidFill>
                  <a:schemeClr val="dk1"/>
                </a:solidFill>
              </a:rPr>
            </a:br>
            <a:r>
              <a:rPr lang="en-CA" sz="2800" dirty="0">
                <a:solidFill>
                  <a:schemeClr val="dk1"/>
                </a:solidFill>
              </a:rPr>
              <a:t> </a:t>
            </a:r>
            <a:r>
              <a:rPr lang="en-CA" sz="2800" b="1" dirty="0">
                <a:solidFill>
                  <a:srgbClr val="6ABD4A"/>
                </a:solidFill>
              </a:rPr>
              <a:t>b) 18% of your earned income from the previous year</a:t>
            </a:r>
            <a:br>
              <a:rPr lang="en-CA" sz="2800" b="1" dirty="0">
                <a:solidFill>
                  <a:srgbClr val="6ABD4A"/>
                </a:solidFill>
              </a:rPr>
            </a:br>
            <a:r>
              <a:rPr lang="en-CA" sz="2800" dirty="0">
                <a:solidFill>
                  <a:schemeClr val="dk1"/>
                </a:solidFill>
              </a:rPr>
              <a:t> c) The amount you want to save</a:t>
            </a:r>
            <a:br>
              <a:rPr lang="en-CA" sz="2800" dirty="0">
                <a:solidFill>
                  <a:schemeClr val="dk1"/>
                </a:solidFill>
              </a:rPr>
            </a:br>
            <a:r>
              <a:rPr lang="en-CA" sz="2800" dirty="0">
                <a:solidFill>
                  <a:schemeClr val="dk1"/>
                </a:solidFill>
              </a:rPr>
              <a:t> d) Your age</a:t>
            </a:r>
          </a:p>
        </p:txBody>
      </p:sp>
    </p:spTree>
    <p:extLst>
      <p:ext uri="{BB962C8B-B14F-4D97-AF65-F5344CB8AC3E}">
        <p14:creationId xmlns:p14="http://schemas.microsoft.com/office/powerpoint/2010/main" val="1206298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8E34A-38AF-F096-37AD-F34DF98A75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9627027" cy="668337"/>
          </a:xfrm>
        </p:spPr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AFF6CB-665F-4159-BEA6-714327D761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1" y="1989436"/>
            <a:ext cx="9997730" cy="4003591"/>
          </a:xfrm>
        </p:spPr>
        <p:txBody>
          <a:bodyPr>
            <a:noAutofit/>
          </a:bodyPr>
          <a:lstStyle/>
          <a:p>
            <a:pPr marL="365125" lvl="0" indent="-219075">
              <a:spcBef>
                <a:spcPts val="1200"/>
              </a:spcBef>
              <a:buSzPts val="1300"/>
              <a:buChar char="●"/>
            </a:pPr>
            <a:r>
              <a:rPr lang="en-CA" sz="2600" dirty="0">
                <a:solidFill>
                  <a:srgbClr val="000000"/>
                </a:solidFill>
              </a:rPr>
              <a:t>Define different types of investment vehicles within registered and non-registered savings accounts.</a:t>
            </a:r>
          </a:p>
          <a:p>
            <a:pPr marL="365125" lvl="0" indent="-219075">
              <a:spcBef>
                <a:spcPts val="1200"/>
              </a:spcBef>
              <a:buSzPts val="1300"/>
              <a:buChar char="●"/>
            </a:pPr>
            <a:r>
              <a:rPr lang="en-CA" sz="2600" dirty="0">
                <a:solidFill>
                  <a:srgbClr val="000000"/>
                </a:solidFill>
              </a:rPr>
              <a:t>Understand the characteristics and benefits of each type of investment vehicle.</a:t>
            </a:r>
          </a:p>
          <a:p>
            <a:pPr marL="365125" lvl="0" indent="-219075">
              <a:spcBef>
                <a:spcPts val="1200"/>
              </a:spcBef>
              <a:buSzPts val="1300"/>
              <a:buChar char="●"/>
            </a:pPr>
            <a:r>
              <a:rPr lang="en-CA" sz="2600" dirty="0">
                <a:solidFill>
                  <a:srgbClr val="000000"/>
                </a:solidFill>
              </a:rPr>
              <a:t>Evaluate which investment type might suit different investor profiles.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A5DADA-BE06-D202-DBAE-ED5B628E5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4345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D2D943-8E18-3C17-AFCB-019D96FFC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722CA-F280-47A1-0959-9B9111FEBC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RRSP: Registered Retirement Savings Plan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7DAF00-46AB-A6F0-A29C-4C4C4AFE72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1" y="2038864"/>
            <a:ext cx="5578129" cy="3883909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374151"/>
                </a:solidFill>
                <a:ea typeface="+mn-lt"/>
                <a:cs typeface="+mn-lt"/>
              </a:rPr>
              <a:t>Designed for </a:t>
            </a:r>
            <a:r>
              <a:rPr lang="en-US" sz="2000" b="1" dirty="0">
                <a:solidFill>
                  <a:srgbClr val="374151"/>
                </a:solidFill>
                <a:ea typeface="+mn-lt"/>
                <a:cs typeface="+mn-lt"/>
              </a:rPr>
              <a:t>retirement savings</a:t>
            </a:r>
            <a:r>
              <a:rPr lang="en-US" sz="2000" dirty="0">
                <a:solidFill>
                  <a:srgbClr val="374151"/>
                </a:solidFill>
                <a:ea typeface="+mn-lt"/>
                <a:cs typeface="+mn-lt"/>
              </a:rPr>
              <a:t>.</a:t>
            </a:r>
          </a:p>
          <a:p>
            <a:r>
              <a:rPr lang="en-US" sz="2000" dirty="0">
                <a:solidFill>
                  <a:srgbClr val="374151"/>
                </a:solidFill>
                <a:ea typeface="+mn-lt"/>
                <a:cs typeface="+mn-lt"/>
              </a:rPr>
              <a:t>Contributions: </a:t>
            </a:r>
            <a:r>
              <a:rPr lang="en-US" sz="2000" b="1" dirty="0">
                <a:solidFill>
                  <a:srgbClr val="374151"/>
                </a:solidFill>
                <a:ea typeface="+mn-lt"/>
                <a:cs typeface="+mn-lt"/>
              </a:rPr>
              <a:t>tax-deductible</a:t>
            </a:r>
            <a:r>
              <a:rPr lang="en-US" sz="2000" dirty="0">
                <a:solidFill>
                  <a:srgbClr val="374151"/>
                </a:solidFill>
                <a:ea typeface="+mn-lt"/>
                <a:cs typeface="+mn-lt"/>
              </a:rPr>
              <a:t> (lowers taxable income).</a:t>
            </a:r>
          </a:p>
          <a:p>
            <a:r>
              <a:rPr lang="en-US" sz="2000" dirty="0">
                <a:solidFill>
                  <a:srgbClr val="374151"/>
                </a:solidFill>
                <a:ea typeface="+mn-lt"/>
                <a:cs typeface="+mn-lt"/>
              </a:rPr>
              <a:t>Investments grow tax-free until withdrawal.</a:t>
            </a:r>
          </a:p>
          <a:p>
            <a:r>
              <a:rPr lang="en-US" sz="2000" dirty="0">
                <a:solidFill>
                  <a:srgbClr val="374151"/>
                </a:solidFill>
                <a:ea typeface="+mn-lt"/>
                <a:cs typeface="+mn-lt"/>
              </a:rPr>
              <a:t>Withdrawals taxed as </a:t>
            </a:r>
            <a:r>
              <a:rPr lang="en-US" sz="2000" b="1" dirty="0">
                <a:solidFill>
                  <a:srgbClr val="374151"/>
                </a:solidFill>
                <a:ea typeface="+mn-lt"/>
                <a:cs typeface="+mn-lt"/>
              </a:rPr>
              <a:t>income</a:t>
            </a:r>
            <a:r>
              <a:rPr lang="en-US" sz="2000" dirty="0">
                <a:solidFill>
                  <a:srgbClr val="374151"/>
                </a:solidFill>
                <a:ea typeface="+mn-lt"/>
                <a:cs typeface="+mn-lt"/>
              </a:rPr>
              <a:t>.</a:t>
            </a:r>
          </a:p>
          <a:p>
            <a:r>
              <a:rPr lang="en-US" sz="2000" dirty="0">
                <a:solidFill>
                  <a:srgbClr val="374151"/>
                </a:solidFill>
                <a:ea typeface="+mn-lt"/>
                <a:cs typeface="+mn-lt"/>
              </a:rPr>
              <a:t>2024 limit: 18% of previous year’s income (up to ~$31,560).</a:t>
            </a:r>
          </a:p>
          <a:p>
            <a:r>
              <a:rPr lang="en-US" sz="2000" dirty="0">
                <a:solidFill>
                  <a:srgbClr val="374151"/>
                </a:solidFill>
                <a:ea typeface="+mn-lt"/>
                <a:cs typeface="+mn-lt"/>
              </a:rPr>
              <a:t>Can contribute until age 71, then convert to RRIF.</a:t>
            </a:r>
          </a:p>
          <a:p>
            <a:endParaRPr lang="en-US" sz="2000" dirty="0">
              <a:solidFill>
                <a:srgbClr val="374151"/>
              </a:solidFill>
              <a:ea typeface="+mn-lt"/>
              <a:cs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5656CC-5FAB-967B-2D1D-5420A8936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20</a:t>
            </a:fld>
            <a:endParaRPr lang="en-US" dirty="0"/>
          </a:p>
        </p:txBody>
      </p:sp>
      <p:pic>
        <p:nvPicPr>
          <p:cNvPr id="7" name="Google Shape;158;p32" title="pexels-olly-3823493.jpg">
            <a:extLst>
              <a:ext uri="{FF2B5EF4-FFF2-40B4-BE49-F238E27FC236}">
                <a16:creationId xmlns:a16="http://schemas.microsoft.com/office/drawing/2014/main" id="{4C477750-014F-36DD-F85D-AC39299AC8A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02651" y="2038863"/>
            <a:ext cx="5489350" cy="36586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32581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2E289F-EAD3-5F6A-23C5-72697A045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DEEE1-9879-7EFB-5569-5B6CD05704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11158193" cy="1001969"/>
          </a:xfrm>
        </p:spPr>
        <p:txBody>
          <a:bodyPr/>
          <a:lstStyle/>
          <a:p>
            <a:r>
              <a:rPr lang="en-US" dirty="0"/>
              <a:t>8. At what age must you convert your RRSP into a Registered Retirement Income Fund (RRIF)?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E74A24-7CAB-E629-CF8C-D76B78E16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21</a:t>
            </a:fld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74D81BF-59BF-E155-BF26-E8824D392D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0" y="2731298"/>
            <a:ext cx="11158193" cy="3336940"/>
          </a:xfrm>
        </p:spPr>
        <p:txBody>
          <a:bodyPr>
            <a:noAutofit/>
          </a:bodyPr>
          <a:lstStyle/>
          <a:p>
            <a:pPr marL="0" lvl="0" indent="96838">
              <a:spcBef>
                <a:spcPts val="1200"/>
              </a:spcBef>
              <a:buNone/>
            </a:pPr>
            <a:r>
              <a:rPr lang="en-CA" sz="2800" dirty="0">
                <a:solidFill>
                  <a:schemeClr val="dk1"/>
                </a:solidFill>
              </a:rPr>
              <a:t>a) 65</a:t>
            </a:r>
            <a:br>
              <a:rPr lang="en-CA" sz="2800" dirty="0">
                <a:solidFill>
                  <a:schemeClr val="dk1"/>
                </a:solidFill>
              </a:rPr>
            </a:br>
            <a:r>
              <a:rPr lang="en-CA" sz="2800" dirty="0">
                <a:solidFill>
                  <a:schemeClr val="dk1"/>
                </a:solidFill>
              </a:rPr>
              <a:t> b) 69</a:t>
            </a:r>
            <a:br>
              <a:rPr lang="en-CA" sz="2800" dirty="0">
                <a:solidFill>
                  <a:schemeClr val="dk1"/>
                </a:solidFill>
              </a:rPr>
            </a:br>
            <a:r>
              <a:rPr lang="en-CA" sz="2800" dirty="0">
                <a:solidFill>
                  <a:schemeClr val="dk1"/>
                </a:solidFill>
              </a:rPr>
              <a:t> c) 71</a:t>
            </a:r>
            <a:br>
              <a:rPr lang="en-CA" sz="2800" dirty="0">
                <a:solidFill>
                  <a:schemeClr val="dk1"/>
                </a:solidFill>
              </a:rPr>
            </a:br>
            <a:r>
              <a:rPr lang="en-CA" sz="2800" dirty="0">
                <a:solidFill>
                  <a:schemeClr val="dk1"/>
                </a:solidFill>
              </a:rPr>
              <a:t> d) 75</a:t>
            </a:r>
          </a:p>
        </p:txBody>
      </p:sp>
    </p:spTree>
    <p:extLst>
      <p:ext uri="{BB962C8B-B14F-4D97-AF65-F5344CB8AC3E}">
        <p14:creationId xmlns:p14="http://schemas.microsoft.com/office/powerpoint/2010/main" val="22418653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52E94A-5D6A-7749-8822-0718AD3BA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18AD5-BA3B-1F00-C89C-12C8E60CAD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11158193" cy="1001969"/>
          </a:xfrm>
        </p:spPr>
        <p:txBody>
          <a:bodyPr/>
          <a:lstStyle/>
          <a:p>
            <a:r>
              <a:rPr lang="en-US" dirty="0"/>
              <a:t>8. At what age must you convert your RRSP into a Registered Retirement Income Fund (RRIF)?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8F1A8-6816-B578-A76E-0CECB7130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22</a:t>
            </a:fld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E16B454-3298-4232-D441-B461B1713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0" y="2731298"/>
            <a:ext cx="11158193" cy="3336940"/>
          </a:xfrm>
        </p:spPr>
        <p:txBody>
          <a:bodyPr>
            <a:noAutofit/>
          </a:bodyPr>
          <a:lstStyle/>
          <a:p>
            <a:pPr marL="0" lvl="0" indent="96838">
              <a:spcBef>
                <a:spcPts val="1200"/>
              </a:spcBef>
              <a:buNone/>
            </a:pPr>
            <a:r>
              <a:rPr lang="en-CA" sz="2800" dirty="0">
                <a:solidFill>
                  <a:schemeClr val="dk1"/>
                </a:solidFill>
              </a:rPr>
              <a:t>a) 65</a:t>
            </a:r>
            <a:br>
              <a:rPr lang="en-CA" sz="2800" dirty="0">
                <a:solidFill>
                  <a:schemeClr val="dk1"/>
                </a:solidFill>
              </a:rPr>
            </a:br>
            <a:r>
              <a:rPr lang="en-CA" sz="2800" dirty="0">
                <a:solidFill>
                  <a:schemeClr val="dk1"/>
                </a:solidFill>
              </a:rPr>
              <a:t> b) 69</a:t>
            </a:r>
            <a:br>
              <a:rPr lang="en-CA" sz="2800" dirty="0">
                <a:solidFill>
                  <a:schemeClr val="dk1"/>
                </a:solidFill>
              </a:rPr>
            </a:br>
            <a:r>
              <a:rPr lang="en-CA" sz="2800" dirty="0">
                <a:solidFill>
                  <a:schemeClr val="dk1"/>
                </a:solidFill>
              </a:rPr>
              <a:t> </a:t>
            </a:r>
            <a:r>
              <a:rPr lang="en-CA" sz="2800" b="1" dirty="0">
                <a:solidFill>
                  <a:srgbClr val="6ABD4A"/>
                </a:solidFill>
              </a:rPr>
              <a:t>c) 71</a:t>
            </a:r>
            <a:br>
              <a:rPr lang="en-CA" sz="2800" dirty="0">
                <a:solidFill>
                  <a:schemeClr val="dk1"/>
                </a:solidFill>
              </a:rPr>
            </a:br>
            <a:r>
              <a:rPr lang="en-CA" sz="2800" dirty="0">
                <a:solidFill>
                  <a:schemeClr val="dk1"/>
                </a:solidFill>
              </a:rPr>
              <a:t> d) 75</a:t>
            </a:r>
          </a:p>
        </p:txBody>
      </p:sp>
    </p:spTree>
    <p:extLst>
      <p:ext uri="{BB962C8B-B14F-4D97-AF65-F5344CB8AC3E}">
        <p14:creationId xmlns:p14="http://schemas.microsoft.com/office/powerpoint/2010/main" val="10999303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312B25-5A74-1C2D-07A2-ABB3835942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5223C-3521-185C-4A72-82015D3282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RRIF: Registered Retirement Income Fund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DC761A-E844-A083-CE49-FA87B31C72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1" y="2038864"/>
            <a:ext cx="7427524" cy="3883909"/>
          </a:xfrm>
        </p:spPr>
        <p:txBody>
          <a:bodyPr>
            <a:noAutofit/>
          </a:bodyPr>
          <a:lstStyle/>
          <a:p>
            <a:r>
              <a:rPr lang="en-US" sz="2600" dirty="0">
                <a:solidFill>
                  <a:srgbClr val="374151"/>
                </a:solidFill>
                <a:ea typeface="+mn-lt"/>
                <a:cs typeface="+mn-lt"/>
              </a:rPr>
              <a:t>Conversion of RRSP at age 71.</a:t>
            </a:r>
          </a:p>
          <a:p>
            <a:r>
              <a:rPr lang="en-US" sz="2600" dirty="0">
                <a:solidFill>
                  <a:srgbClr val="374151"/>
                </a:solidFill>
                <a:ea typeface="+mn-lt"/>
                <a:cs typeface="+mn-lt"/>
              </a:rPr>
              <a:t>Required minimum withdrawals each year.</a:t>
            </a:r>
          </a:p>
          <a:p>
            <a:r>
              <a:rPr lang="en-US" sz="2600" dirty="0">
                <a:solidFill>
                  <a:srgbClr val="374151"/>
                </a:solidFill>
                <a:ea typeface="+mn-lt"/>
                <a:cs typeface="+mn-lt"/>
              </a:rPr>
              <a:t>Withdrawals taxed as income.</a:t>
            </a:r>
          </a:p>
          <a:p>
            <a:r>
              <a:rPr lang="en-US" sz="2600" dirty="0">
                <a:solidFill>
                  <a:srgbClr val="374151"/>
                </a:solidFill>
                <a:ea typeface="+mn-lt"/>
                <a:cs typeface="+mn-lt"/>
              </a:rPr>
              <a:t>Used to </a:t>
            </a:r>
            <a:r>
              <a:rPr lang="en-US" sz="2600" b="1" dirty="0">
                <a:solidFill>
                  <a:srgbClr val="374151"/>
                </a:solidFill>
                <a:ea typeface="+mn-lt"/>
                <a:cs typeface="+mn-lt"/>
              </a:rPr>
              <a:t>draw down </a:t>
            </a:r>
            <a:r>
              <a:rPr lang="en-US" sz="2600" dirty="0">
                <a:solidFill>
                  <a:srgbClr val="374151"/>
                </a:solidFill>
                <a:ea typeface="+mn-lt"/>
                <a:cs typeface="+mn-lt"/>
              </a:rPr>
              <a:t>retirement savings.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78B5BF-ADC0-3D45-BECC-2C92BB28F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23</a:t>
            </a:fld>
            <a:endParaRPr lang="en-US" dirty="0"/>
          </a:p>
        </p:txBody>
      </p:sp>
      <p:pic>
        <p:nvPicPr>
          <p:cNvPr id="5" name="Google Shape;175;p35" title="pexels-olly-3831645.jpg">
            <a:extLst>
              <a:ext uri="{FF2B5EF4-FFF2-40B4-BE49-F238E27FC236}">
                <a16:creationId xmlns:a16="http://schemas.microsoft.com/office/drawing/2014/main" id="{278149B2-07F4-9F68-F325-210A5A211D7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859795" y="1927653"/>
            <a:ext cx="3332205" cy="41061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72881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3B55D-712F-AF27-4EAF-F417737E61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AB9B1-D571-2C72-59E2-54E24EB4CF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11158193" cy="1001969"/>
          </a:xfrm>
        </p:spPr>
        <p:txBody>
          <a:bodyPr/>
          <a:lstStyle/>
          <a:p>
            <a:r>
              <a:rPr lang="en-US" dirty="0"/>
              <a:t>9. What is the purpose of an RESP?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8861EE-E1F0-155C-F618-05A98BBD8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24</a:t>
            </a:fld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923BFAF-031B-E6DE-06EA-FA5C2F71A0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0" y="2162432"/>
            <a:ext cx="11158193" cy="3336940"/>
          </a:xfrm>
        </p:spPr>
        <p:txBody>
          <a:bodyPr>
            <a:noAutofit/>
          </a:bodyPr>
          <a:lstStyle/>
          <a:p>
            <a:pPr marL="0" lvl="0" indent="96838">
              <a:spcBef>
                <a:spcPts val="1200"/>
              </a:spcBef>
              <a:buNone/>
            </a:pPr>
            <a:r>
              <a:rPr lang="en-CA" sz="2800" dirty="0">
                <a:solidFill>
                  <a:schemeClr val="dk1"/>
                </a:solidFill>
              </a:rPr>
              <a:t>a) Saving for retirement</a:t>
            </a:r>
            <a:br>
              <a:rPr lang="en-CA" sz="2800" dirty="0">
                <a:solidFill>
                  <a:schemeClr val="dk1"/>
                </a:solidFill>
              </a:rPr>
            </a:br>
            <a:r>
              <a:rPr lang="en-CA" sz="2800" dirty="0">
                <a:solidFill>
                  <a:schemeClr val="dk1"/>
                </a:solidFill>
              </a:rPr>
              <a:t> b) Saving for post-secondary education</a:t>
            </a:r>
            <a:br>
              <a:rPr lang="en-CA" sz="2800" dirty="0">
                <a:solidFill>
                  <a:schemeClr val="dk1"/>
                </a:solidFill>
              </a:rPr>
            </a:br>
            <a:r>
              <a:rPr lang="en-CA" sz="2800" dirty="0">
                <a:solidFill>
                  <a:schemeClr val="dk1"/>
                </a:solidFill>
              </a:rPr>
              <a:t> c) Saving for buying a first home</a:t>
            </a:r>
            <a:br>
              <a:rPr lang="en-CA" sz="2800" dirty="0">
                <a:solidFill>
                  <a:schemeClr val="dk1"/>
                </a:solidFill>
              </a:rPr>
            </a:br>
            <a:r>
              <a:rPr lang="en-CA" sz="2800" dirty="0">
                <a:solidFill>
                  <a:schemeClr val="dk1"/>
                </a:solidFill>
              </a:rPr>
              <a:t> d) General savings with tax benefits</a:t>
            </a:r>
          </a:p>
        </p:txBody>
      </p:sp>
    </p:spTree>
    <p:extLst>
      <p:ext uri="{BB962C8B-B14F-4D97-AF65-F5344CB8AC3E}">
        <p14:creationId xmlns:p14="http://schemas.microsoft.com/office/powerpoint/2010/main" val="28389539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15FB30-AFDE-6D1C-85E2-6A4390279A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4D499-422C-052D-FF97-A71A879F2A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11158193" cy="1001969"/>
          </a:xfrm>
        </p:spPr>
        <p:txBody>
          <a:bodyPr/>
          <a:lstStyle/>
          <a:p>
            <a:r>
              <a:rPr lang="en-US" dirty="0"/>
              <a:t>9. What is the purpose of an RESP?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F8F66-7557-8C91-9F04-009E76225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25</a:t>
            </a:fld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EF122C3-84DE-41E8-79AC-DA7694F5AA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0" y="2162432"/>
            <a:ext cx="11158193" cy="3336940"/>
          </a:xfrm>
        </p:spPr>
        <p:txBody>
          <a:bodyPr>
            <a:noAutofit/>
          </a:bodyPr>
          <a:lstStyle/>
          <a:p>
            <a:pPr marL="0" lvl="0" indent="96838">
              <a:spcBef>
                <a:spcPts val="1200"/>
              </a:spcBef>
              <a:buNone/>
            </a:pPr>
            <a:r>
              <a:rPr lang="en-CA" sz="2800" dirty="0">
                <a:solidFill>
                  <a:schemeClr val="dk1"/>
                </a:solidFill>
              </a:rPr>
              <a:t>a) Saving for retirement</a:t>
            </a:r>
            <a:br>
              <a:rPr lang="en-CA" sz="2800" dirty="0">
                <a:solidFill>
                  <a:schemeClr val="dk1"/>
                </a:solidFill>
              </a:rPr>
            </a:br>
            <a:r>
              <a:rPr lang="en-CA" sz="2800" dirty="0">
                <a:solidFill>
                  <a:schemeClr val="dk1"/>
                </a:solidFill>
              </a:rPr>
              <a:t> </a:t>
            </a:r>
            <a:r>
              <a:rPr lang="en-CA" sz="2800" b="1" dirty="0">
                <a:solidFill>
                  <a:srgbClr val="6ABD4A"/>
                </a:solidFill>
              </a:rPr>
              <a:t>b) Saving for post-secondary education</a:t>
            </a:r>
            <a:br>
              <a:rPr lang="en-CA" sz="2800" dirty="0">
                <a:solidFill>
                  <a:schemeClr val="dk1"/>
                </a:solidFill>
              </a:rPr>
            </a:br>
            <a:r>
              <a:rPr lang="en-CA" sz="2800" dirty="0">
                <a:solidFill>
                  <a:schemeClr val="dk1"/>
                </a:solidFill>
              </a:rPr>
              <a:t> c) Saving for buying a first home</a:t>
            </a:r>
            <a:br>
              <a:rPr lang="en-CA" sz="2800" dirty="0">
                <a:solidFill>
                  <a:schemeClr val="dk1"/>
                </a:solidFill>
              </a:rPr>
            </a:br>
            <a:r>
              <a:rPr lang="en-CA" sz="2800" dirty="0">
                <a:solidFill>
                  <a:schemeClr val="dk1"/>
                </a:solidFill>
              </a:rPr>
              <a:t> d) General savings with tax benefits</a:t>
            </a:r>
          </a:p>
        </p:txBody>
      </p:sp>
    </p:spTree>
    <p:extLst>
      <p:ext uri="{BB962C8B-B14F-4D97-AF65-F5344CB8AC3E}">
        <p14:creationId xmlns:p14="http://schemas.microsoft.com/office/powerpoint/2010/main" val="39935302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A640E5-2FB2-1D24-543B-CBC27D732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BBE55-A025-2259-3795-3D5468074B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11158193" cy="1001969"/>
          </a:xfrm>
        </p:spPr>
        <p:txBody>
          <a:bodyPr/>
          <a:lstStyle/>
          <a:p>
            <a:r>
              <a:rPr lang="en-US" dirty="0"/>
              <a:t>10. Which government benefit is associated with RESPs?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7F0A4E-4492-6C21-7231-7F18CA3EC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26</a:t>
            </a:fld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91C0C44-FD4E-0EBF-BBA2-9F860FF777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0" y="2162432"/>
            <a:ext cx="11158193" cy="3336940"/>
          </a:xfrm>
        </p:spPr>
        <p:txBody>
          <a:bodyPr>
            <a:noAutofit/>
          </a:bodyPr>
          <a:lstStyle/>
          <a:p>
            <a:pPr marL="0" lvl="0" indent="96838">
              <a:spcBef>
                <a:spcPts val="1200"/>
              </a:spcBef>
              <a:buNone/>
            </a:pPr>
            <a:r>
              <a:rPr lang="en-CA" sz="2800" dirty="0">
                <a:solidFill>
                  <a:schemeClr val="dk1"/>
                </a:solidFill>
              </a:rPr>
              <a:t>a) Tax-deductible contributions</a:t>
            </a:r>
            <a:br>
              <a:rPr lang="en-CA" sz="2800" dirty="0">
                <a:solidFill>
                  <a:schemeClr val="dk1"/>
                </a:solidFill>
              </a:rPr>
            </a:br>
            <a:r>
              <a:rPr lang="en-CA" sz="2800" dirty="0">
                <a:solidFill>
                  <a:schemeClr val="dk1"/>
                </a:solidFill>
              </a:rPr>
              <a:t> b) Matching grants</a:t>
            </a:r>
            <a:br>
              <a:rPr lang="en-CA" sz="2800" dirty="0">
                <a:solidFill>
                  <a:schemeClr val="dk1"/>
                </a:solidFill>
              </a:rPr>
            </a:br>
            <a:r>
              <a:rPr lang="en-CA" sz="2800" dirty="0">
                <a:solidFill>
                  <a:schemeClr val="dk1"/>
                </a:solidFill>
              </a:rPr>
              <a:t> c) Tax-free withdrawals</a:t>
            </a:r>
            <a:br>
              <a:rPr lang="en-CA" sz="2800" dirty="0">
                <a:solidFill>
                  <a:schemeClr val="dk1"/>
                </a:solidFill>
              </a:rPr>
            </a:br>
            <a:r>
              <a:rPr lang="en-CA" sz="2800" dirty="0">
                <a:solidFill>
                  <a:schemeClr val="dk1"/>
                </a:solidFill>
              </a:rPr>
              <a:t> d) No contribution limits</a:t>
            </a:r>
          </a:p>
        </p:txBody>
      </p:sp>
    </p:spTree>
    <p:extLst>
      <p:ext uri="{BB962C8B-B14F-4D97-AF65-F5344CB8AC3E}">
        <p14:creationId xmlns:p14="http://schemas.microsoft.com/office/powerpoint/2010/main" val="7003907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D2390A-F1B9-A56F-6F12-491484BD08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CB885-4DD8-3CDA-BBBA-3EB308046C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11158193" cy="1001969"/>
          </a:xfrm>
        </p:spPr>
        <p:txBody>
          <a:bodyPr/>
          <a:lstStyle/>
          <a:p>
            <a:r>
              <a:rPr lang="en-US" dirty="0"/>
              <a:t>10. Which government benefit is associated with RESPs?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A1F10A-B101-6070-66C9-B67289389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27</a:t>
            </a:fld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7AFE270-0CE9-1324-C5F5-BB972D44BD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0" y="2162432"/>
            <a:ext cx="11158193" cy="3336940"/>
          </a:xfrm>
        </p:spPr>
        <p:txBody>
          <a:bodyPr>
            <a:noAutofit/>
          </a:bodyPr>
          <a:lstStyle/>
          <a:p>
            <a:pPr marL="0" lvl="0" indent="96838">
              <a:spcBef>
                <a:spcPts val="1200"/>
              </a:spcBef>
              <a:buNone/>
            </a:pPr>
            <a:r>
              <a:rPr lang="en-CA" sz="2800" dirty="0">
                <a:solidFill>
                  <a:schemeClr val="dk1"/>
                </a:solidFill>
              </a:rPr>
              <a:t>a) Tax-deductible contributions</a:t>
            </a:r>
            <a:br>
              <a:rPr lang="en-CA" sz="2800" dirty="0">
                <a:solidFill>
                  <a:schemeClr val="dk1"/>
                </a:solidFill>
              </a:rPr>
            </a:br>
            <a:r>
              <a:rPr lang="en-CA" sz="2800" dirty="0">
                <a:solidFill>
                  <a:schemeClr val="dk1"/>
                </a:solidFill>
              </a:rPr>
              <a:t> </a:t>
            </a:r>
            <a:r>
              <a:rPr lang="en-CA" sz="2800" b="1" dirty="0">
                <a:solidFill>
                  <a:srgbClr val="6ABD4A"/>
                </a:solidFill>
              </a:rPr>
              <a:t>b) Matching grants</a:t>
            </a:r>
            <a:br>
              <a:rPr lang="en-CA" sz="2800" dirty="0">
                <a:solidFill>
                  <a:schemeClr val="dk1"/>
                </a:solidFill>
              </a:rPr>
            </a:br>
            <a:r>
              <a:rPr lang="en-CA" sz="2800" dirty="0">
                <a:solidFill>
                  <a:schemeClr val="dk1"/>
                </a:solidFill>
              </a:rPr>
              <a:t> c) Tax-free withdrawals</a:t>
            </a:r>
            <a:br>
              <a:rPr lang="en-CA" sz="2800" dirty="0">
                <a:solidFill>
                  <a:schemeClr val="dk1"/>
                </a:solidFill>
              </a:rPr>
            </a:br>
            <a:r>
              <a:rPr lang="en-CA" sz="2800" dirty="0">
                <a:solidFill>
                  <a:schemeClr val="dk1"/>
                </a:solidFill>
              </a:rPr>
              <a:t> d) No contribution limits</a:t>
            </a:r>
          </a:p>
        </p:txBody>
      </p:sp>
    </p:spTree>
    <p:extLst>
      <p:ext uri="{BB962C8B-B14F-4D97-AF65-F5344CB8AC3E}">
        <p14:creationId xmlns:p14="http://schemas.microsoft.com/office/powerpoint/2010/main" val="31157472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BCD0CD-D7F4-A9C2-04AE-9D0F78B536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29ABB-4CC8-2D1B-C528-F4CAD3B547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RESP: Registered Education Savings Plan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EA4A29-A37D-FD40-AA34-24A8F6639D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1" y="2038864"/>
            <a:ext cx="6327772" cy="3883909"/>
          </a:xfrm>
        </p:spPr>
        <p:txBody>
          <a:bodyPr>
            <a:noAutofit/>
          </a:bodyPr>
          <a:lstStyle/>
          <a:p>
            <a:r>
              <a:rPr lang="en-US" sz="2300" dirty="0">
                <a:solidFill>
                  <a:srgbClr val="374151"/>
                </a:solidFill>
                <a:ea typeface="+mn-lt"/>
                <a:cs typeface="+mn-lt"/>
              </a:rPr>
              <a:t>Save for a child’s post-secondary education.</a:t>
            </a:r>
          </a:p>
          <a:p>
            <a:r>
              <a:rPr lang="en-US" sz="2300" dirty="0">
                <a:solidFill>
                  <a:srgbClr val="374151"/>
                </a:solidFill>
                <a:ea typeface="+mn-lt"/>
                <a:cs typeface="+mn-lt"/>
              </a:rPr>
              <a:t>Anyone can open one (parents, relatives, friends).</a:t>
            </a:r>
          </a:p>
          <a:p>
            <a:r>
              <a:rPr lang="en-US" sz="2300" dirty="0">
                <a:solidFill>
                  <a:srgbClr val="374151"/>
                </a:solidFill>
                <a:ea typeface="+mn-lt"/>
                <a:cs typeface="+mn-lt"/>
              </a:rPr>
              <a:t>Government matches some contributions via grants.</a:t>
            </a:r>
          </a:p>
          <a:p>
            <a:r>
              <a:rPr lang="en-US" sz="2300" dirty="0">
                <a:solidFill>
                  <a:srgbClr val="374151"/>
                </a:solidFill>
                <a:ea typeface="+mn-lt"/>
                <a:cs typeface="+mn-lt"/>
              </a:rPr>
              <a:t>Investments grow </a:t>
            </a:r>
            <a:r>
              <a:rPr lang="en-US" sz="2300" b="1" dirty="0">
                <a:solidFill>
                  <a:srgbClr val="374151"/>
                </a:solidFill>
                <a:ea typeface="+mn-lt"/>
                <a:cs typeface="+mn-lt"/>
              </a:rPr>
              <a:t>tax-free</a:t>
            </a:r>
            <a:r>
              <a:rPr lang="en-US" sz="2300" dirty="0">
                <a:solidFill>
                  <a:srgbClr val="374151"/>
                </a:solidFill>
                <a:ea typeface="+mn-lt"/>
                <a:cs typeface="+mn-lt"/>
              </a:rPr>
              <a:t>.</a:t>
            </a:r>
          </a:p>
          <a:p>
            <a:r>
              <a:rPr lang="en-US" sz="2300" dirty="0">
                <a:solidFill>
                  <a:srgbClr val="374151"/>
                </a:solidFill>
                <a:ea typeface="+mn-lt"/>
                <a:cs typeface="+mn-lt"/>
              </a:rPr>
              <a:t>Can be individual, family or group plans.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0C7D4A-61DD-153C-331A-7F9194C25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28</a:t>
            </a:fld>
            <a:endParaRPr lang="en-US" dirty="0"/>
          </a:p>
        </p:txBody>
      </p:sp>
      <p:pic>
        <p:nvPicPr>
          <p:cNvPr id="7" name="Google Shape;202;p40" title="pexels-emily-ranquist-493228-1205651.jpg">
            <a:extLst>
              <a:ext uri="{FF2B5EF4-FFF2-40B4-BE49-F238E27FC236}">
                <a16:creationId xmlns:a16="http://schemas.microsoft.com/office/drawing/2014/main" id="{04EA2257-325A-1ECF-B47A-CD6736C914C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42496" y="2038864"/>
            <a:ext cx="4849504" cy="32322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84395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65BA65-8894-CA9F-9F85-92D8C2AED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5B7FC-2015-8E3E-BF5B-25712E356F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11. What does FHSA stand for?</a:t>
            </a:r>
            <a:endParaRPr lang="en-US" b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FA8079-8D8A-71E0-B42B-63D48FD2E8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0" y="2199501"/>
            <a:ext cx="11158193" cy="335257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cs typeface="Arial"/>
              </a:rPr>
              <a:t> a) First Home Savings Agreement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cs typeface="Arial"/>
              </a:rPr>
              <a:t> b) First Home Savings Account</a:t>
            </a:r>
            <a:br>
              <a:rPr lang="en-US" sz="2800" dirty="0">
                <a:cs typeface="Arial"/>
              </a:rPr>
            </a:br>
            <a:r>
              <a:rPr lang="en-US" sz="2800" dirty="0">
                <a:cs typeface="Arial"/>
              </a:rPr>
              <a:t> c) First Home Savings Asset</a:t>
            </a:r>
            <a:br>
              <a:rPr lang="en-US" sz="2800" dirty="0">
                <a:cs typeface="Arial"/>
              </a:rPr>
            </a:br>
            <a:r>
              <a:rPr lang="en-US" sz="2800" dirty="0">
                <a:cs typeface="Arial"/>
              </a:rPr>
              <a:t> d) Flexible Home Savings Account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A0F80D-9A80-1A24-6BDE-A343E1149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140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2A606C-3617-2DFD-1243-E3F5BDB2C5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7C17DD-43F4-CD84-C32C-DE042FCFA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3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4756BC5-D53E-F6B6-73B3-9DC9EC99A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1" y="1759761"/>
            <a:ext cx="10232508" cy="668337"/>
          </a:xfrm>
        </p:spPr>
        <p:txBody>
          <a:bodyPr/>
          <a:lstStyle/>
          <a:p>
            <a:pPr>
              <a:spcAft>
                <a:spcPts val="4000"/>
              </a:spcAft>
            </a:pPr>
            <a:r>
              <a:rPr lang="en-CA" sz="4500" dirty="0"/>
              <a:t>Minds on! Watch the video lesson and circle the correct answer on your worksheet!</a:t>
            </a:r>
            <a:endParaRPr lang="en-CA" sz="2600" b="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A94055-BFF6-E18B-D955-D822DF73FF73}"/>
              </a:ext>
            </a:extLst>
          </p:cNvPr>
          <p:cNvSpPr txBox="1"/>
          <p:nvPr/>
        </p:nvSpPr>
        <p:spPr>
          <a:xfrm>
            <a:off x="517870" y="4245237"/>
            <a:ext cx="986180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600" b="0" dirty="0">
                <a:solidFill>
                  <a:schemeClr val="tx1"/>
                </a:solidFill>
                <a:latin typeface="Century Gothic" panose="020B0502020202020204" pitchFamily="34" charset="0"/>
              </a:rPr>
              <a:t>We will take up the questions as we complete the lesson!</a:t>
            </a:r>
            <a:endParaRPr lang="en-US" sz="2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9596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CD9BF7-1D71-FF99-2312-81E8424F35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07E20-2E8A-0D8A-59E8-BE4DD4E40C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11. What does FHSA stand for?</a:t>
            </a:r>
            <a:endParaRPr lang="en-US" b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0D36CB-5B3D-32CD-7659-06C926B92D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0" y="2199501"/>
            <a:ext cx="11158193" cy="335257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cs typeface="Arial"/>
              </a:rPr>
              <a:t> a) First Home Savings Agreement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cs typeface="Arial"/>
              </a:rPr>
              <a:t> </a:t>
            </a:r>
            <a:r>
              <a:rPr lang="en-US" sz="2800" b="1" dirty="0">
                <a:solidFill>
                  <a:srgbClr val="6ABD4A"/>
                </a:solidFill>
                <a:cs typeface="Arial"/>
              </a:rPr>
              <a:t>b) First Home Savings Account</a:t>
            </a:r>
            <a:br>
              <a:rPr lang="en-US" sz="2800" dirty="0">
                <a:cs typeface="Arial"/>
              </a:rPr>
            </a:br>
            <a:r>
              <a:rPr lang="en-US" sz="2800" dirty="0">
                <a:cs typeface="Arial"/>
              </a:rPr>
              <a:t> c) First Home Savings Asset</a:t>
            </a:r>
            <a:br>
              <a:rPr lang="en-US" sz="2800" dirty="0">
                <a:cs typeface="Arial"/>
              </a:rPr>
            </a:br>
            <a:r>
              <a:rPr lang="en-US" sz="2800" dirty="0">
                <a:cs typeface="Arial"/>
              </a:rPr>
              <a:t> d) Flexible Home Savings Account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B027B9-0EB7-5F21-0B7E-C259D85F3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7404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16B8D5-4BF6-7914-F169-EDA3415CDA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87FCC-D719-17AD-841B-85FE6E0F9A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12. Which feature best describes the FHSA?</a:t>
            </a:r>
            <a:endParaRPr lang="en-US" b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4EAA4B-AE02-13B1-13C8-CAAE88AF65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0" y="2199501"/>
            <a:ext cx="11158193" cy="335257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cs typeface="Arial"/>
              </a:rPr>
              <a:t> a) Contributions are not tax-deductible.</a:t>
            </a:r>
            <a:br>
              <a:rPr lang="en-US" sz="2800" dirty="0">
                <a:cs typeface="Arial"/>
              </a:rPr>
            </a:br>
            <a:r>
              <a:rPr lang="en-US" sz="2800" dirty="0">
                <a:cs typeface="Arial"/>
              </a:rPr>
              <a:t> b) Withdrawals for any purpose are tax-free.</a:t>
            </a:r>
            <a:br>
              <a:rPr lang="en-US" sz="2800" dirty="0">
                <a:cs typeface="Arial"/>
              </a:rPr>
            </a:br>
            <a:r>
              <a:rPr lang="en-US" sz="2800" dirty="0">
                <a:cs typeface="Arial"/>
              </a:rPr>
              <a:t> c) Contributions are tax-deductible.</a:t>
            </a:r>
            <a:br>
              <a:rPr lang="en-US" sz="2800" dirty="0">
                <a:cs typeface="Arial"/>
              </a:rPr>
            </a:br>
            <a:r>
              <a:rPr lang="en-US" sz="2800" dirty="0">
                <a:cs typeface="Arial"/>
              </a:rPr>
              <a:t> d) No limits on contributions.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2FA634-FA8F-59C6-979B-93F5F414D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1305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C5AA2A-FFC0-FF4A-47A8-55CC690AD9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62F67-FCE0-C18E-1AD4-7944A2BC09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12. Which feature best describes the FHSA?</a:t>
            </a:r>
            <a:endParaRPr lang="en-US" b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529DF5-537B-DD2D-29CC-3CECCEC0A1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0" y="2199501"/>
            <a:ext cx="11158193" cy="335257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cs typeface="Arial"/>
              </a:rPr>
              <a:t> a) Contributions are not tax-deductible.</a:t>
            </a:r>
            <a:br>
              <a:rPr lang="en-US" sz="2800" dirty="0">
                <a:cs typeface="Arial"/>
              </a:rPr>
            </a:br>
            <a:r>
              <a:rPr lang="en-US" sz="2800" dirty="0">
                <a:cs typeface="Arial"/>
              </a:rPr>
              <a:t> b) Withdrawals for any purpose are tax-free.</a:t>
            </a:r>
            <a:br>
              <a:rPr lang="en-US" sz="2800" dirty="0">
                <a:cs typeface="Arial"/>
              </a:rPr>
            </a:br>
            <a:r>
              <a:rPr lang="en-US" sz="2800" dirty="0">
                <a:cs typeface="Arial"/>
              </a:rPr>
              <a:t> </a:t>
            </a:r>
            <a:r>
              <a:rPr lang="en-US" sz="2800" b="1" dirty="0">
                <a:solidFill>
                  <a:srgbClr val="6ABD4A"/>
                </a:solidFill>
                <a:cs typeface="Arial"/>
              </a:rPr>
              <a:t>c) Contributions are tax-deductible.</a:t>
            </a:r>
            <a:br>
              <a:rPr lang="en-US" sz="2800" dirty="0">
                <a:cs typeface="Arial"/>
              </a:rPr>
            </a:br>
            <a:r>
              <a:rPr lang="en-US" sz="2800" dirty="0">
                <a:cs typeface="Arial"/>
              </a:rPr>
              <a:t> d) No limits on contributions.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FDCE8D-AAEC-305B-D0B5-BD691CE0A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3978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62655E-2256-3CA0-B9E4-0CE86D986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771A0-CB86-1C74-00B5-A16DF392FF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9849449" cy="668337"/>
          </a:xfrm>
        </p:spPr>
        <p:txBody>
          <a:bodyPr/>
          <a:lstStyle/>
          <a:p>
            <a:r>
              <a:rPr lang="en-US" dirty="0"/>
              <a:t>13. What is the maximum yearly contribution to an FHSA in 2024?</a:t>
            </a:r>
            <a:endParaRPr lang="en-US" b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FA6301-3AE7-C06F-2701-9E134073FA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0" y="2656701"/>
            <a:ext cx="11158193" cy="335257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cs typeface="Arial"/>
              </a:rPr>
              <a:t>a) $5,000</a:t>
            </a:r>
            <a:br>
              <a:rPr lang="en-US" sz="2800" dirty="0">
                <a:cs typeface="Arial"/>
              </a:rPr>
            </a:br>
            <a:r>
              <a:rPr lang="en-US" sz="2800" dirty="0">
                <a:cs typeface="Arial"/>
              </a:rPr>
              <a:t>b) $6,000</a:t>
            </a:r>
            <a:br>
              <a:rPr lang="en-US" sz="2800" dirty="0">
                <a:cs typeface="Arial"/>
              </a:rPr>
            </a:br>
            <a:r>
              <a:rPr lang="en-US" sz="2800" dirty="0">
                <a:cs typeface="Arial"/>
              </a:rPr>
              <a:t>c) $7,000</a:t>
            </a:r>
            <a:br>
              <a:rPr lang="en-US" sz="2800" dirty="0">
                <a:cs typeface="Arial"/>
              </a:rPr>
            </a:br>
            <a:r>
              <a:rPr lang="en-US" sz="2800" dirty="0">
                <a:cs typeface="Arial"/>
              </a:rPr>
              <a:t>d) $8,000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0F4E48-24D2-6528-AB2B-C6A56B117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2339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860F74-2F59-2D1C-2BF6-A37BAAB837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C0D3A-5D23-4963-3780-060E362BC4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9849449" cy="668337"/>
          </a:xfrm>
        </p:spPr>
        <p:txBody>
          <a:bodyPr/>
          <a:lstStyle/>
          <a:p>
            <a:r>
              <a:rPr lang="en-US" dirty="0"/>
              <a:t>13. What is the maximum yearly contribution to an FHSA in 2024?</a:t>
            </a:r>
            <a:endParaRPr lang="en-US" b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A57A19-54DB-B977-0636-A428979545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0" y="2656701"/>
            <a:ext cx="11158193" cy="335257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cs typeface="Arial"/>
              </a:rPr>
              <a:t>a) $5,000</a:t>
            </a:r>
            <a:br>
              <a:rPr lang="en-US" sz="2800" dirty="0">
                <a:cs typeface="Arial"/>
              </a:rPr>
            </a:br>
            <a:r>
              <a:rPr lang="en-US" sz="2800" dirty="0">
                <a:cs typeface="Arial"/>
              </a:rPr>
              <a:t>b) $6,000</a:t>
            </a:r>
            <a:br>
              <a:rPr lang="en-US" sz="2800" dirty="0">
                <a:cs typeface="Arial"/>
              </a:rPr>
            </a:br>
            <a:r>
              <a:rPr lang="en-US" sz="2800" dirty="0">
                <a:cs typeface="Arial"/>
              </a:rPr>
              <a:t>c) $7,000</a:t>
            </a:r>
            <a:br>
              <a:rPr lang="en-US" sz="2800" dirty="0">
                <a:cs typeface="Arial"/>
              </a:rPr>
            </a:br>
            <a:r>
              <a:rPr lang="en-US" sz="2800" b="1" dirty="0">
                <a:solidFill>
                  <a:srgbClr val="6ABD4A"/>
                </a:solidFill>
                <a:cs typeface="Arial"/>
              </a:rPr>
              <a:t>d) $8,000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3D7636-E9BE-532D-B9D4-04D07167B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9591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ED6897-FFEA-6231-E578-DE9B2DAC35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650B6-8968-C21D-F159-E88732A88F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FHSA: First Home Savings Account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9DB78A-2B59-30D8-BC11-CFB8265F1D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1" y="2038864"/>
            <a:ext cx="6401913" cy="3883909"/>
          </a:xfrm>
        </p:spPr>
        <p:txBody>
          <a:bodyPr>
            <a:noAutofit/>
          </a:bodyPr>
          <a:lstStyle/>
          <a:p>
            <a:r>
              <a:rPr lang="en-US" sz="2600" dirty="0">
                <a:solidFill>
                  <a:srgbClr val="374151"/>
                </a:solidFill>
                <a:ea typeface="+mn-lt"/>
                <a:cs typeface="+mn-lt"/>
              </a:rPr>
              <a:t>Helps save for a </a:t>
            </a:r>
            <a:r>
              <a:rPr lang="en-US" sz="2600" b="1" dirty="0">
                <a:solidFill>
                  <a:srgbClr val="374151"/>
                </a:solidFill>
                <a:ea typeface="+mn-lt"/>
                <a:cs typeface="+mn-lt"/>
              </a:rPr>
              <a:t>first home</a:t>
            </a:r>
            <a:r>
              <a:rPr lang="en-US" sz="2600" dirty="0">
                <a:solidFill>
                  <a:srgbClr val="374151"/>
                </a:solidFill>
                <a:ea typeface="+mn-lt"/>
                <a:cs typeface="+mn-lt"/>
              </a:rPr>
              <a:t>.</a:t>
            </a:r>
          </a:p>
          <a:p>
            <a:r>
              <a:rPr lang="en-US" sz="2600" dirty="0">
                <a:solidFill>
                  <a:srgbClr val="374151"/>
                </a:solidFill>
                <a:ea typeface="+mn-lt"/>
                <a:cs typeface="+mn-lt"/>
              </a:rPr>
              <a:t>Contributions: </a:t>
            </a:r>
            <a:r>
              <a:rPr lang="en-US" sz="2600" b="1" dirty="0">
                <a:solidFill>
                  <a:srgbClr val="374151"/>
                </a:solidFill>
                <a:ea typeface="+mn-lt"/>
                <a:cs typeface="+mn-lt"/>
              </a:rPr>
              <a:t>tax-deductible </a:t>
            </a:r>
            <a:r>
              <a:rPr lang="en-US" sz="2600" dirty="0">
                <a:solidFill>
                  <a:srgbClr val="374151"/>
                </a:solidFill>
                <a:ea typeface="+mn-lt"/>
                <a:cs typeface="+mn-lt"/>
              </a:rPr>
              <a:t>(like RRSP).</a:t>
            </a:r>
          </a:p>
          <a:p>
            <a:r>
              <a:rPr lang="en-US" sz="2600" dirty="0">
                <a:solidFill>
                  <a:srgbClr val="374151"/>
                </a:solidFill>
                <a:ea typeface="+mn-lt"/>
                <a:cs typeface="+mn-lt"/>
              </a:rPr>
              <a:t>Growth and qualified withdrawals: </a:t>
            </a:r>
            <a:r>
              <a:rPr lang="en-US" sz="2600" b="1" dirty="0">
                <a:solidFill>
                  <a:srgbClr val="374151"/>
                </a:solidFill>
                <a:ea typeface="+mn-lt"/>
                <a:cs typeface="+mn-lt"/>
              </a:rPr>
              <a:t>tax-free</a:t>
            </a:r>
            <a:r>
              <a:rPr lang="en-US" sz="2600" dirty="0">
                <a:solidFill>
                  <a:srgbClr val="374151"/>
                </a:solidFill>
                <a:ea typeface="+mn-lt"/>
                <a:cs typeface="+mn-lt"/>
              </a:rPr>
              <a:t> (like TFSA).</a:t>
            </a:r>
          </a:p>
          <a:p>
            <a:r>
              <a:rPr lang="en-US" sz="2600" dirty="0">
                <a:solidFill>
                  <a:srgbClr val="374151"/>
                </a:solidFill>
                <a:ea typeface="+mn-lt"/>
                <a:cs typeface="+mn-lt"/>
              </a:rPr>
              <a:t>Annual limit: </a:t>
            </a:r>
            <a:r>
              <a:rPr lang="en-US" sz="2600" b="1" dirty="0">
                <a:solidFill>
                  <a:srgbClr val="374151"/>
                </a:solidFill>
                <a:ea typeface="+mn-lt"/>
                <a:cs typeface="+mn-lt"/>
              </a:rPr>
              <a:t>$8,000</a:t>
            </a:r>
            <a:r>
              <a:rPr lang="en-US" sz="2600" dirty="0">
                <a:solidFill>
                  <a:srgbClr val="374151"/>
                </a:solidFill>
                <a:ea typeface="+mn-lt"/>
                <a:cs typeface="+mn-lt"/>
              </a:rPr>
              <a:t>; lifetime: </a:t>
            </a:r>
            <a:r>
              <a:rPr lang="en-US" sz="2600" b="1" dirty="0">
                <a:solidFill>
                  <a:srgbClr val="374151"/>
                </a:solidFill>
                <a:ea typeface="+mn-lt"/>
                <a:cs typeface="+mn-lt"/>
              </a:rPr>
              <a:t>$40,000</a:t>
            </a:r>
            <a:r>
              <a:rPr lang="en-US" sz="2600" dirty="0">
                <a:solidFill>
                  <a:srgbClr val="374151"/>
                </a:solidFill>
                <a:ea typeface="+mn-lt"/>
                <a:cs typeface="+mn-lt"/>
              </a:rPr>
              <a:t>.</a:t>
            </a:r>
          </a:p>
          <a:p>
            <a:r>
              <a:rPr lang="en-US" sz="2600" dirty="0">
                <a:solidFill>
                  <a:srgbClr val="374151"/>
                </a:solidFill>
                <a:ea typeface="+mn-lt"/>
                <a:cs typeface="+mn-lt"/>
              </a:rPr>
              <a:t>Unused funds can be </a:t>
            </a:r>
            <a:r>
              <a:rPr lang="en-US" sz="2600" dirty="0" err="1">
                <a:solidFill>
                  <a:srgbClr val="374151"/>
                </a:solidFill>
                <a:ea typeface="+mn-lt"/>
                <a:cs typeface="+mn-lt"/>
              </a:rPr>
              <a:t>transfered</a:t>
            </a:r>
            <a:r>
              <a:rPr lang="en-US" sz="2600" dirty="0">
                <a:solidFill>
                  <a:srgbClr val="374151"/>
                </a:solidFill>
                <a:ea typeface="+mn-lt"/>
                <a:cs typeface="+mn-lt"/>
              </a:rPr>
              <a:t> to an RRSP.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02F51F-E689-3A46-7914-95E0277F2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35</a:t>
            </a:fld>
            <a:endParaRPr lang="en-US" dirty="0"/>
          </a:p>
        </p:txBody>
      </p:sp>
      <p:pic>
        <p:nvPicPr>
          <p:cNvPr id="5" name="Google Shape;239;p47" title="pexels-kindelmedia-7579198.jpg">
            <a:extLst>
              <a:ext uri="{FF2B5EF4-FFF2-40B4-BE49-F238E27FC236}">
                <a16:creationId xmlns:a16="http://schemas.microsoft.com/office/drawing/2014/main" id="{058EB65C-BC93-0A25-A809-9BD33DC7DAA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52270" y="2038864"/>
            <a:ext cx="4839730" cy="36297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01630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804062-2CF6-43EC-C8AF-085E936782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D4B34-5BA2-D866-6B8D-B05DBC0472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9849449" cy="668337"/>
          </a:xfrm>
        </p:spPr>
        <p:txBody>
          <a:bodyPr/>
          <a:lstStyle/>
          <a:p>
            <a:r>
              <a:rPr lang="en-US" dirty="0"/>
              <a:t>14. Non-registered accounts:</a:t>
            </a:r>
            <a:endParaRPr lang="en-US" b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F98E07-B681-9DBF-8E72-3826D4361A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0" y="2187144"/>
            <a:ext cx="11158193" cy="335257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cs typeface="Arial"/>
              </a:rPr>
              <a:t> a) Have contribution limits</a:t>
            </a:r>
            <a:br>
              <a:rPr lang="en-US" sz="2800" dirty="0">
                <a:cs typeface="Arial"/>
              </a:rPr>
            </a:br>
            <a:r>
              <a:rPr lang="en-US" sz="2800" dirty="0">
                <a:cs typeface="Arial"/>
              </a:rPr>
              <a:t> b) Are tax-sheltered</a:t>
            </a:r>
            <a:br>
              <a:rPr lang="en-US" sz="2800" dirty="0">
                <a:cs typeface="Arial"/>
              </a:rPr>
            </a:br>
            <a:r>
              <a:rPr lang="en-US" sz="2800" dirty="0">
                <a:cs typeface="Arial"/>
              </a:rPr>
              <a:t> c) Can be withdrawn anytime but earnings are taxed</a:t>
            </a:r>
            <a:br>
              <a:rPr lang="en-US" sz="2800" dirty="0">
                <a:cs typeface="Arial"/>
              </a:rPr>
            </a:br>
            <a:r>
              <a:rPr lang="en-US" sz="2800" dirty="0">
                <a:cs typeface="Arial"/>
              </a:rPr>
              <a:t> d) Do not allow investments in stocks or bonds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05A6FB-7575-A411-BA6C-4EC29CB46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888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93973A-DC6C-AE2F-4CE3-397880F14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805C0-7E28-9C82-B020-89E8900E95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9849449" cy="668337"/>
          </a:xfrm>
        </p:spPr>
        <p:txBody>
          <a:bodyPr/>
          <a:lstStyle/>
          <a:p>
            <a:r>
              <a:rPr lang="en-US" dirty="0"/>
              <a:t>14. Non-registered accounts:</a:t>
            </a:r>
            <a:endParaRPr lang="en-US" b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120437-8BAF-CBA2-B0D3-6375F47C9B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0" y="2187144"/>
            <a:ext cx="11158193" cy="335257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cs typeface="Arial"/>
              </a:rPr>
              <a:t> a) Have contribution limits</a:t>
            </a:r>
            <a:br>
              <a:rPr lang="en-US" sz="2800" dirty="0">
                <a:cs typeface="Arial"/>
              </a:rPr>
            </a:br>
            <a:r>
              <a:rPr lang="en-US" sz="2800" dirty="0">
                <a:cs typeface="Arial"/>
              </a:rPr>
              <a:t> b) Are tax-sheltered</a:t>
            </a:r>
            <a:br>
              <a:rPr lang="en-US" sz="2800" dirty="0">
                <a:cs typeface="Arial"/>
              </a:rPr>
            </a:br>
            <a:r>
              <a:rPr lang="en-US" sz="2800" b="1" dirty="0">
                <a:solidFill>
                  <a:srgbClr val="6ABD4A"/>
                </a:solidFill>
                <a:cs typeface="Arial"/>
              </a:rPr>
              <a:t> c) Can be withdrawn anytime but earnings are taxed</a:t>
            </a:r>
            <a:br>
              <a:rPr lang="en-US" sz="2800" dirty="0">
                <a:cs typeface="Arial"/>
              </a:rPr>
            </a:br>
            <a:r>
              <a:rPr lang="en-US" sz="2800" dirty="0">
                <a:cs typeface="Arial"/>
              </a:rPr>
              <a:t> d) Do not allow investments in stocks or bonds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C7F83D-6360-4204-215F-3A644366B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7841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6400B8-B886-FB35-E7FF-D1781AF980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787DB-6731-994E-5435-64C1A1ADBE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9849449" cy="668337"/>
          </a:xfrm>
        </p:spPr>
        <p:txBody>
          <a:bodyPr/>
          <a:lstStyle/>
          <a:p>
            <a:r>
              <a:rPr lang="en-US" dirty="0"/>
              <a:t>15. What is the main downside of non-registered investment accounts?</a:t>
            </a:r>
            <a:endParaRPr lang="en-US" b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428090-EB0C-6F96-FD29-1F15FEAB2D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0" y="2619632"/>
            <a:ext cx="11158193" cy="2920083"/>
          </a:xfrm>
        </p:spPr>
        <p:txBody>
          <a:bodyPr>
            <a:noAutofit/>
          </a:bodyPr>
          <a:lstStyle/>
          <a:p>
            <a:pPr marL="0" indent="11113">
              <a:spcBef>
                <a:spcPts val="0"/>
              </a:spcBef>
              <a:buNone/>
            </a:pPr>
            <a:r>
              <a:rPr lang="en-US" sz="2800" dirty="0">
                <a:cs typeface="Arial"/>
              </a:rPr>
              <a:t> a) No contribution limits</a:t>
            </a:r>
            <a:br>
              <a:rPr lang="en-US" sz="2800" dirty="0">
                <a:cs typeface="Arial"/>
              </a:rPr>
            </a:br>
            <a:r>
              <a:rPr lang="en-US" sz="2800" dirty="0">
                <a:cs typeface="Arial"/>
              </a:rPr>
              <a:t> b) No access to stocks or bonds</a:t>
            </a:r>
          </a:p>
          <a:p>
            <a:pPr marL="0" indent="11113">
              <a:spcBef>
                <a:spcPts val="0"/>
              </a:spcBef>
              <a:buNone/>
            </a:pPr>
            <a:r>
              <a:rPr lang="en-US" sz="2800" dirty="0">
                <a:cs typeface="Arial"/>
              </a:rPr>
              <a:t> c) Cannot withdraw money anytime</a:t>
            </a:r>
          </a:p>
          <a:p>
            <a:pPr marL="0" indent="11113">
              <a:spcBef>
                <a:spcPts val="0"/>
              </a:spcBef>
              <a:buNone/>
            </a:pPr>
            <a:r>
              <a:rPr lang="en-US" sz="2800" dirty="0">
                <a:cs typeface="Arial"/>
              </a:rPr>
              <a:t> d) Earnings are fully taxable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C920C5-C814-7DFF-674C-16FD77429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0501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0BE28-F8EE-134A-5569-317CD4905C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63D3B-3412-9F76-8DAD-A9C7D4FB5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9849449" cy="668337"/>
          </a:xfrm>
        </p:spPr>
        <p:txBody>
          <a:bodyPr/>
          <a:lstStyle/>
          <a:p>
            <a:r>
              <a:rPr lang="en-US" dirty="0"/>
              <a:t>15. What is the main downside of non-registered investment accounts?</a:t>
            </a:r>
            <a:endParaRPr lang="en-US" b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1340E6-DE45-09DD-D0C0-DB66A1C5B8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0" y="2619632"/>
            <a:ext cx="11158193" cy="2920083"/>
          </a:xfrm>
        </p:spPr>
        <p:txBody>
          <a:bodyPr>
            <a:noAutofit/>
          </a:bodyPr>
          <a:lstStyle/>
          <a:p>
            <a:pPr marL="0" indent="11113">
              <a:spcBef>
                <a:spcPts val="0"/>
              </a:spcBef>
              <a:buNone/>
            </a:pPr>
            <a:r>
              <a:rPr lang="en-US" sz="2800" dirty="0">
                <a:cs typeface="Arial"/>
              </a:rPr>
              <a:t> a) No contribution limits</a:t>
            </a:r>
            <a:br>
              <a:rPr lang="en-US" sz="2800" dirty="0">
                <a:cs typeface="Arial"/>
              </a:rPr>
            </a:br>
            <a:r>
              <a:rPr lang="en-US" sz="2800" dirty="0">
                <a:cs typeface="Arial"/>
              </a:rPr>
              <a:t> b) No access to stocks or bonds</a:t>
            </a:r>
          </a:p>
          <a:p>
            <a:pPr marL="0" indent="11113">
              <a:spcBef>
                <a:spcPts val="0"/>
              </a:spcBef>
              <a:buNone/>
            </a:pPr>
            <a:r>
              <a:rPr lang="en-US" sz="2800" dirty="0">
                <a:cs typeface="Arial"/>
              </a:rPr>
              <a:t> c) Cannot withdraw money anytime</a:t>
            </a:r>
          </a:p>
          <a:p>
            <a:pPr marL="0" indent="11113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6ABD4A"/>
                </a:solidFill>
                <a:cs typeface="Arial"/>
              </a:rPr>
              <a:t> d) Earnings are fully taxable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21ED53-9F63-BAB4-5F76-D3D094936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246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88BF9D-E15A-0075-047C-1DC1FA6D9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4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476BC85-98B9-A06E-244E-50E7FC9EEE73}"/>
              </a:ext>
            </a:extLst>
          </p:cNvPr>
          <p:cNvSpPr/>
          <p:nvPr/>
        </p:nvSpPr>
        <p:spPr>
          <a:xfrm>
            <a:off x="0" y="2057400"/>
            <a:ext cx="12192000" cy="3963988"/>
          </a:xfrm>
          <a:prstGeom prst="rect">
            <a:avLst/>
          </a:prstGeom>
          <a:solidFill>
            <a:srgbClr val="B9E5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0EFD8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909A398-83B7-A8D0-DC6C-669CB8D85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11158193" cy="668337"/>
          </a:xfrm>
        </p:spPr>
        <p:txBody>
          <a:bodyPr/>
          <a:lstStyle/>
          <a:p>
            <a:r>
              <a:rPr lang="en" dirty="0"/>
              <a:t>Types of accounts</a:t>
            </a:r>
            <a:endParaRPr lang="en-US" dirty="0"/>
          </a:p>
        </p:txBody>
      </p:sp>
      <p:pic>
        <p:nvPicPr>
          <p:cNvPr id="3" name="Online Media 4" descr="Types of investment accounts">
            <a:hlinkClick r:id="" action="ppaction://media"/>
            <a:extLst>
              <a:ext uri="{FF2B5EF4-FFF2-40B4-BE49-F238E27FC236}">
                <a16:creationId xmlns:a16="http://schemas.microsoft.com/office/drawing/2014/main" id="{13459342-E7E4-6A1C-F151-DB2565CC4B4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290483" y="2420027"/>
            <a:ext cx="5611034" cy="317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26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B6FC1F-06C4-9359-439B-2C373E5F43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F3542-119E-0F4F-F5A5-A5D0D259B6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NRIA: Non-registered investment account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A0DB2F-68AE-BB19-E18C-93907244C2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1" y="2038864"/>
            <a:ext cx="6488410" cy="3883909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374151"/>
                </a:solidFill>
                <a:ea typeface="+mn-lt"/>
                <a:cs typeface="+mn-lt"/>
              </a:rPr>
              <a:t>Also called </a:t>
            </a:r>
            <a:r>
              <a:rPr lang="en-US" b="1" dirty="0">
                <a:solidFill>
                  <a:srgbClr val="374151"/>
                </a:solidFill>
                <a:ea typeface="+mn-lt"/>
                <a:cs typeface="+mn-lt"/>
              </a:rPr>
              <a:t>open</a:t>
            </a:r>
            <a:r>
              <a:rPr lang="en-US" dirty="0">
                <a:solidFill>
                  <a:srgbClr val="374151"/>
                </a:solidFill>
                <a:ea typeface="+mn-lt"/>
                <a:cs typeface="+mn-lt"/>
              </a:rPr>
              <a:t> or </a:t>
            </a:r>
            <a:r>
              <a:rPr lang="en-US" b="1" dirty="0">
                <a:solidFill>
                  <a:srgbClr val="374151"/>
                </a:solidFill>
                <a:ea typeface="+mn-lt"/>
                <a:cs typeface="+mn-lt"/>
              </a:rPr>
              <a:t>taxable</a:t>
            </a:r>
            <a:r>
              <a:rPr lang="en-US" dirty="0">
                <a:solidFill>
                  <a:srgbClr val="374151"/>
                </a:solidFill>
                <a:ea typeface="+mn-lt"/>
                <a:cs typeface="+mn-lt"/>
              </a:rPr>
              <a:t> accounts.</a:t>
            </a:r>
          </a:p>
          <a:p>
            <a:r>
              <a:rPr lang="en-US" dirty="0">
                <a:solidFill>
                  <a:srgbClr val="374151"/>
                </a:solidFill>
                <a:ea typeface="+mn-lt"/>
                <a:cs typeface="+mn-lt"/>
              </a:rPr>
              <a:t>No contribution limits.</a:t>
            </a:r>
          </a:p>
          <a:p>
            <a:r>
              <a:rPr lang="en-US" dirty="0">
                <a:solidFill>
                  <a:srgbClr val="374151"/>
                </a:solidFill>
                <a:ea typeface="+mn-lt"/>
                <a:cs typeface="+mn-lt"/>
              </a:rPr>
              <a:t>Invest in anything (stocks, bonds, mutual funds).</a:t>
            </a:r>
          </a:p>
          <a:p>
            <a:r>
              <a:rPr lang="en-US" dirty="0">
                <a:solidFill>
                  <a:srgbClr val="374151"/>
                </a:solidFill>
                <a:ea typeface="+mn-lt"/>
                <a:cs typeface="+mn-lt"/>
              </a:rPr>
              <a:t>Income (interest, dividends, capital gains) </a:t>
            </a:r>
            <a:r>
              <a:rPr lang="en-US" b="1" dirty="0">
                <a:solidFill>
                  <a:srgbClr val="374151"/>
                </a:solidFill>
                <a:ea typeface="+mn-lt"/>
                <a:cs typeface="+mn-lt"/>
              </a:rPr>
              <a:t>is taxed</a:t>
            </a:r>
            <a:r>
              <a:rPr lang="en-US" dirty="0">
                <a:solidFill>
                  <a:srgbClr val="374151"/>
                </a:solidFill>
                <a:ea typeface="+mn-lt"/>
                <a:cs typeface="+mn-lt"/>
              </a:rPr>
              <a:t>.</a:t>
            </a:r>
          </a:p>
          <a:p>
            <a:r>
              <a:rPr lang="en-US" dirty="0">
                <a:solidFill>
                  <a:srgbClr val="374151"/>
                </a:solidFill>
                <a:ea typeface="+mn-lt"/>
                <a:cs typeface="+mn-lt"/>
              </a:rPr>
              <a:t>Great for extra investing beyond registered limits.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5F893F-C8D2-3039-8C18-52ED89453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40</a:t>
            </a:fld>
            <a:endParaRPr lang="en-US" dirty="0"/>
          </a:p>
        </p:txBody>
      </p:sp>
      <p:pic>
        <p:nvPicPr>
          <p:cNvPr id="7" name="Google Shape;266;p52">
            <a:extLst>
              <a:ext uri="{FF2B5EF4-FFF2-40B4-BE49-F238E27FC236}">
                <a16:creationId xmlns:a16="http://schemas.microsoft.com/office/drawing/2014/main" id="{BED9599B-9E34-3F5F-58F7-51560FA76581}"/>
              </a:ext>
            </a:extLst>
          </p:cNvPr>
          <p:cNvPicPr preferRelativeResize="0"/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04757" y="2038864"/>
            <a:ext cx="4885328" cy="31965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92271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B92A97-0F6E-8615-D0E1-34A36605A2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86E486-0A63-03A6-C206-E35354EFC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41</a:t>
            </a:fld>
            <a:endParaRPr lang="en-US" dirty="0"/>
          </a:p>
        </p:txBody>
      </p:sp>
      <p:graphicFrame>
        <p:nvGraphicFramePr>
          <p:cNvPr id="9" name="Google Shape;271;p53">
            <a:extLst>
              <a:ext uri="{FF2B5EF4-FFF2-40B4-BE49-F238E27FC236}">
                <a16:creationId xmlns:a16="http://schemas.microsoft.com/office/drawing/2014/main" id="{0BCF75F7-0723-E257-C4E4-74E6A29E60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9317619"/>
              </p:ext>
            </p:extLst>
          </p:nvPr>
        </p:nvGraphicFramePr>
        <p:xfrm>
          <a:off x="544189" y="1012392"/>
          <a:ext cx="11145303" cy="501568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760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25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7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99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19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784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834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77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TFSA</a:t>
                      </a:r>
                      <a:endParaRPr sz="12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0588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RRSP</a:t>
                      </a:r>
                      <a:endParaRPr sz="12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0588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RRIF</a:t>
                      </a:r>
                      <a:endParaRPr sz="12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0588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RESP</a:t>
                      </a:r>
                      <a:endParaRPr sz="12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0588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FHSA</a:t>
                      </a:r>
                      <a:endParaRPr sz="12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0588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NRIA</a:t>
                      </a:r>
                      <a:endParaRPr sz="12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058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STANDS FOR?</a:t>
                      </a:r>
                      <a:endParaRPr sz="12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20588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Century Gothic" panose="020B0502020202020204" pitchFamily="34" charset="0"/>
                        </a:rPr>
                        <a:t>Tax-Free Savings Account</a:t>
                      </a:r>
                      <a:endParaRPr sz="1200" dirty="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Century Gothic" panose="020B0502020202020204" pitchFamily="34" charset="0"/>
                        </a:rPr>
                        <a:t>Registered Retirement Savings Plan</a:t>
                      </a:r>
                      <a:endParaRPr sz="1200" dirty="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entury Gothic" panose="020B0502020202020204" pitchFamily="34" charset="0"/>
                        </a:rPr>
                        <a:t>Registered Retirement Income Fund</a:t>
                      </a:r>
                      <a:endParaRPr sz="120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entury Gothic" panose="020B0502020202020204" pitchFamily="34" charset="0"/>
                        </a:rPr>
                        <a:t>Registered Education Savings Plan</a:t>
                      </a:r>
                      <a:endParaRPr sz="120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entury Gothic" panose="020B0502020202020204" pitchFamily="34" charset="0"/>
                        </a:rPr>
                        <a:t>First Home Savings Account</a:t>
                      </a:r>
                      <a:endParaRPr sz="120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entury Gothic" panose="020B0502020202020204" pitchFamily="34" charset="0"/>
                        </a:rPr>
                        <a:t>N/A (Open or Taxable Account)</a:t>
                      </a:r>
                      <a:endParaRPr sz="120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PURPOSE</a:t>
                      </a:r>
                      <a:endParaRPr sz="12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20588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entury Gothic" panose="020B0502020202020204" pitchFamily="34" charset="0"/>
                        </a:rPr>
                        <a:t>General savings/investing</a:t>
                      </a:r>
                      <a:endParaRPr sz="120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Century Gothic" panose="020B0502020202020204" pitchFamily="34" charset="0"/>
                        </a:rPr>
                        <a:t>Retirement savings</a:t>
                      </a:r>
                      <a:endParaRPr sz="1200" dirty="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entury Gothic" panose="020B0502020202020204" pitchFamily="34" charset="0"/>
                        </a:rPr>
                        <a:t>Retirement income withdrawals</a:t>
                      </a:r>
                      <a:endParaRPr sz="120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entury Gothic" panose="020B0502020202020204" pitchFamily="34" charset="0"/>
                        </a:rPr>
                        <a:t>Saving for education</a:t>
                      </a:r>
                      <a:endParaRPr sz="120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entury Gothic" panose="020B0502020202020204" pitchFamily="34" charset="0"/>
                        </a:rPr>
                        <a:t>Saving for first home</a:t>
                      </a:r>
                      <a:endParaRPr sz="120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entury Gothic" panose="020B0502020202020204" pitchFamily="34" charset="0"/>
                        </a:rPr>
                        <a:t>Additional investing beyond limits</a:t>
                      </a:r>
                      <a:endParaRPr sz="120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REQUIREMENTS</a:t>
                      </a:r>
                      <a:endParaRPr sz="12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20588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entury Gothic" panose="020B0502020202020204" pitchFamily="34" charset="0"/>
                        </a:rPr>
                        <a:t>Canadian resident, age of majority, valid SIN</a:t>
                      </a:r>
                      <a:endParaRPr sz="120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Century Gothic" panose="020B0502020202020204" pitchFamily="34" charset="0"/>
                        </a:rPr>
                        <a:t>Must have earned income and be under 71</a:t>
                      </a:r>
                      <a:endParaRPr sz="1200" dirty="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Century Gothic" panose="020B0502020202020204" pitchFamily="34" charset="0"/>
                        </a:rPr>
                        <a:t>Must convert RRSP by age 71</a:t>
                      </a:r>
                      <a:endParaRPr sz="1200" dirty="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entury Gothic" panose="020B0502020202020204" pitchFamily="34" charset="0"/>
                        </a:rPr>
                        <a:t>Opened for a beneficiary (child or student)</a:t>
                      </a:r>
                      <a:endParaRPr sz="120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entury Gothic" panose="020B0502020202020204" pitchFamily="34" charset="0"/>
                        </a:rPr>
                        <a:t>Canadian resident, 18+, first-time homebuyer</a:t>
                      </a:r>
                      <a:endParaRPr sz="120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entury Gothic" panose="020B0502020202020204" pitchFamily="34" charset="0"/>
                        </a:rPr>
                        <a:t>No specific requirements</a:t>
                      </a:r>
                      <a:endParaRPr sz="120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TAX DEDUCTIBLE?</a:t>
                      </a:r>
                      <a:endParaRPr sz="12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20588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entury Gothic" panose="020B0502020202020204" pitchFamily="34" charset="0"/>
                        </a:rPr>
                        <a:t>No</a:t>
                      </a:r>
                      <a:endParaRPr sz="120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entury Gothic" panose="020B0502020202020204" pitchFamily="34" charset="0"/>
                        </a:rPr>
                        <a:t>Yes</a:t>
                      </a:r>
                      <a:endParaRPr sz="120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Century Gothic" panose="020B0502020202020204" pitchFamily="34" charset="0"/>
                        </a:rPr>
                        <a:t>No</a:t>
                      </a:r>
                      <a:endParaRPr sz="1200" dirty="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Century Gothic" panose="020B0502020202020204" pitchFamily="34" charset="0"/>
                        </a:rPr>
                        <a:t>No</a:t>
                      </a:r>
                      <a:endParaRPr sz="1200" dirty="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entury Gothic" panose="020B0502020202020204" pitchFamily="34" charset="0"/>
                        </a:rPr>
                        <a:t>Yes</a:t>
                      </a:r>
                      <a:endParaRPr sz="120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entury Gothic" panose="020B0502020202020204" pitchFamily="34" charset="0"/>
                        </a:rPr>
                        <a:t>No</a:t>
                      </a:r>
                      <a:endParaRPr sz="120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6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TAX FREE INVESTMENT GROWTH?</a:t>
                      </a:r>
                      <a:endParaRPr sz="12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20588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entury Gothic" panose="020B0502020202020204" pitchFamily="34" charset="0"/>
                        </a:rPr>
                        <a:t>Yes</a:t>
                      </a:r>
                      <a:endParaRPr sz="120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entury Gothic" panose="020B0502020202020204" pitchFamily="34" charset="0"/>
                        </a:rPr>
                        <a:t>Yes</a:t>
                      </a:r>
                      <a:endParaRPr sz="120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entury Gothic" panose="020B0502020202020204" pitchFamily="34" charset="0"/>
                        </a:rPr>
                        <a:t>Yes (until withdrawal)</a:t>
                      </a:r>
                      <a:endParaRPr sz="120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Century Gothic" panose="020B0502020202020204" pitchFamily="34" charset="0"/>
                        </a:rPr>
                        <a:t>Yes</a:t>
                      </a:r>
                      <a:endParaRPr sz="1200" dirty="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Century Gothic" panose="020B0502020202020204" pitchFamily="34" charset="0"/>
                        </a:rPr>
                        <a:t>Yes</a:t>
                      </a:r>
                      <a:endParaRPr sz="1200" dirty="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entury Gothic" panose="020B0502020202020204" pitchFamily="34" charset="0"/>
                        </a:rPr>
                        <a:t>No</a:t>
                      </a:r>
                      <a:endParaRPr sz="120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583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TAX-FREE WITHDRAWALS?</a:t>
                      </a:r>
                      <a:endParaRPr sz="12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20588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Century Gothic" panose="020B0502020202020204" pitchFamily="34" charset="0"/>
                        </a:rPr>
                        <a:t>Yes</a:t>
                      </a:r>
                      <a:endParaRPr sz="1200" dirty="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Century Gothic" panose="020B0502020202020204" pitchFamily="34" charset="0"/>
                        </a:rPr>
                        <a:t>No (taxed as income)</a:t>
                      </a:r>
                      <a:endParaRPr sz="1200" dirty="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Century Gothic" panose="020B0502020202020204" pitchFamily="34" charset="0"/>
                        </a:rPr>
                        <a:t>No (taxed as income)</a:t>
                      </a:r>
                      <a:endParaRPr sz="1200" dirty="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Century Gothic" panose="020B0502020202020204" pitchFamily="34" charset="0"/>
                        </a:rPr>
                        <a:t>Yes (if for education)</a:t>
                      </a:r>
                      <a:endParaRPr sz="1200" dirty="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Century Gothic" panose="020B0502020202020204" pitchFamily="34" charset="0"/>
                        </a:rPr>
                        <a:t>Yes (if for home)</a:t>
                      </a:r>
                      <a:endParaRPr sz="1200" dirty="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Century Gothic" panose="020B0502020202020204" pitchFamily="34" charset="0"/>
                        </a:rPr>
                        <a:t>No</a:t>
                      </a:r>
                      <a:endParaRPr sz="1200" dirty="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5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CONTRIBUTION LIMIT?</a:t>
                      </a:r>
                      <a:endParaRPr sz="12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20588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entury Gothic" panose="020B0502020202020204" pitchFamily="34" charset="0"/>
                        </a:rPr>
                        <a:t>$7,000/year (2024); unused room carries forward</a:t>
                      </a:r>
                      <a:endParaRPr sz="120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entury Gothic" panose="020B0502020202020204" pitchFamily="34" charset="0"/>
                        </a:rPr>
                        <a:t>18% of prior year income (max ~$31,560 in 2024)</a:t>
                      </a:r>
                      <a:endParaRPr sz="120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entury Gothic" panose="020B0502020202020204" pitchFamily="34" charset="0"/>
                        </a:rPr>
                        <a:t>No contributions; withdrawals required</a:t>
                      </a:r>
                      <a:endParaRPr sz="120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entury Gothic" panose="020B0502020202020204" pitchFamily="34" charset="0"/>
                        </a:rPr>
                        <a:t>$50,000 lifetime/child; $7,200 in grants available</a:t>
                      </a:r>
                      <a:endParaRPr sz="120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entury Gothic" panose="020B0502020202020204" pitchFamily="34" charset="0"/>
                        </a:rPr>
                        <a:t>$8,000/year; $40,000 lifetime</a:t>
                      </a:r>
                      <a:endParaRPr sz="120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Century Gothic" panose="020B0502020202020204" pitchFamily="34" charset="0"/>
                        </a:rPr>
                        <a:t>No limit</a:t>
                      </a:r>
                      <a:endParaRPr sz="1200" dirty="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0928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8FC9F7-099C-6E69-D013-12644C473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1D804-4B61-311C-9368-8F8AEDA1B3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Choosing the right account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18D72C-0892-AAE8-BB01-679BF7ED07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1" y="2038864"/>
            <a:ext cx="6488410" cy="3883909"/>
          </a:xfrm>
        </p:spPr>
        <p:txBody>
          <a:bodyPr>
            <a:noAutofit/>
          </a:bodyPr>
          <a:lstStyle/>
          <a:p>
            <a:r>
              <a:rPr lang="en-US" sz="2600" b="1" dirty="0">
                <a:solidFill>
                  <a:srgbClr val="374151"/>
                </a:solidFill>
                <a:ea typeface="+mn-lt"/>
                <a:cs typeface="+mn-lt"/>
              </a:rPr>
              <a:t>TFSA: </a:t>
            </a:r>
            <a:r>
              <a:rPr lang="en-US" sz="2600" dirty="0">
                <a:solidFill>
                  <a:srgbClr val="374151"/>
                </a:solidFill>
                <a:ea typeface="+mn-lt"/>
                <a:cs typeface="+mn-lt"/>
              </a:rPr>
              <a:t>First account to open, very flexible.</a:t>
            </a:r>
          </a:p>
          <a:p>
            <a:r>
              <a:rPr lang="en-US" sz="2600" b="1" dirty="0">
                <a:solidFill>
                  <a:srgbClr val="374151"/>
                </a:solidFill>
                <a:ea typeface="+mn-lt"/>
                <a:cs typeface="+mn-lt"/>
              </a:rPr>
              <a:t>RRSP: </a:t>
            </a:r>
            <a:r>
              <a:rPr lang="en-US" sz="2600" dirty="0">
                <a:solidFill>
                  <a:srgbClr val="374151"/>
                </a:solidFill>
                <a:ea typeface="+mn-lt"/>
                <a:cs typeface="+mn-lt"/>
              </a:rPr>
              <a:t>Best for retirement planning.</a:t>
            </a:r>
          </a:p>
          <a:p>
            <a:r>
              <a:rPr lang="en-US" sz="2600" b="1" dirty="0">
                <a:solidFill>
                  <a:srgbClr val="374151"/>
                </a:solidFill>
                <a:ea typeface="+mn-lt"/>
                <a:cs typeface="+mn-lt"/>
              </a:rPr>
              <a:t>RESP: </a:t>
            </a:r>
            <a:r>
              <a:rPr lang="en-US" sz="2600" dirty="0">
                <a:solidFill>
                  <a:srgbClr val="374151"/>
                </a:solidFill>
                <a:ea typeface="+mn-lt"/>
                <a:cs typeface="+mn-lt"/>
              </a:rPr>
              <a:t>For children’s education.</a:t>
            </a:r>
          </a:p>
          <a:p>
            <a:r>
              <a:rPr lang="en-US" sz="2600" b="1" dirty="0">
                <a:solidFill>
                  <a:srgbClr val="374151"/>
                </a:solidFill>
                <a:ea typeface="+mn-lt"/>
                <a:cs typeface="+mn-lt"/>
              </a:rPr>
              <a:t>FHSA: </a:t>
            </a:r>
            <a:r>
              <a:rPr lang="en-US" sz="2600" dirty="0">
                <a:solidFill>
                  <a:srgbClr val="374151"/>
                </a:solidFill>
                <a:ea typeface="+mn-lt"/>
                <a:cs typeface="+mn-lt"/>
              </a:rPr>
              <a:t>For first-time homebuyers.</a:t>
            </a:r>
          </a:p>
          <a:p>
            <a:r>
              <a:rPr lang="en-US" sz="2600" b="1" dirty="0">
                <a:solidFill>
                  <a:srgbClr val="374151"/>
                </a:solidFill>
                <a:ea typeface="+mn-lt"/>
                <a:cs typeface="+mn-lt"/>
              </a:rPr>
              <a:t>Non-registered: </a:t>
            </a:r>
            <a:r>
              <a:rPr lang="en-US" sz="2600" dirty="0">
                <a:solidFill>
                  <a:srgbClr val="374151"/>
                </a:solidFill>
                <a:ea typeface="+mn-lt"/>
                <a:cs typeface="+mn-lt"/>
              </a:rPr>
              <a:t>For overflow investing beyond limits.</a:t>
            </a:r>
          </a:p>
          <a:p>
            <a:endParaRPr lang="en-US" sz="2600" dirty="0">
              <a:solidFill>
                <a:srgbClr val="374151"/>
              </a:solidFill>
              <a:ea typeface="+mn-lt"/>
              <a:cs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E8A6CE-F594-F594-DDDA-74E73C574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42</a:t>
            </a:fld>
            <a:endParaRPr lang="en-US" dirty="0"/>
          </a:p>
        </p:txBody>
      </p:sp>
      <p:pic>
        <p:nvPicPr>
          <p:cNvPr id="5" name="Google Shape;278;p54" title="pexels-mikhail-nilov-6893950.jpg">
            <a:extLst>
              <a:ext uri="{FF2B5EF4-FFF2-40B4-BE49-F238E27FC236}">
                <a16:creationId xmlns:a16="http://schemas.microsoft.com/office/drawing/2014/main" id="{F86750A2-7FCC-DBFF-F080-09CDEF00625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92119" y="2038863"/>
            <a:ext cx="5299881" cy="35323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42601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FEF101-DCFA-6CA3-CE5D-DD5B44CFE2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12F02-8C02-AF2A-2395-9E32BAF789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Remember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1CBF11-C218-B15A-1C6F-3DAA214B79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1" y="2038864"/>
            <a:ext cx="10467286" cy="3883909"/>
          </a:xfrm>
        </p:spPr>
        <p:txBody>
          <a:bodyPr>
            <a:noAutofit/>
          </a:bodyPr>
          <a:lstStyle/>
          <a:p>
            <a:r>
              <a:rPr lang="en-US" sz="2600" dirty="0">
                <a:solidFill>
                  <a:srgbClr val="374151"/>
                </a:solidFill>
                <a:ea typeface="+mn-lt"/>
                <a:cs typeface="+mn-lt"/>
              </a:rPr>
              <a:t>Each account has unique tax advantages.</a:t>
            </a:r>
          </a:p>
          <a:p>
            <a:r>
              <a:rPr lang="en-US" sz="2600" dirty="0">
                <a:solidFill>
                  <a:srgbClr val="374151"/>
                </a:solidFill>
                <a:ea typeface="+mn-lt"/>
                <a:cs typeface="+mn-lt"/>
              </a:rPr>
              <a:t>Choose based on </a:t>
            </a:r>
            <a:r>
              <a:rPr lang="en-US" sz="2600" b="1" dirty="0">
                <a:solidFill>
                  <a:srgbClr val="374151"/>
                </a:solidFill>
                <a:ea typeface="+mn-lt"/>
                <a:cs typeface="+mn-lt"/>
              </a:rPr>
              <a:t>your financial goals</a:t>
            </a:r>
            <a:r>
              <a:rPr lang="en-US" sz="2600" dirty="0">
                <a:solidFill>
                  <a:srgbClr val="374151"/>
                </a:solidFill>
                <a:ea typeface="+mn-lt"/>
                <a:cs typeface="+mn-lt"/>
              </a:rPr>
              <a:t>: home, education, retirement or general investing.</a:t>
            </a:r>
          </a:p>
          <a:p>
            <a:r>
              <a:rPr lang="en-US" sz="2600" dirty="0">
                <a:solidFill>
                  <a:srgbClr val="374151"/>
                </a:solidFill>
                <a:ea typeface="+mn-lt"/>
                <a:cs typeface="+mn-lt"/>
              </a:rPr>
              <a:t>Know your limits and maximize tax-free growth!</a:t>
            </a:r>
          </a:p>
          <a:p>
            <a:endParaRPr lang="en-US" sz="2600" dirty="0">
              <a:solidFill>
                <a:srgbClr val="374151"/>
              </a:solidFill>
              <a:ea typeface="+mn-lt"/>
              <a:cs typeface="+mn-lt"/>
            </a:endParaRPr>
          </a:p>
          <a:p>
            <a:endParaRPr lang="en-US" sz="2600" dirty="0">
              <a:solidFill>
                <a:srgbClr val="374151"/>
              </a:solidFill>
              <a:ea typeface="+mn-lt"/>
              <a:cs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0887A1-56F0-A58C-5DEC-AB0AD6D0E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4877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105BFE-7968-1B67-EB67-88D2CF194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25D73A2-1714-2EAC-0163-83E02D3B2ADE}"/>
              </a:ext>
            </a:extLst>
          </p:cNvPr>
          <p:cNvSpPr/>
          <p:nvPr/>
        </p:nvSpPr>
        <p:spPr>
          <a:xfrm>
            <a:off x="0" y="1447006"/>
            <a:ext cx="12192000" cy="3963988"/>
          </a:xfrm>
          <a:prstGeom prst="rect">
            <a:avLst/>
          </a:prstGeom>
          <a:solidFill>
            <a:srgbClr val="B9E5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0EFD8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5B5867-01E0-8896-2FE1-E3C2F46CC6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6904" y="2359602"/>
            <a:ext cx="9467356" cy="1298532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CA" sz="4500" dirty="0"/>
              <a:t>Match-up challenge!</a:t>
            </a:r>
            <a:br>
              <a:rPr lang="en-CA" sz="4500" dirty="0"/>
            </a:br>
            <a:r>
              <a:rPr lang="en-CA" sz="4500" b="0" dirty="0"/>
              <a:t>Follow the instructions and see who can match up the fastest!</a:t>
            </a:r>
            <a:endParaRPr lang="en-US" sz="30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1C522D-0C2A-F7C1-00D2-0186E2724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2492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58468A-DFAF-4FD5-58BA-58F0D6FDA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B0D23-2200-A879-7364-3EFE2D1C97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Think, pair, share!</a:t>
            </a:r>
            <a:endParaRPr lang="en-US" b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F93B31-D0C8-B50D-205E-CF704E70FD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1" y="1991844"/>
            <a:ext cx="10850345" cy="4029786"/>
          </a:xfrm>
        </p:spPr>
        <p:txBody>
          <a:bodyPr>
            <a:noAutofit/>
          </a:bodyPr>
          <a:lstStyle/>
          <a:p>
            <a:pPr marL="457200" lvl="0" indent="-368300">
              <a:spcBef>
                <a:spcPts val="0"/>
              </a:spcBef>
              <a:spcAft>
                <a:spcPts val="500"/>
              </a:spcAft>
              <a:buClr>
                <a:schemeClr val="tx1"/>
              </a:buClr>
              <a:buSzPts val="2200"/>
              <a:buAutoNum type="arabicPeriod"/>
            </a:pPr>
            <a:r>
              <a:rPr lang="en-CA" sz="2200" dirty="0"/>
              <a:t>Why is it important to consider your future goals (like education, retirement or buying a home) when choosing an investment account?</a:t>
            </a:r>
          </a:p>
          <a:p>
            <a:pPr marL="457200" lvl="0" indent="-368300">
              <a:spcBef>
                <a:spcPts val="0"/>
              </a:spcBef>
              <a:spcAft>
                <a:spcPts val="500"/>
              </a:spcAft>
              <a:buClr>
                <a:schemeClr val="tx1"/>
              </a:buClr>
              <a:buSzPts val="2200"/>
              <a:buAutoNum type="arabicPeriod"/>
            </a:pPr>
            <a:r>
              <a:rPr lang="en-CA" sz="2200" dirty="0"/>
              <a:t>Why do you think the government offers incentives like tax deductions or grants for some accounts?</a:t>
            </a:r>
          </a:p>
          <a:p>
            <a:pPr marL="457200" lvl="0" indent="-368300">
              <a:spcBef>
                <a:spcPts val="0"/>
              </a:spcBef>
              <a:spcAft>
                <a:spcPts val="500"/>
              </a:spcAft>
              <a:buClr>
                <a:schemeClr val="tx1"/>
              </a:buClr>
              <a:buSzPts val="2200"/>
              <a:buAutoNum type="arabicPeriod"/>
            </a:pPr>
            <a:r>
              <a:rPr lang="en-CA" sz="2200" dirty="0"/>
              <a:t>How does your income level affect your ability to contribute to or benefit from each type of account?</a:t>
            </a:r>
          </a:p>
          <a:p>
            <a:pPr marL="457200" lvl="0" indent="-368300">
              <a:spcBef>
                <a:spcPts val="0"/>
              </a:spcBef>
              <a:spcAft>
                <a:spcPts val="500"/>
              </a:spcAft>
              <a:buClr>
                <a:schemeClr val="tx1"/>
              </a:buClr>
              <a:buSzPts val="2200"/>
              <a:buAutoNum type="arabicPeriod"/>
            </a:pPr>
            <a:r>
              <a:rPr lang="en-CA" sz="2200" dirty="0"/>
              <a:t>What is the risk of not understanding the rules or contribution limits for these accounts?</a:t>
            </a:r>
          </a:p>
          <a:p>
            <a:pPr marL="457200" lvl="0" indent="-368300">
              <a:spcBef>
                <a:spcPts val="0"/>
              </a:spcBef>
              <a:spcAft>
                <a:spcPts val="500"/>
              </a:spcAft>
              <a:buClr>
                <a:schemeClr val="tx1"/>
              </a:buClr>
              <a:buSzPts val="2200"/>
              <a:buAutoNum type="arabicPeriod"/>
            </a:pPr>
            <a:r>
              <a:rPr lang="en-CA" sz="2200" dirty="0"/>
              <a:t>How can these investment accounts help someone build long-term financial security?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D7F987-2E1D-C673-C099-C41621DB5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918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BCAE2-AC2B-CD53-F0A1-751C64351A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1. What does TFSA stand for?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D405CF-DF8B-B77E-A267-7195AD1FB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7F7F2D3-300E-F7BB-93C2-CEB4FB92F1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0" y="2174789"/>
            <a:ext cx="11158193" cy="3290784"/>
          </a:xfrm>
        </p:spPr>
        <p:txBody>
          <a:bodyPr>
            <a:noAutofit/>
          </a:bodyPr>
          <a:lstStyle/>
          <a:p>
            <a:pPr marL="0" lvl="0" indent="0">
              <a:spcBef>
                <a:spcPts val="1200"/>
              </a:spcBef>
              <a:buNone/>
            </a:pPr>
            <a:r>
              <a:rPr lang="en-CA" sz="2800" dirty="0">
                <a:solidFill>
                  <a:schemeClr val="dk1"/>
                </a:solidFill>
              </a:rPr>
              <a:t> a) Tax-Free Savings Account</a:t>
            </a:r>
            <a:br>
              <a:rPr lang="en-CA" sz="2800" dirty="0">
                <a:solidFill>
                  <a:schemeClr val="dk1"/>
                </a:solidFill>
              </a:rPr>
            </a:br>
            <a:r>
              <a:rPr lang="en-CA" sz="2800" dirty="0">
                <a:solidFill>
                  <a:schemeClr val="dk1"/>
                </a:solidFill>
              </a:rPr>
              <a:t> b) Tax-Flexible Savings Agreement</a:t>
            </a:r>
            <a:br>
              <a:rPr lang="en-CA" sz="2800" dirty="0">
                <a:solidFill>
                  <a:schemeClr val="dk1"/>
                </a:solidFill>
              </a:rPr>
            </a:br>
            <a:r>
              <a:rPr lang="en-CA" sz="2800" dirty="0">
                <a:solidFill>
                  <a:schemeClr val="dk1"/>
                </a:solidFill>
              </a:rPr>
              <a:t> c) Tax-Free Savings Asset</a:t>
            </a:r>
            <a:br>
              <a:rPr lang="en-CA" sz="2800" dirty="0">
                <a:solidFill>
                  <a:schemeClr val="dk1"/>
                </a:solidFill>
              </a:rPr>
            </a:br>
            <a:r>
              <a:rPr lang="en-CA" sz="2800" dirty="0">
                <a:solidFill>
                  <a:schemeClr val="dk1"/>
                </a:solidFill>
              </a:rPr>
              <a:t> d) Tax-Flexible Savings Account</a:t>
            </a:r>
          </a:p>
        </p:txBody>
      </p:sp>
    </p:spTree>
    <p:extLst>
      <p:ext uri="{BB962C8B-B14F-4D97-AF65-F5344CB8AC3E}">
        <p14:creationId xmlns:p14="http://schemas.microsoft.com/office/powerpoint/2010/main" val="4212657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BEE83B-7B8F-11B6-6025-3A8A85198D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C28EA-994E-009C-0C16-68C6D94F85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1. What does TFSA stand for?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80F0BA-35C5-C586-CF8F-5CF4E861B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68A919D-39BB-3C8F-83B6-F1015206A2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0" y="2174789"/>
            <a:ext cx="11158193" cy="3290784"/>
          </a:xfrm>
        </p:spPr>
        <p:txBody>
          <a:bodyPr>
            <a:noAutofit/>
          </a:bodyPr>
          <a:lstStyle/>
          <a:p>
            <a:pPr marL="0" lvl="0" indent="0">
              <a:spcBef>
                <a:spcPts val="1200"/>
              </a:spcBef>
              <a:buNone/>
            </a:pPr>
            <a:r>
              <a:rPr lang="en-CA" sz="2800" b="1" dirty="0">
                <a:solidFill>
                  <a:srgbClr val="6ABD4A"/>
                </a:solidFill>
              </a:rPr>
              <a:t> a) Tax-Free Savings Account</a:t>
            </a:r>
            <a:br>
              <a:rPr lang="en-CA" sz="2800" dirty="0">
                <a:solidFill>
                  <a:schemeClr val="dk1"/>
                </a:solidFill>
              </a:rPr>
            </a:br>
            <a:r>
              <a:rPr lang="en-CA" sz="2800" dirty="0">
                <a:solidFill>
                  <a:schemeClr val="dk1"/>
                </a:solidFill>
              </a:rPr>
              <a:t> b) Tax-Flexible Savings Agreement</a:t>
            </a:r>
            <a:br>
              <a:rPr lang="en-CA" sz="2800" dirty="0">
                <a:solidFill>
                  <a:schemeClr val="dk1"/>
                </a:solidFill>
              </a:rPr>
            </a:br>
            <a:r>
              <a:rPr lang="en-CA" sz="2800" dirty="0">
                <a:solidFill>
                  <a:schemeClr val="dk1"/>
                </a:solidFill>
              </a:rPr>
              <a:t> c) Tax-Free Savings Asset</a:t>
            </a:r>
            <a:br>
              <a:rPr lang="en-CA" sz="2800" dirty="0">
                <a:solidFill>
                  <a:schemeClr val="dk1"/>
                </a:solidFill>
              </a:rPr>
            </a:br>
            <a:r>
              <a:rPr lang="en-CA" sz="2800" dirty="0">
                <a:solidFill>
                  <a:schemeClr val="dk1"/>
                </a:solidFill>
              </a:rPr>
              <a:t> d) Tax-Flexible Savings Account</a:t>
            </a:r>
          </a:p>
        </p:txBody>
      </p:sp>
    </p:spTree>
    <p:extLst>
      <p:ext uri="{BB962C8B-B14F-4D97-AF65-F5344CB8AC3E}">
        <p14:creationId xmlns:p14="http://schemas.microsoft.com/office/powerpoint/2010/main" val="2264161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B4C8B1-B607-A839-F2B3-13FA2E2E44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9FDCF-BABC-8CD9-DC35-2567330865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11158193" cy="1001969"/>
          </a:xfrm>
        </p:spPr>
        <p:txBody>
          <a:bodyPr/>
          <a:lstStyle/>
          <a:p>
            <a:r>
              <a:rPr lang="en-US" dirty="0"/>
              <a:t>2. Which of the following is true about </a:t>
            </a:r>
            <a:br>
              <a:rPr lang="en-US" dirty="0"/>
            </a:br>
            <a:r>
              <a:rPr lang="en-US" dirty="0"/>
              <a:t>TFSA contributions?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5A069E-D38C-DBE1-0533-41EBE83E5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868A210-1891-D23D-823D-52204F8F0B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0" y="2730843"/>
            <a:ext cx="11158193" cy="3290784"/>
          </a:xfrm>
        </p:spPr>
        <p:txBody>
          <a:bodyPr>
            <a:noAutofit/>
          </a:bodyPr>
          <a:lstStyle/>
          <a:p>
            <a:pPr marL="0" lvl="0" indent="96838">
              <a:spcBef>
                <a:spcPts val="1200"/>
              </a:spcBef>
              <a:buNone/>
            </a:pPr>
            <a:r>
              <a:rPr lang="en-CA" sz="2800" dirty="0">
                <a:solidFill>
                  <a:schemeClr val="dk1"/>
                </a:solidFill>
              </a:rPr>
              <a:t>a) They are tax-deductible.</a:t>
            </a:r>
            <a:br>
              <a:rPr lang="en-CA" sz="2800" dirty="0">
                <a:solidFill>
                  <a:schemeClr val="dk1"/>
                </a:solidFill>
              </a:rPr>
            </a:br>
            <a:r>
              <a:rPr lang="en-CA" sz="2800" dirty="0">
                <a:solidFill>
                  <a:schemeClr val="dk1"/>
                </a:solidFill>
              </a:rPr>
              <a:t> b) You are not taxed on the money you withdraw.</a:t>
            </a:r>
            <a:br>
              <a:rPr lang="en-CA" sz="2800" dirty="0">
                <a:solidFill>
                  <a:schemeClr val="dk1"/>
                </a:solidFill>
              </a:rPr>
            </a:br>
            <a:r>
              <a:rPr lang="en-CA" sz="2800" dirty="0">
                <a:solidFill>
                  <a:schemeClr val="dk1"/>
                </a:solidFill>
              </a:rPr>
              <a:t> c) You must pay taxes when you withdraw.</a:t>
            </a:r>
            <a:br>
              <a:rPr lang="en-CA" sz="2800" dirty="0">
                <a:solidFill>
                  <a:schemeClr val="dk1"/>
                </a:solidFill>
              </a:rPr>
            </a:br>
            <a:r>
              <a:rPr lang="en-CA" sz="2800" dirty="0">
                <a:solidFill>
                  <a:schemeClr val="dk1"/>
                </a:solidFill>
              </a:rPr>
              <a:t> d) You cannot withdraw money anytime.</a:t>
            </a:r>
          </a:p>
        </p:txBody>
      </p:sp>
    </p:spTree>
    <p:extLst>
      <p:ext uri="{BB962C8B-B14F-4D97-AF65-F5344CB8AC3E}">
        <p14:creationId xmlns:p14="http://schemas.microsoft.com/office/powerpoint/2010/main" val="89854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FA6653-2A81-FE6A-551E-F6077C9663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C15FD-DC47-F931-F48D-34A9CFF0F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11158193" cy="1001969"/>
          </a:xfrm>
        </p:spPr>
        <p:txBody>
          <a:bodyPr/>
          <a:lstStyle/>
          <a:p>
            <a:r>
              <a:rPr lang="en-US" dirty="0"/>
              <a:t>2. Which of the following is true about </a:t>
            </a:r>
            <a:br>
              <a:rPr lang="en-US" dirty="0"/>
            </a:br>
            <a:r>
              <a:rPr lang="en-US" dirty="0"/>
              <a:t>TFSA contributions?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B4D324-5706-A2DB-3C10-169849EEC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D9CEAEC-EA8A-AA5E-B75E-3440367351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0" y="2730843"/>
            <a:ext cx="11158193" cy="3290784"/>
          </a:xfrm>
        </p:spPr>
        <p:txBody>
          <a:bodyPr>
            <a:noAutofit/>
          </a:bodyPr>
          <a:lstStyle/>
          <a:p>
            <a:pPr marL="0" lvl="0" indent="96838">
              <a:spcBef>
                <a:spcPts val="1200"/>
              </a:spcBef>
              <a:buNone/>
            </a:pPr>
            <a:r>
              <a:rPr lang="en-CA" sz="2800" dirty="0">
                <a:solidFill>
                  <a:schemeClr val="dk1"/>
                </a:solidFill>
              </a:rPr>
              <a:t>a) They are tax-deductible.</a:t>
            </a:r>
            <a:br>
              <a:rPr lang="en-CA" sz="2800" dirty="0">
                <a:solidFill>
                  <a:schemeClr val="dk1"/>
                </a:solidFill>
              </a:rPr>
            </a:br>
            <a:r>
              <a:rPr lang="en-CA" sz="2800" dirty="0">
                <a:solidFill>
                  <a:schemeClr val="dk1"/>
                </a:solidFill>
              </a:rPr>
              <a:t> </a:t>
            </a:r>
            <a:r>
              <a:rPr lang="en-CA" sz="2800" b="1" dirty="0">
                <a:solidFill>
                  <a:srgbClr val="6ABD4A"/>
                </a:solidFill>
              </a:rPr>
              <a:t>b) You are not taxed on the money you withdraw.</a:t>
            </a:r>
            <a:br>
              <a:rPr lang="en-CA" sz="2800" dirty="0">
                <a:solidFill>
                  <a:schemeClr val="dk1"/>
                </a:solidFill>
              </a:rPr>
            </a:br>
            <a:r>
              <a:rPr lang="en-CA" sz="2800" dirty="0">
                <a:solidFill>
                  <a:schemeClr val="dk1"/>
                </a:solidFill>
              </a:rPr>
              <a:t> c) You must pay taxes when you withdraw.</a:t>
            </a:r>
            <a:br>
              <a:rPr lang="en-CA" sz="2800" dirty="0">
                <a:solidFill>
                  <a:schemeClr val="dk1"/>
                </a:solidFill>
              </a:rPr>
            </a:br>
            <a:r>
              <a:rPr lang="en-CA" sz="2800" dirty="0">
                <a:solidFill>
                  <a:schemeClr val="dk1"/>
                </a:solidFill>
              </a:rPr>
              <a:t> d) You cannot withdraw money anytime.</a:t>
            </a:r>
          </a:p>
        </p:txBody>
      </p:sp>
    </p:spTree>
    <p:extLst>
      <p:ext uri="{BB962C8B-B14F-4D97-AF65-F5344CB8AC3E}">
        <p14:creationId xmlns:p14="http://schemas.microsoft.com/office/powerpoint/2010/main" val="1489790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3B54E4-364C-51DC-7E60-961E393690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AB22C-C058-9CC5-26FD-82A0203D6F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3. Who can open a TFSA?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48B10B-8D96-210E-A30B-22BBB0FD1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F47A6C4-DB59-5496-84FE-F38E47F15A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0" y="2174789"/>
            <a:ext cx="11158193" cy="3290784"/>
          </a:xfrm>
        </p:spPr>
        <p:txBody>
          <a:bodyPr>
            <a:noAutofit/>
          </a:bodyPr>
          <a:lstStyle/>
          <a:p>
            <a:pPr marL="0" lvl="0" indent="96838">
              <a:spcBef>
                <a:spcPts val="1200"/>
              </a:spcBef>
              <a:buNone/>
            </a:pPr>
            <a:r>
              <a:rPr lang="en-CA" sz="2800" dirty="0">
                <a:solidFill>
                  <a:schemeClr val="dk1"/>
                </a:solidFill>
              </a:rPr>
              <a:t>a) Any Canadian student older than 18</a:t>
            </a:r>
            <a:br>
              <a:rPr lang="en-CA" sz="2800" dirty="0">
                <a:solidFill>
                  <a:schemeClr val="dk1"/>
                </a:solidFill>
              </a:rPr>
            </a:br>
            <a:r>
              <a:rPr lang="en-CA" sz="2800" dirty="0">
                <a:solidFill>
                  <a:schemeClr val="dk1"/>
                </a:solidFill>
              </a:rPr>
              <a:t> b) Any Canadian adult over 50 years old</a:t>
            </a:r>
            <a:br>
              <a:rPr lang="en-CA" sz="2800" dirty="0">
                <a:solidFill>
                  <a:schemeClr val="dk1"/>
                </a:solidFill>
              </a:rPr>
            </a:br>
            <a:r>
              <a:rPr lang="en-CA" sz="2800" dirty="0">
                <a:solidFill>
                  <a:schemeClr val="dk1"/>
                </a:solidFill>
              </a:rPr>
              <a:t> c) Any Canadian person who has a job</a:t>
            </a:r>
            <a:br>
              <a:rPr lang="en-CA" sz="2800" dirty="0">
                <a:solidFill>
                  <a:schemeClr val="dk1"/>
                </a:solidFill>
              </a:rPr>
            </a:br>
            <a:r>
              <a:rPr lang="en-CA" sz="2800" dirty="0">
                <a:solidFill>
                  <a:schemeClr val="dk1"/>
                </a:solidFill>
              </a:rPr>
              <a:t> d) Any Canadian adult with a Social Insurance Number</a:t>
            </a:r>
          </a:p>
        </p:txBody>
      </p:sp>
    </p:spTree>
    <p:extLst>
      <p:ext uri="{BB962C8B-B14F-4D97-AF65-F5344CB8AC3E}">
        <p14:creationId xmlns:p14="http://schemas.microsoft.com/office/powerpoint/2010/main" val="2017466378"/>
      </p:ext>
    </p:extLst>
  </p:cSld>
  <p:clrMapOvr>
    <a:masterClrMapping/>
  </p:clrMapOvr>
</p:sld>
</file>

<file path=ppt/theme/theme1.xml><?xml version="1.0" encoding="utf-8"?>
<a:theme xmlns:a="http://schemas.openxmlformats.org/drawingml/2006/main" name="GestaltVTI">
  <a:themeElements>
    <a:clrScheme name="AnalogousFromDarkSeedLeftStep">
      <a:dk1>
        <a:srgbClr val="000000"/>
      </a:dk1>
      <a:lt1>
        <a:srgbClr val="FFFFFF"/>
      </a:lt1>
      <a:dk2>
        <a:srgbClr val="1E301B"/>
      </a:dk2>
      <a:lt2>
        <a:srgbClr val="F1F0F3"/>
      </a:lt2>
      <a:accent1>
        <a:srgbClr val="85AE23"/>
      </a:accent1>
      <a:accent2>
        <a:srgbClr val="B4A118"/>
      </a:accent2>
      <a:accent3>
        <a:srgbClr val="E2802D"/>
      </a:accent3>
      <a:accent4>
        <a:srgbClr val="D1231C"/>
      </a:accent4>
      <a:accent5>
        <a:srgbClr val="E22D71"/>
      </a:accent5>
      <a:accent6>
        <a:srgbClr val="D11CAB"/>
      </a:accent6>
      <a:hlink>
        <a:srgbClr val="C34D66"/>
      </a:hlink>
      <a:folHlink>
        <a:srgbClr val="7F7F7F"/>
      </a:folHlink>
    </a:clrScheme>
    <a:fontScheme name="Bierstadt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staltVTI" id="{4F87C71D-53D1-4B71-BF97-FD0EA4B25665}" vid="{A110AFC4-8D8A-4C02-8885-7BA370B379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242</TotalTime>
  <Words>2023</Words>
  <Application>Microsoft Macintosh PowerPoint</Application>
  <PresentationFormat>Widescreen</PresentationFormat>
  <Paragraphs>231</Paragraphs>
  <Slides>45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Bierstadt</vt:lpstr>
      <vt:lpstr>Calibri</vt:lpstr>
      <vt:lpstr>Century Gothic</vt:lpstr>
      <vt:lpstr>GestaltVTI</vt:lpstr>
      <vt:lpstr>Types of accounts</vt:lpstr>
      <vt:lpstr>Learning objectives</vt:lpstr>
      <vt:lpstr>Minds on! Watch the video lesson and circle the correct answer on your worksheet!</vt:lpstr>
      <vt:lpstr>Types of accounts</vt:lpstr>
      <vt:lpstr>1. What does TFSA stand for?</vt:lpstr>
      <vt:lpstr>1. What does TFSA stand for?</vt:lpstr>
      <vt:lpstr>2. Which of the following is true about  TFSA contributions?</vt:lpstr>
      <vt:lpstr>2. Which of the following is true about  TFSA contributions?</vt:lpstr>
      <vt:lpstr>3. Who can open a TFSA?</vt:lpstr>
      <vt:lpstr>3. Who can open a TFSA?</vt:lpstr>
      <vt:lpstr>4. What is the maximum annual contribution limit for a TFSA in 2024?</vt:lpstr>
      <vt:lpstr>4. What is the maximum annual contribution limit for a TFSA in 2024?</vt:lpstr>
      <vt:lpstr>TFSA: Tax Free Savings Account</vt:lpstr>
      <vt:lpstr>5. What does RRSP stand for?</vt:lpstr>
      <vt:lpstr>5. What does RRSP stand for?</vt:lpstr>
      <vt:lpstr>6. Which statement best describes RRSP contributions?</vt:lpstr>
      <vt:lpstr>6. Which statement best describes RRSP contributions?</vt:lpstr>
      <vt:lpstr>7. What is the annual RRSP contribution limit based on?</vt:lpstr>
      <vt:lpstr>7. What is the annual RRSP contribution limit based on?</vt:lpstr>
      <vt:lpstr>RRSP: Registered Retirement Savings Plan</vt:lpstr>
      <vt:lpstr>8. At what age must you convert your RRSP into a Registered Retirement Income Fund (RRIF)?</vt:lpstr>
      <vt:lpstr>8. At what age must you convert your RRSP into a Registered Retirement Income Fund (RRIF)?</vt:lpstr>
      <vt:lpstr>RRIF: Registered Retirement Income Fund</vt:lpstr>
      <vt:lpstr>9. What is the purpose of an RESP?</vt:lpstr>
      <vt:lpstr>9. What is the purpose of an RESP?</vt:lpstr>
      <vt:lpstr>10. Which government benefit is associated with RESPs?</vt:lpstr>
      <vt:lpstr>10. Which government benefit is associated with RESPs?</vt:lpstr>
      <vt:lpstr>RESP: Registered Education Savings Plan</vt:lpstr>
      <vt:lpstr>11. What does FHSA stand for?</vt:lpstr>
      <vt:lpstr>11. What does FHSA stand for?</vt:lpstr>
      <vt:lpstr>12. Which feature best describes the FHSA?</vt:lpstr>
      <vt:lpstr>12. Which feature best describes the FHSA?</vt:lpstr>
      <vt:lpstr>13. What is the maximum yearly contribution to an FHSA in 2024?</vt:lpstr>
      <vt:lpstr>13. What is the maximum yearly contribution to an FHSA in 2024?</vt:lpstr>
      <vt:lpstr>FHSA: First Home Savings Account</vt:lpstr>
      <vt:lpstr>14. Non-registered accounts:</vt:lpstr>
      <vt:lpstr>14. Non-registered accounts:</vt:lpstr>
      <vt:lpstr>15. What is the main downside of non-registered investment accounts?</vt:lpstr>
      <vt:lpstr>15. What is the main downside of non-registered investment accounts?</vt:lpstr>
      <vt:lpstr>NRIA: Non-registered investment account</vt:lpstr>
      <vt:lpstr>PowerPoint Presentation</vt:lpstr>
      <vt:lpstr>Choosing the right account</vt:lpstr>
      <vt:lpstr>Remember</vt:lpstr>
      <vt:lpstr>Match-up challenge! Follow the instructions and see who can match up the fastest!</vt:lpstr>
      <vt:lpstr>Think, pair, share!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Gagliardi, Monica</dc:creator>
  <cp:lastModifiedBy>Walter Goschen</cp:lastModifiedBy>
  <cp:revision>147</cp:revision>
  <dcterms:created xsi:type="dcterms:W3CDTF">2023-10-22T21:01:04Z</dcterms:created>
  <dcterms:modified xsi:type="dcterms:W3CDTF">2026-03-06T19:54:54Z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e873328-34e0-4f6c-84cb-dd757c63c1a0_Enabled">
    <vt:lpwstr>true</vt:lpwstr>
  </property>
  <property fmtid="{D5CDD505-2E9C-101B-9397-08002B2CF9AE}" pid="3" name="MSIP_Label_be873328-34e0-4f6c-84cb-dd757c63c1a0_SetDate">
    <vt:lpwstr>2023-11-01T18:04:36Z</vt:lpwstr>
  </property>
  <property fmtid="{D5CDD505-2E9C-101B-9397-08002B2CF9AE}" pid="4" name="MSIP_Label_be873328-34e0-4f6c-84cb-dd757c63c1a0_Method">
    <vt:lpwstr>Privileged</vt:lpwstr>
  </property>
  <property fmtid="{D5CDD505-2E9C-101B-9397-08002B2CF9AE}" pid="5" name="MSIP_Label_be873328-34e0-4f6c-84cb-dd757c63c1a0_Name">
    <vt:lpwstr>FIL-Internal</vt:lpwstr>
  </property>
  <property fmtid="{D5CDD505-2E9C-101B-9397-08002B2CF9AE}" pid="6" name="MSIP_Label_be873328-34e0-4f6c-84cb-dd757c63c1a0_SiteId">
    <vt:lpwstr>6b94db52-3791-432c-b97e-871411cd202e</vt:lpwstr>
  </property>
  <property fmtid="{D5CDD505-2E9C-101B-9397-08002B2CF9AE}" pid="7" name="MSIP_Label_be873328-34e0-4f6c-84cb-dd757c63c1a0_ActionId">
    <vt:lpwstr>ee0202de-5cf6-46c2-8a21-1c0b412b413b</vt:lpwstr>
  </property>
  <property fmtid="{D5CDD505-2E9C-101B-9397-08002B2CF9AE}" pid="8" name="MSIP_Label_be873328-34e0-4f6c-84cb-dd757c63c1a0_ContentBits">
    <vt:lpwstr>0</vt:lpwstr>
  </property>
</Properties>
</file>